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005" r:id="rId1"/>
  </p:sldMasterIdLst>
  <p:notesMasterIdLst>
    <p:notesMasterId r:id="rId36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4" r:id="rId14"/>
    <p:sldId id="269" r:id="rId15"/>
    <p:sldId id="270" r:id="rId16"/>
    <p:sldId id="271" r:id="rId17"/>
    <p:sldId id="273" r:id="rId18"/>
    <p:sldId id="275" r:id="rId19"/>
    <p:sldId id="278" r:id="rId20"/>
    <p:sldId id="276" r:id="rId21"/>
    <p:sldId id="277" r:id="rId22"/>
    <p:sldId id="279" r:id="rId23"/>
    <p:sldId id="280" r:id="rId24"/>
    <p:sldId id="281" r:id="rId25"/>
    <p:sldId id="282" r:id="rId26"/>
    <p:sldId id="285" r:id="rId27"/>
    <p:sldId id="284" r:id="rId28"/>
    <p:sldId id="286" r:id="rId29"/>
    <p:sldId id="287" r:id="rId30"/>
    <p:sldId id="288" r:id="rId31"/>
    <p:sldId id="289" r:id="rId32"/>
    <p:sldId id="290" r:id="rId33"/>
    <p:sldId id="292" r:id="rId34"/>
    <p:sldId id="29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69" d="100"/>
          <a:sy n="69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8FC80-F989-451E-B63F-F6D322343854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69571-07C6-4E1A-A505-240A197C8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3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1FED-618F-4796-9122-4A9E996C10DF}" type="datetime1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9971F8A-04BA-45E6-893D-5EAC6E5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6FAF-79F9-4C4F-B2FE-2D21FECDF264}" type="datetime1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971F8A-04BA-45E6-893D-5EAC6E5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2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6FEC-6BE9-48A2-87C2-59A701418691}" type="datetime1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971F8A-04BA-45E6-893D-5EAC6E5C45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08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4867-15CE-428B-8D10-53F7FA579BA1}" type="datetime1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971F8A-04BA-45E6-893D-5EAC6E5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68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4231-594B-4760-AEEA-3E4B116C3518}" type="datetime1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971F8A-04BA-45E6-893D-5EAC6E5C458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4397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177-FC1F-4783-9B7F-0B3808BAF06E}" type="datetime1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971F8A-04BA-45E6-893D-5EAC6E5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81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F0EF-C3A8-4CEF-B7E6-347E04F5ED4D}" type="datetime1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48D5-A32E-41EB-92B8-CB633E299BD4}" type="datetime1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8836-938D-4AC3-A0A9-93381F1B04F1}" type="datetime1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52EE-FA63-4657-9F55-21CF7B7DB378}" type="datetime1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971F8A-04BA-45E6-893D-5EAC6E5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1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AC67-5CF5-4153-8AA3-7A449D9B7902}" type="datetime1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971F8A-04BA-45E6-893D-5EAC6E5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4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EF8-22CB-4D98-A235-A653F199869C}" type="datetime1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971F8A-04BA-45E6-893D-5EAC6E5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8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0D8-4C31-4A4E-8B42-8A629425554C}" type="datetime1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9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5A52-7010-4008-A668-A7ED1B76305C}" type="datetime1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5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CC0B-A8BE-4B78-9764-514D150E04C1}" type="datetime1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0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3835-6530-46F8-A1E6-0BDFE8085F81}" type="datetime1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971F8A-04BA-45E6-893D-5EAC6E5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3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D5DDA-D618-4A0C-BC45-002DE9A2789A}" type="datetime1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9971F8A-04BA-45E6-893D-5EAC6E5C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9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  <p:sldLayoutId id="2147484019" r:id="rId14"/>
    <p:sldLayoutId id="2147484020" r:id="rId15"/>
    <p:sldLayoutId id="214748402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903.07293v2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68D5EC-AA6C-46AB-83F4-13CDC0EF4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138" y="1603734"/>
            <a:ext cx="8095681" cy="365053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D52591-D57C-4014-BDC8-14756F36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3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C77E-05B0-407A-ACD6-43A49E5B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Meta-Path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449C-CA5F-4437-BDD6-8E159673A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Taking the movie data IMDB as an example</a:t>
            </a:r>
            <a:r>
              <a:rPr lang="fa-IR" sz="2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movies can be connected via multiple meta-paths: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Movie-Actor-Movie (MAM) : means the co-actor relation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Movie-Director-Movie (MDM): means they are directed by the same director</a:t>
            </a:r>
            <a:endParaRPr lang="fa-I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5CE71-E935-4D8B-AA41-0E4E3626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D1201-0CEA-4458-8957-5F90FD6C4C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31464" y="3882887"/>
            <a:ext cx="5473148" cy="202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7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C77E-05B0-407A-ACD6-43A49E5B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Meta-Path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449C-CA5F-4437-BDD6-8E159673A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Meta-path based Neighbors: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a node 𝑖 and a meta-path Φ in a heterogeneous graph, the meta-path based neighbors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N</a:t>
            </a:r>
            <a:r>
              <a:rPr lang="en-US" sz="1800" baseline="-250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𝑖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Φ</a:t>
            </a:r>
            <a:r>
              <a:rPr lang="en-US" sz="1800" dirty="0">
                <a:effectLst/>
                <a:latin typeface="B Nazanin" panose="00000400000000000000" pitchFamily="2" charset="-78"/>
                <a:ea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of node 𝑖 are defined as the set of nodes which connect with node 𝑖 via meta-path Φ. Note that the node’s neighbors includes itself.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get meta-path based neighbors by the multiplication of a sequences of adjacency matrices.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5CE71-E935-4D8B-AA41-0E4E3626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D1201-0CEA-4458-8957-5F90FD6C4C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31464" y="3882887"/>
            <a:ext cx="5473148" cy="202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9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C77E-05B0-407A-ACD6-43A49E5B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Meta-Path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449C-CA5F-4437-BDD6-8E159673A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Meta-path based Neighbors: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Taking Figure (d) as an example: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given the meta-path Movie-Actor-Movie, the meta-path based neighbors of 𝑚1 includes 𝑚1 (itself), 𝑚2 and 𝑚3.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Similarly, the neighbors of 𝑚1 based on meta-path Movie-Director-Movie includes 𝑚1 and 𝑚2.</a:t>
            </a:r>
            <a:endParaRPr lang="fa-I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5CE71-E935-4D8B-AA41-0E4E3626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D1201-0CEA-4458-8957-5F90FD6C4C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31464" y="3908111"/>
            <a:ext cx="5473148" cy="202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4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7CBA-9D58-4566-8A84-B41BDD16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Heterogeneous Graph Attention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F4EF2-4F4A-4B88-83C9-1DE944671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/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we propose a heterogeneous graph neural network based on the hierarchical attention, including: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node-level attention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semantic-level 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7E2AB-B248-4F9C-9B3E-5B0F70F3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ECD641-060D-4B7D-A6B5-2469BD11D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09" y="3213707"/>
            <a:ext cx="4746003" cy="302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9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B08B-33FC-4EFE-A028-38ADDB46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ode-level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ttention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E7B8C-AC19-4F1C-9D04-25AD79F04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a heterogeneous graph, Given a meta-path, each node has lots of meta-path based neighbors.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For each node, node-level attention aims to learn the importance of meta-path based neighbors and assign different attention values to them.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7DDBC-3751-482F-90D4-709875F0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9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B08B-33FC-4EFE-A028-38ADDB46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ode-level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ttention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E7B8C-AC19-4F1C-9D04-25AD79F04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487916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taking IMDB as an example: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when using the meta-path Movie-Director-Movie ,The Terminator will connect to Titanic and The Terminator 2 via director James Cameron. To better identify the genre of The Terminator as sci-fi movie, the model should pay more attention to The Terminator 2, rather than Titanic.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7DDBC-3751-482F-90D4-709875F0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21F495-BDDD-4DF6-BC7E-CD362AC94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960526"/>
            <a:ext cx="1630017" cy="24323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391EAF-FB4D-49F4-ADAF-CB1CA53C8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761" y="3960526"/>
            <a:ext cx="1824293" cy="2432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66BDFE-B733-4EB8-A169-FFC592119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613" y="3960526"/>
            <a:ext cx="4324248" cy="243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0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B08B-33FC-4EFE-A028-38ADDB46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emantic-level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ttention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E7B8C-AC19-4F1C-9D04-25AD79F04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Different meaningful and complex semantic information are involved in heterogeneous graph, which are usually reflected by meta-paths.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Different meta-paths in heterogeneous graph may extract diverse semantic information.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Semantic-level attention aims to learn the importance of each meta-path and assign proper weights to them.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7DDBC-3751-482F-90D4-709875F0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B08B-33FC-4EFE-A028-38ADDB46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emantic-level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ttention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E7B8C-AC19-4F1C-9D04-25AD79F04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487916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Still taking IMDB as an example, The Terminator can either connect to The Terminator 2 via Movie-Actor-Movie (both starred by Schwarzenegger) or connect to Birdy via Movie-Year-Movie (both shot in 1984). However, when identifying the genre of the movie The Terminator, MAM usually plays more important role, rather than MYM.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7DDBC-3751-482F-90D4-709875F0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21F495-BDDD-4DF6-BC7E-CD362AC94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943" y="3925455"/>
            <a:ext cx="1629544" cy="24316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391EAF-FB4D-49F4-ADAF-CB1CA53C8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315" y="3932355"/>
            <a:ext cx="1823763" cy="2431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5E2A17-37A1-46F4-839F-EFFEA1451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906" y="3932355"/>
            <a:ext cx="1823763" cy="248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1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7CBA-9D58-4566-8A84-B41BDD16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Heterogeneous Graph Attention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F4EF2-4F4A-4B88-83C9-1DE944671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1"/>
            <a:ext cx="9167196" cy="4006222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overall framework of the proposed HAN.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(a) All types of nodes are projected into a unified feature space and the weight of meta-path based node pair can be learned via node-level attention.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(b) Joint learning the weight of each </a:t>
            </a:r>
          </a:p>
          <a:p>
            <a:pPr marL="45720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meta-path and fuse the </a:t>
            </a:r>
          </a:p>
          <a:p>
            <a:pPr marL="45720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semantic-specific node embedding </a:t>
            </a:r>
          </a:p>
          <a:p>
            <a:pPr marL="45720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via semantic-level attention.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(c) Calculate the loss and end-to-end </a:t>
            </a:r>
          </a:p>
          <a:p>
            <a:pPr marL="45720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optimization for the proposed HAN.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7E2AB-B248-4F9C-9B3E-5B0F70F3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ECD641-060D-4B7D-A6B5-2469BD11D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047" y="3194529"/>
            <a:ext cx="4144361" cy="271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3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7CBA-9D58-4566-8A84-B41BDD16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Calculation of 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ode-level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ttention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F4EF2-4F4A-4B88-83C9-1DE944671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1"/>
            <a:ext cx="9167196" cy="4006222"/>
          </a:xfrm>
        </p:spPr>
        <p:txBody>
          <a:bodyPr/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Due to the heterogeneity of nodes, different types of nodes have different feature spaces.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Therefore, for each type of nodes (e.g., node with type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𝜙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𝑖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), we design the type-specific transformation matrix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M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𝜙𝑖</a:t>
            </a:r>
            <a:r>
              <a:rPr lang="en-US" sz="1800" dirty="0">
                <a:effectLst/>
                <a:latin typeface="B Nazanin" panose="00000400000000000000" pitchFamily="2" charset="-78"/>
                <a:ea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project the features of different types of nodes into the same feature space.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7E2AB-B248-4F9C-9B3E-5B0F70F3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AF45C9-9F84-4F81-9FEB-3E92A4F67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216" y="3908112"/>
            <a:ext cx="3383579" cy="40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7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F35E-3501-4233-80FA-EBEA45B50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987885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Heterogeneous Graph Attention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B6ADA-5991-46CE-BF68-7C86EDFA6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9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Mohammad Ebrahimi</a:t>
            </a:r>
          </a:p>
          <a:p>
            <a:r>
              <a:rPr lang="en-US" sz="29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2021</a:t>
            </a:r>
          </a:p>
          <a:p>
            <a:r>
              <a:rPr lang="en-US" sz="2600" b="1" i="0" u="none" strike="noStrike" baseline="0" dirty="0">
                <a:solidFill>
                  <a:srgbClr val="0563C2"/>
                </a:solidFill>
                <a:latin typeface="Times New Roman" panose="02020603050405020304" pitchFamily="18" charset="0"/>
                <a:hlinkClick r:id="rId2"/>
              </a:rPr>
              <a:t>Xiao Wang, </a:t>
            </a:r>
            <a:r>
              <a:rPr lang="en-US" sz="2600" b="1" i="0" u="none" strike="noStrike" baseline="0" dirty="0" err="1">
                <a:solidFill>
                  <a:srgbClr val="0563C2"/>
                </a:solidFill>
                <a:latin typeface="Times New Roman" panose="02020603050405020304" pitchFamily="18" charset="0"/>
                <a:hlinkClick r:id="rId2"/>
              </a:rPr>
              <a:t>Houye</a:t>
            </a:r>
            <a:r>
              <a:rPr lang="en-US" sz="2600" b="1" i="0" u="none" strike="noStrike" baseline="0" dirty="0">
                <a:solidFill>
                  <a:srgbClr val="0563C2"/>
                </a:solidFill>
                <a:latin typeface="Times New Roman" panose="02020603050405020304" pitchFamily="18" charset="0"/>
                <a:hlinkClick r:id="rId2"/>
              </a:rPr>
              <a:t> Ji, </a:t>
            </a:r>
            <a:r>
              <a:rPr lang="en-US" sz="2600" b="1" i="0" u="none" strike="noStrike" baseline="0" dirty="0" err="1">
                <a:solidFill>
                  <a:srgbClr val="0563C2"/>
                </a:solidFill>
                <a:latin typeface="Times New Roman" panose="02020603050405020304" pitchFamily="18" charset="0"/>
                <a:hlinkClick r:id="rId2"/>
              </a:rPr>
              <a:t>Chuan</a:t>
            </a:r>
            <a:r>
              <a:rPr lang="en-US" sz="2600" b="1" i="0" u="none" strike="noStrike" baseline="0" dirty="0">
                <a:solidFill>
                  <a:srgbClr val="0563C2"/>
                </a:solidFill>
                <a:latin typeface="Times New Roman" panose="02020603050405020304" pitchFamily="18" charset="0"/>
                <a:hlinkClick r:id="rId2"/>
              </a:rPr>
              <a:t> Shi, Bai Wang, Peng Cui, P. Yu, &amp; </a:t>
            </a:r>
            <a:r>
              <a:rPr lang="en-US" sz="2600" b="1" i="0" u="none" strike="noStrike" baseline="0" dirty="0" err="1">
                <a:solidFill>
                  <a:srgbClr val="0563C2"/>
                </a:solidFill>
                <a:latin typeface="Times New Roman" panose="02020603050405020304" pitchFamily="18" charset="0"/>
                <a:hlinkClick r:id="rId2"/>
              </a:rPr>
              <a:t>Yanfang</a:t>
            </a:r>
            <a:r>
              <a:rPr lang="en-US" sz="2600" b="1" i="0" u="none" strike="noStrike" baseline="0" dirty="0">
                <a:solidFill>
                  <a:srgbClr val="0563C2"/>
                </a:solidFill>
                <a:latin typeface="Times New Roman" panose="02020603050405020304" pitchFamily="18" charset="0"/>
                <a:hlinkClick r:id="rId2"/>
              </a:rPr>
              <a:t> Ye. (2021). Heterogeneous Graph Attention Network</a:t>
            </a:r>
            <a:r>
              <a:rPr lang="en-US" sz="2600" b="1" i="0" u="none" strike="noStrike" baseline="0" dirty="0">
                <a:solidFill>
                  <a:srgbClr val="0563C2"/>
                </a:solidFill>
                <a:latin typeface="Times New Roman" panose="02020603050405020304" pitchFamily="18" charset="0"/>
              </a:rPr>
              <a:t>.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1F19C-02E5-441C-974B-BE411253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71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7CBA-9D58-4566-8A84-B41BDD16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Calculation of 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ode-level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ttention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F4EF2-4F4A-4B88-83C9-1DE944671B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1"/>
                <a:ext cx="9167196" cy="4006222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 node pair (𝑖, 𝑗 ) which are connected via meta-path </a:t>
                </a:r>
                <a:r>
                  <a:rPr lang="el-GR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Φ, </a:t>
                </a:r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node-level attention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aseline="-25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ij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aseline="30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Φ</m:t>
                        </m:r>
                      </m:sup>
                    </m:sSubSup>
                    <m:r>
                      <a:rPr lang="en-US" sz="2400" i="1" baseline="30000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 </m:t>
                    </m:r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 learn the importance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effectLst/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aseline="-25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ij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200" baseline="30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Φ</m:t>
                        </m:r>
                      </m:sup>
                    </m:sSubSup>
                    <m:r>
                      <a:rPr lang="en-US" sz="2200" i="1" baseline="30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 </m:t>
                    </m:r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which means how important node 𝑗 will be for node 𝑖.</a:t>
                </a:r>
              </a:p>
              <a:p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Here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𝑎𝑡𝑡</a:t>
                </a:r>
                <a:r>
                  <a:rPr lang="en-US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𝑛𝑜𝑑𝑒</a:t>
                </a:r>
                <a:r>
                  <a:rPr lang="en-US" sz="1800" dirty="0">
                    <a:effectLst/>
                    <a:latin typeface="B Nazanin" panose="00000400000000000000" pitchFamily="2" charset="-78"/>
                    <a:ea typeface="Calibri" panose="020F0502020204030204" pitchFamily="34" charset="0"/>
                  </a:rPr>
                  <a:t> </a:t>
                </a:r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denotes the deep neural network which performs the node-level attention.</a:t>
                </a:r>
              </a:p>
              <a:p>
                <a:pPr algn="l"/>
                <a:r>
                  <a:rPr lang="en-US" sz="2200" b="0" i="0" u="none" strike="noStrike" baseline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meta-path Φ, 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𝑎𝑡𝑡</a:t>
                </a:r>
                <a:r>
                  <a:rPr lang="en-US" sz="22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𝑛𝑜𝑑𝑒</a:t>
                </a:r>
                <a:r>
                  <a:rPr lang="en-US" sz="2200" b="0" i="0" u="none" strike="noStrike" baseline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shared for all meta-path based node pairs. It is because there are some similar connection patterns under one meta-path.</a:t>
                </a:r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F4EF2-4F4A-4B88-83C9-1DE944671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1"/>
                <a:ext cx="9167196" cy="4006222"/>
              </a:xfrm>
              <a:blipFill>
                <a:blip r:embed="rId2"/>
                <a:stretch>
                  <a:fillRect l="-798" t="-1370" b="-2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7E2AB-B248-4F9C-9B3E-5B0F70F3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EF8A4F-DE40-4E4A-9F65-1396E5B60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804" y="3177964"/>
            <a:ext cx="4020193" cy="50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3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7CBA-9D58-4566-8A84-B41BDD16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Calculation of 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ode-level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ttention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F4EF2-4F4A-4B88-83C9-1DE944671B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1"/>
                <a:ext cx="9167196" cy="4006222"/>
              </a:xfrm>
            </p:spPr>
            <p:txBody>
              <a:bodyPr>
                <a:normAutofit/>
              </a:bodyPr>
              <a:lstStyle/>
              <a:p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Please note that,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aseline="-25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ij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aseline="30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Φ</m:t>
                        </m:r>
                      </m:sup>
                    </m:sSubSup>
                    <m:r>
                      <a:rPr lang="en-US" sz="2400" i="1" baseline="30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 </m:t>
                    </m:r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asymmetric, i.e., the importance of node 𝑖 to node 𝑗 and the importance of node 𝑗 to node 𝑖 can be quite difference.</a:t>
                </a:r>
              </a:p>
              <a:p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It shows node-level attention can preserve the asymmetry which is a critical property of heterogenous graph.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F4EF2-4F4A-4B88-83C9-1DE944671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1"/>
                <a:ext cx="9167196" cy="4006222"/>
              </a:xfrm>
              <a:blipFill>
                <a:blip r:embed="rId2"/>
                <a:stretch>
                  <a:fillRect l="-798" r="-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7E2AB-B248-4F9C-9B3E-5B0F70F3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EF8A4F-DE40-4E4A-9F65-1396E5B60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419" y="2117034"/>
            <a:ext cx="4020193" cy="50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6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38D0-27F2-4223-A958-D781DF9A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Calculation of 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ode-level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ttention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4CFBA4-526C-46C5-86D0-1A7C63A247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 we inject the structural information into the model via masked attention which means:</a:t>
                </a: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only calculate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aseline="-25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ij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baseline="30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Φ</m:t>
                        </m:r>
                      </m:sup>
                    </m:sSubSup>
                    <m:r>
                      <a:rPr lang="en-US" sz="2000" i="1" baseline="30000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nodes 𝑗 ∈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aseline="-25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 baseline="30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Φ</m:t>
                        </m:r>
                      </m:sup>
                    </m:sSub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aseline="-25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 baseline="30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Φ</m:t>
                        </m:r>
                      </m:sup>
                    </m:sSubSup>
                    <m:r>
                      <a:rPr lang="en-US" sz="1800" i="1" baseline="30000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denotes the meta-path based neighbors of node 𝑖 (include itself).</a:t>
                </a:r>
              </a:p>
              <a:p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After obtaining the importance between meta-path based node pairs, we normalize them to get the weight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aseline="-25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ij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aseline="30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Φ</m:t>
                        </m:r>
                      </m:sup>
                    </m:sSubSup>
                    <m:r>
                      <a:rPr lang="en-US" sz="2400" i="1" baseline="30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 </m:t>
                    </m:r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via </a:t>
                </a:r>
                <a:r>
                  <a:rPr lang="en-US" sz="2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softmax</a:t>
                </a:r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function:</a:t>
                </a:r>
              </a:p>
              <a:p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𝜎 denotes the activation function, ∥ denotes the concatenate operation and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a</a:t>
                </a:r>
                <a:r>
                  <a:rPr lang="en-US" sz="1800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Φ</a:t>
                </a:r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node-level attention vector for meta-path Φ.</a:t>
                </a:r>
              </a:p>
              <a:p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4CFBA4-526C-46C5-86D0-1A7C63A247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1" t="-2097" r="-547" b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467F2-63FC-465B-BFDE-905069A8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6B7B18-D661-4ED2-BAB9-6AB3E8A01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594" y="4341706"/>
            <a:ext cx="4530249" cy="66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9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38D0-27F2-4223-A958-D781DF9A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Calculation of 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ode-level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ttention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4CFBA4-526C-46C5-86D0-1A7C63A247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4006222"/>
              </a:xfrm>
            </p:spPr>
            <p:txBody>
              <a:bodyPr>
                <a:normAutofit/>
              </a:bodyPr>
              <a:lstStyle/>
              <a:p>
                <a:pPr lvl="1"/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 we can see from Eq. (3), the weight coefficient of (𝑖, 𝑗 ) depends on their features.</a:t>
                </a:r>
              </a:p>
              <a:p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Also please note that the weight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aseline="-25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ij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 baseline="30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Φ</m:t>
                        </m:r>
                      </m:sup>
                    </m:sSubSup>
                    <m:r>
                      <a:rPr lang="en-US" sz="1800" i="1" baseline="30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 </m:t>
                    </m:r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asymmetric which means they make different contribution to each other because:</a:t>
                </a: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concatenate order in the numerator</a:t>
                </a: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they have different neighbors so the normalize term (denominator) will be quite difference.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4CFBA4-526C-46C5-86D0-1A7C63A247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4006222"/>
              </a:xfrm>
              <a:blipFill>
                <a:blip r:embed="rId2"/>
                <a:stretch>
                  <a:fillRect l="-821" r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467F2-63FC-465B-BFDE-905069A8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6B7B18-D661-4ED2-BAB9-6AB3E8A01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220" y="2037522"/>
            <a:ext cx="4530249" cy="66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774F-3965-4387-908E-C6B98340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Calculation of 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ode-level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ttention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1744B3-4E2F-4474-98C5-4FC310F310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Then, the meta-path based embedding of node 𝑖 can be aggregated by the neighbor’s projected features with the corresponding coefficients as follows:</a:t>
                </a:r>
              </a:p>
              <a:p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aseline="-25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 baseline="30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Φ</m:t>
                        </m:r>
                      </m:sup>
                    </m:sSubSup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learned embedding of node 𝑖 for the meta-path Φ.</a:t>
                </a:r>
              </a:p>
              <a:p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Every node embedding is aggregated by its neighbors. Since the attention weight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aseline="-25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ij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 baseline="30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Φ</m:t>
                        </m:r>
                      </m:sup>
                    </m:sSubSup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generated for single meta-path, it is semantic-specific and able to capture one kind of semantic information.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1744B3-4E2F-4474-98C5-4FC310F310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1" t="-1452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F872D-84E8-4B4F-9662-DC243603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C3D294-FFB2-42F0-AEC8-5EB2D78D7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313" y="3162263"/>
            <a:ext cx="4010625" cy="8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5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774F-3965-4387-908E-C6B98340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Calculation of 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ode-level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ttention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44B3-4E2F-4474-98C5-4FC310F31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75760" cy="432889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Since heterogeneous graph present the property of scale free, the variance of graph data is quite high.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tackle the above challenge, we extend node-level attention to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multihead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attention so that the training process is more stable.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Specifically, we repeat the node-level </a:t>
            </a: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fa-IR" sz="2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attention for 𝐾 times and concatenate</a:t>
            </a: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fa-IR" sz="2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learned embeddings as the </a:t>
            </a: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fa-IR" sz="2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semantic-specific embedding: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F872D-84E8-4B4F-9662-DC243603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33282-C17D-47D1-8E74-E39694F16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603" y="3750365"/>
            <a:ext cx="3924369" cy="2483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291D58-34F3-4E96-A2A0-C5218526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155" y="5390701"/>
            <a:ext cx="4025937" cy="63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6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774F-3965-4387-908E-C6B98340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Calculation of 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ode-level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ttention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44B3-4E2F-4474-98C5-4FC310F31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31096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Given the meta-path set {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Φ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, . . . , Φ</a:t>
            </a:r>
            <a:r>
              <a:rPr lang="en-US" sz="1800" baseline="-250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𝑃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}, after feeding node features into node-level attention, we can obtain 𝑃 groups of semantic-specific node embeddings, denoted as {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Z</a:t>
            </a:r>
            <a:r>
              <a:rPr lang="en-US" sz="22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Φ1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, . . . , Z</a:t>
            </a:r>
            <a:r>
              <a:rPr lang="en-US" sz="22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Φ</a:t>
            </a:r>
            <a:r>
              <a:rPr lang="en-US" sz="2200" baseline="-250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𝑃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} .</a:t>
            </a:r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F872D-84E8-4B4F-9662-DC243603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43E74-EFFD-4DCF-AB9B-A605932CB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217" y="3327837"/>
            <a:ext cx="5009128" cy="306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3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F28F-59E3-4260-ACD1-64AC84E7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Calculation of Semantic-level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E9A23-32A8-438C-B089-DA31FAD07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Generally, every node in a heterogeneous graph contains multiple types of semantic information and semantic-specific node embedding can only reflect node from one aspect.</a:t>
            </a: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learn a more comprehensive node embedding, we need to fuse multiple semantics which can be revealed by meta-paths.</a:t>
            </a: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semantic-level attention automatically learns the importance of different meta-paths and fuse them for the specific task.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449B9-041A-46D0-9B66-DBC7CEA8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3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774F-3965-4387-908E-C6B98340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Calculation of Semantic-level Attention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44B3-4E2F-4474-98C5-4FC310F31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31096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Taking 𝑃 groups of semantic-specific node embeddings learned from node-level attention as input, the learned weights of each meta-path </a:t>
            </a: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fa-IR" sz="22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𝛽</a:t>
            </a:r>
            <a:r>
              <a:rPr lang="en-US" sz="22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Φ1</a:t>
            </a:r>
            <a:r>
              <a:rPr lang="en-US" sz="22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, . . . , 𝛽</a:t>
            </a:r>
            <a:r>
              <a:rPr lang="en-US" sz="22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Φ</a:t>
            </a:r>
            <a:r>
              <a:rPr lang="en-US" sz="2200" baseline="-250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𝑃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 can be shown as follows:</a:t>
            </a: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Here </a:t>
            </a:r>
            <a:r>
              <a:rPr lang="en-US" sz="22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𝑎𝑡𝑡</a:t>
            </a:r>
            <a:r>
              <a:rPr lang="en-US" sz="2200" baseline="-250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𝑠𝑒𝑚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denotes the deep </a:t>
            </a: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fa-IR" sz="2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neural network which performs </a:t>
            </a: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fa-IR" sz="2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semantic-level attention.</a:t>
            </a: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F872D-84E8-4B4F-9662-DC243603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43E74-EFFD-4DCF-AB9B-A605932CB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538" y="3574774"/>
            <a:ext cx="4232074" cy="2589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503FAA-28A6-48FC-BBC3-AF3B481CC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213" y="3574774"/>
            <a:ext cx="4097287" cy="50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774F-3965-4387-908E-C6B98340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Calculation of Semantic-level Attention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44B3-4E2F-4474-98C5-4FC310F31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31096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learn the importance of each meta-path, we first transform semantic-specific embedding through a nonlinear transformation (e.g., one-layer MLP).</a:t>
            </a: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F872D-84E8-4B4F-9662-DC243603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7A99CF-174E-41DF-B07D-AC64013C2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84" y="3171688"/>
            <a:ext cx="4572000" cy="299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8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0A13-710C-487F-ABA2-995BFD81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Real World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AE7A7-7A0E-4E86-AC4E-9DF8298EC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077278"/>
            <a:ext cx="8915400" cy="3777622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real-world data usually come together with the graph structure</a:t>
            </a:r>
          </a:p>
          <a:p>
            <a:pPr lvl="1"/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social networks</a:t>
            </a:r>
          </a:p>
          <a:p>
            <a:pPr lvl="1"/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citation networks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world wide web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4DBE89A-A92A-47D9-ACD2-03048556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A7077-7304-4EC1-924B-FA13EC485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207" y="2694784"/>
            <a:ext cx="2643203" cy="21641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82FE57-A1A2-416F-BAF9-1CF2D24A9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973" y="3776869"/>
            <a:ext cx="2955234" cy="20950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D2BAFE-437E-43A0-84F7-7EF41850A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97" y="3759861"/>
            <a:ext cx="3115176" cy="210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774F-3965-4387-908E-C6B98340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Calculation of Semantic-level Attention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44B3-4E2F-4474-98C5-4FC310F31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259696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Then we measure the importance of</a:t>
            </a:r>
            <a:r>
              <a:rPr lang="fa-I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semantic-specific embedding as</a:t>
            </a:r>
            <a:r>
              <a:rPr lang="fa-I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similarity of transformed</a:t>
            </a:r>
            <a:r>
              <a:rPr lang="fa-I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embedding with a semantic-level attention vector q.</a:t>
            </a: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Furthermore, we average the importance of all the semantic-specific node embedding which can be explained as the importance of each meta-path.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where W is the weight matrix, b is the bias vector, q is the semantic level attention vector. 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F872D-84E8-4B4F-9662-DC243603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B2932-3DA7-4328-9716-53AF881A1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046" y="4034848"/>
            <a:ext cx="4273732" cy="62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0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774F-3965-4387-908E-C6B98340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Calculation of Semantic-level Attention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44B3-4E2F-4474-98C5-4FC310F31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22783"/>
            <a:ext cx="8915400" cy="444191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weight of meta-path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Φ</a:t>
            </a:r>
            <a:r>
              <a:rPr lang="en-US" sz="1800" baseline="-250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𝑝</a:t>
            </a:r>
            <a:r>
              <a:rPr lang="en-US" sz="1800" dirty="0">
                <a:effectLst/>
                <a:latin typeface="B Nazanin" panose="00000400000000000000" pitchFamily="2" charset="-78"/>
                <a:ea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denoted as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𝛽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Φ</a:t>
            </a:r>
            <a:r>
              <a:rPr lang="en-US" sz="1800" baseline="-250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𝑝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can be obtained by normalizing the above importance of all meta-paths using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function: </a:t>
            </a: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With the learned weights as coefficients, </a:t>
            </a:r>
          </a:p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we can fuse these semantic-specific </a:t>
            </a:r>
          </a:p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embeddings to obtain the final </a:t>
            </a:r>
          </a:p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embedding Z as follows:</a:t>
            </a: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F872D-84E8-4B4F-9662-DC243603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EF5CE-C0C3-400E-9086-8B2DC0301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965" y="2477143"/>
            <a:ext cx="3775244" cy="722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FDE7A6-81D9-491B-AC8E-789773DA8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913" y="5218044"/>
            <a:ext cx="3265178" cy="722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632514-E996-4EAA-A077-EA59E9BEA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368" y="3429000"/>
            <a:ext cx="3775244" cy="258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5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774F-3965-4387-908E-C6B98340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Calculation of Semantic-level Attention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44B3-4E2F-4474-98C5-4FC310F31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22783"/>
            <a:ext cx="8915400" cy="444191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we can apply the final embedding to specific tasks and design different loss function.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For semi-supervised node classification, we can minimize the Cross-Entropy over all labeled node between the ground-truth and the prediction: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where C is the parameter of the classifier,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Y</a:t>
            </a:r>
            <a:r>
              <a:rPr lang="en-US" sz="2200" baseline="-250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𝐿</a:t>
            </a:r>
            <a:r>
              <a:rPr lang="en-US" sz="2200" dirty="0">
                <a:effectLst/>
                <a:latin typeface="B Nazanin" panose="00000400000000000000" pitchFamily="2" charset="-78"/>
                <a:ea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is the set of node indices that have labels,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Y</a:t>
            </a:r>
            <a:r>
              <a:rPr lang="en-US" sz="2200" baseline="-250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𝑙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Z</a:t>
            </a:r>
            <a:r>
              <a:rPr lang="en-US" sz="2200" baseline="-250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𝑙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are the labels and embeddings of labeled nodes.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With the guide of labeled data, we can optimize the proposed model via back propagation and learn the embeddings of nodes.</a:t>
            </a: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F872D-84E8-4B4F-9662-DC243603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EC3DF-C9D9-47CB-897D-D2925D5BD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366" y="3391212"/>
            <a:ext cx="3421730" cy="71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0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144A-36F1-457F-9A29-4B5CFA8F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287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Algorithm : HAN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167D51-3A5E-4D46-8FA7-B465DB1DA7F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291" y="1385455"/>
            <a:ext cx="3865418" cy="484843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059E7-072A-4A6B-9F90-2784806B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13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96E4-8946-4B67-A8BC-7AB00F3C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5837AE0-5E83-4B65-8080-14C6BAD2A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535781"/>
              </p:ext>
            </p:extLst>
          </p:nvPr>
        </p:nvGraphicFramePr>
        <p:xfrm>
          <a:off x="2177227" y="1637938"/>
          <a:ext cx="9056829" cy="4283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99">
                  <a:extLst>
                    <a:ext uri="{9D8B030D-6E8A-4147-A177-3AD203B41FA5}">
                      <a16:colId xmlns:a16="http://schemas.microsoft.com/office/drawing/2014/main" val="4090171025"/>
                    </a:ext>
                  </a:extLst>
                </a:gridCol>
                <a:gridCol w="1298060">
                  <a:extLst>
                    <a:ext uri="{9D8B030D-6E8A-4147-A177-3AD203B41FA5}">
                      <a16:colId xmlns:a16="http://schemas.microsoft.com/office/drawing/2014/main" val="2011894199"/>
                    </a:ext>
                  </a:extLst>
                </a:gridCol>
                <a:gridCol w="1389543">
                  <a:extLst>
                    <a:ext uri="{9D8B030D-6E8A-4147-A177-3AD203B41FA5}">
                      <a16:colId xmlns:a16="http://schemas.microsoft.com/office/drawing/2014/main" val="494907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59047916"/>
                    </a:ext>
                  </a:extLst>
                </a:gridCol>
                <a:gridCol w="2249714">
                  <a:extLst>
                    <a:ext uri="{9D8B030D-6E8A-4147-A177-3AD203B41FA5}">
                      <a16:colId xmlns:a16="http://schemas.microsoft.com/office/drawing/2014/main" val="3218890421"/>
                    </a:ext>
                  </a:extLst>
                </a:gridCol>
                <a:gridCol w="1843313">
                  <a:extLst>
                    <a:ext uri="{9D8B030D-6E8A-4147-A177-3AD203B41FA5}">
                      <a16:colId xmlns:a16="http://schemas.microsoft.com/office/drawing/2014/main" val="903400861"/>
                    </a:ext>
                  </a:extLst>
                </a:gridCol>
              </a:tblGrid>
              <a:tr h="6313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Labeling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Meta-paths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213708"/>
                  </a:ext>
                </a:extLst>
              </a:tr>
              <a:tr h="1149719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DBLP</a:t>
                      </a:r>
                    </a:p>
                    <a:p>
                      <a:pPr algn="ctr"/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DBLP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14328 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Paper</a:t>
                      </a:r>
                      <a:r>
                        <a:rPr lang="ar-SA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ar-SA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4057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Author</a:t>
                      </a:r>
                      <a:r>
                        <a:rPr lang="ar-SA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ar-SA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Conf</a:t>
                      </a:r>
                      <a:r>
                        <a:rPr lang="ar-SA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ar-SA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8789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Term</a:t>
                      </a:r>
                      <a:r>
                        <a:rPr lang="ar-SA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label each author’s research area according to the conferences they submitted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Author</a:t>
                      </a: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Paper</a:t>
                      </a: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Author</a:t>
                      </a: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APA</a:t>
                      </a: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Author</a:t>
                      </a: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Paper</a:t>
                      </a: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Conf</a:t>
                      </a: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Paper</a:t>
                      </a: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Author</a:t>
                      </a: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APCPA</a:t>
                      </a: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Author</a:t>
                      </a: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Paper</a:t>
                      </a: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Term</a:t>
                      </a: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Paper</a:t>
                      </a: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Author</a:t>
                      </a: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APTPA</a:t>
                      </a: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database</a:t>
                      </a: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data mining</a:t>
                      </a: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machine learning</a:t>
                      </a: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information retrieval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5023168"/>
                  </a:ext>
                </a:extLst>
              </a:tr>
              <a:tr h="1241272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KDD</a:t>
                      </a:r>
                    </a:p>
                    <a:p>
                      <a:pPr algn="ctr" rtl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SIGMOD SIGCOMM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MobiCOMM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VLDB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3025 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Paper</a:t>
                      </a: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5835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Author</a:t>
                      </a: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56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Subject</a:t>
                      </a: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</a:t>
                      </a: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label the papers according to the conference they published.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Paper</a:t>
                      </a:r>
                      <a:r>
                        <a:rPr lang="ar-SA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Author</a:t>
                      </a:r>
                      <a:r>
                        <a:rPr lang="ar-SA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Paper</a:t>
                      </a:r>
                      <a:r>
                        <a:rPr lang="ar-SA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PAP</a:t>
                      </a: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Paper</a:t>
                      </a: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Subject</a:t>
                      </a: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Paper</a:t>
                      </a: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PSP</a:t>
                      </a: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Database</a:t>
                      </a: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Wireless Communication</a:t>
                      </a: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data mining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4001588"/>
                  </a:ext>
                </a:extLst>
              </a:tr>
              <a:tr h="1261588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IMDB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4780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Movie</a:t>
                      </a:r>
                      <a:r>
                        <a:rPr lang="ar-SA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5841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Actor</a:t>
                      </a: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2269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Director</a:t>
                      </a: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label the  movies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according</a:t>
                      </a:r>
                    </a:p>
                    <a:p>
                      <a:pPr algn="ctr"/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 their genre.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Movie</a:t>
                      </a:r>
                      <a:r>
                        <a:rPr lang="ar-SA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Actor</a:t>
                      </a:r>
                      <a:r>
                        <a:rPr lang="ar-SA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Movie</a:t>
                      </a:r>
                      <a:r>
                        <a:rPr lang="ar-SA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MAM</a:t>
                      </a: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Movie</a:t>
                      </a: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Director</a:t>
                      </a: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Movie</a:t>
                      </a: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MDM</a:t>
                      </a:r>
                      <a:r>
                        <a:rPr lang="fa-I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Comedy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Drama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545391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8C842-9537-4FF3-B8B1-3F9C9A8A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8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DFC6-FC90-4A53-B536-48F7E00A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Graph neural network (GNN)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06F09-81C8-4777-BCE8-207192A2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powerful deep representation learning method for such graph data</a:t>
            </a:r>
          </a:p>
          <a:p>
            <a:r>
              <a:rPr lang="en-US" sz="2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has shown superior performance on network</a:t>
            </a:r>
          </a:p>
          <a:p>
            <a:r>
              <a:rPr lang="en-US" sz="2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Some works leverage deep neural network to learn node representations based on node features and the graph structure</a:t>
            </a:r>
          </a:p>
          <a:p>
            <a:r>
              <a:rPr lang="en-US" sz="2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Some works  propose the graph convolutional networks by generalizing the convolutional operation to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9A000-98D0-4A73-A539-02112B49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43CD-2111-4AB1-8E7E-92AE7E16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Attention M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echanism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A55A-43BF-41C9-9A89-41895E94B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attention mechanism: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deals with variable sized data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encourages the model to focus on the most salient parts of data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 demonstrated the effectiveness in deep neural network framework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widely applied to various applications, such as: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text analysis</a:t>
            </a:r>
            <a:endParaRPr lang="fa-I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knowledge graph</a:t>
            </a:r>
            <a:endParaRPr lang="fa-I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image processing</a:t>
            </a:r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DAED1-4CC6-4B0F-8A37-063BDFF2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4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EAE9-4928-45BA-9309-8F58325A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Attention M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echanism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(in Graphs)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5434C-1D9F-4B1C-AEE5-BE82B0DDD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Graph Attention Network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novel convolution-style graph neural network, leverages attention mechanism for the homogeneous graph which includes only one type of nodes or links.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Despite the success of attention mechanism in deep learning, it has not been considered in the graph neural network framework for heterogeneous graph.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DCEC0-FCC6-4E2A-9369-63363F70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C77E-05B0-407A-ACD6-43A49E5B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Heterogeneous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449C-CA5F-4437-BDD6-8E159673A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00622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Heterogeneity of graph</a:t>
            </a:r>
            <a:r>
              <a:rPr lang="fa-IR" sz="2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means various types of nodes and edges. 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example, different types of nodes have different traits and their features may fall in different feature space.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8702B7-5353-48AB-9309-18E0DDEC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C9E2F8-3093-4FC2-B35C-4C5A4A06D4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58678" y="3776871"/>
            <a:ext cx="5473148" cy="236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2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C77E-05B0-407A-ACD6-43A49E5B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Heterogeneous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449C-CA5F-4437-BDD6-8E159673A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Taking the movie data IMDB as an example</a:t>
            </a:r>
            <a:r>
              <a:rPr lang="fa-IR" sz="2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a-I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contains three types of nodes include movie, actor and director.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feature of an actor may involve in sex, age and nationality. On the other hand, the feature of movie may involve in plot and actors.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5CE71-E935-4D8B-AA41-0E4E3626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D1201-0CEA-4458-8957-5F90FD6C4C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58678" y="3776871"/>
            <a:ext cx="5473148" cy="236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9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C77E-05B0-407A-ACD6-43A49E5B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Meta-Path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449C-CA5F-4437-BDD6-8E159673A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Meta-path, a composite relation connecting two objects, is a widely used structure to capture the semantics.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0331C-0707-48F0-A9E5-E2E7DCC4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1F8A-04BA-45E6-893D-5EAC6E5C458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3D23C2-CADB-4AED-8A8F-B9559B24F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56" y="3069778"/>
            <a:ext cx="6035687" cy="147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1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997</TotalTime>
  <Words>1957</Words>
  <Application>Microsoft Office PowerPoint</Application>
  <PresentationFormat>Widescreen</PresentationFormat>
  <Paragraphs>257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B Nazanin</vt:lpstr>
      <vt:lpstr>Calibri</vt:lpstr>
      <vt:lpstr>Cambria Math</vt:lpstr>
      <vt:lpstr>Century Gothic</vt:lpstr>
      <vt:lpstr>Times New Roman</vt:lpstr>
      <vt:lpstr>Wingdings 3</vt:lpstr>
      <vt:lpstr>Wisp</vt:lpstr>
      <vt:lpstr>PowerPoint Presentation</vt:lpstr>
      <vt:lpstr>Heterogeneous Graph Attention Network</vt:lpstr>
      <vt:lpstr>Real World Data</vt:lpstr>
      <vt:lpstr>Graph neural network (GNN)</vt:lpstr>
      <vt:lpstr>Attention Mechanism</vt:lpstr>
      <vt:lpstr>Attention Mechanism(in Graphs)</vt:lpstr>
      <vt:lpstr>Heterogeneous Graph</vt:lpstr>
      <vt:lpstr>Heterogeneous Graph</vt:lpstr>
      <vt:lpstr>Meta-Path</vt:lpstr>
      <vt:lpstr>Meta-Path</vt:lpstr>
      <vt:lpstr>Meta-Path</vt:lpstr>
      <vt:lpstr>Meta-Path</vt:lpstr>
      <vt:lpstr>Heterogeneous Graph Attention Network</vt:lpstr>
      <vt:lpstr>Node-level Attention </vt:lpstr>
      <vt:lpstr>Node-level Attention </vt:lpstr>
      <vt:lpstr>Semantic-level Attention  </vt:lpstr>
      <vt:lpstr>Semantic-level Attention </vt:lpstr>
      <vt:lpstr>Heterogeneous Graph Attention Network</vt:lpstr>
      <vt:lpstr>Calculation of Node-level Attention</vt:lpstr>
      <vt:lpstr>Calculation of Node-level Attention</vt:lpstr>
      <vt:lpstr>Calculation of Node-level Attention</vt:lpstr>
      <vt:lpstr>Calculation of Node-level Attention</vt:lpstr>
      <vt:lpstr>Calculation of Node-level Attention</vt:lpstr>
      <vt:lpstr>Calculation of Node-level Attention</vt:lpstr>
      <vt:lpstr>Calculation of Node-level Attention</vt:lpstr>
      <vt:lpstr>Calculation of Node-level Attention</vt:lpstr>
      <vt:lpstr>Calculation of Semantic-level Attention</vt:lpstr>
      <vt:lpstr>Calculation of Semantic-level Attention</vt:lpstr>
      <vt:lpstr>Calculation of Semantic-level Attention</vt:lpstr>
      <vt:lpstr>Calculation of Semantic-level Attention</vt:lpstr>
      <vt:lpstr>Calculation of Semantic-level Attention</vt:lpstr>
      <vt:lpstr>Calculation of Semantic-level Attention</vt:lpstr>
      <vt:lpstr>Algorithm : HAN</vt:lpstr>
      <vt:lpstr>Datasets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arian ebrahimi</dc:creator>
  <cp:lastModifiedBy>arian ebrahimi</cp:lastModifiedBy>
  <cp:revision>71</cp:revision>
  <dcterms:created xsi:type="dcterms:W3CDTF">2021-05-19T06:15:34Z</dcterms:created>
  <dcterms:modified xsi:type="dcterms:W3CDTF">2021-05-23T04:13:11Z</dcterms:modified>
</cp:coreProperties>
</file>