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3" r:id="rId9"/>
    <p:sldId id="261" r:id="rId10"/>
    <p:sldId id="274" r:id="rId11"/>
    <p:sldId id="268" r:id="rId12"/>
    <p:sldId id="275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DB745-9342-4B80-81B3-3806AB60E121}" v="115" dt="2020-12-20T14:32:4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ia Guran" userId="8626f0c4ffea6255" providerId="LiveId" clId="{A7DDB745-9342-4B80-81B3-3806AB60E121}"/>
    <pc:docChg chg="undo custSel addSld modSld addSection delSection">
      <pc:chgData name="Delia Guran" userId="8626f0c4ffea6255" providerId="LiveId" clId="{A7DDB745-9342-4B80-81B3-3806AB60E121}" dt="2020-12-20T14:42:03.130" v="740" actId="122"/>
      <pc:docMkLst>
        <pc:docMk/>
      </pc:docMkLst>
      <pc:sldChg chg="modSp">
        <pc:chgData name="Delia Guran" userId="8626f0c4ffea6255" providerId="LiveId" clId="{A7DDB745-9342-4B80-81B3-3806AB60E121}" dt="2020-12-20T14:20:42.714" v="546" actId="20577"/>
        <pc:sldMkLst>
          <pc:docMk/>
          <pc:sldMk cId="876553840" sldId="257"/>
        </pc:sldMkLst>
        <pc:spChg chg="mod">
          <ac:chgData name="Delia Guran" userId="8626f0c4ffea6255" providerId="LiveId" clId="{A7DDB745-9342-4B80-81B3-3806AB60E121}" dt="2020-12-20T14:20:42.714" v="546" actId="20577"/>
          <ac:spMkLst>
            <pc:docMk/>
            <pc:sldMk cId="876553840" sldId="257"/>
            <ac:spMk id="3" creationId="{24AA7F2B-3B83-4CD3-8122-A3F31439D188}"/>
          </ac:spMkLst>
        </pc:spChg>
      </pc:sldChg>
      <pc:sldChg chg="modSp">
        <pc:chgData name="Delia Guran" userId="8626f0c4ffea6255" providerId="LiveId" clId="{A7DDB745-9342-4B80-81B3-3806AB60E121}" dt="2020-12-20T14:25:50.020" v="584" actId="123"/>
        <pc:sldMkLst>
          <pc:docMk/>
          <pc:sldMk cId="3937114338" sldId="258"/>
        </pc:sldMkLst>
        <pc:spChg chg="mod">
          <ac:chgData name="Delia Guran" userId="8626f0c4ffea6255" providerId="LiveId" clId="{A7DDB745-9342-4B80-81B3-3806AB60E121}" dt="2020-12-20T14:25:50.020" v="584" actId="123"/>
          <ac:spMkLst>
            <pc:docMk/>
            <pc:sldMk cId="3937114338" sldId="258"/>
            <ac:spMk id="3" creationId="{E2EE2514-7AFE-4D92-A0E3-D74A354F4FE6}"/>
          </ac:spMkLst>
        </pc:spChg>
      </pc:sldChg>
      <pc:sldChg chg="modSp">
        <pc:chgData name="Delia Guran" userId="8626f0c4ffea6255" providerId="LiveId" clId="{A7DDB745-9342-4B80-81B3-3806AB60E121}" dt="2020-12-20T14:22:04.725" v="575" actId="20577"/>
        <pc:sldMkLst>
          <pc:docMk/>
          <pc:sldMk cId="1517266185" sldId="259"/>
        </pc:sldMkLst>
        <pc:spChg chg="mod">
          <ac:chgData name="Delia Guran" userId="8626f0c4ffea6255" providerId="LiveId" clId="{A7DDB745-9342-4B80-81B3-3806AB60E121}" dt="2020-12-20T14:22:04.725" v="575" actId="20577"/>
          <ac:spMkLst>
            <pc:docMk/>
            <pc:sldMk cId="1517266185" sldId="259"/>
            <ac:spMk id="3" creationId="{C50774C9-D000-41AA-9804-09EDE34A7FDC}"/>
          </ac:spMkLst>
        </pc:spChg>
      </pc:sldChg>
      <pc:sldChg chg="addSp delSp modSp">
        <pc:chgData name="Delia Guran" userId="8626f0c4ffea6255" providerId="LiveId" clId="{A7DDB745-9342-4B80-81B3-3806AB60E121}" dt="2020-12-20T14:32:40.413" v="696" actId="6549"/>
        <pc:sldMkLst>
          <pc:docMk/>
          <pc:sldMk cId="1675107642" sldId="260"/>
        </pc:sldMkLst>
        <pc:spChg chg="mod">
          <ac:chgData name="Delia Guran" userId="8626f0c4ffea6255" providerId="LiveId" clId="{A7DDB745-9342-4B80-81B3-3806AB60E121}" dt="2020-12-20T14:32:40.413" v="696" actId="6549"/>
          <ac:spMkLst>
            <pc:docMk/>
            <pc:sldMk cId="1675107642" sldId="260"/>
            <ac:spMk id="3" creationId="{7EE0D22F-643D-474E-888A-1EA50EA444A0}"/>
          </ac:spMkLst>
        </pc:spChg>
        <pc:spChg chg="add del mod">
          <ac:chgData name="Delia Guran" userId="8626f0c4ffea6255" providerId="LiveId" clId="{A7DDB745-9342-4B80-81B3-3806AB60E121}" dt="2020-12-20T14:28:09.459" v="607" actId="47"/>
          <ac:spMkLst>
            <pc:docMk/>
            <pc:sldMk cId="1675107642" sldId="260"/>
            <ac:spMk id="4" creationId="{61F46964-94F1-4345-A86E-90A78BC6583B}"/>
          </ac:spMkLst>
        </pc:spChg>
      </pc:sldChg>
      <pc:sldChg chg="modSp">
        <pc:chgData name="Delia Guran" userId="8626f0c4ffea6255" providerId="LiveId" clId="{A7DDB745-9342-4B80-81B3-3806AB60E121}" dt="2020-12-20T14:02:46.121" v="223" actId="20577"/>
        <pc:sldMkLst>
          <pc:docMk/>
          <pc:sldMk cId="3525505354" sldId="268"/>
        </pc:sldMkLst>
        <pc:spChg chg="mod">
          <ac:chgData name="Delia Guran" userId="8626f0c4ffea6255" providerId="LiveId" clId="{A7DDB745-9342-4B80-81B3-3806AB60E121}" dt="2020-12-20T14:02:46.121" v="223" actId="20577"/>
          <ac:spMkLst>
            <pc:docMk/>
            <pc:sldMk cId="3525505354" sldId="268"/>
            <ac:spMk id="2" creationId="{49A016ED-A496-4B35-85B7-70BCE30B0059}"/>
          </ac:spMkLst>
        </pc:spChg>
      </pc:sldChg>
      <pc:sldChg chg="modSp">
        <pc:chgData name="Delia Guran" userId="8626f0c4ffea6255" providerId="LiveId" clId="{A7DDB745-9342-4B80-81B3-3806AB60E121}" dt="2020-12-20T14:42:03.130" v="740" actId="122"/>
        <pc:sldMkLst>
          <pc:docMk/>
          <pc:sldMk cId="2563367586" sldId="269"/>
        </pc:sldMkLst>
        <pc:spChg chg="mod">
          <ac:chgData name="Delia Guran" userId="8626f0c4ffea6255" providerId="LiveId" clId="{A7DDB745-9342-4B80-81B3-3806AB60E121}" dt="2020-12-20T14:03:42.119" v="237" actId="20577"/>
          <ac:spMkLst>
            <pc:docMk/>
            <pc:sldMk cId="2563367586" sldId="269"/>
            <ac:spMk id="2" creationId="{CF67DAF2-D6AE-4328-9B3E-771C38018B1B}"/>
          </ac:spMkLst>
        </pc:spChg>
        <pc:spChg chg="mod">
          <ac:chgData name="Delia Guran" userId="8626f0c4ffea6255" providerId="LiveId" clId="{A7DDB745-9342-4B80-81B3-3806AB60E121}" dt="2020-12-20T14:42:03.130" v="740" actId="122"/>
          <ac:spMkLst>
            <pc:docMk/>
            <pc:sldMk cId="2563367586" sldId="269"/>
            <ac:spMk id="10" creationId="{9A8604CD-51DF-4A44-A51E-C02921401760}"/>
          </ac:spMkLst>
        </pc:spChg>
      </pc:sldChg>
      <pc:sldChg chg="modSp">
        <pc:chgData name="Delia Guran" userId="8626f0c4ffea6255" providerId="LiveId" clId="{A7DDB745-9342-4B80-81B3-3806AB60E121}" dt="2020-12-20T14:41:38.915" v="739" actId="123"/>
        <pc:sldMkLst>
          <pc:docMk/>
          <pc:sldMk cId="3473580533" sldId="271"/>
        </pc:sldMkLst>
        <pc:spChg chg="mod">
          <ac:chgData name="Delia Guran" userId="8626f0c4ffea6255" providerId="LiveId" clId="{A7DDB745-9342-4B80-81B3-3806AB60E121}" dt="2020-12-20T14:41:38.915" v="739" actId="123"/>
          <ac:spMkLst>
            <pc:docMk/>
            <pc:sldMk cId="3473580533" sldId="271"/>
            <ac:spMk id="3" creationId="{2786C939-FCC8-4559-8664-F056028B24A5}"/>
          </ac:spMkLst>
        </pc:spChg>
      </pc:sldChg>
      <pc:sldChg chg="modSp">
        <pc:chgData name="Delia Guran" userId="8626f0c4ffea6255" providerId="LiveId" clId="{A7DDB745-9342-4B80-81B3-3806AB60E121}" dt="2020-12-20T14:41:31.375" v="738" actId="123"/>
        <pc:sldMkLst>
          <pc:docMk/>
          <pc:sldMk cId="3142618196" sldId="272"/>
        </pc:sldMkLst>
        <pc:spChg chg="mod">
          <ac:chgData name="Delia Guran" userId="8626f0c4ffea6255" providerId="LiveId" clId="{A7DDB745-9342-4B80-81B3-3806AB60E121}" dt="2020-12-20T14:41:31.375" v="738" actId="123"/>
          <ac:spMkLst>
            <pc:docMk/>
            <pc:sldMk cId="3142618196" sldId="272"/>
            <ac:spMk id="3" creationId="{A91FD289-B612-49EB-AECF-EF05CB2FA02F}"/>
          </ac:spMkLst>
        </pc:spChg>
      </pc:sldChg>
      <pc:sldChg chg="modSp add">
        <pc:chgData name="Delia Guran" userId="8626f0c4ffea6255" providerId="LiveId" clId="{A7DDB745-9342-4B80-81B3-3806AB60E121}" dt="2020-12-20T14:39:01.664" v="736" actId="20577"/>
        <pc:sldMkLst>
          <pc:docMk/>
          <pc:sldMk cId="3539540838" sldId="274"/>
        </pc:sldMkLst>
        <pc:spChg chg="mod">
          <ac:chgData name="Delia Guran" userId="8626f0c4ffea6255" providerId="LiveId" clId="{A7DDB745-9342-4B80-81B3-3806AB60E121}" dt="2020-12-20T13:53:07.809" v="9" actId="255"/>
          <ac:spMkLst>
            <pc:docMk/>
            <pc:sldMk cId="3539540838" sldId="274"/>
            <ac:spMk id="2" creationId="{75C7B6CC-B692-439D-B6C2-38C811DC7409}"/>
          </ac:spMkLst>
        </pc:spChg>
        <pc:spChg chg="mod">
          <ac:chgData name="Delia Guran" userId="8626f0c4ffea6255" providerId="LiveId" clId="{A7DDB745-9342-4B80-81B3-3806AB60E121}" dt="2020-12-20T14:39:01.664" v="736" actId="20577"/>
          <ac:spMkLst>
            <pc:docMk/>
            <pc:sldMk cId="3539540838" sldId="274"/>
            <ac:spMk id="3" creationId="{7ED2F954-9CF3-437F-8579-7F01A3B95766}"/>
          </ac:spMkLst>
        </pc:spChg>
      </pc:sldChg>
      <pc:sldChg chg="modSp add">
        <pc:chgData name="Delia Guran" userId="8626f0c4ffea6255" providerId="LiveId" clId="{A7DDB745-9342-4B80-81B3-3806AB60E121}" dt="2020-12-20T14:38:25.174" v="734" actId="20577"/>
        <pc:sldMkLst>
          <pc:docMk/>
          <pc:sldMk cId="2310319320" sldId="275"/>
        </pc:sldMkLst>
        <pc:spChg chg="mod">
          <ac:chgData name="Delia Guran" userId="8626f0c4ffea6255" providerId="LiveId" clId="{A7DDB745-9342-4B80-81B3-3806AB60E121}" dt="2020-12-20T14:03:58.577" v="241"/>
          <ac:spMkLst>
            <pc:docMk/>
            <pc:sldMk cId="2310319320" sldId="275"/>
            <ac:spMk id="2" creationId="{3E12A45B-2186-4C52-9D6D-BD0D1311E032}"/>
          </ac:spMkLst>
        </pc:spChg>
        <pc:spChg chg="mod">
          <ac:chgData name="Delia Guran" userId="8626f0c4ffea6255" providerId="LiveId" clId="{A7DDB745-9342-4B80-81B3-3806AB60E121}" dt="2020-12-20T14:38:25.174" v="734" actId="20577"/>
          <ac:spMkLst>
            <pc:docMk/>
            <pc:sldMk cId="2310319320" sldId="275"/>
            <ac:spMk id="3" creationId="{BE31E047-9504-4581-916F-54AFB4728C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07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002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20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019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6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40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43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4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705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C5F2BA-7FB1-4699-B204-0817CDB6103D}" type="datetimeFigureOut">
              <a:rPr lang="ro-RO" smtClean="0"/>
              <a:t>20.12.2020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915292-E5DD-4CD6-8A47-7850DAD941E3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E33B3A-FE23-4CB7-A615-D40B55F0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80"/>
            <a:ext cx="10058400" cy="2609434"/>
          </a:xfrm>
        </p:spPr>
        <p:txBody>
          <a:bodyPr>
            <a:normAutofit fontScale="90000"/>
          </a:bodyPr>
          <a:lstStyle/>
          <a:p>
            <a:pPr algn="ctr"/>
            <a:br>
              <a:rPr lang="ro-RO" sz="2200" b="1" i="1" dirty="0">
                <a:latin typeface="+mn-lt"/>
              </a:rPr>
            </a:br>
            <a:br>
              <a:rPr lang="ro-RO" sz="2200" b="1" i="1" dirty="0">
                <a:latin typeface="+mn-lt"/>
              </a:rPr>
            </a:br>
            <a:br>
              <a:rPr lang="ro-RO" sz="2200" b="1" i="1" dirty="0">
                <a:latin typeface="+mn-lt"/>
              </a:rPr>
            </a:br>
            <a:br>
              <a:rPr lang="ro-RO" sz="2200" b="1" i="1" dirty="0">
                <a:latin typeface="+mn-lt"/>
              </a:rPr>
            </a:br>
            <a:r>
              <a:rPr lang="en-US" sz="2200" b="1" i="1" dirty="0">
                <a:latin typeface="+mn-lt"/>
              </a:rPr>
              <a:t>PART I</a:t>
            </a:r>
            <a:r>
              <a:rPr lang="ro-RO" sz="2200" b="1" i="1" dirty="0">
                <a:latin typeface="+mn-lt"/>
              </a:rPr>
              <a:t>I</a:t>
            </a:r>
            <a:br>
              <a:rPr lang="ro-RO" sz="2200" b="1" i="1" dirty="0">
                <a:latin typeface="+mn-lt"/>
              </a:rPr>
            </a:br>
            <a:r>
              <a:rPr lang="en-US" sz="2200" b="1" i="1" dirty="0">
                <a:latin typeface="+mn-lt"/>
              </a:rPr>
              <a:t> </a:t>
            </a:r>
            <a:br>
              <a:rPr lang="ro-RO" sz="2200" b="1" i="1" dirty="0">
                <a:latin typeface="+mn-lt"/>
              </a:rPr>
            </a:br>
            <a:r>
              <a:rPr lang="ro-RO" sz="4000" b="1" i="1" dirty="0">
                <a:latin typeface="+mn-lt"/>
              </a:rPr>
              <a:t>NONLINEAR ARX IDENTIFICATION</a:t>
            </a:r>
            <a:br>
              <a:rPr lang="ro-RO" sz="2200" b="1" i="1" dirty="0">
                <a:latin typeface="+mn-lt"/>
              </a:rPr>
            </a:br>
            <a:r>
              <a:rPr lang="en-US" sz="2200" b="1" i="1" dirty="0">
                <a:latin typeface="+mn-lt"/>
              </a:rPr>
              <a:t> </a:t>
            </a:r>
            <a:br>
              <a:rPr lang="ro-RO" sz="2200" b="1" i="1" dirty="0">
                <a:latin typeface="+mn-lt"/>
              </a:rPr>
            </a:br>
            <a:r>
              <a:rPr lang="en-US" sz="2200" b="1" i="1" dirty="0">
                <a:latin typeface="+mn-lt"/>
              </a:rPr>
              <a:t>at</a:t>
            </a:r>
            <a:br>
              <a:rPr lang="ro-RO" sz="2200" b="1" i="1" dirty="0">
                <a:latin typeface="+mn-lt"/>
              </a:rPr>
            </a:br>
            <a:r>
              <a:rPr lang="en-US" sz="2200" b="1" i="1" dirty="0">
                <a:latin typeface="+mn-lt"/>
              </a:rPr>
              <a:t>SYSTEM IDENTIFICATION</a:t>
            </a:r>
            <a:r>
              <a:rPr lang="en-US" b="1" dirty="0"/>
              <a:t> 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10726C6-7D67-4BE6-A60D-46FB8178D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000" b="1" u="sng" dirty="0">
                <a:solidFill>
                  <a:schemeClr val="tx1"/>
                </a:solidFill>
                <a:latin typeface="+mn-lt"/>
              </a:rPr>
              <a:t>Students</a:t>
            </a:r>
            <a:r>
              <a:rPr lang="en-GB" sz="3000" b="1" u="sng" dirty="0">
                <a:solidFill>
                  <a:schemeClr val="tx1"/>
                </a:solidFill>
                <a:latin typeface="+mn-lt"/>
              </a:rPr>
              <a:t>:</a:t>
            </a:r>
            <a:r>
              <a:rPr lang="en-GB" sz="3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3000" b="1" dirty="0" err="1">
                <a:solidFill>
                  <a:schemeClr val="tx1"/>
                </a:solidFill>
                <a:latin typeface="+mn-lt"/>
              </a:rPr>
              <a:t>Bodea</a:t>
            </a:r>
            <a:r>
              <a:rPr lang="en-GB" sz="3000" b="1" dirty="0">
                <a:solidFill>
                  <a:schemeClr val="tx1"/>
                </a:solidFill>
                <a:latin typeface="+mn-lt"/>
              </a:rPr>
              <a:t> Victor Lucian               </a:t>
            </a:r>
            <a:r>
              <a:rPr lang="ro-RO" sz="3000" b="1" dirty="0">
                <a:solidFill>
                  <a:schemeClr val="tx1"/>
                </a:solidFill>
                <a:latin typeface="+mn-lt"/>
              </a:rPr>
              <a:t>						</a:t>
            </a:r>
            <a:r>
              <a:rPr lang="en-GB" sz="3000" b="1" u="sng" dirty="0">
                <a:solidFill>
                  <a:schemeClr val="tx1"/>
                </a:solidFill>
                <a:latin typeface="+mn-lt"/>
              </a:rPr>
              <a:t>Group:</a:t>
            </a:r>
            <a:r>
              <a:rPr lang="en-GB" sz="3000" b="1" dirty="0">
                <a:solidFill>
                  <a:schemeClr val="tx1"/>
                </a:solidFill>
                <a:latin typeface="+mn-lt"/>
              </a:rPr>
              <a:t> 30332</a:t>
            </a:r>
            <a:endParaRPr lang="ro-RO" sz="3000" b="1" dirty="0">
              <a:solidFill>
                <a:schemeClr val="tx1"/>
              </a:solidFill>
              <a:latin typeface="+mn-lt"/>
            </a:endParaRPr>
          </a:p>
          <a:p>
            <a:r>
              <a:rPr lang="en-GB" sz="3000" b="1" dirty="0">
                <a:solidFill>
                  <a:schemeClr val="tx1"/>
                </a:solidFill>
                <a:latin typeface="+mn-lt"/>
              </a:rPr>
              <a:t>  </a:t>
            </a:r>
            <a:r>
              <a:rPr lang="ro-RO" sz="30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GB" sz="3000" b="1" dirty="0">
                <a:solidFill>
                  <a:schemeClr val="tx1"/>
                </a:solidFill>
                <a:latin typeface="+mn-lt"/>
              </a:rPr>
              <a:t>Colda Andreea Ariana            </a:t>
            </a:r>
            <a:r>
              <a:rPr lang="ro-RO" sz="3000" b="1" dirty="0">
                <a:solidFill>
                  <a:schemeClr val="tx1"/>
                </a:solidFill>
                <a:latin typeface="+mn-lt"/>
              </a:rPr>
              <a:t>						</a:t>
            </a:r>
            <a:r>
              <a:rPr lang="en-US" sz="3000" b="1" u="sng" dirty="0" err="1">
                <a:solidFill>
                  <a:schemeClr val="tx1"/>
                </a:solidFill>
                <a:latin typeface="+mn-lt"/>
              </a:rPr>
              <a:t>Indicies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: 01/01</a:t>
            </a:r>
            <a:endParaRPr lang="ro-RO" sz="3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3000" b="1" dirty="0">
                <a:solidFill>
                  <a:schemeClr val="tx1"/>
                </a:solidFill>
                <a:latin typeface="+mn-lt"/>
              </a:rPr>
              <a:t>    </a:t>
            </a:r>
            <a:r>
              <a:rPr lang="ro-RO" sz="30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GB" sz="3000" b="1" dirty="0" err="1">
                <a:solidFill>
                  <a:schemeClr val="tx1"/>
                </a:solidFill>
                <a:latin typeface="+mn-lt"/>
              </a:rPr>
              <a:t>Guran</a:t>
            </a:r>
            <a:r>
              <a:rPr lang="en-GB" sz="3000" b="1" dirty="0">
                <a:solidFill>
                  <a:schemeClr val="tx1"/>
                </a:solidFill>
                <a:latin typeface="+mn-lt"/>
              </a:rPr>
              <a:t> Delia</a:t>
            </a:r>
            <a:endParaRPr lang="ro-RO" sz="3000" b="1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 </a:t>
            </a:r>
            <a:endParaRPr lang="ro-RO" dirty="0">
              <a:solidFill>
                <a:schemeClr val="tx1"/>
              </a:solidFill>
              <a:latin typeface="+mn-lt"/>
            </a:endParaRPr>
          </a:p>
          <a:p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56383C5E-1FCB-427E-BFB4-DF858669E58A}"/>
              </a:ext>
            </a:extLst>
          </p:cNvPr>
          <p:cNvSpPr txBox="1"/>
          <p:nvPr/>
        </p:nvSpPr>
        <p:spPr>
          <a:xfrm>
            <a:off x="895546" y="270796"/>
            <a:ext cx="1068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TECHNICAL UNIVERSITY OF CLUJ-NAPOCA</a:t>
            </a:r>
            <a:r>
              <a:rPr lang="ro-RO" dirty="0"/>
              <a:t> 				</a:t>
            </a:r>
            <a:r>
              <a:rPr lang="en-US" b="1" dirty="0"/>
              <a:t>FACULTY OF AUTOMATION AND COMPUTER SCIENCE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303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6CC-B692-439D-B6C2-38C811DC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One-step-ahead Prediction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F954-9CF3-437F-8579-7F01A3B9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o-RO" dirty="0"/>
          </a:p>
          <a:p>
            <a:pPr algn="just"/>
            <a:r>
              <a:rPr lang="en-GB" dirty="0"/>
              <a:t>The algorithm represents a direct column x column multiplication, in order to obtain the rest of the elements of the polynomials.</a:t>
            </a:r>
            <a:r>
              <a:rPr lang="ro-RO" dirty="0"/>
              <a:t> 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T</a:t>
            </a:r>
            <a:r>
              <a:rPr lang="en-GB" dirty="0"/>
              <a:t>he phi matrix obtained with the given data will not change</a:t>
            </a:r>
            <a:r>
              <a:rPr lang="ro-RO" dirty="0"/>
              <a:t> </a:t>
            </a:r>
            <a:r>
              <a:rPr lang="en-GB" dirty="0"/>
              <a:t>and</a:t>
            </a:r>
            <a:r>
              <a:rPr lang="ro-RO" dirty="0"/>
              <a:t> </a:t>
            </a:r>
            <a:r>
              <a:rPr lang="en-GB" dirty="0"/>
              <a:t>an </a:t>
            </a:r>
            <a:r>
              <a:rPr lang="en-GB" dirty="0" err="1"/>
              <a:t>auxiliar</a:t>
            </a:r>
            <a:r>
              <a:rPr lang="ro-RO" dirty="0"/>
              <a:t> </a:t>
            </a:r>
            <a:r>
              <a:rPr lang="en-GB" dirty="0"/>
              <a:t>matrix</a:t>
            </a:r>
            <a:r>
              <a:rPr lang="ro-RO" dirty="0"/>
              <a:t>,</a:t>
            </a:r>
            <a:r>
              <a:rPr lang="en-GB" dirty="0"/>
              <a:t> which has initially the exact form of phi matrix</a:t>
            </a:r>
            <a:r>
              <a:rPr lang="ro-RO" dirty="0"/>
              <a:t>, </a:t>
            </a:r>
            <a:r>
              <a:rPr lang="en-GB" dirty="0"/>
              <a:t>will change at each m degree. 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en-GB" dirty="0"/>
              <a:t>At the end</a:t>
            </a:r>
            <a:r>
              <a:rPr lang="ro-RO" dirty="0"/>
              <a:t>, a</a:t>
            </a:r>
            <a:r>
              <a:rPr lang="en-GB" dirty="0"/>
              <a:t> column of</a:t>
            </a:r>
            <a:r>
              <a:rPr lang="ro-RO" dirty="0"/>
              <a:t> ones is added</a:t>
            </a:r>
            <a:r>
              <a:rPr lang="en-GB" dirty="0"/>
              <a:t> </a:t>
            </a:r>
            <a:r>
              <a:rPr lang="ro-RO" dirty="0"/>
              <a:t>– this </a:t>
            </a:r>
            <a:r>
              <a:rPr lang="en-GB" dirty="0"/>
              <a:t>is mandatory for all m-degree cases.</a:t>
            </a:r>
          </a:p>
        </p:txBody>
      </p:sp>
    </p:spTree>
    <p:extLst>
      <p:ext uri="{BB962C8B-B14F-4D97-AF65-F5344CB8AC3E}">
        <p14:creationId xmlns:p14="http://schemas.microsoft.com/office/powerpoint/2010/main" val="35395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A016ED-A496-4B35-85B7-70BCE3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One-step-ahead Prediction</a:t>
            </a:r>
            <a:r>
              <a:rPr lang="ro-RO" sz="4000" b="1" i="1" dirty="0"/>
              <a:t> (Continued)</a:t>
            </a:r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9C7DF210-4992-4B63-9D0C-253A16D72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7711"/>
            <a:ext cx="4818228" cy="3613671"/>
          </a:xfr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AFAC3AAA-A34F-43B7-A492-BD01C3CC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2" y="2367712"/>
            <a:ext cx="4818228" cy="361367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12296240-A90D-4407-8AAF-3A66B4AC2EF5}"/>
              </a:ext>
            </a:extLst>
          </p:cNvPr>
          <p:cNvSpPr txBox="1"/>
          <p:nvPr/>
        </p:nvSpPr>
        <p:spPr>
          <a:xfrm>
            <a:off x="1036320" y="1737360"/>
            <a:ext cx="993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best model obtained for prediction for the validation dataset (right).</a:t>
            </a:r>
          </a:p>
          <a:p>
            <a:pPr algn="ctr"/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= </a:t>
            </a:r>
            <a:r>
              <a:rPr lang="en-GB" dirty="0" err="1"/>
              <a:t>nb</a:t>
            </a:r>
            <a:r>
              <a:rPr lang="en-GB" dirty="0"/>
              <a:t> =1 and m = 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2550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A45B-2186-4C52-9D6D-BD0D1311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Simulation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E047-9504-4581-916F-54AFB472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o-RO" dirty="0"/>
          </a:p>
          <a:p>
            <a:pPr algn="just"/>
            <a:r>
              <a:rPr lang="en-GB" dirty="0"/>
              <a:t>The algorithm is pretty much the same as the one from prediction</a:t>
            </a:r>
            <a:r>
              <a:rPr lang="ro-RO" dirty="0"/>
              <a:t>, but there are two differences:</a:t>
            </a:r>
          </a:p>
          <a:p>
            <a:pPr algn="just"/>
            <a:endParaRPr lang="ro-RO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/>
              <a:t> E</a:t>
            </a:r>
            <a:r>
              <a:rPr lang="en-GB" dirty="0"/>
              <a:t>ach row </a:t>
            </a:r>
            <a:r>
              <a:rPr lang="ro-RO" dirty="0"/>
              <a:t>is calculated </a:t>
            </a:r>
            <a:r>
              <a:rPr lang="en-GB" dirty="0"/>
              <a:t>one after the other </a:t>
            </a:r>
            <a:r>
              <a:rPr lang="ro-RO" dirty="0"/>
              <a:t>(</a:t>
            </a:r>
            <a:r>
              <a:rPr lang="en-GB" dirty="0"/>
              <a:t>the elements of</a:t>
            </a:r>
            <a:r>
              <a:rPr lang="ro-RO" dirty="0"/>
              <a:t> </a:t>
            </a:r>
            <a:r>
              <a:rPr lang="en-GB" dirty="0"/>
              <a:t>the polynomial</a:t>
            </a:r>
            <a:r>
              <a:rPr lang="ro-RO" dirty="0"/>
              <a:t> </a:t>
            </a:r>
            <a:r>
              <a:rPr lang="en-GB" dirty="0"/>
              <a:t>for each row</a:t>
            </a:r>
            <a:r>
              <a:rPr lang="ro-RO" dirty="0"/>
              <a:t> are added</a:t>
            </a:r>
            <a:r>
              <a:rPr lang="en-GB" dirty="0"/>
              <a:t> in the same procedure</a:t>
            </a:r>
            <a:r>
              <a:rPr lang="ro-RO" dirty="0"/>
              <a:t> as for the prediction).</a:t>
            </a:r>
          </a:p>
          <a:p>
            <a:pPr algn="just"/>
            <a:endParaRPr lang="en-GB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/>
              <a:t> P</a:t>
            </a:r>
            <a:r>
              <a:rPr lang="en-GB" dirty="0" err="1"/>
              <a:t>revious</a:t>
            </a:r>
            <a:r>
              <a:rPr lang="ro-RO" dirty="0"/>
              <a:t> </a:t>
            </a:r>
            <a:r>
              <a:rPr lang="en-GB" dirty="0"/>
              <a:t>simulated signals </a:t>
            </a:r>
            <a:r>
              <a:rPr lang="ro-RO" dirty="0"/>
              <a:t>are used </a:t>
            </a:r>
            <a:r>
              <a:rPr lang="en-GB" dirty="0"/>
              <a:t>instead of given data.</a:t>
            </a:r>
          </a:p>
        </p:txBody>
      </p:sp>
    </p:spTree>
    <p:extLst>
      <p:ext uri="{BB962C8B-B14F-4D97-AF65-F5344CB8AC3E}">
        <p14:creationId xmlns:p14="http://schemas.microsoft.com/office/powerpoint/2010/main" val="231031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67DAF2-D6AE-4328-9B3E-771C3801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Simulation</a:t>
            </a:r>
            <a:r>
              <a:rPr lang="ro-RO" sz="4000" b="1" i="1" dirty="0"/>
              <a:t> (Continued)</a:t>
            </a: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28D06066-FBB8-4C13-9D94-3D01C6EA0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37202"/>
            <a:ext cx="5036934" cy="3777701"/>
          </a:xfr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ADCDEB80-4E6F-4154-85BA-B2110003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" y="2237202"/>
            <a:ext cx="5036934" cy="3777701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9A8604CD-51DF-4A44-A51E-C02921401760}"/>
              </a:ext>
            </a:extLst>
          </p:cNvPr>
          <p:cNvSpPr txBox="1"/>
          <p:nvPr/>
        </p:nvSpPr>
        <p:spPr>
          <a:xfrm>
            <a:off x="1223740" y="1737360"/>
            <a:ext cx="993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best model obtained for simulation for both identification</a:t>
            </a:r>
            <a:r>
              <a:rPr lang="ro-RO" dirty="0"/>
              <a:t> </a:t>
            </a:r>
            <a:r>
              <a:rPr lang="en-GB" dirty="0"/>
              <a:t>(left) and validation</a:t>
            </a:r>
            <a:r>
              <a:rPr lang="ro-RO" dirty="0"/>
              <a:t> </a:t>
            </a:r>
            <a:r>
              <a:rPr lang="en-GB" dirty="0"/>
              <a:t>(right) dataset.</a:t>
            </a:r>
          </a:p>
          <a:p>
            <a:pPr algn="ctr"/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= </a:t>
            </a:r>
            <a:r>
              <a:rPr lang="en-GB" dirty="0" err="1"/>
              <a:t>nb</a:t>
            </a:r>
            <a:r>
              <a:rPr lang="en-GB" dirty="0"/>
              <a:t> =1 and m = 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336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B7988E-054A-43FD-AE79-E45CA61A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75935"/>
            <a:ext cx="10058400" cy="1468790"/>
          </a:xfrm>
        </p:spPr>
        <p:txBody>
          <a:bodyPr/>
          <a:lstStyle/>
          <a:p>
            <a:pPr algn="ctr"/>
            <a:r>
              <a:rPr lang="en-GB" b="1" i="1" dirty="0"/>
              <a:t>Results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325767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9B8907-BFC1-4475-A271-25417303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The Quality of the Model</a:t>
            </a:r>
            <a:endParaRPr lang="ro-RO" sz="4000" b="1" i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86C939-FCC8-4559-8664-F056028B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r>
              <a:rPr lang="ro-RO" dirty="0"/>
              <a:t>The minimum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mean-squared</a:t>
            </a:r>
            <a:r>
              <a:rPr lang="ro-RO" dirty="0"/>
              <a:t> </a:t>
            </a:r>
            <a:r>
              <a:rPr lang="ro-RO" dirty="0" err="1"/>
              <a:t>error</a:t>
            </a:r>
            <a:r>
              <a:rPr lang="en-GB" dirty="0"/>
              <a:t>:</a:t>
            </a:r>
          </a:p>
          <a:p>
            <a:pPr algn="just"/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F</a:t>
            </a:r>
            <a:r>
              <a:rPr lang="ro-RO" sz="2000" dirty="0"/>
              <a:t>or </a:t>
            </a:r>
            <a:r>
              <a:rPr lang="ro-RO" sz="2000" u="sng" dirty="0"/>
              <a:t>prediction</a:t>
            </a:r>
            <a:r>
              <a:rPr lang="ro-RO" sz="2000" dirty="0"/>
              <a:t> is 0.0908, which corresponds to the model orders</a:t>
            </a:r>
            <a:r>
              <a:rPr lang="en-GB" sz="2000" dirty="0"/>
              <a:t> </a:t>
            </a:r>
            <a:r>
              <a:rPr lang="ro-RO" sz="2000" dirty="0"/>
              <a:t>na = nb = 1 and the degree of the polynomial m = 4.</a:t>
            </a:r>
            <a:endParaRPr lang="en-GB" sz="2000" dirty="0"/>
          </a:p>
          <a:p>
            <a:pPr marL="201168" lvl="1" indent="0" algn="just">
              <a:buNone/>
            </a:pPr>
            <a:endParaRPr lang="en-GB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For </a:t>
            </a:r>
            <a:r>
              <a:rPr lang="en-GB" sz="2000" u="sng" dirty="0"/>
              <a:t>simulation</a:t>
            </a:r>
            <a:r>
              <a:rPr lang="en-GB" sz="2000" dirty="0"/>
              <a:t> is 0.6455, which corresponds to the model orders </a:t>
            </a:r>
            <a:r>
              <a:rPr lang="en-GB" sz="2000" dirty="0" err="1"/>
              <a:t>na</a:t>
            </a:r>
            <a:r>
              <a:rPr lang="en-GB" sz="2000" dirty="0"/>
              <a:t> = </a:t>
            </a:r>
            <a:r>
              <a:rPr lang="en-GB" sz="2000" dirty="0" err="1"/>
              <a:t>nb</a:t>
            </a:r>
            <a:r>
              <a:rPr lang="en-GB" sz="2000" dirty="0"/>
              <a:t> = 1 and the degree of the polynomial m = 3. 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47358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843794B-7F0B-465E-9F2A-EFCE9BC13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23" y="1914357"/>
            <a:ext cx="5363633" cy="4022725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2B2FAEC-307E-497C-A1C5-8A82DF68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" y="1914356"/>
            <a:ext cx="5363634" cy="4022725"/>
          </a:xfrm>
          <a:prstGeom prst="rect">
            <a:avLst/>
          </a:prstGeom>
        </p:spPr>
      </p:pic>
      <p:sp>
        <p:nvSpPr>
          <p:cNvPr id="9" name="Titlu 1">
            <a:extLst>
              <a:ext uri="{FF2B5EF4-FFF2-40B4-BE49-F238E27FC236}">
                <a16:creationId xmlns:a16="http://schemas.microsoft.com/office/drawing/2014/main" id="{559CF653-9963-4E3E-8AA6-ECD998EC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sz="4000" b="1" i="1" dirty="0"/>
              <a:t>Representative plots for MSEs</a:t>
            </a:r>
            <a:endParaRPr lang="ro-RO" sz="4000" b="1" i="1" dirty="0"/>
          </a:p>
        </p:txBody>
      </p:sp>
    </p:spTree>
    <p:extLst>
      <p:ext uri="{BB962C8B-B14F-4D97-AF65-F5344CB8AC3E}">
        <p14:creationId xmlns:p14="http://schemas.microsoft.com/office/powerpoint/2010/main" val="288323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625D03-E7C2-4F31-8172-5BA103F5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Conclusion</a:t>
            </a:r>
            <a:endParaRPr lang="ro-RO" sz="4000" b="1" i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91FD289-B612-49EB-AECF-EF05CB2F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GB" sz="2000" dirty="0"/>
              <a:t>Prediction: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For the training dataset, the bigger the polynomial degree and the model order, the smaller the MSE.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For the validation dataset, when the degree of the polynomial and the model order are increased, the results are getting better, with a languishing MSE</a:t>
            </a:r>
            <a:r>
              <a:rPr lang="ro-RO" sz="2000" dirty="0"/>
              <a:t>,</a:t>
            </a:r>
            <a:r>
              <a:rPr lang="en-GB" sz="2000" dirty="0"/>
              <a:t> for a while but then the MSE is also growing.</a:t>
            </a:r>
          </a:p>
          <a:p>
            <a:pPr lvl="1" algn="just"/>
            <a:endParaRPr lang="en-GB" sz="2000" dirty="0"/>
          </a:p>
          <a:p>
            <a:pPr marL="201168" lvl="1" indent="0" algn="just">
              <a:buNone/>
            </a:pPr>
            <a:r>
              <a:rPr lang="en-GB" sz="2000" dirty="0"/>
              <a:t>Simulation: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For both datasets, when the errors accumulate, the </a:t>
            </a:r>
            <a:r>
              <a:rPr lang="en-GB" sz="2000" dirty="0" err="1"/>
              <a:t>NaN</a:t>
            </a:r>
            <a:r>
              <a:rPr lang="en-GB" sz="2000" dirty="0"/>
              <a:t> (Not a Number) appears, this happens at unstable systems.</a:t>
            </a:r>
          </a:p>
          <a:p>
            <a:pPr lvl="1" algn="just"/>
            <a:endParaRPr lang="en-GB" sz="1600" dirty="0"/>
          </a:p>
          <a:p>
            <a:pPr marL="201168" lvl="1" indent="0" algn="just">
              <a:buNone/>
            </a:pPr>
            <a:endParaRPr lang="en-GB" sz="1600" dirty="0"/>
          </a:p>
          <a:p>
            <a:pPr marL="201168" lvl="1" indent="0" algn="just">
              <a:buNone/>
            </a:pPr>
            <a:endParaRPr lang="en-GB" sz="1600" dirty="0"/>
          </a:p>
          <a:p>
            <a:pPr marL="201168" lvl="1" indent="0" algn="just">
              <a:buNone/>
            </a:pPr>
            <a:endParaRPr lang="en-GB" sz="1600" dirty="0"/>
          </a:p>
          <a:p>
            <a:pPr lvl="1" algn="just"/>
            <a:endParaRPr lang="en-GB" sz="1600" dirty="0"/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26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F58651-6F6A-436B-9985-E088E2BA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4718"/>
            <a:ext cx="10058400" cy="992642"/>
          </a:xfrm>
        </p:spPr>
        <p:txBody>
          <a:bodyPr>
            <a:normAutofit/>
          </a:bodyPr>
          <a:lstStyle/>
          <a:p>
            <a:pPr algn="ctr"/>
            <a:r>
              <a:rPr lang="ro-RO" b="1" i="1" dirty="0" err="1"/>
              <a:t>Contents</a:t>
            </a:r>
            <a:endParaRPr lang="ro-RO" b="1" i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4AA7F2B-3B83-4CD3-8122-A3F31439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12092"/>
            <a:ext cx="10058400" cy="1849573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 </a:t>
            </a:r>
            <a:r>
              <a:rPr lang="ro-RO" sz="2800" dirty="0"/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sz="2800" dirty="0"/>
              <a:t> </a:t>
            </a:r>
            <a:r>
              <a:rPr lang="ro-RO" sz="2800" dirty="0" err="1"/>
              <a:t>Algorithm</a:t>
            </a:r>
            <a:endParaRPr lang="en-GB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sz="2800" dirty="0"/>
              <a:t> </a:t>
            </a:r>
            <a:r>
              <a:rPr lang="ro-RO" sz="2800" dirty="0" err="1"/>
              <a:t>Solution</a:t>
            </a:r>
            <a:endParaRPr lang="ro-RO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sz="2800" dirty="0"/>
              <a:t> </a:t>
            </a:r>
            <a:r>
              <a:rPr lang="ro-RO" sz="2800" dirty="0" err="1"/>
              <a:t>Results</a:t>
            </a:r>
            <a:endParaRPr lang="ro-RO" sz="2800" dirty="0"/>
          </a:p>
          <a:p>
            <a:pPr>
              <a:buFont typeface="Courier New" panose="02070309020205020404" pitchFamily="49" charset="0"/>
              <a:buChar char="o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655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8BAD4F-7B2B-42AB-A1DA-F5D1007A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12442"/>
            <a:ext cx="10058400" cy="1779875"/>
          </a:xfrm>
        </p:spPr>
        <p:txBody>
          <a:bodyPr/>
          <a:lstStyle/>
          <a:p>
            <a:pPr algn="ctr"/>
            <a:r>
              <a:rPr lang="ro-RO" b="1" i="1" dirty="0" err="1"/>
              <a:t>Introduction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12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EE2514-7AFE-4D92-A0E3-D74A354F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Nonlinear ARX models are an extension for the linear ARX models to a nonlinear case.</a:t>
            </a:r>
            <a:endParaRPr lang="en-GB" i="1" u="sng" dirty="0"/>
          </a:p>
          <a:p>
            <a:pPr algn="just"/>
            <a:r>
              <a:rPr lang="ro-RO" i="1" u="sng" dirty="0"/>
              <a:t>Problem statement</a:t>
            </a:r>
            <a:r>
              <a:rPr lang="en-GB" dirty="0"/>
              <a:t>: solving a black-box model using a polynomial, nonlinear ARX model, for configurable model orders (</a:t>
            </a:r>
            <a:r>
              <a:rPr lang="en-GB" dirty="0" err="1"/>
              <a:t>na</a:t>
            </a:r>
            <a:r>
              <a:rPr lang="en-GB" dirty="0"/>
              <a:t>, </a:t>
            </a:r>
            <a:r>
              <a:rPr lang="en-GB" dirty="0" err="1"/>
              <a:t>nb</a:t>
            </a:r>
            <a:r>
              <a:rPr lang="en-GB" dirty="0"/>
              <a:t>), delay (</a:t>
            </a:r>
            <a:r>
              <a:rPr lang="en-GB" dirty="0" err="1"/>
              <a:t>nk</a:t>
            </a:r>
            <a:r>
              <a:rPr lang="en-GB" dirty="0"/>
              <a:t>) and polynomial degree (m).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Two sets are given: identification and validation data. 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The model is used for: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one-step-ahead prediction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simulation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711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748CB7-2E73-4892-8B83-4CC7D9760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57080"/>
            <a:ext cx="10058400" cy="1299108"/>
          </a:xfrm>
        </p:spPr>
        <p:txBody>
          <a:bodyPr/>
          <a:lstStyle/>
          <a:p>
            <a:pPr algn="ctr"/>
            <a:r>
              <a:rPr lang="ro-RO" b="1" i="1" dirty="0" err="1"/>
              <a:t>Algorithm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865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0774C9-D000-41AA-9804-09EDE34A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201"/>
            <a:ext cx="10058400" cy="4062953"/>
          </a:xfrm>
        </p:spPr>
        <p:txBody>
          <a:bodyPr>
            <a:no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For the beginning, the identification data is used to find the regressors, </a:t>
            </a:r>
            <a:r>
              <a:rPr lang="en-GB" sz="2000" i="1" dirty="0"/>
              <a:t>phi</a:t>
            </a:r>
            <a:r>
              <a:rPr lang="en-GB" sz="2000" dirty="0"/>
              <a:t>, and the parameters, </a:t>
            </a:r>
            <a:r>
              <a:rPr lang="en-GB" sz="2000" i="1" dirty="0"/>
              <a:t>theta</a:t>
            </a:r>
            <a:r>
              <a:rPr lang="en-GB" sz="2000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The regressors are combinations with repetition, between the outputs and the inputs.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The parameter vector is computed with linear regression using the formula:</a:t>
            </a:r>
          </a:p>
          <a:p>
            <a:pPr algn="ctr"/>
            <a:r>
              <a:rPr lang="en-GB" b="1" i="1" dirty="0"/>
              <a:t>Theta = regressors\outputs</a:t>
            </a:r>
            <a:endParaRPr lang="ro-RO" b="1" i="1" dirty="0"/>
          </a:p>
          <a:p>
            <a:pPr algn="ctr"/>
            <a:endParaRPr lang="en-GB" b="1" i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The parameters are unique and used for both prediction and simulation.</a:t>
            </a:r>
            <a:endParaRPr lang="ro-RO" sz="2000" dirty="0"/>
          </a:p>
          <a:p>
            <a:pPr marL="201168" lvl="1" indent="0" algn="just">
              <a:buNone/>
            </a:pPr>
            <a:endParaRPr lang="en-GB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The difference between the </a:t>
            </a:r>
            <a:r>
              <a:rPr lang="en-GB" sz="2000" i="1" dirty="0"/>
              <a:t>prediction</a:t>
            </a:r>
            <a:r>
              <a:rPr lang="en-GB" sz="2000" dirty="0"/>
              <a:t> and </a:t>
            </a:r>
            <a:r>
              <a:rPr lang="en-GB" sz="2000" i="1" dirty="0"/>
              <a:t>simulation</a:t>
            </a:r>
            <a:r>
              <a:rPr lang="en-GB" sz="2000" dirty="0"/>
              <a:t> is that for the simulation, the real outputs are unknown and the previous outputs of the model itself are used</a:t>
            </a:r>
            <a:r>
              <a:rPr lang="ro-RO" sz="2000" dirty="0"/>
              <a:t> and for</a:t>
            </a:r>
            <a:r>
              <a:rPr lang="en-GB" sz="2000" dirty="0"/>
              <a:t> the prediction</a:t>
            </a:r>
            <a:r>
              <a:rPr lang="ro-RO" sz="2000" dirty="0"/>
              <a:t>,</a:t>
            </a:r>
            <a:r>
              <a:rPr lang="en-GB" sz="2000" dirty="0"/>
              <a:t> the outputs are the ones from the data set.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51726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4355B5-E0FE-4020-83DF-E3F9284D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508"/>
            <a:ext cx="10058400" cy="587290"/>
          </a:xfrm>
        </p:spPr>
        <p:txBody>
          <a:bodyPr>
            <a:normAutofit/>
          </a:bodyPr>
          <a:lstStyle/>
          <a:p>
            <a:r>
              <a:rPr lang="en-GB" sz="3200" b="1" i="1" dirty="0"/>
              <a:t>Example </a:t>
            </a:r>
            <a:endParaRPr lang="ro-RO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EE0D22F-643D-474E-888A-1EA50EA4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GB" dirty="0"/>
              </a:p>
              <a:p>
                <a:pPr algn="just"/>
                <a:r>
                  <a:rPr lang="en-GB" dirty="0"/>
                  <a:t>For m = 2</a:t>
                </a:r>
              </a:p>
              <a:p>
                <a:pPr algn="just"/>
                <a:r>
                  <a:rPr lang="en-GB" dirty="0"/>
                  <a:t>The nonlinear ARX model is:</a:t>
                </a:r>
              </a:p>
              <a:p>
                <a:pPr algn="ctr"/>
                <a:r>
                  <a:rPr lang="en-GB" dirty="0"/>
                  <a:t>y(k)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y(k-1)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u(k-1)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y</m:t>
                        </m:r>
                        <m:r>
                          <m:rPr>
                            <m:nor/>
                          </m:rPr>
                          <a:rPr lang="en-GB" dirty="0"/>
                          <m:t>(</m:t>
                        </m:r>
                        <m:r>
                          <m:rPr>
                            <m:nor/>
                          </m:rPr>
                          <a:rPr lang="en-GB" dirty="0"/>
                          <m:t>k</m:t>
                        </m:r>
                        <m:r>
                          <m:rPr>
                            <m:nor/>
                          </m:rPr>
                          <a:rPr lang="en-GB" dirty="0"/>
                          <m:t>−1)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u</m:t>
                        </m:r>
                        <m:r>
                          <m:rPr>
                            <m:nor/>
                          </m:rPr>
                          <a:rPr lang="en-GB" dirty="0"/>
                          <m:t>(</m:t>
                        </m:r>
                        <m:r>
                          <m:rPr>
                            <m:nor/>
                          </m:rPr>
                          <a:rPr lang="en-GB" dirty="0"/>
                          <m:t>k</m:t>
                        </m:r>
                        <m:r>
                          <m:rPr>
                            <m:nor/>
                          </m:rPr>
                          <a:rPr lang="en-GB" dirty="0"/>
                          <m:t>−1)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u(k-1)y(k-1)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/>
              </a:p>
              <a:p>
                <a:pPr algn="just"/>
                <a:r>
                  <a:rPr lang="en-GB" dirty="0"/>
                  <a:t>Where</a:t>
                </a:r>
                <a:r>
                  <a:rPr lang="ro-RO" dirty="0"/>
                  <a:t>:</a:t>
                </a:r>
                <a:r>
                  <a:rPr lang="en-GB" dirty="0"/>
                  <a:t> </a:t>
                </a:r>
                <a:endParaRPr lang="ro-RO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dirty="0"/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parameters of the model</a:t>
                </a:r>
                <a:r>
                  <a:rPr lang="ro-RO" dirty="0"/>
                  <a:t>; </a:t>
                </a:r>
              </a:p>
              <a:p>
                <a:pPr algn="just"/>
                <a:r>
                  <a:rPr lang="en-GB" dirty="0"/>
                  <a:t>y </a:t>
                </a:r>
                <a:r>
                  <a:rPr lang="ro-RO" dirty="0"/>
                  <a:t>–</a:t>
                </a:r>
                <a:r>
                  <a:rPr lang="en-GB" dirty="0"/>
                  <a:t> output</a:t>
                </a:r>
                <a:r>
                  <a:rPr lang="ro-RO" dirty="0"/>
                  <a:t>;</a:t>
                </a:r>
                <a:r>
                  <a:rPr lang="en-GB" dirty="0"/>
                  <a:t> </a:t>
                </a:r>
                <a:endParaRPr lang="ro-RO" dirty="0"/>
              </a:p>
              <a:p>
                <a:pPr algn="just"/>
                <a:r>
                  <a:rPr lang="en-GB" dirty="0"/>
                  <a:t>u </a:t>
                </a:r>
                <a:r>
                  <a:rPr lang="ro-RO" dirty="0"/>
                  <a:t>–</a:t>
                </a:r>
                <a:r>
                  <a:rPr lang="en-GB" dirty="0"/>
                  <a:t> input.</a:t>
                </a:r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EE0D22F-643D-474E-888A-1EA50EA4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F46964-94F1-4345-A86E-90A78BC6583B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6DFC98C-2B97-4AFE-9010-A9082FE1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20206"/>
            <a:ext cx="10058400" cy="2053252"/>
          </a:xfrm>
        </p:spPr>
        <p:txBody>
          <a:bodyPr/>
          <a:lstStyle/>
          <a:p>
            <a:pPr algn="ctr"/>
            <a:r>
              <a:rPr lang="en-GB" b="1" i="1" dirty="0"/>
              <a:t>Solution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91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4E3277-9D33-47CE-962E-32DFFCA4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dirty="0"/>
              <a:t>Identification and Validation Data</a:t>
            </a:r>
            <a:endParaRPr lang="ro-RO" sz="4000" b="1" i="1" dirty="0"/>
          </a:p>
        </p:txBody>
      </p:sp>
      <p:pic>
        <p:nvPicPr>
          <p:cNvPr id="18" name="Substituent conținut 17">
            <a:extLst>
              <a:ext uri="{FF2B5EF4-FFF2-40B4-BE49-F238E27FC236}">
                <a16:creationId xmlns:a16="http://schemas.microsoft.com/office/drawing/2014/main" id="{8E549B76-F029-47EF-A6D7-6E0843A0F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3" y="2050543"/>
            <a:ext cx="5363633" cy="4022725"/>
          </a:xfr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EC9D15BA-A8AC-43DC-8DDE-C41163983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36" y="2050543"/>
            <a:ext cx="5537086" cy="41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33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ă">
  <a:themeElements>
    <a:clrScheme name="Retrospectivă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694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Retrospectivă</vt:lpstr>
      <vt:lpstr>    PART II   NONLINEAR ARX IDENTIFICATION   at SYSTEM IDENTIFICATION </vt:lpstr>
      <vt:lpstr>Contents</vt:lpstr>
      <vt:lpstr>Introduction</vt:lpstr>
      <vt:lpstr>PowerPoint Presentation</vt:lpstr>
      <vt:lpstr>Algorithm</vt:lpstr>
      <vt:lpstr>PowerPoint Presentation</vt:lpstr>
      <vt:lpstr>Example </vt:lpstr>
      <vt:lpstr>Solution</vt:lpstr>
      <vt:lpstr>Identification and Validation Data</vt:lpstr>
      <vt:lpstr>One-step-ahead Prediction</vt:lpstr>
      <vt:lpstr>One-step-ahead Prediction (Continued)</vt:lpstr>
      <vt:lpstr>Simulation</vt:lpstr>
      <vt:lpstr>Simulation (Continued)</vt:lpstr>
      <vt:lpstr>Results</vt:lpstr>
      <vt:lpstr>The Quality of the Model</vt:lpstr>
      <vt:lpstr>Representative plots for MSEs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   NONLINEAR ARX IDENTIFICATION   at SYSTEM IDENTIFICATION</dc:title>
  <dc:creator>Andreea Ariana Colda</dc:creator>
  <cp:lastModifiedBy>Delia Guran</cp:lastModifiedBy>
  <cp:revision>25</cp:revision>
  <dcterms:created xsi:type="dcterms:W3CDTF">2020-12-17T13:44:11Z</dcterms:created>
  <dcterms:modified xsi:type="dcterms:W3CDTF">2020-12-20T14:42:11Z</dcterms:modified>
</cp:coreProperties>
</file>