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855360" y="1627920"/>
            <a:ext cx="7432560" cy="1316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855360" y="3069360"/>
            <a:ext cx="743256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4664160" y="3069360"/>
            <a:ext cx="362700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855360" y="1627920"/>
            <a:ext cx="2392920" cy="1316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368160" y="1627920"/>
            <a:ext cx="2392920" cy="1316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5881320" y="1627920"/>
            <a:ext cx="2392920" cy="1316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855360" y="3069360"/>
            <a:ext cx="2392920" cy="1316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368160" y="3069360"/>
            <a:ext cx="2392920" cy="1316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5881320" y="3069360"/>
            <a:ext cx="239292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subTitle"/>
          </p:nvPr>
        </p:nvSpPr>
        <p:spPr>
          <a:xfrm>
            <a:off x="855360" y="1627920"/>
            <a:ext cx="7432560" cy="2759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53" name="PlaceHolder 2"/>
          <p:cNvSpPr>
            <a:spLocks noGrp="1"/>
          </p:cNvSpPr>
          <p:nvPr>
            <p:ph type="body"/>
          </p:nvPr>
        </p:nvSpPr>
        <p:spPr>
          <a:xfrm>
            <a:off x="855360" y="1627920"/>
            <a:ext cx="7432560" cy="2759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55" name="PlaceHolder 2"/>
          <p:cNvSpPr>
            <a:spLocks noGrp="1"/>
          </p:cNvSpPr>
          <p:nvPr>
            <p:ph type="body"/>
          </p:nvPr>
        </p:nvSpPr>
        <p:spPr>
          <a:xfrm>
            <a:off x="855360" y="1627920"/>
            <a:ext cx="3627000" cy="275940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4664160" y="1627920"/>
            <a:ext cx="3627000" cy="2759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855360" y="835920"/>
            <a:ext cx="7432560" cy="2302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664160" y="1627920"/>
            <a:ext cx="3627000" cy="275940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855360" y="1627920"/>
            <a:ext cx="7432560" cy="2759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855360" y="1627920"/>
            <a:ext cx="3627000" cy="275940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3200" spc="-1" strike="noStrike">
              <a:latin typeface="Arial"/>
            </a:endParaRPr>
          </a:p>
        </p:txBody>
      </p:sp>
      <p:sp>
        <p:nvSpPr>
          <p:cNvPr id="66" name="PlaceHolder 4"/>
          <p:cNvSpPr>
            <a:spLocks noGrp="1"/>
          </p:cNvSpPr>
          <p:nvPr>
            <p:ph type="body"/>
          </p:nvPr>
        </p:nvSpPr>
        <p:spPr>
          <a:xfrm>
            <a:off x="4664160" y="3069360"/>
            <a:ext cx="362700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68"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3200" spc="-1" strike="noStrike">
              <a:latin typeface="Arial"/>
            </a:endParaRPr>
          </a:p>
        </p:txBody>
      </p:sp>
      <p:sp>
        <p:nvSpPr>
          <p:cNvPr id="70" name="PlaceHolder 4"/>
          <p:cNvSpPr>
            <a:spLocks noGrp="1"/>
          </p:cNvSpPr>
          <p:nvPr>
            <p:ph type="body"/>
          </p:nvPr>
        </p:nvSpPr>
        <p:spPr>
          <a:xfrm>
            <a:off x="855360" y="3069360"/>
            <a:ext cx="743256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855360" y="1627920"/>
            <a:ext cx="7432560" cy="131616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855360" y="3069360"/>
            <a:ext cx="743256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75"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4664160" y="3069360"/>
            <a:ext cx="362700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80" name="PlaceHolder 2"/>
          <p:cNvSpPr>
            <a:spLocks noGrp="1"/>
          </p:cNvSpPr>
          <p:nvPr>
            <p:ph type="body"/>
          </p:nvPr>
        </p:nvSpPr>
        <p:spPr>
          <a:xfrm>
            <a:off x="855360" y="1627920"/>
            <a:ext cx="2392920" cy="1316160"/>
          </a:xfrm>
          <a:prstGeom prst="rect">
            <a:avLst/>
          </a:prstGeom>
        </p:spPr>
        <p:txBody>
          <a:bodyPr lIns="0" rIns="0" tIns="0" bIns="0">
            <a:normAutofit/>
          </a:bodyPr>
          <a:p>
            <a:endParaRPr b="0" lang="en-US" sz="3200" spc="-1" strike="noStrike">
              <a:latin typeface="Arial"/>
            </a:endParaRPr>
          </a:p>
        </p:txBody>
      </p:sp>
      <p:sp>
        <p:nvSpPr>
          <p:cNvPr id="81" name="PlaceHolder 3"/>
          <p:cNvSpPr>
            <a:spLocks noGrp="1"/>
          </p:cNvSpPr>
          <p:nvPr>
            <p:ph type="body"/>
          </p:nvPr>
        </p:nvSpPr>
        <p:spPr>
          <a:xfrm>
            <a:off x="3368160" y="1627920"/>
            <a:ext cx="2392920" cy="1316160"/>
          </a:xfrm>
          <a:prstGeom prst="rect">
            <a:avLst/>
          </a:prstGeom>
        </p:spPr>
        <p:txBody>
          <a:bodyPr lIns="0" rIns="0" tIns="0" bIns="0">
            <a:normAutofit/>
          </a:bodyPr>
          <a:p>
            <a:endParaRPr b="0" lang="en-US" sz="3200" spc="-1" strike="noStrike">
              <a:latin typeface="Arial"/>
            </a:endParaRPr>
          </a:p>
        </p:txBody>
      </p:sp>
      <p:sp>
        <p:nvSpPr>
          <p:cNvPr id="82" name="PlaceHolder 4"/>
          <p:cNvSpPr>
            <a:spLocks noGrp="1"/>
          </p:cNvSpPr>
          <p:nvPr>
            <p:ph type="body"/>
          </p:nvPr>
        </p:nvSpPr>
        <p:spPr>
          <a:xfrm>
            <a:off x="5881320" y="1627920"/>
            <a:ext cx="2392920" cy="1316160"/>
          </a:xfrm>
          <a:prstGeom prst="rect">
            <a:avLst/>
          </a:prstGeom>
        </p:spPr>
        <p:txBody>
          <a:bodyPr lIns="0" rIns="0" tIns="0" bIns="0">
            <a:normAutofit/>
          </a:bodyPr>
          <a:p>
            <a:endParaRPr b="0" lang="en-US" sz="3200" spc="-1" strike="noStrike">
              <a:latin typeface="Arial"/>
            </a:endParaRPr>
          </a:p>
        </p:txBody>
      </p:sp>
      <p:sp>
        <p:nvSpPr>
          <p:cNvPr id="83" name="PlaceHolder 5"/>
          <p:cNvSpPr>
            <a:spLocks noGrp="1"/>
          </p:cNvSpPr>
          <p:nvPr>
            <p:ph type="body"/>
          </p:nvPr>
        </p:nvSpPr>
        <p:spPr>
          <a:xfrm>
            <a:off x="855360" y="3069360"/>
            <a:ext cx="2392920" cy="1316160"/>
          </a:xfrm>
          <a:prstGeom prst="rect">
            <a:avLst/>
          </a:prstGeom>
        </p:spPr>
        <p:txBody>
          <a:bodyPr lIns="0" rIns="0" tIns="0" bIns="0">
            <a:normAutofit/>
          </a:bodyPr>
          <a:p>
            <a:endParaRPr b="0" lang="en-US" sz="3200" spc="-1" strike="noStrike">
              <a:latin typeface="Arial"/>
            </a:endParaRPr>
          </a:p>
        </p:txBody>
      </p:sp>
      <p:sp>
        <p:nvSpPr>
          <p:cNvPr id="84" name="PlaceHolder 6"/>
          <p:cNvSpPr>
            <a:spLocks noGrp="1"/>
          </p:cNvSpPr>
          <p:nvPr>
            <p:ph type="body"/>
          </p:nvPr>
        </p:nvSpPr>
        <p:spPr>
          <a:xfrm>
            <a:off x="3368160" y="3069360"/>
            <a:ext cx="2392920" cy="1316160"/>
          </a:xfrm>
          <a:prstGeom prst="rect">
            <a:avLst/>
          </a:prstGeom>
        </p:spPr>
        <p:txBody>
          <a:bodyPr lIns="0" rIns="0" tIns="0" bIns="0">
            <a:normAutofit/>
          </a:bodyPr>
          <a:p>
            <a:endParaRPr b="0" lang="en-US" sz="3200" spc="-1" strike="noStrike">
              <a:latin typeface="Arial"/>
            </a:endParaRPr>
          </a:p>
        </p:txBody>
      </p:sp>
      <p:sp>
        <p:nvSpPr>
          <p:cNvPr id="85" name="PlaceHolder 7"/>
          <p:cNvSpPr>
            <a:spLocks noGrp="1"/>
          </p:cNvSpPr>
          <p:nvPr>
            <p:ph type="body"/>
          </p:nvPr>
        </p:nvSpPr>
        <p:spPr>
          <a:xfrm>
            <a:off x="5881320" y="3069360"/>
            <a:ext cx="239292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subTitle"/>
          </p:nvPr>
        </p:nvSpPr>
        <p:spPr>
          <a:xfrm>
            <a:off x="855360" y="1627920"/>
            <a:ext cx="7432560" cy="2759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97" name="PlaceHolder 2"/>
          <p:cNvSpPr>
            <a:spLocks noGrp="1"/>
          </p:cNvSpPr>
          <p:nvPr>
            <p:ph type="body"/>
          </p:nvPr>
        </p:nvSpPr>
        <p:spPr>
          <a:xfrm>
            <a:off x="855360" y="1627920"/>
            <a:ext cx="7432560" cy="2759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99" name="PlaceHolder 2"/>
          <p:cNvSpPr>
            <a:spLocks noGrp="1"/>
          </p:cNvSpPr>
          <p:nvPr>
            <p:ph type="body"/>
          </p:nvPr>
        </p:nvSpPr>
        <p:spPr>
          <a:xfrm>
            <a:off x="855360" y="1627920"/>
            <a:ext cx="3627000" cy="275940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4664160" y="1627920"/>
            <a:ext cx="3627000" cy="2759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855360" y="1627920"/>
            <a:ext cx="7432560" cy="2759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855360" y="835920"/>
            <a:ext cx="7432560" cy="2302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104"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4664160" y="1627920"/>
            <a:ext cx="3627000" cy="275940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855360" y="1627920"/>
            <a:ext cx="3627000" cy="275940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4664160" y="3069360"/>
            <a:ext cx="362700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112"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3200" spc="-1" strike="noStrike">
              <a:latin typeface="Arial"/>
            </a:endParaRPr>
          </a:p>
        </p:txBody>
      </p:sp>
      <p:sp>
        <p:nvSpPr>
          <p:cNvPr id="114" name="PlaceHolder 4"/>
          <p:cNvSpPr>
            <a:spLocks noGrp="1"/>
          </p:cNvSpPr>
          <p:nvPr>
            <p:ph type="body"/>
          </p:nvPr>
        </p:nvSpPr>
        <p:spPr>
          <a:xfrm>
            <a:off x="855360" y="3069360"/>
            <a:ext cx="743256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116" name="PlaceHolder 2"/>
          <p:cNvSpPr>
            <a:spLocks noGrp="1"/>
          </p:cNvSpPr>
          <p:nvPr>
            <p:ph type="body"/>
          </p:nvPr>
        </p:nvSpPr>
        <p:spPr>
          <a:xfrm>
            <a:off x="855360" y="1627920"/>
            <a:ext cx="7432560" cy="1316160"/>
          </a:xfrm>
          <a:prstGeom prst="rect">
            <a:avLst/>
          </a:prstGeom>
        </p:spPr>
        <p:txBody>
          <a:bodyPr lIns="0" rIns="0" tIns="0" bIns="0">
            <a:normAutofit/>
          </a:bodyPr>
          <a:p>
            <a:endParaRPr b="0" lang="en-US" sz="3200" spc="-1" strike="noStrike">
              <a:latin typeface="Arial"/>
            </a:endParaRPr>
          </a:p>
        </p:txBody>
      </p:sp>
      <p:sp>
        <p:nvSpPr>
          <p:cNvPr id="117" name="PlaceHolder 3"/>
          <p:cNvSpPr>
            <a:spLocks noGrp="1"/>
          </p:cNvSpPr>
          <p:nvPr>
            <p:ph type="body"/>
          </p:nvPr>
        </p:nvSpPr>
        <p:spPr>
          <a:xfrm>
            <a:off x="855360" y="3069360"/>
            <a:ext cx="743256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119"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3200" spc="-1" strike="noStrike">
              <a:latin typeface="Arial"/>
            </a:endParaRPr>
          </a:p>
        </p:txBody>
      </p:sp>
      <p:sp>
        <p:nvSpPr>
          <p:cNvPr id="120"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3200" spc="-1" strike="noStrike">
              <a:latin typeface="Arial"/>
            </a:endParaRPr>
          </a:p>
        </p:txBody>
      </p:sp>
      <p:sp>
        <p:nvSpPr>
          <p:cNvPr id="121"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3200" spc="-1" strike="noStrike">
              <a:latin typeface="Arial"/>
            </a:endParaRPr>
          </a:p>
        </p:txBody>
      </p:sp>
      <p:sp>
        <p:nvSpPr>
          <p:cNvPr id="122" name="PlaceHolder 5"/>
          <p:cNvSpPr>
            <a:spLocks noGrp="1"/>
          </p:cNvSpPr>
          <p:nvPr>
            <p:ph type="body"/>
          </p:nvPr>
        </p:nvSpPr>
        <p:spPr>
          <a:xfrm>
            <a:off x="4664160" y="3069360"/>
            <a:ext cx="362700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124" name="PlaceHolder 2"/>
          <p:cNvSpPr>
            <a:spLocks noGrp="1"/>
          </p:cNvSpPr>
          <p:nvPr>
            <p:ph type="body"/>
          </p:nvPr>
        </p:nvSpPr>
        <p:spPr>
          <a:xfrm>
            <a:off x="855360" y="1627920"/>
            <a:ext cx="2392920" cy="1316160"/>
          </a:xfrm>
          <a:prstGeom prst="rect">
            <a:avLst/>
          </a:prstGeom>
        </p:spPr>
        <p:txBody>
          <a:bodyPr lIns="0" rIns="0" tIns="0" bIns="0">
            <a:normAutofit/>
          </a:bodyPr>
          <a:p>
            <a:endParaRPr b="0" lang="en-US" sz="3200" spc="-1" strike="noStrike">
              <a:latin typeface="Arial"/>
            </a:endParaRPr>
          </a:p>
        </p:txBody>
      </p:sp>
      <p:sp>
        <p:nvSpPr>
          <p:cNvPr id="125" name="PlaceHolder 3"/>
          <p:cNvSpPr>
            <a:spLocks noGrp="1"/>
          </p:cNvSpPr>
          <p:nvPr>
            <p:ph type="body"/>
          </p:nvPr>
        </p:nvSpPr>
        <p:spPr>
          <a:xfrm>
            <a:off x="3368160" y="1627920"/>
            <a:ext cx="2392920" cy="1316160"/>
          </a:xfrm>
          <a:prstGeom prst="rect">
            <a:avLst/>
          </a:prstGeom>
        </p:spPr>
        <p:txBody>
          <a:bodyPr lIns="0" rIns="0" tIns="0" bIns="0">
            <a:normAutofit/>
          </a:bodyPr>
          <a:p>
            <a:endParaRPr b="0" lang="en-US" sz="3200" spc="-1" strike="noStrike">
              <a:latin typeface="Arial"/>
            </a:endParaRPr>
          </a:p>
        </p:txBody>
      </p:sp>
      <p:sp>
        <p:nvSpPr>
          <p:cNvPr id="126" name="PlaceHolder 4"/>
          <p:cNvSpPr>
            <a:spLocks noGrp="1"/>
          </p:cNvSpPr>
          <p:nvPr>
            <p:ph type="body"/>
          </p:nvPr>
        </p:nvSpPr>
        <p:spPr>
          <a:xfrm>
            <a:off x="5881320" y="1627920"/>
            <a:ext cx="2392920" cy="1316160"/>
          </a:xfrm>
          <a:prstGeom prst="rect">
            <a:avLst/>
          </a:prstGeom>
        </p:spPr>
        <p:txBody>
          <a:bodyPr lIns="0" rIns="0" tIns="0" bIns="0">
            <a:normAutofit/>
          </a:bodyPr>
          <a:p>
            <a:endParaRPr b="0" lang="en-US" sz="3200" spc="-1" strike="noStrike">
              <a:latin typeface="Arial"/>
            </a:endParaRPr>
          </a:p>
        </p:txBody>
      </p:sp>
      <p:sp>
        <p:nvSpPr>
          <p:cNvPr id="127" name="PlaceHolder 5"/>
          <p:cNvSpPr>
            <a:spLocks noGrp="1"/>
          </p:cNvSpPr>
          <p:nvPr>
            <p:ph type="body"/>
          </p:nvPr>
        </p:nvSpPr>
        <p:spPr>
          <a:xfrm>
            <a:off x="855360" y="3069360"/>
            <a:ext cx="2392920" cy="1316160"/>
          </a:xfrm>
          <a:prstGeom prst="rect">
            <a:avLst/>
          </a:prstGeom>
        </p:spPr>
        <p:txBody>
          <a:bodyPr lIns="0" rIns="0" tIns="0" bIns="0">
            <a:normAutofit/>
          </a:bodyPr>
          <a:p>
            <a:endParaRPr b="0" lang="en-US" sz="3200" spc="-1" strike="noStrike">
              <a:latin typeface="Arial"/>
            </a:endParaRPr>
          </a:p>
        </p:txBody>
      </p:sp>
      <p:sp>
        <p:nvSpPr>
          <p:cNvPr id="128" name="PlaceHolder 6"/>
          <p:cNvSpPr>
            <a:spLocks noGrp="1"/>
          </p:cNvSpPr>
          <p:nvPr>
            <p:ph type="body"/>
          </p:nvPr>
        </p:nvSpPr>
        <p:spPr>
          <a:xfrm>
            <a:off x="3368160" y="3069360"/>
            <a:ext cx="2392920" cy="1316160"/>
          </a:xfrm>
          <a:prstGeom prst="rect">
            <a:avLst/>
          </a:prstGeom>
        </p:spPr>
        <p:txBody>
          <a:bodyPr lIns="0" rIns="0" tIns="0" bIns="0">
            <a:normAutofit/>
          </a:bodyPr>
          <a:p>
            <a:endParaRPr b="0" lang="en-US" sz="3200" spc="-1" strike="noStrike">
              <a:latin typeface="Arial"/>
            </a:endParaRPr>
          </a:p>
        </p:txBody>
      </p:sp>
      <p:sp>
        <p:nvSpPr>
          <p:cNvPr id="129" name="PlaceHolder 7"/>
          <p:cNvSpPr>
            <a:spLocks noGrp="1"/>
          </p:cNvSpPr>
          <p:nvPr>
            <p:ph type="body"/>
          </p:nvPr>
        </p:nvSpPr>
        <p:spPr>
          <a:xfrm>
            <a:off x="5881320" y="3069360"/>
            <a:ext cx="239292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855360" y="1627920"/>
            <a:ext cx="3627000" cy="275940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4664160" y="1627920"/>
            <a:ext cx="3627000" cy="2759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55360" y="835920"/>
            <a:ext cx="7432560" cy="2302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4664160" y="1627920"/>
            <a:ext cx="3627000" cy="275940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855360" y="1627920"/>
            <a:ext cx="3627000" cy="275940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4664160" y="3069360"/>
            <a:ext cx="362700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855360" y="3069360"/>
            <a:ext cx="7432560" cy="1316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6480" y="-3600"/>
            <a:ext cx="9156600" cy="5150160"/>
            <a:chOff x="-6480" y="-3600"/>
            <a:chExt cx="9156600" cy="5150160"/>
          </a:xfrm>
        </p:grpSpPr>
        <p:sp>
          <p:nvSpPr>
            <p:cNvPr id="1" name="CustomShape 2"/>
            <p:cNvSpPr/>
            <p:nvPr/>
          </p:nvSpPr>
          <p:spPr>
            <a:xfrm>
              <a:off x="-6480" y="-3600"/>
              <a:ext cx="9156600" cy="5150160"/>
            </a:xfrm>
            <a:custGeom>
              <a:avLst/>
              <a:gdLst/>
              <a:ahLst/>
              <a:rect l="l" t="t" r="r" b="b"/>
              <a:pathLst>
                <a:path w="6064414" h="3411233">
                  <a:moveTo>
                    <a:pt x="6064415" y="0"/>
                  </a:moveTo>
                  <a:lnTo>
                    <a:pt x="2575197" y="0"/>
                  </a:lnTo>
                  <a:lnTo>
                    <a:pt x="0" y="1486792"/>
                  </a:lnTo>
                  <a:lnTo>
                    <a:pt x="0" y="3411233"/>
                  </a:lnTo>
                  <a:lnTo>
                    <a:pt x="4626390" y="3411233"/>
                  </a:lnTo>
                  <a:lnTo>
                    <a:pt x="6064415" y="2580977"/>
                  </a:lnTo>
                  <a:lnTo>
                    <a:pt x="6064415" y="0"/>
                  </a:lnTo>
                  <a:close/>
                </a:path>
              </a:pathLst>
            </a:custGeom>
            <a:gradFill rotWithShape="0">
              <a:gsLst>
                <a:gs pos="0">
                  <a:srgbClr val="00cca0"/>
                </a:gs>
                <a:gs pos="100000">
                  <a:srgbClr val="00989a"/>
                </a:gs>
              </a:gsLst>
              <a:lin ang="2700000"/>
            </a:gradFill>
            <a:ln>
              <a:noFill/>
            </a:ln>
          </p:spPr>
          <p:style>
            <a:lnRef idx="0"/>
            <a:fillRef idx="0"/>
            <a:effectRef idx="0"/>
            <a:fontRef idx="minor"/>
          </p:style>
        </p:sp>
        <p:sp>
          <p:nvSpPr>
            <p:cNvPr id="2" name="CustomShape 3"/>
            <p:cNvSpPr/>
            <p:nvPr/>
          </p:nvSpPr>
          <p:spPr>
            <a:xfrm>
              <a:off x="-6480" y="-3600"/>
              <a:ext cx="9156600" cy="5150160"/>
            </a:xfrm>
            <a:custGeom>
              <a:avLst/>
              <a:gdLst/>
              <a:ahLst/>
              <a:rect l="l" t="t" r="r" b="b"/>
              <a:pathLst>
                <a:path w="6064414" h="3411233">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00"/>
              </a:srgbClr>
            </a:solidFill>
            <a:ln>
              <a:noFill/>
            </a:ln>
          </p:spPr>
          <p:style>
            <a:lnRef idx="0"/>
            <a:fillRef idx="0"/>
            <a:effectRef idx="0"/>
            <a:fontRef idx="minor"/>
          </p:style>
        </p:sp>
      </p:grpSp>
      <p:sp>
        <p:nvSpPr>
          <p:cNvPr id="3" name="PlaceHolder 4"/>
          <p:cNvSpPr>
            <a:spLocks noGrp="1"/>
          </p:cNvSpPr>
          <p:nvPr>
            <p:ph type="title"/>
          </p:nvPr>
        </p:nvSpPr>
        <p:spPr>
          <a:xfrm>
            <a:off x="855360" y="835920"/>
            <a:ext cx="7432560" cy="496440"/>
          </a:xfrm>
          <a:prstGeom prst="rect">
            <a:avLst/>
          </a:prstGeom>
        </p:spPr>
        <p:txBody>
          <a:bodyPr lIns="0" rIns="0" tIns="0" bIns="0" anchor="ctr">
            <a:noAutofit/>
          </a:bodyPr>
          <a:p>
            <a:pPr algn="ctr"/>
            <a:r>
              <a:rPr b="0" lang="en-US" sz="4400" spc="-1" strike="noStrike">
                <a:latin typeface="Arial"/>
              </a:rPr>
              <a:t>Click to edit the title text </a:t>
            </a:r>
            <a:r>
              <a:rPr b="0" lang="en-US" sz="4400" spc="-1" strike="noStrike">
                <a:latin typeface="Arial"/>
              </a:rPr>
              <a:t>format</a:t>
            </a:r>
            <a:endParaRPr b="0" lang="en-US" sz="4400" spc="-1" strike="noStrike">
              <a:latin typeface="Arial"/>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1" name="Group 1"/>
          <p:cNvGrpSpPr/>
          <p:nvPr/>
        </p:nvGrpSpPr>
        <p:grpSpPr>
          <a:xfrm>
            <a:off x="0" y="0"/>
            <a:ext cx="3881520" cy="2240640"/>
            <a:chOff x="0" y="0"/>
            <a:chExt cx="3881520" cy="2240640"/>
          </a:xfrm>
        </p:grpSpPr>
        <p:sp>
          <p:nvSpPr>
            <p:cNvPr id="42" name="CustomShape 2"/>
            <p:cNvSpPr/>
            <p:nvPr/>
          </p:nvSpPr>
          <p:spPr>
            <a:xfrm>
              <a:off x="0" y="0"/>
              <a:ext cx="3881520" cy="2240640"/>
            </a:xfrm>
            <a:custGeom>
              <a:avLst/>
              <a:gdLst/>
              <a:ahLst/>
              <a:rect l="l" t="t" r="r" b="b"/>
              <a:pathLst>
                <a:path w="2575196" h="1486792">
                  <a:moveTo>
                    <a:pt x="0" y="0"/>
                  </a:moveTo>
                  <a:lnTo>
                    <a:pt x="0" y="1486792"/>
                  </a:lnTo>
                  <a:lnTo>
                    <a:pt x="2575197" y="0"/>
                  </a:lnTo>
                  <a:lnTo>
                    <a:pt x="0" y="0"/>
                  </a:lnTo>
                  <a:close/>
                </a:path>
              </a:pathLst>
            </a:custGeom>
            <a:gradFill rotWithShape="0">
              <a:gsLst>
                <a:gs pos="0">
                  <a:srgbClr val="00cca0"/>
                </a:gs>
                <a:gs pos="100000">
                  <a:srgbClr val="00989a"/>
                </a:gs>
              </a:gsLst>
              <a:lin ang="3600000"/>
            </a:gradFill>
            <a:ln>
              <a:noFill/>
            </a:ln>
          </p:spPr>
          <p:style>
            <a:lnRef idx="0"/>
            <a:fillRef idx="0"/>
            <a:effectRef idx="0"/>
            <a:fontRef idx="minor"/>
          </p:style>
        </p:sp>
        <p:sp>
          <p:nvSpPr>
            <p:cNvPr id="43" name="CustomShape 3"/>
            <p:cNvSpPr/>
            <p:nvPr/>
          </p:nvSpPr>
          <p:spPr>
            <a:xfrm>
              <a:off x="0" y="0"/>
              <a:ext cx="3766680" cy="2204280"/>
            </a:xfrm>
            <a:custGeom>
              <a:avLst/>
              <a:gdLst/>
              <a:ahLst/>
              <a:rect l="l" t="t" r="r" b="b"/>
              <a:pathLst>
                <a:path w="2499012" h="1462724">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00"/>
              </a:srgbClr>
            </a:solidFill>
            <a:ln>
              <a:noFill/>
            </a:ln>
          </p:spPr>
          <p:style>
            <a:lnRef idx="0"/>
            <a:fillRef idx="0"/>
            <a:effectRef idx="0"/>
            <a:fontRef idx="minor"/>
          </p:style>
        </p:sp>
      </p:grpSp>
      <p:grpSp>
        <p:nvGrpSpPr>
          <p:cNvPr id="44" name="Group 4"/>
          <p:cNvGrpSpPr/>
          <p:nvPr/>
        </p:nvGrpSpPr>
        <p:grpSpPr>
          <a:xfrm>
            <a:off x="6975720" y="3891600"/>
            <a:ext cx="2167200" cy="1251000"/>
            <a:chOff x="6975720" y="3891600"/>
            <a:chExt cx="2167200" cy="1251000"/>
          </a:xfrm>
        </p:grpSpPr>
        <p:sp>
          <p:nvSpPr>
            <p:cNvPr id="45" name="CustomShape 5"/>
            <p:cNvSpPr/>
            <p:nvPr/>
          </p:nvSpPr>
          <p:spPr>
            <a:xfrm>
              <a:off x="6975720" y="3891600"/>
              <a:ext cx="2167200" cy="1251000"/>
            </a:xfrm>
            <a:custGeom>
              <a:avLst/>
              <a:gdLst/>
              <a:ahLst/>
              <a:rect l="l" t="t" r="r" b="b"/>
              <a:pathLst>
                <a:path w="1438024" h="830256">
                  <a:moveTo>
                    <a:pt x="1438024" y="0"/>
                  </a:moveTo>
                  <a:lnTo>
                    <a:pt x="0" y="830256"/>
                  </a:lnTo>
                  <a:lnTo>
                    <a:pt x="1438024" y="830256"/>
                  </a:lnTo>
                  <a:lnTo>
                    <a:pt x="1438024" y="0"/>
                  </a:lnTo>
                  <a:close/>
                </a:path>
              </a:pathLst>
            </a:custGeom>
            <a:gradFill rotWithShape="0">
              <a:gsLst>
                <a:gs pos="0">
                  <a:srgbClr val="00cca0"/>
                </a:gs>
                <a:gs pos="100000">
                  <a:srgbClr val="00989a"/>
                </a:gs>
              </a:gsLst>
              <a:lin ang="3600000"/>
            </a:gradFill>
            <a:ln>
              <a:noFill/>
            </a:ln>
          </p:spPr>
          <p:style>
            <a:lnRef idx="0"/>
            <a:fillRef idx="0"/>
            <a:effectRef idx="0"/>
            <a:fontRef idx="minor"/>
          </p:style>
        </p:sp>
        <p:sp>
          <p:nvSpPr>
            <p:cNvPr id="46" name="CustomShape 6"/>
            <p:cNvSpPr/>
            <p:nvPr/>
          </p:nvSpPr>
          <p:spPr>
            <a:xfrm>
              <a:off x="7066440" y="3933720"/>
              <a:ext cx="2076120" cy="1208880"/>
            </a:xfrm>
            <a:custGeom>
              <a:avLst/>
              <a:gdLst/>
              <a:ahLst/>
              <a:rect l="l" t="t" r="r" b="b"/>
              <a:pathLst>
                <a:path w="1377759" h="802271">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00"/>
              </a:srgbClr>
            </a:solidFill>
            <a:ln>
              <a:noFill/>
            </a:ln>
          </p:spPr>
          <p:style>
            <a:lnRef idx="0"/>
            <a:fillRef idx="0"/>
            <a:effectRef idx="0"/>
            <a:fontRef idx="minor"/>
          </p:style>
        </p:sp>
      </p:grpSp>
      <p:sp>
        <p:nvSpPr>
          <p:cNvPr id="47" name="PlaceHolder 7"/>
          <p:cNvSpPr>
            <a:spLocks noGrp="1"/>
          </p:cNvSpPr>
          <p:nvPr>
            <p:ph type="title"/>
          </p:nvPr>
        </p:nvSpPr>
        <p:spPr>
          <a:xfrm>
            <a:off x="855360" y="835920"/>
            <a:ext cx="7432560" cy="49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8" name="PlaceHolder 8"/>
          <p:cNvSpPr>
            <a:spLocks noGrp="1"/>
          </p:cNvSpPr>
          <p:nvPr>
            <p:ph type="body"/>
          </p:nvPr>
        </p:nvSpPr>
        <p:spPr>
          <a:xfrm>
            <a:off x="855360" y="1627920"/>
            <a:ext cx="3626640" cy="2759400"/>
          </a:xfrm>
          <a:prstGeom prst="rect">
            <a:avLst/>
          </a:prstGeom>
        </p:spPr>
        <p:txBody>
          <a:bodyPr lIns="0" rIns="0" tIns="0" bIns="0">
            <a:normAutofit fontScale="24000"/>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49" name="PlaceHolder 9"/>
          <p:cNvSpPr>
            <a:spLocks noGrp="1"/>
          </p:cNvSpPr>
          <p:nvPr>
            <p:ph type="body"/>
          </p:nvPr>
        </p:nvSpPr>
        <p:spPr>
          <a:xfrm>
            <a:off x="4664160" y="1627920"/>
            <a:ext cx="3626640" cy="2759400"/>
          </a:xfrm>
          <a:prstGeom prst="rect">
            <a:avLst/>
          </a:prstGeom>
        </p:spPr>
        <p:txBody>
          <a:bodyPr lIns="0" rIns="0" tIns="0" bIns="0">
            <a:normAutofit fontScale="24000"/>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86" name="Group 1"/>
          <p:cNvGrpSpPr/>
          <p:nvPr/>
        </p:nvGrpSpPr>
        <p:grpSpPr>
          <a:xfrm>
            <a:off x="0" y="0"/>
            <a:ext cx="3881520" cy="2240640"/>
            <a:chOff x="0" y="0"/>
            <a:chExt cx="3881520" cy="2240640"/>
          </a:xfrm>
        </p:grpSpPr>
        <p:sp>
          <p:nvSpPr>
            <p:cNvPr id="87" name="CustomShape 2"/>
            <p:cNvSpPr/>
            <p:nvPr/>
          </p:nvSpPr>
          <p:spPr>
            <a:xfrm>
              <a:off x="0" y="0"/>
              <a:ext cx="3881520" cy="2240640"/>
            </a:xfrm>
            <a:custGeom>
              <a:avLst/>
              <a:gdLst/>
              <a:ahLst/>
              <a:rect l="l" t="t" r="r" b="b"/>
              <a:pathLst>
                <a:path w="2575196" h="1486792">
                  <a:moveTo>
                    <a:pt x="0" y="0"/>
                  </a:moveTo>
                  <a:lnTo>
                    <a:pt x="0" y="1486792"/>
                  </a:lnTo>
                  <a:lnTo>
                    <a:pt x="2575197" y="0"/>
                  </a:lnTo>
                  <a:lnTo>
                    <a:pt x="0" y="0"/>
                  </a:lnTo>
                  <a:close/>
                </a:path>
              </a:pathLst>
            </a:custGeom>
            <a:gradFill rotWithShape="0">
              <a:gsLst>
                <a:gs pos="0">
                  <a:srgbClr val="00cca0"/>
                </a:gs>
                <a:gs pos="100000">
                  <a:srgbClr val="00989a"/>
                </a:gs>
              </a:gsLst>
              <a:lin ang="3600000"/>
            </a:gradFill>
            <a:ln>
              <a:noFill/>
            </a:ln>
          </p:spPr>
          <p:style>
            <a:lnRef idx="0"/>
            <a:fillRef idx="0"/>
            <a:effectRef idx="0"/>
            <a:fontRef idx="minor"/>
          </p:style>
        </p:sp>
        <p:sp>
          <p:nvSpPr>
            <p:cNvPr id="88" name="CustomShape 3"/>
            <p:cNvSpPr/>
            <p:nvPr/>
          </p:nvSpPr>
          <p:spPr>
            <a:xfrm>
              <a:off x="0" y="0"/>
              <a:ext cx="3766680" cy="2204280"/>
            </a:xfrm>
            <a:custGeom>
              <a:avLst/>
              <a:gdLst/>
              <a:ahLst/>
              <a:rect l="l" t="t" r="r" b="b"/>
              <a:pathLst>
                <a:path w="2499012" h="1462724">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00"/>
              </a:srgbClr>
            </a:solidFill>
            <a:ln>
              <a:noFill/>
            </a:ln>
          </p:spPr>
          <p:style>
            <a:lnRef idx="0"/>
            <a:fillRef idx="0"/>
            <a:effectRef idx="0"/>
            <a:fontRef idx="minor"/>
          </p:style>
        </p:sp>
      </p:grpSp>
      <p:grpSp>
        <p:nvGrpSpPr>
          <p:cNvPr id="89" name="Group 4"/>
          <p:cNvGrpSpPr/>
          <p:nvPr/>
        </p:nvGrpSpPr>
        <p:grpSpPr>
          <a:xfrm>
            <a:off x="6975720" y="3891600"/>
            <a:ext cx="2167200" cy="1251000"/>
            <a:chOff x="6975720" y="3891600"/>
            <a:chExt cx="2167200" cy="1251000"/>
          </a:xfrm>
        </p:grpSpPr>
        <p:sp>
          <p:nvSpPr>
            <p:cNvPr id="90" name="CustomShape 5"/>
            <p:cNvSpPr/>
            <p:nvPr/>
          </p:nvSpPr>
          <p:spPr>
            <a:xfrm>
              <a:off x="6975720" y="3891600"/>
              <a:ext cx="2167200" cy="1251000"/>
            </a:xfrm>
            <a:custGeom>
              <a:avLst/>
              <a:gdLst/>
              <a:ahLst/>
              <a:rect l="l" t="t" r="r" b="b"/>
              <a:pathLst>
                <a:path w="1438024" h="830256">
                  <a:moveTo>
                    <a:pt x="1438024" y="0"/>
                  </a:moveTo>
                  <a:lnTo>
                    <a:pt x="0" y="830256"/>
                  </a:lnTo>
                  <a:lnTo>
                    <a:pt x="1438024" y="830256"/>
                  </a:lnTo>
                  <a:lnTo>
                    <a:pt x="1438024" y="0"/>
                  </a:lnTo>
                  <a:close/>
                </a:path>
              </a:pathLst>
            </a:custGeom>
            <a:gradFill rotWithShape="0">
              <a:gsLst>
                <a:gs pos="0">
                  <a:srgbClr val="00cca0"/>
                </a:gs>
                <a:gs pos="100000">
                  <a:srgbClr val="00989a"/>
                </a:gs>
              </a:gsLst>
              <a:lin ang="3600000"/>
            </a:gradFill>
            <a:ln>
              <a:noFill/>
            </a:ln>
          </p:spPr>
          <p:style>
            <a:lnRef idx="0"/>
            <a:fillRef idx="0"/>
            <a:effectRef idx="0"/>
            <a:fontRef idx="minor"/>
          </p:style>
        </p:sp>
        <p:sp>
          <p:nvSpPr>
            <p:cNvPr id="91" name="CustomShape 6"/>
            <p:cNvSpPr/>
            <p:nvPr/>
          </p:nvSpPr>
          <p:spPr>
            <a:xfrm>
              <a:off x="7066440" y="3933720"/>
              <a:ext cx="2076120" cy="1208880"/>
            </a:xfrm>
            <a:custGeom>
              <a:avLst/>
              <a:gdLst/>
              <a:ahLst/>
              <a:rect l="l" t="t" r="r" b="b"/>
              <a:pathLst>
                <a:path w="1377759" h="802271">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00"/>
              </a:srgbClr>
            </a:solidFill>
            <a:ln>
              <a:noFill/>
            </a:ln>
          </p:spPr>
          <p:style>
            <a:lnRef idx="0"/>
            <a:fillRef idx="0"/>
            <a:effectRef idx="0"/>
            <a:fontRef idx="minor"/>
          </p:style>
        </p:sp>
      </p:grpSp>
      <p:sp>
        <p:nvSpPr>
          <p:cNvPr id="92" name="PlaceHolder 7"/>
          <p:cNvSpPr>
            <a:spLocks noGrp="1"/>
          </p:cNvSpPr>
          <p:nvPr>
            <p:ph type="title"/>
          </p:nvPr>
        </p:nvSpPr>
        <p:spPr>
          <a:xfrm>
            <a:off x="855360" y="835920"/>
            <a:ext cx="7432560" cy="49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93" name="PlaceHolder 8"/>
          <p:cNvSpPr>
            <a:spLocks noGrp="1"/>
          </p:cNvSpPr>
          <p:nvPr>
            <p:ph type="body"/>
          </p:nvPr>
        </p:nvSpPr>
        <p:spPr>
          <a:xfrm>
            <a:off x="855360" y="1627920"/>
            <a:ext cx="7432560" cy="27594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55360" y="2589120"/>
            <a:ext cx="6469560" cy="1704960"/>
          </a:xfrm>
          <a:prstGeom prst="rect">
            <a:avLst/>
          </a:prstGeom>
          <a:noFill/>
          <a:ln>
            <a:noFill/>
          </a:ln>
          <a:effectLst>
            <a:outerShdw dist="9360" dir="5400000">
              <a:srgbClr val="181f22">
                <a:alpha val="35000"/>
              </a:srgbClr>
            </a:outerShdw>
          </a:effectLst>
        </p:spPr>
        <p:style>
          <a:lnRef idx="0"/>
          <a:fillRef idx="0"/>
          <a:effectRef idx="0"/>
          <a:fontRef idx="minor"/>
        </p:style>
        <p:txBody>
          <a:bodyPr lIns="0" rIns="0" tIns="0" bIns="0" anchor="b">
            <a:noAutofit/>
          </a:bodyPr>
          <a:p>
            <a:pPr>
              <a:lnSpc>
                <a:spcPct val="90000"/>
              </a:lnSpc>
              <a:tabLst>
                <a:tab algn="l" pos="0"/>
              </a:tabLst>
            </a:pPr>
            <a:r>
              <a:rPr b="1" lang="en" sz="5400" spc="-1" strike="noStrike">
                <a:solidFill>
                  <a:srgbClr val="ffffff"/>
                </a:solidFill>
                <a:latin typeface="Titillium Web"/>
                <a:ea typeface="Titillium Web"/>
              </a:rPr>
              <a:t>Attrition Prediction</a:t>
            </a:r>
            <a:endParaRPr b="0" lang="en-US" sz="5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855360" y="835920"/>
            <a:ext cx="7432560" cy="496440"/>
          </a:xfrm>
          <a:prstGeom prst="rect">
            <a:avLst/>
          </a:prstGeom>
          <a:noFill/>
          <a:ln>
            <a:noFill/>
          </a:ln>
          <a:effectLst>
            <a:outerShdw dist="9360" dir="1620000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Conclusion</a:t>
            </a:r>
            <a:endParaRPr b="0" lang="en-US" sz="3600" spc="-1" strike="noStrike">
              <a:latin typeface="Arial"/>
            </a:endParaRPr>
          </a:p>
        </p:txBody>
      </p:sp>
      <p:sp>
        <p:nvSpPr>
          <p:cNvPr id="157"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endParaRPr b="0" lang="en-US" sz="1800" spc="-1" strike="noStrike">
              <a:latin typeface="Arial"/>
            </a:endParaRPr>
          </a:p>
          <a:p>
            <a:pPr>
              <a:lnSpc>
                <a:spcPct val="115000"/>
              </a:lnSpc>
            </a:pPr>
            <a:endParaRPr b="0" lang="en-US" sz="1800" spc="-1" strike="noStrike">
              <a:latin typeface="Arial"/>
            </a:endParaRPr>
          </a:p>
          <a:p>
            <a:pPr>
              <a:lnSpc>
                <a:spcPct val="115000"/>
              </a:lnSpc>
            </a:pPr>
            <a:r>
              <a:rPr b="0" lang="en-US" sz="1600" spc="-1" strike="noStrike">
                <a:solidFill>
                  <a:srgbClr val="000000"/>
                </a:solidFill>
                <a:latin typeface="Arial"/>
              </a:rPr>
              <a:t>Permodelan dibuat dengan DecisionTree dan dengan dataset yang outlier.</a:t>
            </a:r>
            <a:endParaRPr b="0" lang="en-US" sz="1600" spc="-1" strike="noStrike">
              <a:latin typeface="Arial"/>
            </a:endParaRPr>
          </a:p>
          <a:p>
            <a:pPr>
              <a:lnSpc>
                <a:spcPct val="115000"/>
              </a:lnSpc>
            </a:pPr>
            <a:r>
              <a:rPr b="0" lang="en-US" sz="1600" spc="-1" strike="noStrike">
                <a:solidFill>
                  <a:srgbClr val="000000"/>
                </a:solidFill>
                <a:latin typeface="Arial"/>
              </a:rPr>
              <a:t>Bottleneck selama pengerjaan :</a:t>
            </a:r>
            <a:endParaRPr b="0" lang="en-US" sz="1600" spc="-1" strike="noStrike">
              <a:latin typeface="Arial"/>
            </a:endParaRPr>
          </a:p>
          <a:p>
            <a:pPr>
              <a:lnSpc>
                <a:spcPct val="115000"/>
              </a:lnSpc>
            </a:pPr>
            <a:r>
              <a:rPr b="0" lang="en-US" sz="1600" spc="-1" strike="noStrike">
                <a:solidFill>
                  <a:srgbClr val="000000"/>
                </a:solidFill>
                <a:latin typeface="Arial"/>
              </a:rPr>
              <a:t>- Kesulitan mencari data yang memiliki missing value.</a:t>
            </a:r>
            <a:endParaRPr b="0" lang="en-US" sz="1600" spc="-1" strike="noStrike">
              <a:latin typeface="Arial"/>
            </a:endParaRPr>
          </a:p>
          <a:p>
            <a:pPr>
              <a:lnSpc>
                <a:spcPct val="115000"/>
              </a:lnSpc>
            </a:pPr>
            <a:r>
              <a:rPr b="0" lang="en-US" sz="1600" spc="-1" strike="noStrike">
                <a:solidFill>
                  <a:srgbClr val="000000"/>
                </a:solidFill>
                <a:latin typeface="Arial"/>
              </a:rPr>
              <a:t>- Data yang didapat ukurannya cukup kecil.</a:t>
            </a:r>
            <a:endParaRPr b="0" lang="en-US" sz="1600" spc="-1" strike="noStrike">
              <a:latin typeface="Arial"/>
            </a:endParaRPr>
          </a:p>
          <a:p>
            <a:pPr>
              <a:lnSpc>
                <a:spcPct val="115000"/>
              </a:lnSpc>
            </a:pPr>
            <a:endParaRPr b="0" lang="en-US" sz="1600" spc="-1" strike="noStrike">
              <a:latin typeface="Arial"/>
            </a:endParaRPr>
          </a:p>
          <a:p>
            <a:pPr>
              <a:lnSpc>
                <a:spcPct val="115000"/>
              </a:lnSpc>
            </a:pPr>
            <a:endParaRPr b="0" lang="en-US" sz="1600" spc="-1" strike="noStrike">
              <a:latin typeface="Arial"/>
            </a:endParaRPr>
          </a:p>
        </p:txBody>
      </p:sp>
      <p:sp>
        <p:nvSpPr>
          <p:cNvPr id="158" name="CustomShape 3"/>
          <p:cNvSpPr/>
          <p:nvPr/>
        </p:nvSpPr>
        <p:spPr>
          <a:xfrm>
            <a:off x="8480520" y="4749840"/>
            <a:ext cx="547920" cy="392760"/>
          </a:xfrm>
          <a:prstGeom prst="rect">
            <a:avLst/>
          </a:prstGeom>
          <a:noFill/>
          <a:ln>
            <a:noFill/>
          </a:ln>
          <a:effectLst>
            <a:outerShdw dist="9360" dir="540000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5B4B37D4-9BAC-44E9-8279-B0AD4B4BEC55}"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855360" y="835920"/>
            <a:ext cx="7432560" cy="496440"/>
          </a:xfrm>
          <a:prstGeom prst="rect">
            <a:avLst/>
          </a:prstGeom>
          <a:noFill/>
          <a:ln>
            <a:noFill/>
          </a:ln>
          <a:effectLst>
            <a:outerShdw dist="9360" dir="1620000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Next Improvement</a:t>
            </a:r>
            <a:endParaRPr b="0" lang="en-US" sz="3600" spc="-1" strike="noStrike">
              <a:latin typeface="Arial"/>
            </a:endParaRPr>
          </a:p>
        </p:txBody>
      </p:sp>
      <p:sp>
        <p:nvSpPr>
          <p:cNvPr id="160"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r>
              <a:rPr b="0" lang="en" sz="1600" spc="-1" strike="noStrike">
                <a:solidFill>
                  <a:srgbClr val="677579"/>
                </a:solidFill>
                <a:latin typeface="Titillium Web Light"/>
                <a:ea typeface="Titillium Web Light"/>
              </a:rPr>
              <a:t>Dari sisi analisis:</a:t>
            </a: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Melakukan EDA lebih dalam lagi (contohnya bivariate analysis dengan feature lainnya selain target) untuk mencari temuan-temuan lainnya.</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Dari sisi permodelan:</a:t>
            </a: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Mencoba algoritma lain</a:t>
            </a: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Melakukan tuning yang lebih complex</a:t>
            </a: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Mencoba dengan metrics F1-Score</a:t>
            </a:r>
            <a:endParaRPr b="0" lang="en-US" sz="1600" spc="-1" strike="noStrike">
              <a:latin typeface="Arial"/>
            </a:endParaRPr>
          </a:p>
        </p:txBody>
      </p:sp>
      <p:sp>
        <p:nvSpPr>
          <p:cNvPr id="161" name="CustomShape 3"/>
          <p:cNvSpPr/>
          <p:nvPr/>
        </p:nvSpPr>
        <p:spPr>
          <a:xfrm>
            <a:off x="8480520" y="4749840"/>
            <a:ext cx="547920" cy="392760"/>
          </a:xfrm>
          <a:prstGeom prst="rect">
            <a:avLst/>
          </a:prstGeom>
          <a:noFill/>
          <a:ln>
            <a:noFill/>
          </a:ln>
          <a:effectLst>
            <a:outerShdw dist="9360" dir="540000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62F81920-2DD6-421E-AEE3-4BACDAC8B6F9}"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855360" y="835920"/>
            <a:ext cx="7432560" cy="496440"/>
          </a:xfrm>
          <a:prstGeom prst="rect">
            <a:avLst/>
          </a:prstGeom>
          <a:noFill/>
          <a:ln>
            <a:noFill/>
          </a:ln>
          <a:effectLst>
            <a:outerShdw dist="9360" dir="1620000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Next Improvement</a:t>
            </a:r>
            <a:endParaRPr b="0" lang="en-US" sz="3600" spc="-1" strike="noStrike">
              <a:latin typeface="Arial"/>
            </a:endParaRPr>
          </a:p>
        </p:txBody>
      </p:sp>
      <p:sp>
        <p:nvSpPr>
          <p:cNvPr id="163"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r>
              <a:rPr b="0" lang="en" sz="1600" spc="-1" strike="noStrike">
                <a:solidFill>
                  <a:srgbClr val="677579"/>
                </a:solidFill>
                <a:latin typeface="Titillium Web Light"/>
                <a:ea typeface="Titillium Web Light"/>
              </a:rPr>
              <a:t>Dari sisi programming:</a:t>
            </a: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Membuat estimator SkippablePCA agar GridSearchCV bisa memilih untuk melakukan skip atau tidak pada PCA</a:t>
            </a: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Mengubah flow pengerjaan agar bisa membuat pipeline end-to-end (dari data benar-benar raw, sampai dengan menjadi model).</a:t>
            </a: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Masih berhubungan dengan point ke dua, mengkonversi beberapa fungsi yang berguna untuk data cleaning menjadi FunctionTransformer agar bisa digunakan dalam pembuatan end-to-end pipeline.</a:t>
            </a: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Membuat logging (dan export ke text file) disaat melakukan fit. Berguna untuk train beberapa model sekaligus dalam waktu yang lama.</a:t>
            </a:r>
            <a:endParaRPr b="0" lang="en-US" sz="1600" spc="-1" strike="noStrike">
              <a:latin typeface="Arial"/>
            </a:endParaRPr>
          </a:p>
        </p:txBody>
      </p:sp>
      <p:sp>
        <p:nvSpPr>
          <p:cNvPr id="164" name="CustomShape 3"/>
          <p:cNvSpPr/>
          <p:nvPr/>
        </p:nvSpPr>
        <p:spPr>
          <a:xfrm>
            <a:off x="8480520" y="4749840"/>
            <a:ext cx="547920" cy="392760"/>
          </a:xfrm>
          <a:prstGeom prst="rect">
            <a:avLst/>
          </a:prstGeom>
          <a:noFill/>
          <a:ln>
            <a:noFill/>
          </a:ln>
          <a:effectLst>
            <a:outerShdw dist="9360" dir="540000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5F29C3DE-38EA-4C0D-9B1E-792B9099DB9F}"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855360" y="835920"/>
            <a:ext cx="7432560" cy="496440"/>
          </a:xfrm>
          <a:prstGeom prst="rect">
            <a:avLst/>
          </a:prstGeom>
          <a:noFill/>
          <a:ln>
            <a:noFill/>
          </a:ln>
          <a:effectLst>
            <a:outerShdw dist="9360" dir="1620000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Next Improvement</a:t>
            </a:r>
            <a:endParaRPr b="0" lang="en-US" sz="3600" spc="-1" strike="noStrike">
              <a:latin typeface="Arial"/>
            </a:endParaRPr>
          </a:p>
        </p:txBody>
      </p:sp>
      <p:sp>
        <p:nvSpPr>
          <p:cNvPr id="166"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r>
              <a:rPr b="0" lang="en" sz="1600" spc="-1" strike="noStrike">
                <a:solidFill>
                  <a:srgbClr val="677579"/>
                </a:solidFill>
                <a:latin typeface="Titillium Web Light"/>
                <a:ea typeface="Titillium Web Light"/>
              </a:rPr>
              <a:t>Dari sisi front-end:</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Memperbaiki tampilan dashboard</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Melakukan render pada plot dan langsung di-embed ke dashboard (tanpa harus menyimpan gambarnya, meletakkannya di direktori `static` dan memanggilanya secara hardcode) </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Melakukan modularitas pada Home laman depan agar tidak perlu melakukan hardcode untuk berpindah antar laman (dari halaman depan)</a:t>
            </a:r>
            <a:endParaRPr b="0" lang="en-US" sz="1600" spc="-1" strike="noStrike">
              <a:latin typeface="Arial"/>
            </a:endParaRPr>
          </a:p>
        </p:txBody>
      </p:sp>
      <p:sp>
        <p:nvSpPr>
          <p:cNvPr id="167" name="CustomShape 3"/>
          <p:cNvSpPr/>
          <p:nvPr/>
        </p:nvSpPr>
        <p:spPr>
          <a:xfrm>
            <a:off x="8480520" y="4749840"/>
            <a:ext cx="547920" cy="392760"/>
          </a:xfrm>
          <a:prstGeom prst="rect">
            <a:avLst/>
          </a:prstGeom>
          <a:noFill/>
          <a:ln>
            <a:noFill/>
          </a:ln>
          <a:effectLst>
            <a:outerShdw dist="9360" dir="540000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13A109AD-9911-4F46-816C-31DB528D80F2}"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855360" y="835920"/>
            <a:ext cx="7432560" cy="496440"/>
          </a:xfrm>
          <a:prstGeom prst="rect">
            <a:avLst/>
          </a:prstGeom>
          <a:noFill/>
          <a:ln>
            <a:noFill/>
          </a:ln>
          <a:effectLst>
            <a:outerShdw dist="9360" dir="1620000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Next Improvement</a:t>
            </a:r>
            <a:endParaRPr b="0" lang="en-US" sz="3600" spc="-1" strike="noStrike">
              <a:latin typeface="Arial"/>
            </a:endParaRPr>
          </a:p>
        </p:txBody>
      </p:sp>
      <p:sp>
        <p:nvSpPr>
          <p:cNvPr id="169"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r>
              <a:rPr b="0" lang="en" sz="1600" spc="-1" strike="noStrike">
                <a:solidFill>
                  <a:srgbClr val="677579"/>
                </a:solidFill>
                <a:latin typeface="Titillium Web Light"/>
                <a:ea typeface="Titillium Web Light"/>
              </a:rPr>
              <a:t>Dari sisi back-end:</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Membuat unit test untuk beberapa fungsi yang riskan (contohnya, fungsi yang ada berhubungan dengan app.py yang harus diperiksa lewat Jupyter Notebook untuk mengetahui resultnya benar atau tidak) agar mempermudah saya dalam melakukan scaling pada fungsi tertentu.</a:t>
            </a:r>
            <a:endParaRPr b="0" lang="en-US" sz="1600" spc="-1" strike="noStrike">
              <a:latin typeface="Arial"/>
            </a:endParaRPr>
          </a:p>
        </p:txBody>
      </p:sp>
      <p:sp>
        <p:nvSpPr>
          <p:cNvPr id="170" name="CustomShape 3"/>
          <p:cNvSpPr/>
          <p:nvPr/>
        </p:nvSpPr>
        <p:spPr>
          <a:xfrm>
            <a:off x="8480520" y="4749840"/>
            <a:ext cx="547920" cy="392760"/>
          </a:xfrm>
          <a:prstGeom prst="rect">
            <a:avLst/>
          </a:prstGeom>
          <a:noFill/>
          <a:ln>
            <a:noFill/>
          </a:ln>
          <a:effectLst>
            <a:outerShdw dist="9360" dir="540000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2E1086DB-502E-46C7-892E-DD7669EA71B7}"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855360" y="835920"/>
            <a:ext cx="7432560" cy="496440"/>
          </a:xfrm>
          <a:prstGeom prst="rect">
            <a:avLst/>
          </a:prstGeom>
          <a:noFill/>
          <a:ln>
            <a:noFill/>
          </a:ln>
          <a:effectLst>
            <a:outerShdw dist="9360" dir="1620000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Next Improvement</a:t>
            </a:r>
            <a:endParaRPr b="0" lang="en-US" sz="3600" spc="-1" strike="noStrike">
              <a:latin typeface="Arial"/>
            </a:endParaRPr>
          </a:p>
        </p:txBody>
      </p:sp>
      <p:sp>
        <p:nvSpPr>
          <p:cNvPr id="172"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r>
              <a:rPr b="0" lang="en" sz="1600" spc="-1" strike="noStrike">
                <a:solidFill>
                  <a:srgbClr val="677579"/>
                </a:solidFill>
                <a:latin typeface="Titillium Web Light"/>
                <a:ea typeface="Titillium Web Light"/>
              </a:rPr>
              <a:t>Dari sisi quality assurance:</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Membuat Testcafe Script untuk melakukan Automated Test pada laman `predict`</a:t>
            </a:r>
            <a:endParaRPr b="0" lang="en-US" sz="1600" spc="-1" strike="noStrike">
              <a:latin typeface="Arial"/>
            </a:endParaRPr>
          </a:p>
        </p:txBody>
      </p:sp>
      <p:sp>
        <p:nvSpPr>
          <p:cNvPr id="173" name="CustomShape 3"/>
          <p:cNvSpPr/>
          <p:nvPr/>
        </p:nvSpPr>
        <p:spPr>
          <a:xfrm>
            <a:off x="8480520" y="4749840"/>
            <a:ext cx="547920" cy="392760"/>
          </a:xfrm>
          <a:prstGeom prst="rect">
            <a:avLst/>
          </a:prstGeom>
          <a:noFill/>
          <a:ln>
            <a:noFill/>
          </a:ln>
          <a:effectLst>
            <a:outerShdw dist="9360" dir="540000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C135EDD5-9AD9-49CF-A4E3-374685F3E25C}"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855360" y="835920"/>
            <a:ext cx="7432560" cy="496440"/>
          </a:xfrm>
          <a:prstGeom prst="rect">
            <a:avLst/>
          </a:prstGeom>
          <a:noFill/>
          <a:ln>
            <a:noFill/>
          </a:ln>
          <a:effectLst>
            <a:outerShdw dist="9360" dir="1620000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Next Improvement</a:t>
            </a:r>
            <a:endParaRPr b="0" lang="en-US" sz="3600" spc="-1" strike="noStrike">
              <a:latin typeface="Arial"/>
            </a:endParaRPr>
          </a:p>
        </p:txBody>
      </p:sp>
      <p:sp>
        <p:nvSpPr>
          <p:cNvPr id="175"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r>
              <a:rPr b="0" lang="en" sz="1600" spc="-1" strike="noStrike">
                <a:solidFill>
                  <a:srgbClr val="677579"/>
                </a:solidFill>
                <a:latin typeface="Titillium Web Light"/>
                <a:ea typeface="Titillium Web Light"/>
              </a:rPr>
              <a:t>Dari sisi dokumentasi:</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Maintain dokumentasi github, comments pada code ataupun Jupyter notebook agar proyek tetap reproducable disaat saya ingin melanjutkannya di lain hari, meningkatkan readability pada code dan mempermudah saya untuk mentracking error apabila harus melakukan scale pada fungsi tertentu.</a:t>
            </a:r>
            <a:endParaRPr b="0" lang="en-US" sz="1600" spc="-1" strike="noStrike">
              <a:latin typeface="Arial"/>
            </a:endParaRPr>
          </a:p>
        </p:txBody>
      </p:sp>
      <p:sp>
        <p:nvSpPr>
          <p:cNvPr id="176" name="CustomShape 3"/>
          <p:cNvSpPr/>
          <p:nvPr/>
        </p:nvSpPr>
        <p:spPr>
          <a:xfrm>
            <a:off x="8480520" y="4749840"/>
            <a:ext cx="547920" cy="392760"/>
          </a:xfrm>
          <a:prstGeom prst="rect">
            <a:avLst/>
          </a:prstGeom>
          <a:noFill/>
          <a:ln>
            <a:noFill/>
          </a:ln>
          <a:effectLst>
            <a:outerShdw dist="9360" dir="540000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1E6998EF-A4B0-43F0-9F5D-1EFFC447F5CA}"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855360" y="835920"/>
            <a:ext cx="7432560" cy="496440"/>
          </a:xfrm>
          <a:prstGeom prst="rect">
            <a:avLst/>
          </a:prstGeom>
          <a:noFill/>
          <a:ln>
            <a:noFill/>
          </a:ln>
          <a:effectLst>
            <a:outerShdw dist="9360" dir="1620000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Introduction</a:t>
            </a:r>
            <a:endParaRPr b="0" lang="en-US" sz="3600" spc="-1" strike="noStrike">
              <a:latin typeface="Arial"/>
            </a:endParaRPr>
          </a:p>
        </p:txBody>
      </p:sp>
      <p:sp>
        <p:nvSpPr>
          <p:cNvPr id="132" name="CustomShape 2"/>
          <p:cNvSpPr/>
          <p:nvPr/>
        </p:nvSpPr>
        <p:spPr>
          <a:xfrm>
            <a:off x="4815720" y="1627920"/>
            <a:ext cx="3472560" cy="1821240"/>
          </a:xfrm>
          <a:prstGeom prst="rect">
            <a:avLst/>
          </a:prstGeom>
          <a:noFill/>
          <a:ln>
            <a:noFill/>
          </a:ln>
        </p:spPr>
        <p:style>
          <a:lnRef idx="0"/>
          <a:fillRef idx="0"/>
          <a:effectRef idx="0"/>
          <a:fontRef idx="minor"/>
        </p:style>
        <p:txBody>
          <a:bodyPr lIns="0" rIns="0" tIns="0" bIns="0">
            <a:noAutofit/>
          </a:bodyPr>
          <a:p>
            <a:pPr>
              <a:lnSpc>
                <a:spcPct val="115000"/>
              </a:lnSpc>
              <a:tabLst>
                <a:tab algn="l" pos="0"/>
              </a:tabLst>
            </a:pPr>
            <a:endParaRPr b="0" lang="en-US" sz="1800" spc="-1" strike="noStrike">
              <a:latin typeface="Arial"/>
            </a:endParaRPr>
          </a:p>
          <a:p>
            <a:pPr>
              <a:lnSpc>
                <a:spcPct val="115000"/>
              </a:lnSpc>
              <a:tabLst>
                <a:tab algn="l" pos="0"/>
              </a:tabLst>
            </a:pPr>
            <a:endParaRPr b="0" lang="en-US" sz="1800" spc="-1" strike="noStrike">
              <a:latin typeface="Arial"/>
            </a:endParaRPr>
          </a:p>
          <a:p>
            <a:pPr>
              <a:lnSpc>
                <a:spcPct val="115000"/>
              </a:lnSpc>
              <a:tabLst>
                <a:tab algn="l" pos="0"/>
              </a:tabLst>
            </a:pPr>
            <a:r>
              <a:rPr b="0" lang="en" sz="1200" spc="-1" strike="noStrike">
                <a:solidFill>
                  <a:srgbClr val="677579"/>
                </a:solidFill>
                <a:latin typeface="Titillium Web Light"/>
                <a:ea typeface="Titillium Web Light"/>
              </a:rPr>
              <a:t>Pengalaman Kerja:</a:t>
            </a:r>
            <a:endParaRPr b="0" lang="en-US" sz="1200" spc="-1" strike="noStrike">
              <a:latin typeface="Arial"/>
            </a:endParaRPr>
          </a:p>
          <a:p>
            <a:pPr>
              <a:lnSpc>
                <a:spcPct val="115000"/>
              </a:lnSpc>
              <a:tabLst>
                <a:tab algn="l" pos="0"/>
              </a:tabLst>
            </a:pPr>
            <a:endParaRPr b="0" lang="en-US" sz="1200" spc="-1" strike="noStrike">
              <a:latin typeface="Arial"/>
            </a:endParaRPr>
          </a:p>
          <a:p>
            <a:pPr>
              <a:lnSpc>
                <a:spcPct val="115000"/>
              </a:lnSpc>
              <a:tabLst>
                <a:tab algn="l" pos="0"/>
              </a:tabLst>
            </a:pPr>
            <a:r>
              <a:rPr b="0" lang="en" sz="1200" spc="-1" strike="noStrike">
                <a:solidFill>
                  <a:srgbClr val="677579"/>
                </a:solidFill>
                <a:latin typeface="Titillium Web Light"/>
                <a:ea typeface="Titillium Web Light"/>
              </a:rPr>
              <a:t>- Trakindio Site Samarinda as IT Support (2010-2011)</a:t>
            </a:r>
            <a:endParaRPr b="0" lang="en-US" sz="1200" spc="-1" strike="noStrike">
              <a:latin typeface="Arial"/>
            </a:endParaRPr>
          </a:p>
          <a:p>
            <a:pPr>
              <a:lnSpc>
                <a:spcPct val="115000"/>
              </a:lnSpc>
              <a:tabLst>
                <a:tab algn="l" pos="0"/>
              </a:tabLst>
            </a:pPr>
            <a:r>
              <a:rPr b="0" lang="en" sz="1200" spc="-1" strike="noStrike">
                <a:solidFill>
                  <a:srgbClr val="677579"/>
                </a:solidFill>
                <a:latin typeface="Titillium Web Light"/>
                <a:ea typeface="Titillium Web Light"/>
              </a:rPr>
              <a:t>- Modal Rakyat as Software Engineer and Automated Quality Assurance (2019-2020)</a:t>
            </a:r>
            <a:endParaRPr b="0" lang="en-US" sz="1200" spc="-1" strike="noStrike">
              <a:latin typeface="Arial"/>
            </a:endParaRPr>
          </a:p>
          <a:p>
            <a:pPr>
              <a:lnSpc>
                <a:spcPct val="115000"/>
              </a:lnSpc>
              <a:spcBef>
                <a:spcPts val="1001"/>
              </a:spcBef>
              <a:spcAft>
                <a:spcPts val="1001"/>
              </a:spcAft>
              <a:tabLst>
                <a:tab algn="l" pos="0"/>
              </a:tabLst>
            </a:pPr>
            <a:endParaRPr b="0" lang="en-US" sz="1200" spc="-1" strike="noStrike">
              <a:latin typeface="Arial"/>
            </a:endParaRPr>
          </a:p>
        </p:txBody>
      </p:sp>
      <p:sp>
        <p:nvSpPr>
          <p:cNvPr id="133" name="CustomShape 3"/>
          <p:cNvSpPr/>
          <p:nvPr/>
        </p:nvSpPr>
        <p:spPr>
          <a:xfrm>
            <a:off x="855360" y="1627920"/>
            <a:ext cx="3472560" cy="1821240"/>
          </a:xfrm>
          <a:prstGeom prst="rect">
            <a:avLst/>
          </a:prstGeom>
          <a:noFill/>
          <a:ln>
            <a:noFill/>
          </a:ln>
        </p:spPr>
        <p:style>
          <a:lnRef idx="0"/>
          <a:fillRef idx="0"/>
          <a:effectRef idx="0"/>
          <a:fontRef idx="minor"/>
        </p:style>
        <p:txBody>
          <a:bodyPr lIns="0" rIns="0" tIns="0" bIns="0">
            <a:noAutofit/>
          </a:bodyPr>
          <a:p>
            <a:pPr>
              <a:lnSpc>
                <a:spcPct val="115000"/>
              </a:lnSpc>
              <a:tabLst>
                <a:tab algn="l" pos="0"/>
              </a:tabLst>
            </a:pPr>
            <a:r>
              <a:rPr b="1" lang="en" sz="1200" spc="-1" strike="noStrike">
                <a:solidFill>
                  <a:srgbClr val="677579"/>
                </a:solidFill>
                <a:latin typeface="Titillium Web Light"/>
                <a:ea typeface="Titillium Web Light"/>
              </a:rPr>
              <a:t>Profile :</a:t>
            </a:r>
            <a:endParaRPr b="0" lang="en-US" sz="1200" spc="-1" strike="noStrike">
              <a:latin typeface="Arial"/>
            </a:endParaRPr>
          </a:p>
          <a:p>
            <a:pPr>
              <a:lnSpc>
                <a:spcPct val="115000"/>
              </a:lnSpc>
              <a:spcBef>
                <a:spcPts val="1001"/>
              </a:spcBef>
              <a:tabLst>
                <a:tab algn="l" pos="0"/>
              </a:tabLst>
            </a:pPr>
            <a:r>
              <a:rPr b="0" lang="en" sz="1200" spc="-1" strike="noStrike">
                <a:solidFill>
                  <a:srgbClr val="677579"/>
                </a:solidFill>
                <a:latin typeface="Titillium Web Light"/>
                <a:ea typeface="Titillium Web Light"/>
              </a:rPr>
              <a:t>Nama : M. Ariandy Noviar</a:t>
            </a:r>
            <a:endParaRPr b="0" lang="en-US" sz="1200" spc="-1" strike="noStrike">
              <a:latin typeface="Arial"/>
            </a:endParaRPr>
          </a:p>
          <a:p>
            <a:pPr>
              <a:lnSpc>
                <a:spcPct val="115000"/>
              </a:lnSpc>
              <a:spcBef>
                <a:spcPts val="1001"/>
              </a:spcBef>
              <a:tabLst>
                <a:tab algn="l" pos="0"/>
              </a:tabLst>
            </a:pPr>
            <a:r>
              <a:rPr b="0" lang="en" sz="1200" spc="-1" strike="noStrike">
                <a:solidFill>
                  <a:srgbClr val="677579"/>
                </a:solidFill>
                <a:latin typeface="Titillium Web Light"/>
                <a:ea typeface="Titillium Web Light"/>
              </a:rPr>
              <a:t>TTL : 11-November-1992</a:t>
            </a:r>
            <a:endParaRPr b="0" lang="en-US" sz="1200" spc="-1" strike="noStrike">
              <a:latin typeface="Arial"/>
            </a:endParaRPr>
          </a:p>
          <a:p>
            <a:pPr>
              <a:lnSpc>
                <a:spcPct val="115000"/>
              </a:lnSpc>
              <a:spcBef>
                <a:spcPts val="1001"/>
              </a:spcBef>
              <a:tabLst>
                <a:tab algn="l" pos="0"/>
              </a:tabLst>
            </a:pPr>
            <a:r>
              <a:rPr b="0" lang="en" sz="1200" spc="-1" strike="noStrike">
                <a:solidFill>
                  <a:srgbClr val="677579"/>
                </a:solidFill>
                <a:latin typeface="Titillium Web Light"/>
                <a:ea typeface="Titillium Web Light"/>
              </a:rPr>
              <a:t>Pendidikan Terakhir: Strata I STMIK Widya Cipta Dharma (2012-2018)</a:t>
            </a:r>
            <a:endParaRPr b="0" lang="en-US" sz="1200" spc="-1" strike="noStrike">
              <a:latin typeface="Arial"/>
            </a:endParaRPr>
          </a:p>
        </p:txBody>
      </p:sp>
      <p:sp>
        <p:nvSpPr>
          <p:cNvPr id="134" name="CustomShape 4"/>
          <p:cNvSpPr/>
          <p:nvPr/>
        </p:nvSpPr>
        <p:spPr>
          <a:xfrm>
            <a:off x="8480520" y="4749840"/>
            <a:ext cx="547920" cy="392760"/>
          </a:xfrm>
          <a:prstGeom prst="rect">
            <a:avLst/>
          </a:prstGeom>
          <a:noFill/>
          <a:ln>
            <a:noFill/>
          </a:ln>
          <a:effectLst>
            <a:outerShdw dist="9360" dir="540000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185C67DE-BEAE-434F-8D84-D9125D1695A8}"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855360" y="835920"/>
            <a:ext cx="7432560" cy="496440"/>
          </a:xfrm>
          <a:prstGeom prst="rect">
            <a:avLst/>
          </a:prstGeom>
          <a:noFill/>
          <a:ln>
            <a:noFill/>
          </a:ln>
          <a:effectLst>
            <a:outerShdw dist="9360" dir="1620000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Attrition</a:t>
            </a:r>
            <a:endParaRPr b="0" lang="en-US" sz="3600" spc="-1" strike="noStrike">
              <a:latin typeface="Arial"/>
            </a:endParaRPr>
          </a:p>
        </p:txBody>
      </p:sp>
      <p:sp>
        <p:nvSpPr>
          <p:cNvPr id="136"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endParaRPr b="0" lang="en-US" sz="1800" spc="-1" strike="noStrike">
              <a:latin typeface="Arial"/>
            </a:endParaRPr>
          </a:p>
          <a:p>
            <a:pPr>
              <a:lnSpc>
                <a:spcPct val="115000"/>
              </a:lnSpc>
            </a:pPr>
            <a:endParaRPr b="0" lang="en-US" sz="1800" spc="-1" strike="noStrike">
              <a:latin typeface="Arial"/>
            </a:endParaRPr>
          </a:p>
          <a:p>
            <a:pPr>
              <a:lnSpc>
                <a:spcPct val="115000"/>
              </a:lnSpc>
            </a:pPr>
            <a:r>
              <a:rPr b="0" lang="en" sz="1600" spc="-1" strike="noStrike">
                <a:solidFill>
                  <a:srgbClr val="677579"/>
                </a:solidFill>
                <a:latin typeface="Titillium Web Light"/>
                <a:ea typeface="Titillium Web Light"/>
              </a:rPr>
              <a:t>Attrition adalah sebuah siklus yang normal pada sebuah perusahaan dimana pegawai memilih untuk berhenti dari sebuah perusahaan, entah karena pensiun, mengundurkan diri, masalah kesehatan, mendapatkan kesempatan untuk mendapatkan karir yang lebih baik di tempat lain, merasa tidak sesuai dengan kultur perusahaan dan alasan serupa lainnya.</a:t>
            </a:r>
            <a:endParaRPr b="0" lang="en-US" sz="1600" spc="-1" strike="noStrike">
              <a:latin typeface="Arial"/>
            </a:endParaRPr>
          </a:p>
          <a:p>
            <a:pPr>
              <a:lnSpc>
                <a:spcPct val="115000"/>
              </a:lnSpc>
            </a:pPr>
            <a:endParaRPr b="0" lang="en-US" sz="1600" spc="-1" strike="noStrike">
              <a:latin typeface="Arial"/>
            </a:endParaRPr>
          </a:p>
        </p:txBody>
      </p:sp>
      <p:sp>
        <p:nvSpPr>
          <p:cNvPr id="137" name="CustomShape 3"/>
          <p:cNvSpPr/>
          <p:nvPr/>
        </p:nvSpPr>
        <p:spPr>
          <a:xfrm>
            <a:off x="8480520" y="4749840"/>
            <a:ext cx="547920" cy="392760"/>
          </a:xfrm>
          <a:prstGeom prst="rect">
            <a:avLst/>
          </a:prstGeom>
          <a:noFill/>
          <a:ln>
            <a:noFill/>
          </a:ln>
          <a:effectLst>
            <a:outerShdw dist="9360" dir="540000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7FF06D8B-A0CB-4240-A033-FB74F2B4A8FB}"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855360" y="835920"/>
            <a:ext cx="7432560" cy="496440"/>
          </a:xfrm>
          <a:prstGeom prst="rect">
            <a:avLst/>
          </a:prstGeom>
          <a:noFill/>
          <a:ln>
            <a:noFill/>
          </a:ln>
          <a:effectLst>
            <a:outerShdw dist="9360" dir="1620000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Attrition</a:t>
            </a:r>
            <a:endParaRPr b="0" lang="en-US" sz="3600" spc="-1" strike="noStrike">
              <a:latin typeface="Arial"/>
            </a:endParaRPr>
          </a:p>
        </p:txBody>
      </p:sp>
      <p:sp>
        <p:nvSpPr>
          <p:cNvPr id="139"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endParaRPr b="0" lang="en-US" sz="1800" spc="-1" strike="noStrike">
              <a:latin typeface="Arial"/>
            </a:endParaRPr>
          </a:p>
          <a:p>
            <a:pPr>
              <a:lnSpc>
                <a:spcPct val="115000"/>
              </a:lnSpc>
            </a:pPr>
            <a:endParaRPr b="0" lang="en-US" sz="1800" spc="-1" strike="noStrike">
              <a:latin typeface="Arial"/>
            </a:endParaRPr>
          </a:p>
          <a:p>
            <a:pPr>
              <a:lnSpc>
                <a:spcPct val="115000"/>
              </a:lnSpc>
            </a:pPr>
            <a:r>
              <a:rPr b="0" lang="en" sz="1600" spc="-1" strike="noStrike">
                <a:solidFill>
                  <a:srgbClr val="677579"/>
                </a:solidFill>
                <a:latin typeface="Titillium Web Light"/>
                <a:ea typeface="Titillium Web Light"/>
              </a:rPr>
              <a:t>Attrition adalah kasus yang sifatnya merupakan keinginan pribadi dari pegawai untuk mengundurkan diri, bukan dorongan dari perusahaan. Itu sebabnya, attrition sering dikaitkan kasus turnover (pemberhentian). Namun turnover itu sifatnya adalah keluarnya pegawai karena faktor-faktor yang datang dari perusahaan (misal, pengurangan pegawai, pemecatan sepihak, dll).</a:t>
            </a:r>
            <a:endParaRPr b="0" lang="en-US" sz="1600" spc="-1" strike="noStrike">
              <a:latin typeface="Arial"/>
            </a:endParaRPr>
          </a:p>
          <a:p>
            <a:pPr>
              <a:lnSpc>
                <a:spcPct val="115000"/>
              </a:lnSpc>
            </a:pPr>
            <a:endParaRPr b="0" lang="en-US" sz="1600" spc="-1" strike="noStrike">
              <a:latin typeface="Arial"/>
            </a:endParaRPr>
          </a:p>
        </p:txBody>
      </p:sp>
      <p:sp>
        <p:nvSpPr>
          <p:cNvPr id="140" name="CustomShape 3"/>
          <p:cNvSpPr/>
          <p:nvPr/>
        </p:nvSpPr>
        <p:spPr>
          <a:xfrm>
            <a:off x="8480520" y="4749840"/>
            <a:ext cx="547920" cy="392760"/>
          </a:xfrm>
          <a:prstGeom prst="rect">
            <a:avLst/>
          </a:prstGeom>
          <a:noFill/>
          <a:ln>
            <a:noFill/>
          </a:ln>
          <a:effectLst>
            <a:outerShdw dist="9360" dir="540000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190DA2AC-F6F6-4723-B9A8-EC8E02BB8260}"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855360" y="835920"/>
            <a:ext cx="7432560" cy="496440"/>
          </a:xfrm>
          <a:prstGeom prst="rect">
            <a:avLst/>
          </a:prstGeom>
          <a:noFill/>
          <a:ln>
            <a:noFill/>
          </a:ln>
          <a:effectLst>
            <a:outerShdw dist="9360" dir="1620000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Facts</a:t>
            </a:r>
            <a:endParaRPr b="0" lang="en-US" sz="3600" spc="-1" strike="noStrike">
              <a:latin typeface="Arial"/>
            </a:endParaRPr>
          </a:p>
        </p:txBody>
      </p:sp>
      <p:sp>
        <p:nvSpPr>
          <p:cNvPr id="142"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r>
              <a:rPr b="0" lang="en" sz="1600" spc="-1" strike="noStrike">
                <a:solidFill>
                  <a:srgbClr val="677579"/>
                </a:solidFill>
                <a:latin typeface="Titillium Web Light"/>
                <a:ea typeface="Titillium Web Light"/>
              </a:rPr>
              <a:t>Mengutip dari https://toggl.com/blog/cost-of-hiring-an-employee :</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Merekrut dan mempertahankan karyawan adalah hal yang kompleks dan membutuhkan dana, waktu dan skill Human Resource yang baik.</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Pemilik Perusahaan Skala Kecil menghabiskan 40% waktu kerjanya untuk melakukan taks yang tidak berhubungan dengan perputaran uang, contohnya adalah perekrutan.</a:t>
            </a:r>
            <a:endParaRPr b="0" lang="en-US" sz="1600" spc="-1" strike="noStrike">
              <a:latin typeface="Arial"/>
            </a:endParaRPr>
          </a:p>
          <a:p>
            <a:pPr>
              <a:lnSpc>
                <a:spcPct val="115000"/>
              </a:lnSpc>
            </a:pPr>
            <a:endParaRPr b="0" lang="en-US" sz="1600" spc="-1" strike="noStrike">
              <a:latin typeface="Arial"/>
            </a:endParaRPr>
          </a:p>
          <a:p>
            <a:pPr>
              <a:lnSpc>
                <a:spcPct val="115000"/>
              </a:lnSpc>
            </a:pPr>
            <a:endParaRPr b="0" lang="en-US" sz="1600" spc="-1" strike="noStrike">
              <a:latin typeface="Arial"/>
            </a:endParaRPr>
          </a:p>
          <a:p>
            <a:pPr>
              <a:lnSpc>
                <a:spcPct val="115000"/>
              </a:lnSpc>
            </a:pPr>
            <a:endParaRPr b="0" lang="en-US" sz="1600" spc="-1" strike="noStrike">
              <a:latin typeface="Arial"/>
            </a:endParaRPr>
          </a:p>
        </p:txBody>
      </p:sp>
      <p:sp>
        <p:nvSpPr>
          <p:cNvPr id="143" name="CustomShape 3"/>
          <p:cNvSpPr/>
          <p:nvPr/>
        </p:nvSpPr>
        <p:spPr>
          <a:xfrm>
            <a:off x="8480520" y="4749840"/>
            <a:ext cx="547920" cy="392760"/>
          </a:xfrm>
          <a:prstGeom prst="rect">
            <a:avLst/>
          </a:prstGeom>
          <a:noFill/>
          <a:ln>
            <a:noFill/>
          </a:ln>
          <a:effectLst>
            <a:outerShdw dist="9360" dir="540000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DF5BFAF6-771A-4A14-89CF-3A2DD3662751}"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855360" y="835920"/>
            <a:ext cx="7432560" cy="496440"/>
          </a:xfrm>
          <a:prstGeom prst="rect">
            <a:avLst/>
          </a:prstGeom>
          <a:noFill/>
          <a:ln>
            <a:noFill/>
          </a:ln>
          <a:effectLst>
            <a:outerShdw dist="9360" dir="1620000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Facts</a:t>
            </a:r>
            <a:endParaRPr b="0" lang="en-US" sz="3600" spc="-1" strike="noStrike">
              <a:latin typeface="Arial"/>
            </a:endParaRPr>
          </a:p>
        </p:txBody>
      </p:sp>
      <p:sp>
        <p:nvSpPr>
          <p:cNvPr id="145"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r>
              <a:rPr b="0" lang="en" sz="1600" spc="-1" strike="noStrike">
                <a:solidFill>
                  <a:srgbClr val="677579"/>
                </a:solidFill>
                <a:latin typeface="Titillium Web Light"/>
                <a:ea typeface="Titillium Web Light"/>
              </a:rPr>
              <a:t>- Perusahaan menggelontorkan 15% s/d 20% dari gaji karyawan untuk merekrut kandidat baru.</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Banyak perusahan yang kehilangan rata-rata antara 1% sampai 2.5% dari total revenue-nya untuk melakukan penyelarasan skill sehingga bisa bekerja dengan ritme kerja di perusahaan tersebut.</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Di sekitar 500 korporasi di US, proses perekrutan karyawan bisa memakan dana sebesar 7645USD.</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Diperlukan paling tidak rata-rata 52 hari untuk mengisi suatu posisi.</a:t>
            </a:r>
            <a:endParaRPr b="0" lang="en-US" sz="1600" spc="-1" strike="noStrike">
              <a:latin typeface="Arial"/>
            </a:endParaRPr>
          </a:p>
        </p:txBody>
      </p:sp>
      <p:sp>
        <p:nvSpPr>
          <p:cNvPr id="146" name="CustomShape 3"/>
          <p:cNvSpPr/>
          <p:nvPr/>
        </p:nvSpPr>
        <p:spPr>
          <a:xfrm>
            <a:off x="8480520" y="4749840"/>
            <a:ext cx="547920" cy="392760"/>
          </a:xfrm>
          <a:prstGeom prst="rect">
            <a:avLst/>
          </a:prstGeom>
          <a:noFill/>
          <a:ln>
            <a:noFill/>
          </a:ln>
          <a:effectLst>
            <a:outerShdw dist="9360" dir="540000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27C2EF90-56BD-403F-8B3A-45C0BA444FEC}"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855360" y="835920"/>
            <a:ext cx="7432560" cy="496440"/>
          </a:xfrm>
          <a:prstGeom prst="rect">
            <a:avLst/>
          </a:prstGeom>
          <a:noFill/>
          <a:ln>
            <a:noFill/>
          </a:ln>
          <a:effectLst>
            <a:outerShdw dist="9360" dir="1620000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The common problem with Attrition</a:t>
            </a:r>
            <a:endParaRPr b="0" lang="en-US" sz="3600" spc="-1" strike="noStrike">
              <a:latin typeface="Arial"/>
            </a:endParaRPr>
          </a:p>
        </p:txBody>
      </p:sp>
      <p:sp>
        <p:nvSpPr>
          <p:cNvPr id="148"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endParaRPr b="0" lang="en-US" sz="1800" spc="-1" strike="noStrike">
              <a:latin typeface="Arial"/>
            </a:endParaRPr>
          </a:p>
          <a:p>
            <a:pPr>
              <a:lnSpc>
                <a:spcPct val="115000"/>
              </a:lnSpc>
            </a:pPr>
            <a:endParaRPr b="0" lang="en-US" sz="1800" spc="-1" strike="noStrike">
              <a:latin typeface="Arial"/>
            </a:endParaRPr>
          </a:p>
          <a:p>
            <a:pPr>
              <a:lnSpc>
                <a:spcPct val="115000"/>
              </a:lnSpc>
            </a:pPr>
            <a:r>
              <a:rPr b="0" lang="en" sz="1600" spc="-1" strike="noStrike">
                <a:solidFill>
                  <a:srgbClr val="677579"/>
                </a:solidFill>
                <a:latin typeface="Titillium Web Light"/>
                <a:ea typeface="Titillium Web Light"/>
              </a:rPr>
              <a:t>Tidak jarang dengan keluarnya seorang pegawai, perusahaan mendapatkan imbas negatif seperti:</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Workforce dan produktifitas yang berkurang drastis</a:t>
            </a: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Workload yang bertambah pada pekerja lain</a:t>
            </a: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Kehilangan pegawai potensial artinya akan ada bottleneck pada hal-hal yang berkaitan dengan transfer knowledge. Ini sebabnya, agar tidak ada bottleneck pada transfer knowledge, perusahaan terkadang harus mengeluarkan dana yang tidak kecil untuk keperluan training </a:t>
            </a:r>
            <a:endParaRPr b="0" lang="en-US" sz="1600" spc="-1" strike="noStrike">
              <a:latin typeface="Arial"/>
            </a:endParaRPr>
          </a:p>
          <a:p>
            <a:pPr>
              <a:lnSpc>
                <a:spcPct val="115000"/>
              </a:lnSpc>
            </a:pPr>
            <a:endParaRPr b="0" lang="en-US" sz="1600" spc="-1" strike="noStrike">
              <a:latin typeface="Arial"/>
            </a:endParaRPr>
          </a:p>
        </p:txBody>
      </p:sp>
      <p:sp>
        <p:nvSpPr>
          <p:cNvPr id="149" name="CustomShape 3"/>
          <p:cNvSpPr/>
          <p:nvPr/>
        </p:nvSpPr>
        <p:spPr>
          <a:xfrm>
            <a:off x="8480520" y="4749840"/>
            <a:ext cx="547920" cy="392760"/>
          </a:xfrm>
          <a:prstGeom prst="rect">
            <a:avLst/>
          </a:prstGeom>
          <a:noFill/>
          <a:ln>
            <a:noFill/>
          </a:ln>
          <a:effectLst>
            <a:outerShdw dist="9360" dir="540000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A94D9108-2914-4527-8A92-C26B08CFD951}"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855360" y="835920"/>
            <a:ext cx="7432560" cy="496440"/>
          </a:xfrm>
          <a:prstGeom prst="rect">
            <a:avLst/>
          </a:prstGeom>
          <a:noFill/>
          <a:ln>
            <a:noFill/>
          </a:ln>
          <a:effectLst>
            <a:outerShdw dist="9360" dir="1620000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Scenario &amp; Goals</a:t>
            </a:r>
            <a:endParaRPr b="0" lang="en-US" sz="3600" spc="-1" strike="noStrike">
              <a:latin typeface="Arial"/>
            </a:endParaRPr>
          </a:p>
        </p:txBody>
      </p:sp>
      <p:sp>
        <p:nvSpPr>
          <p:cNvPr id="151"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endParaRPr b="0" lang="en-US" sz="1800" spc="-1" strike="noStrike">
              <a:latin typeface="Arial"/>
            </a:endParaRPr>
          </a:p>
          <a:p>
            <a:pPr>
              <a:lnSpc>
                <a:spcPct val="115000"/>
              </a:lnSpc>
            </a:pPr>
            <a:endParaRPr b="0" lang="en-US" sz="1800" spc="-1" strike="noStrike">
              <a:latin typeface="Arial"/>
            </a:endParaRPr>
          </a:p>
          <a:p>
            <a:pPr>
              <a:lnSpc>
                <a:spcPct val="115000"/>
              </a:lnSpc>
            </a:pPr>
            <a:r>
              <a:rPr b="0" lang="en" sz="1600" spc="-1" strike="noStrike">
                <a:solidFill>
                  <a:srgbClr val="677579"/>
                </a:solidFill>
                <a:latin typeface="Titillium Web Light"/>
                <a:ea typeface="Titillium Web Light"/>
              </a:rPr>
              <a:t>- Kita adalah seorang Data Scientist yang bekerja pada perusahaan multinasional.</a:t>
            </a: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HRD dari perusahaan tersebut telah mengumpulkan data dari pegawainya dan menugaskan kita untuk membuat sebuah model yang mana bisa memprediksi pegawai yang mana yang sekiranya yang memungkinkan untuk keluar dari perusahaan tersebut.</a:t>
            </a:r>
            <a:endParaRPr b="0" lang="en-US" sz="1600" spc="-1" strike="noStrike">
              <a:latin typeface="Arial"/>
            </a:endParaRPr>
          </a:p>
        </p:txBody>
      </p:sp>
      <p:sp>
        <p:nvSpPr>
          <p:cNvPr id="152" name="CustomShape 3"/>
          <p:cNvSpPr/>
          <p:nvPr/>
        </p:nvSpPr>
        <p:spPr>
          <a:xfrm>
            <a:off x="8480520" y="4749840"/>
            <a:ext cx="547920" cy="392760"/>
          </a:xfrm>
          <a:prstGeom prst="rect">
            <a:avLst/>
          </a:prstGeom>
          <a:noFill/>
          <a:ln>
            <a:noFill/>
          </a:ln>
          <a:effectLst>
            <a:outerShdw dist="9360" dir="540000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3E647A61-FD75-4D0A-ACE8-5B4B3620F8D0}"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855360" y="835920"/>
            <a:ext cx="7432560" cy="496440"/>
          </a:xfrm>
          <a:prstGeom prst="rect">
            <a:avLst/>
          </a:prstGeom>
          <a:noFill/>
          <a:ln>
            <a:noFill/>
          </a:ln>
          <a:effectLst>
            <a:outerShdw dist="9360" dir="1620000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Another Explanation</a:t>
            </a:r>
            <a:endParaRPr b="0" lang="en-US" sz="3600" spc="-1" strike="noStrike">
              <a:latin typeface="Arial"/>
            </a:endParaRPr>
          </a:p>
        </p:txBody>
      </p:sp>
      <p:sp>
        <p:nvSpPr>
          <p:cNvPr id="154"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endParaRPr b="0" lang="en-US" sz="1800" spc="-1" strike="noStrike">
              <a:latin typeface="Arial"/>
            </a:endParaRPr>
          </a:p>
          <a:p>
            <a:pPr>
              <a:lnSpc>
                <a:spcPct val="115000"/>
              </a:lnSpc>
            </a:pPr>
            <a:endParaRPr b="0" lang="en-US" sz="1800" spc="-1" strike="noStrike">
              <a:latin typeface="Arial"/>
            </a:endParaRPr>
          </a:p>
          <a:p>
            <a:pPr>
              <a:lnSpc>
                <a:spcPct val="115000"/>
              </a:lnSpc>
            </a:pPr>
            <a:r>
              <a:rPr b="0" lang="en-US" sz="1600" spc="-1" strike="noStrike">
                <a:solidFill>
                  <a:srgbClr val="000000"/>
                </a:solidFill>
                <a:latin typeface="Arial"/>
              </a:rPr>
              <a:t>- Dataset Explanation dapat dilihat pada Notebook #1</a:t>
            </a:r>
            <a:endParaRPr b="0" lang="en-US" sz="1600" spc="-1" strike="noStrike">
              <a:latin typeface="Arial"/>
            </a:endParaRPr>
          </a:p>
          <a:p>
            <a:pPr>
              <a:lnSpc>
                <a:spcPct val="115000"/>
              </a:lnSpc>
            </a:pPr>
            <a:r>
              <a:rPr b="0" lang="en-US" sz="1600" spc="-1" strike="noStrike">
                <a:solidFill>
                  <a:srgbClr val="000000"/>
                </a:solidFill>
                <a:latin typeface="Arial"/>
              </a:rPr>
              <a:t>- EDA, dapat dilihat pada Notebook #2</a:t>
            </a:r>
            <a:endParaRPr b="0" lang="en-US" sz="1600" spc="-1" strike="noStrike">
              <a:latin typeface="Arial"/>
            </a:endParaRPr>
          </a:p>
          <a:p>
            <a:pPr>
              <a:lnSpc>
                <a:spcPct val="115000"/>
              </a:lnSpc>
            </a:pPr>
            <a:r>
              <a:rPr b="0" lang="en-US" sz="1600" spc="-1" strike="noStrike">
                <a:solidFill>
                  <a:srgbClr val="000000"/>
                </a:solidFill>
                <a:latin typeface="Arial"/>
              </a:rPr>
              <a:t>- Workflow dan Model Selection dapat dilihat pada laman Github</a:t>
            </a:r>
            <a:endParaRPr b="0" lang="en-US" sz="1600" spc="-1" strike="noStrike">
              <a:latin typeface="Arial"/>
            </a:endParaRPr>
          </a:p>
        </p:txBody>
      </p:sp>
      <p:sp>
        <p:nvSpPr>
          <p:cNvPr id="155" name="CustomShape 3"/>
          <p:cNvSpPr/>
          <p:nvPr/>
        </p:nvSpPr>
        <p:spPr>
          <a:xfrm>
            <a:off x="8480520" y="4749840"/>
            <a:ext cx="547920" cy="392760"/>
          </a:xfrm>
          <a:prstGeom prst="rect">
            <a:avLst/>
          </a:prstGeom>
          <a:noFill/>
          <a:ln>
            <a:noFill/>
          </a:ln>
          <a:effectLst>
            <a:outerShdw dist="9360" dir="540000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833D1A07-467D-4560-83BD-8CDEE4F7DAA7}"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980</TotalTime>
  <Application>LibreOffice/6.4.5.2$Linux_X86_64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2020-11-19T16:31:31Z</dcterms:modified>
  <cp:revision>18</cp:revision>
  <dc:subject/>
  <dc:title/>
</cp:coreProperties>
</file>