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8229600" cx="14630400"/>
  <p:notesSz cx="8229600" cy="14630400"/>
  <p:embeddedFontLst>
    <p:embeddedFont>
      <p:font typeface="Platypi Medium"/>
      <p:regular r:id="rId30"/>
      <p:bold r:id="rId31"/>
      <p:italic r:id="rId32"/>
      <p:boldItalic r:id="rId33"/>
    </p:embeddedFont>
    <p:embeddedFont>
      <p:font typeface="Platypi"/>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5053C8-835E-4689-A821-A97D63651BAE}">
  <a:tblStyle styleId="{F35053C8-835E-4689-A821-A97D63651BA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typiMedium-bold.fntdata"/><Relationship Id="rId30" Type="http://schemas.openxmlformats.org/officeDocument/2006/relationships/font" Target="fonts/PlatypiMedium-regular.fntdata"/><Relationship Id="rId11" Type="http://schemas.openxmlformats.org/officeDocument/2006/relationships/slide" Target="slides/slide6.xml"/><Relationship Id="rId33" Type="http://schemas.openxmlformats.org/officeDocument/2006/relationships/font" Target="fonts/PlatypiMedium-boldItalic.fntdata"/><Relationship Id="rId10" Type="http://schemas.openxmlformats.org/officeDocument/2006/relationships/slide" Target="slides/slide5.xml"/><Relationship Id="rId32" Type="http://schemas.openxmlformats.org/officeDocument/2006/relationships/font" Target="fonts/PlatypiMedium-italic.fntdata"/><Relationship Id="rId13" Type="http://schemas.openxmlformats.org/officeDocument/2006/relationships/slide" Target="slides/slide8.xml"/><Relationship Id="rId35" Type="http://schemas.openxmlformats.org/officeDocument/2006/relationships/font" Target="fonts/Platypi-bold.fntdata"/><Relationship Id="rId12" Type="http://schemas.openxmlformats.org/officeDocument/2006/relationships/slide" Target="slides/slide7.xml"/><Relationship Id="rId34" Type="http://schemas.openxmlformats.org/officeDocument/2006/relationships/font" Target="fonts/Platypi-regular.fntdata"/><Relationship Id="rId15" Type="http://schemas.openxmlformats.org/officeDocument/2006/relationships/slide" Target="slides/slide10.xml"/><Relationship Id="rId37" Type="http://schemas.openxmlformats.org/officeDocument/2006/relationships/font" Target="fonts/Platypi-boldItalic.fntdata"/><Relationship Id="rId14" Type="http://schemas.openxmlformats.org/officeDocument/2006/relationships/slide" Target="slides/slide9.xml"/><Relationship Id="rId36" Type="http://schemas.openxmlformats.org/officeDocument/2006/relationships/font" Target="fonts/Platypi-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 name="Google Shape;51;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52" name="Google Shape;52;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Max</a:t>
            </a:r>
            <a:endParaRPr sz="1200">
              <a:solidFill>
                <a:schemeClr val="dk1"/>
              </a:solidFill>
              <a:latin typeface="Arial"/>
              <a:ea typeface="Arial"/>
              <a:cs typeface="Arial"/>
              <a:sym typeface="Arial"/>
            </a:endParaRPr>
          </a:p>
        </p:txBody>
      </p:sp>
      <p:sp>
        <p:nvSpPr>
          <p:cNvPr id="213" name="Google Shape;213;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268c525aec_6_113: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268c525aec_6_113: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[Arian]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68c525aec_6_148: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68c525aec_6_148: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[Arian]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275" name="Google Shape;275;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268c525aec_6_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268c525aec_6_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[Arian]</a:t>
            </a:r>
            <a:endParaRPr/>
          </a:p>
          <a:p>
            <a:pPr indent="0" lvl="0" marL="0" rtl="0" algn="l">
              <a:spcBef>
                <a:spcPts val="0"/>
              </a:spcBef>
              <a:spcAft>
                <a:spcPts val="0"/>
              </a:spcAft>
              <a:buClr>
                <a:schemeClr val="dk1"/>
              </a:buClr>
              <a:buSzPts val="1100"/>
              <a:buFont typeface="Arial"/>
              <a:buNone/>
            </a:pPr>
            <a:r>
              <a:rPr lang="en-US"/>
              <a:t>We asked ChatGPT to generate headlines similar to the style of our two news sources, Onion and HuffPost.</a:t>
            </a:r>
            <a:endParaRPr/>
          </a:p>
          <a:p>
            <a:pPr indent="0" lvl="0" marL="0" rtl="0" algn="l">
              <a:spcBef>
                <a:spcPts val="0"/>
              </a:spcBef>
              <a:spcAft>
                <a:spcPts val="0"/>
              </a:spcAft>
              <a:buClr>
                <a:schemeClr val="dk1"/>
              </a:buClr>
              <a:buSzPts val="1100"/>
              <a:buFont typeface="Arial"/>
              <a:buNone/>
            </a:pPr>
            <a:r>
              <a:rPr lang="en-US"/>
              <a:t>We gathered 510 fake headlines for each, 1020 in total. In the process of prompting, we used prompting techniques to get better performance from the model, to make sure the model itself is considering what is the style of each news source and what are their properties. And to make sure the generated headlines are diverse.</a:t>
            </a:r>
            <a:endParaRPr/>
          </a:p>
          <a:p>
            <a:pPr indent="0" lvl="0" marL="0" rtl="0" algn="l">
              <a:spcBef>
                <a:spcPts val="0"/>
              </a:spcBef>
              <a:spcAft>
                <a:spcPts val="0"/>
              </a:spcAft>
              <a:buNone/>
            </a:pPr>
            <a:r>
              <a:rPr lang="en-US"/>
              <a:t>[Here are some examples…]</a:t>
            </a:r>
            <a:endParaRPr/>
          </a:p>
          <a:p>
            <a:pPr indent="0" lvl="0" marL="0" rtl="0" algn="l">
              <a:spcBef>
                <a:spcPts val="0"/>
              </a:spcBef>
              <a:spcAft>
                <a:spcPts val="0"/>
              </a:spcAft>
              <a:buClr>
                <a:schemeClr val="dk1"/>
              </a:buClr>
              <a:buSzPts val="1100"/>
              <a:buFont typeface="Arial"/>
              <a:buNone/>
            </a:pPr>
            <a:r>
              <a:rPr lang="en-US"/>
              <a:t>In our opinion, ChatGPT did a reasonable job at faking headlines of these two sources.</a:t>
            </a:r>
            <a:endParaRPr/>
          </a:p>
          <a:p>
            <a:pPr indent="0" lvl="0" marL="0" rtl="0" algn="l">
              <a:spcBef>
                <a:spcPts val="0"/>
              </a:spcBef>
              <a:spcAft>
                <a:spcPts val="0"/>
              </a:spcAft>
              <a:buClr>
                <a:schemeClr val="dk1"/>
              </a:buClr>
              <a:buSzPts val="1100"/>
              <a:buFont typeface="Arial"/>
              <a:buNone/>
            </a:pPr>
            <a:r>
              <a:rPr lang="en-US"/>
              <a:t>Many fake headlines for Onion are genuinely funny with a </a:t>
            </a:r>
            <a:r>
              <a:rPr lang="en-US"/>
              <a:t>deadpan</a:t>
            </a:r>
            <a:r>
              <a:rPr lang="en-US"/>
              <a:t> tone, and many fake headlines imitating HuffPost are serious, inspirational, and practical.</a:t>
            </a:r>
            <a:endParaRPr/>
          </a:p>
          <a:p>
            <a:pPr indent="0" lvl="0" marL="0" rtl="0" algn="l">
              <a:spcBef>
                <a:spcPts val="0"/>
              </a:spcBef>
              <a:spcAft>
                <a:spcPts val="0"/>
              </a:spcAft>
              <a:buNone/>
            </a:pPr>
            <a:r>
              <a:rPr lang="en-US"/>
              <a:t>Each seems to follow the style of its respective source.</a:t>
            </a:r>
            <a:endParaRPr/>
          </a:p>
          <a:p>
            <a:pPr indent="0" lvl="0" marL="0" rtl="0" algn="l">
              <a:spcBef>
                <a:spcPts val="0"/>
              </a:spcBef>
              <a:spcAft>
                <a:spcPts val="0"/>
              </a:spcAft>
              <a:buNone/>
            </a:pPr>
            <a:r>
              <a:rPr lang="en-US"/>
              <a:t>As can be seen, our model that is trained on the original dataset, performs very well on classifying these fake headlines generated by ChatGPT.</a:t>
            </a:r>
            <a:endParaRPr/>
          </a:p>
          <a:p>
            <a:pPr indent="0" lvl="0" marL="0" rtl="0" algn="l">
              <a:spcBef>
                <a:spcPts val="0"/>
              </a:spcBef>
              <a:spcAft>
                <a:spcPts val="0"/>
              </a:spcAft>
              <a:buNone/>
            </a:pPr>
            <a:r>
              <a:rPr lang="en-US"/>
              <a:t>In fact, it reaches a much higher value for all three metrics (precision, recall, and f1-score) on both classes than it had for our actual test set.</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68c525aec_6_58: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68c525aec_6_58: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[Arian]</a:t>
            </a:r>
            <a:endParaRPr>
              <a:solidFill>
                <a:schemeClr val="dk1"/>
              </a:solidFill>
            </a:endParaRPr>
          </a:p>
          <a:p>
            <a:pPr indent="0" lvl="0" marL="0" rtl="0" algn="l">
              <a:spcBef>
                <a:spcPts val="0"/>
              </a:spcBef>
              <a:spcAft>
                <a:spcPts val="0"/>
              </a:spcAft>
              <a:buNone/>
            </a:pPr>
            <a:r>
              <a:rPr lang="en-US">
                <a:solidFill>
                  <a:schemeClr val="dk1"/>
                </a:solidFill>
              </a:rPr>
              <a:t>We believe this is because ChatGPT is utilizing the most common patterns of each source too much when generating fake headlines.</a:t>
            </a:r>
            <a:endParaRPr>
              <a:solidFill>
                <a:schemeClr val="dk1"/>
              </a:solidFill>
            </a:endParaRPr>
          </a:p>
          <a:p>
            <a:pPr indent="0" lvl="0" marL="0" rtl="0" algn="l">
              <a:spcBef>
                <a:spcPts val="0"/>
              </a:spcBef>
              <a:spcAft>
                <a:spcPts val="0"/>
              </a:spcAft>
              <a:buNone/>
            </a:pPr>
            <a:r>
              <a:rPr lang="en-US">
                <a:solidFill>
                  <a:schemeClr val="dk1"/>
                </a:solidFill>
              </a:rPr>
              <a:t>Consider some familiar patterns by Onion, the ones that include expressions like…</a:t>
            </a:r>
            <a:endParaRPr>
              <a:solidFill>
                <a:schemeClr val="dk1"/>
              </a:solidFill>
            </a:endParaRPr>
          </a:p>
          <a:p>
            <a:pPr indent="0" lvl="0" marL="0" rtl="0" algn="l">
              <a:spcBef>
                <a:spcPts val="0"/>
              </a:spcBef>
              <a:spcAft>
                <a:spcPts val="0"/>
              </a:spcAft>
              <a:buNone/>
            </a:pPr>
            <a:r>
              <a:rPr lang="en-US"/>
              <a:t>This happens because ChatGPT generates headlines only in the most common patterns of Onion and HuffPost!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268c525aec_6_75: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268c525aec_6_75: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[Arian]</a:t>
            </a:r>
            <a:endParaRPr/>
          </a:p>
          <a:p>
            <a:pPr indent="0" lvl="0" marL="0" rtl="0" algn="l">
              <a:spcBef>
                <a:spcPts val="0"/>
              </a:spcBef>
              <a:spcAft>
                <a:spcPts val="0"/>
              </a:spcAft>
              <a:buNone/>
            </a:pPr>
            <a:r>
              <a:rPr lang="en-US"/>
              <a:t>We asked ChatGPT to generate headlines similar to the style of our two news sources, Onion and HuffPost.</a:t>
            </a:r>
            <a:endParaRPr/>
          </a:p>
          <a:p>
            <a:pPr indent="0" lvl="0" marL="0" rtl="0" algn="l">
              <a:spcBef>
                <a:spcPts val="0"/>
              </a:spcBef>
              <a:spcAft>
                <a:spcPts val="0"/>
              </a:spcAft>
              <a:buNone/>
            </a:pPr>
            <a:r>
              <a:rPr lang="en-US"/>
              <a:t>We gathered 510 fake headlines for each, 1020 in total. In the process of prompting, we used prompting techniques to get better performance from the model, to make sure the model itself is considering what is the style of each news source and what are their properties. And to make sure the generated headlines are diverse.</a:t>
            </a:r>
            <a:endParaRPr/>
          </a:p>
          <a:p>
            <a:pPr indent="0" lvl="0" marL="0" rtl="0" algn="l">
              <a:spcBef>
                <a:spcPts val="0"/>
              </a:spcBef>
              <a:spcAft>
                <a:spcPts val="0"/>
              </a:spcAft>
              <a:buNone/>
            </a:pPr>
            <a:r>
              <a:rPr lang="en-US"/>
              <a:t>[Here are some examples…]</a:t>
            </a:r>
            <a:endParaRPr/>
          </a:p>
          <a:p>
            <a:pPr indent="0" lvl="0" marL="0" rtl="0" algn="l">
              <a:spcBef>
                <a:spcPts val="0"/>
              </a:spcBef>
              <a:spcAft>
                <a:spcPts val="0"/>
              </a:spcAft>
              <a:buNone/>
            </a:pPr>
            <a:r>
              <a:rPr lang="en-US"/>
              <a:t>In our opinion, ChatGPT did a reasonable job at faking headlines of these two sources.</a:t>
            </a:r>
            <a:endParaRPr/>
          </a:p>
          <a:p>
            <a:pPr indent="0" lvl="0" marL="0" rtl="0" algn="l">
              <a:spcBef>
                <a:spcPts val="0"/>
              </a:spcBef>
              <a:spcAft>
                <a:spcPts val="0"/>
              </a:spcAft>
              <a:buNone/>
            </a:pPr>
            <a:r>
              <a:rPr lang="en-US"/>
              <a:t>Many fake headlines for Onion are genuinely funny with a deadpan tone, and many fake headlines imitating HuffPost are serious, inspirational, and practical.</a:t>
            </a:r>
            <a:endParaRPr/>
          </a:p>
          <a:p>
            <a:pPr indent="0" lvl="0" marL="0" rtl="0" algn="l">
              <a:spcBef>
                <a:spcPts val="0"/>
              </a:spcBef>
              <a:spcAft>
                <a:spcPts val="0"/>
              </a:spcAft>
              <a:buNone/>
            </a:pPr>
            <a:r>
              <a:rPr lang="en-US"/>
              <a:t>Each seems to follow the style of its respective source.</a:t>
            </a:r>
            <a:endParaRPr/>
          </a:p>
          <a:p>
            <a:pPr indent="0" lvl="0" marL="0" rtl="0" algn="l">
              <a:spcBef>
                <a:spcPts val="0"/>
              </a:spcBef>
              <a:spcAft>
                <a:spcPts val="0"/>
              </a:spcAft>
              <a:buNone/>
            </a:pPr>
            <a:r>
              <a:rPr lang="en-US"/>
              <a:t>As can be seen, our model that is trained on the original dataset, performs very well on classifying these fake headlines generated by ChatGPT.</a:t>
            </a:r>
            <a:endParaRPr/>
          </a:p>
          <a:p>
            <a:pPr indent="0" lvl="0" marL="0" rtl="0" algn="l">
              <a:spcBef>
                <a:spcPts val="0"/>
              </a:spcBef>
              <a:spcAft>
                <a:spcPts val="0"/>
              </a:spcAft>
              <a:buNone/>
            </a:pPr>
            <a:r>
              <a:rPr lang="en-US"/>
              <a:t>In fact, it reaches a much higher value for all three metrics (precision, recall, and f1-score) on both classes than it had for our actual test set.</a:t>
            </a:r>
            <a:endParaRPr/>
          </a:p>
          <a:p>
            <a:pPr indent="0" lvl="0" marL="0" rtl="0" algn="l">
              <a:spcBef>
                <a:spcPts val="0"/>
              </a:spcBef>
              <a:spcAft>
                <a:spcPts val="0"/>
              </a:spcAft>
              <a:buNone/>
            </a:pPr>
            <a:r>
              <a:rPr lang="en-US"/>
              <a:t>We believe this is because ChatGPT is utilizing the most common patterns of each source too much when generating fake headlines.</a:t>
            </a:r>
            <a:endParaRPr/>
          </a:p>
          <a:p>
            <a:pPr indent="0" lvl="0" marL="0" rtl="0" algn="l">
              <a:spcBef>
                <a:spcPts val="0"/>
              </a:spcBef>
              <a:spcAft>
                <a:spcPts val="0"/>
              </a:spcAft>
              <a:buNone/>
            </a:pPr>
            <a:r>
              <a:rPr lang="en-US"/>
              <a:t>Consider some familiar patterns by Onion, the ones that include expressions like…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268c525aec_6_98: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268c525aec_6_98: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[Arian]</a:t>
            </a:r>
            <a:endParaRPr>
              <a:solidFill>
                <a:schemeClr val="dk1"/>
              </a:solidFill>
            </a:endParaRPr>
          </a:p>
          <a:p>
            <a:pPr indent="0" lvl="0" marL="0" rtl="0" algn="l">
              <a:spcBef>
                <a:spcPts val="0"/>
              </a:spcBef>
              <a:spcAft>
                <a:spcPts val="0"/>
              </a:spcAft>
              <a:buNone/>
            </a:pPr>
            <a:r>
              <a:rPr lang="en-US"/>
              <a:t>We asked ChatGPT to generate headlines similar to the style of our two news sources, Onion and HuffPost.</a:t>
            </a:r>
            <a:endParaRPr/>
          </a:p>
          <a:p>
            <a:pPr indent="0" lvl="0" marL="0" rtl="0" algn="l">
              <a:spcBef>
                <a:spcPts val="0"/>
              </a:spcBef>
              <a:spcAft>
                <a:spcPts val="0"/>
              </a:spcAft>
              <a:buNone/>
            </a:pPr>
            <a:r>
              <a:rPr lang="en-US"/>
              <a:t>We gathered 510 fake headlines for each, 1020 in total. In the process of prompting, we used prompting techniques to get better performance from the model, to make sure the model itself is considering what is the style of each news source and what are their properties. And to make sure the generated headlines are diverse.</a:t>
            </a:r>
            <a:endParaRPr/>
          </a:p>
          <a:p>
            <a:pPr indent="0" lvl="0" marL="0" rtl="0" algn="l">
              <a:spcBef>
                <a:spcPts val="0"/>
              </a:spcBef>
              <a:spcAft>
                <a:spcPts val="0"/>
              </a:spcAft>
              <a:buNone/>
            </a:pPr>
            <a:r>
              <a:rPr lang="en-US"/>
              <a:t>[Here are some examples…]</a:t>
            </a:r>
            <a:endParaRPr/>
          </a:p>
          <a:p>
            <a:pPr indent="0" lvl="0" marL="0" rtl="0" algn="l">
              <a:spcBef>
                <a:spcPts val="0"/>
              </a:spcBef>
              <a:spcAft>
                <a:spcPts val="0"/>
              </a:spcAft>
              <a:buNone/>
            </a:pPr>
            <a:r>
              <a:rPr lang="en-US"/>
              <a:t>In our opinion, ChatGPT did a reasonable job at faking headlines of these two sources.</a:t>
            </a:r>
            <a:endParaRPr/>
          </a:p>
          <a:p>
            <a:pPr indent="0" lvl="0" marL="0" rtl="0" algn="l">
              <a:spcBef>
                <a:spcPts val="0"/>
              </a:spcBef>
              <a:spcAft>
                <a:spcPts val="0"/>
              </a:spcAft>
              <a:buNone/>
            </a:pPr>
            <a:r>
              <a:rPr lang="en-US"/>
              <a:t>Many fake headlines for Onion are genuinely funny with a deadpan tone, and many fake headlines imitating HuffPost are serious, inspirational, and practical.</a:t>
            </a:r>
            <a:endParaRPr/>
          </a:p>
          <a:p>
            <a:pPr indent="0" lvl="0" marL="0" rtl="0" algn="l">
              <a:spcBef>
                <a:spcPts val="0"/>
              </a:spcBef>
              <a:spcAft>
                <a:spcPts val="0"/>
              </a:spcAft>
              <a:buNone/>
            </a:pPr>
            <a:r>
              <a:rPr lang="en-US"/>
              <a:t>Each seems to follow the style of its respective source.</a:t>
            </a:r>
            <a:endParaRPr/>
          </a:p>
          <a:p>
            <a:pPr indent="0" lvl="0" marL="0" rtl="0" algn="l">
              <a:spcBef>
                <a:spcPts val="0"/>
              </a:spcBef>
              <a:spcAft>
                <a:spcPts val="0"/>
              </a:spcAft>
              <a:buNone/>
            </a:pPr>
            <a:r>
              <a:rPr lang="en-US"/>
              <a:t>As can be seen, our model that is trained on the original dataset, performs very well on classifying these fake headlines generated by ChatGPT.</a:t>
            </a:r>
            <a:endParaRPr/>
          </a:p>
          <a:p>
            <a:pPr indent="0" lvl="0" marL="0" rtl="0" algn="l">
              <a:spcBef>
                <a:spcPts val="0"/>
              </a:spcBef>
              <a:spcAft>
                <a:spcPts val="0"/>
              </a:spcAft>
              <a:buNone/>
            </a:pPr>
            <a:r>
              <a:rPr lang="en-US"/>
              <a:t>In fact, it reaches a much higher value for all three metrics (precision, recall, and f1-score) on both classes than it had for our actual test set.</a:t>
            </a:r>
            <a:endParaRPr/>
          </a:p>
          <a:p>
            <a:pPr indent="0" lvl="0" marL="0" rtl="0" algn="l">
              <a:spcBef>
                <a:spcPts val="0"/>
              </a:spcBef>
              <a:spcAft>
                <a:spcPts val="0"/>
              </a:spcAft>
              <a:buNone/>
            </a:pPr>
            <a:r>
              <a:rPr lang="en-US"/>
              <a:t>We believe this is because ChatGPT is utilizing the most common patterns of each source too much when generating fake headlines.</a:t>
            </a:r>
            <a:endParaRPr/>
          </a:p>
          <a:p>
            <a:pPr indent="0" lvl="0" marL="0" rtl="0" algn="l">
              <a:spcBef>
                <a:spcPts val="0"/>
              </a:spcBef>
              <a:spcAft>
                <a:spcPts val="0"/>
              </a:spcAft>
              <a:buNone/>
            </a:pPr>
            <a:r>
              <a:rPr lang="en-US"/>
              <a:t>Consider some familiar patterns by Onion, the ones that include expressions like…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268c525aec_1_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268c525aec_1_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Terezia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4" name="Google Shape;374;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Max</a:t>
            </a:r>
            <a:endParaRPr sz="1200">
              <a:solidFill>
                <a:schemeClr val="dk1"/>
              </a:solidFill>
              <a:latin typeface="Arial"/>
              <a:ea typeface="Arial"/>
              <a:cs typeface="Arial"/>
              <a:sym typeface="Arial"/>
            </a:endParaRPr>
          </a:p>
        </p:txBody>
      </p:sp>
      <p:sp>
        <p:nvSpPr>
          <p:cNvPr id="375" name="Google Shape;375;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3" name="Google Shape;63;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7" name="Google Shape;387;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Max</a:t>
            </a:r>
            <a:endParaRPr sz="1200">
              <a:solidFill>
                <a:schemeClr val="dk1"/>
              </a:solidFill>
              <a:latin typeface="Arial"/>
              <a:ea typeface="Arial"/>
              <a:cs typeface="Arial"/>
              <a:sym typeface="Arial"/>
            </a:endParaRPr>
          </a:p>
        </p:txBody>
      </p:sp>
      <p:sp>
        <p:nvSpPr>
          <p:cNvPr id="388" name="Google Shape;388;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268c525aec_12_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g3268c525aec_12_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Max</a:t>
            </a:r>
            <a:endParaRPr sz="1200">
              <a:solidFill>
                <a:schemeClr val="dk1"/>
              </a:solidFill>
              <a:latin typeface="Arial"/>
              <a:ea typeface="Arial"/>
              <a:cs typeface="Arial"/>
              <a:sym typeface="Arial"/>
            </a:endParaRPr>
          </a:p>
        </p:txBody>
      </p:sp>
      <p:sp>
        <p:nvSpPr>
          <p:cNvPr id="421" name="Google Shape;421;g3268c525aec_12_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29" name="Google Shape;429;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Terezia</a:t>
            </a:r>
            <a:endParaRPr sz="1200">
              <a:solidFill>
                <a:schemeClr val="dk1"/>
              </a:solidFill>
              <a:latin typeface="Arial"/>
              <a:ea typeface="Arial"/>
              <a:cs typeface="Arial"/>
              <a:sym typeface="Arial"/>
            </a:endParaRPr>
          </a:p>
        </p:txBody>
      </p:sp>
      <p:sp>
        <p:nvSpPr>
          <p:cNvPr id="459" name="Google Shape;459;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71" name="Google Shape;471;p1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68c525aec_2_0: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92" name="Google Shape;92;g3268c525aec_2_0: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Victoria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Victoria</a:t>
            </a:r>
            <a:endParaRPr sz="1200">
              <a:solidFill>
                <a:schemeClr val="dk1"/>
              </a:solidFill>
              <a:latin typeface="Arial"/>
              <a:ea typeface="Arial"/>
              <a:cs typeface="Arial"/>
              <a:sym typeface="Arial"/>
            </a:endParaRPr>
          </a:p>
        </p:txBody>
      </p:sp>
      <p:sp>
        <p:nvSpPr>
          <p:cNvPr id="101" name="Google Shape;101;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4" name="Google Shape;114;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Victoria</a:t>
            </a:r>
            <a:endParaRPr sz="1200">
              <a:solidFill>
                <a:schemeClr val="dk1"/>
              </a:solidFill>
              <a:latin typeface="Arial"/>
              <a:ea typeface="Arial"/>
              <a:cs typeface="Arial"/>
              <a:sym typeface="Arial"/>
            </a:endParaRPr>
          </a:p>
        </p:txBody>
      </p:sp>
      <p:sp>
        <p:nvSpPr>
          <p:cNvPr id="144" name="Google Shape;144;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68c525aec_2_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g3268c525aec_2_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Terezia</a:t>
            </a:r>
            <a:endParaRPr sz="1200">
              <a:solidFill>
                <a:schemeClr val="dk1"/>
              </a:solidFill>
            </a:endParaRPr>
          </a:p>
          <a:p>
            <a:pPr indent="0" lvl="0" marL="0" marR="0" rtl="0" algn="l">
              <a:spcBef>
                <a:spcPts val="0"/>
              </a:spcBef>
              <a:spcAft>
                <a:spcPts val="0"/>
              </a:spcAft>
              <a:buNone/>
            </a:pPr>
            <a:r>
              <a:rPr lang="en-US" sz="1200">
                <a:solidFill>
                  <a:schemeClr val="dk1"/>
                </a:solidFill>
              </a:rPr>
              <a:t>Why did we choose these baselines</a:t>
            </a:r>
            <a:endParaRPr sz="1200">
              <a:solidFill>
                <a:schemeClr val="dk1"/>
              </a:solidFill>
              <a:latin typeface="Arial"/>
              <a:ea typeface="Arial"/>
              <a:cs typeface="Arial"/>
              <a:sym typeface="Arial"/>
            </a:endParaRPr>
          </a:p>
        </p:txBody>
      </p:sp>
      <p:sp>
        <p:nvSpPr>
          <p:cNvPr id="153" name="Google Shape;153;g3268c525aec_2_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64" name="Google Shape;164;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rPr>
              <a:t>Max</a:t>
            </a:r>
            <a:endParaRPr sz="1200">
              <a:solidFill>
                <a:schemeClr val="dk1"/>
              </a:solidFill>
              <a:latin typeface="Arial"/>
              <a:ea typeface="Arial"/>
              <a:cs typeface="Arial"/>
              <a:sym typeface="Arial"/>
            </a:endParaRPr>
          </a:p>
        </p:txBody>
      </p:sp>
      <p:sp>
        <p:nvSpPr>
          <p:cNvPr id="194" name="Google Shape;194;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7" name="Shape 7"/>
        <p:cNvGrpSpPr/>
        <p:nvPr/>
      </p:nvGrpSpPr>
      <p:grpSpPr>
        <a:xfrm>
          <a:off x="0" y="0"/>
          <a:ext cx="0" cy="0"/>
          <a:chOff x="0" y="0"/>
          <a:chExt cx="0" cy="0"/>
        </a:xfrm>
      </p:grpSpPr>
      <p:sp>
        <p:nvSpPr>
          <p:cNvPr id="8" name="Google Shape;8;p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0" name="Google Shape;10;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4"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45" name="Shape 45"/>
        <p:cNvGrpSpPr/>
        <p:nvPr/>
      </p:nvGrpSpPr>
      <p:grpSpPr>
        <a:xfrm>
          <a:off x="0" y="0"/>
          <a:ext cx="0" cy="0"/>
          <a:chOff x="0" y="0"/>
          <a:chExt cx="0" cy="0"/>
        </a:xfrm>
      </p:grpSpPr>
      <p:sp>
        <p:nvSpPr>
          <p:cNvPr id="46" name="Google Shape;46;p1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8" name="Google Shape;48;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1" name="Shape 11"/>
        <p:cNvGrpSpPr/>
        <p:nvPr/>
      </p:nvGrpSpPr>
      <p:grpSpPr>
        <a:xfrm>
          <a:off x="0" y="0"/>
          <a:ext cx="0" cy="0"/>
          <a:chOff x="0" y="0"/>
          <a:chExt cx="0" cy="0"/>
        </a:xfrm>
      </p:grpSpPr>
      <p:sp>
        <p:nvSpPr>
          <p:cNvPr id="12" name="Google Shape;12;p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 name="Google Shape;14;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5" name="Shape 15"/>
        <p:cNvGrpSpPr/>
        <p:nvPr/>
      </p:nvGrpSpPr>
      <p:grpSpPr>
        <a:xfrm>
          <a:off x="0" y="0"/>
          <a:ext cx="0" cy="0"/>
          <a:chOff x="0" y="0"/>
          <a:chExt cx="0" cy="0"/>
        </a:xfrm>
      </p:grpSpPr>
      <p:sp>
        <p:nvSpPr>
          <p:cNvPr id="16" name="Google Shape;16;p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8" name="Google Shape;18;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9" name="Shape 19"/>
        <p:cNvGrpSpPr/>
        <p:nvPr/>
      </p:nvGrpSpPr>
      <p:grpSpPr>
        <a:xfrm>
          <a:off x="0" y="0"/>
          <a:ext cx="0" cy="0"/>
          <a:chOff x="0" y="0"/>
          <a:chExt cx="0" cy="0"/>
        </a:xfrm>
      </p:grpSpPr>
      <p:sp>
        <p:nvSpPr>
          <p:cNvPr id="20" name="Google Shape;20;p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2" name="Google Shape;22;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3" name="Shape 23"/>
        <p:cNvGrpSpPr/>
        <p:nvPr/>
      </p:nvGrpSpPr>
      <p:grpSpPr>
        <a:xfrm>
          <a:off x="0" y="0"/>
          <a:ext cx="0" cy="0"/>
          <a:chOff x="0" y="0"/>
          <a:chExt cx="0" cy="0"/>
        </a:xfrm>
      </p:grpSpPr>
      <p:sp>
        <p:nvSpPr>
          <p:cNvPr id="24" name="Google Shape;24;p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6" name="Google Shape;26;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27" name="Shape 27"/>
        <p:cNvGrpSpPr/>
        <p:nvPr/>
      </p:nvGrpSpPr>
      <p:grpSpPr>
        <a:xfrm>
          <a:off x="0" y="0"/>
          <a:ext cx="0" cy="0"/>
          <a:chOff x="0" y="0"/>
          <a:chExt cx="0" cy="0"/>
        </a:xfrm>
      </p:grpSpPr>
      <p:sp>
        <p:nvSpPr>
          <p:cNvPr id="28" name="Google Shape;28;p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0" name="Google Shape;30;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31" name="Shape 31"/>
        <p:cNvGrpSpPr/>
        <p:nvPr/>
      </p:nvGrpSpPr>
      <p:grpSpPr>
        <a:xfrm>
          <a:off x="0" y="0"/>
          <a:ext cx="0" cy="0"/>
          <a:chOff x="0" y="0"/>
          <a:chExt cx="0" cy="0"/>
        </a:xfrm>
      </p:grpSpPr>
      <p:sp>
        <p:nvSpPr>
          <p:cNvPr id="32" name="Google Shape;32;p8"/>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4" name="Google Shape;34;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35" name="Shape 35"/>
        <p:cNvGrpSpPr/>
        <p:nvPr/>
      </p:nvGrpSpPr>
      <p:grpSpPr>
        <a:xfrm>
          <a:off x="0" y="0"/>
          <a:ext cx="0" cy="0"/>
          <a:chOff x="0" y="0"/>
          <a:chExt cx="0" cy="0"/>
        </a:xfrm>
      </p:grpSpPr>
      <p:sp>
        <p:nvSpPr>
          <p:cNvPr id="36" name="Google Shape;36;p9"/>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8" name="Google Shape;38;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
        <p:nvSpPr>
          <p:cNvPr id="39" name="Google Shape;39;p9"/>
          <p:cNvSpPr/>
          <p:nvPr/>
        </p:nvSpPr>
        <p:spPr>
          <a:xfrm>
            <a:off x="12833000" y="7735125"/>
            <a:ext cx="1730700" cy="4239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40" name="Shape 40"/>
        <p:cNvGrpSpPr/>
        <p:nvPr/>
      </p:nvGrpSpPr>
      <p:grpSpPr>
        <a:xfrm>
          <a:off x="0" y="0"/>
          <a:ext cx="0" cy="0"/>
          <a:chOff x="0" y="0"/>
          <a:chExt cx="0" cy="0"/>
        </a:xfrm>
      </p:grpSpPr>
      <p:sp>
        <p:nvSpPr>
          <p:cNvPr id="41" name="Google Shape;41;p1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3" name="Google Shape;43;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2774125" y="7676250"/>
            <a:ext cx="1707000" cy="4944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rishabhmisra/News-Headlines-Dataset-For-Sarcasm-Detection"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793790" y="2381250"/>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b="0" i="0" lang="en-US" sz="4450" u="none" cap="none" strike="noStrike">
                <a:solidFill>
                  <a:srgbClr val="201B18"/>
                </a:solidFill>
                <a:latin typeface="Platypi Medium"/>
                <a:ea typeface="Platypi Medium"/>
                <a:cs typeface="Platypi Medium"/>
                <a:sym typeface="Platypi Medium"/>
              </a:rPr>
              <a:t>Sarcasm Detection in </a:t>
            </a:r>
            <a:r>
              <a:rPr lang="en-US" sz="4450">
                <a:solidFill>
                  <a:srgbClr val="201B18"/>
                </a:solidFill>
                <a:latin typeface="Platypi Medium"/>
                <a:ea typeface="Platypi Medium"/>
                <a:cs typeface="Platypi Medium"/>
                <a:sym typeface="Platypi Medium"/>
              </a:rPr>
              <a:t>News Headlines</a:t>
            </a:r>
            <a:endParaRPr b="0" i="0" sz="4450" u="none" cap="none" strike="noStrike">
              <a:solidFill>
                <a:schemeClr val="dk1"/>
              </a:solidFill>
              <a:latin typeface="Calibri"/>
              <a:ea typeface="Calibri"/>
              <a:cs typeface="Calibri"/>
              <a:sym typeface="Calibri"/>
            </a:endParaRPr>
          </a:p>
        </p:txBody>
      </p:sp>
      <p:sp>
        <p:nvSpPr>
          <p:cNvPr id="55" name="Google Shape;55;p13"/>
          <p:cNvSpPr/>
          <p:nvPr/>
        </p:nvSpPr>
        <p:spPr>
          <a:xfrm>
            <a:off x="793790" y="4138970"/>
            <a:ext cx="366962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b="0" i="0" lang="en-US" sz="2200" u="none" cap="none" strike="noStrike">
                <a:solidFill>
                  <a:srgbClr val="201B18"/>
                </a:solidFill>
                <a:latin typeface="Platypi Medium"/>
                <a:ea typeface="Platypi Medium"/>
                <a:cs typeface="Platypi Medium"/>
                <a:sym typeface="Platypi Medium"/>
              </a:rPr>
              <a:t>Group 1</a:t>
            </a:r>
            <a:r>
              <a:rPr lang="en-US" sz="2200">
                <a:solidFill>
                  <a:srgbClr val="201B18"/>
                </a:solidFill>
                <a:latin typeface="Platypi Medium"/>
                <a:ea typeface="Platypi Medium"/>
                <a:cs typeface="Platypi Medium"/>
                <a:sym typeface="Platypi Medium"/>
              </a:rPr>
              <a:t>6</a:t>
            </a:r>
            <a:r>
              <a:rPr b="0" i="0" lang="en-US" sz="2200" u="none" cap="none" strike="noStrike">
                <a:solidFill>
                  <a:srgbClr val="201B18"/>
                </a:solidFill>
                <a:latin typeface="Platypi Medium"/>
                <a:ea typeface="Platypi Medium"/>
                <a:cs typeface="Platypi Medium"/>
                <a:sym typeface="Platypi Medium"/>
              </a:rPr>
              <a:t> - Snack Overflow</a:t>
            </a:r>
            <a:endParaRPr b="0" i="0" sz="2200" u="none" cap="none" strike="noStrike">
              <a:solidFill>
                <a:schemeClr val="dk1"/>
              </a:solidFill>
              <a:latin typeface="Calibri"/>
              <a:ea typeface="Calibri"/>
              <a:cs typeface="Calibri"/>
              <a:sym typeface="Calibri"/>
            </a:endParaRPr>
          </a:p>
        </p:txBody>
      </p:sp>
      <p:sp>
        <p:nvSpPr>
          <p:cNvPr id="56" name="Google Shape;56;p13"/>
          <p:cNvSpPr/>
          <p:nvPr/>
        </p:nvSpPr>
        <p:spPr>
          <a:xfrm>
            <a:off x="893675" y="5352825"/>
            <a:ext cx="7556400" cy="1518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04C49"/>
              </a:buClr>
              <a:buSzPts val="1750"/>
              <a:buFont typeface="Arial"/>
              <a:buNone/>
            </a:pPr>
            <a:r>
              <a:rPr lang="en-US" sz="1900">
                <a:solidFill>
                  <a:srgbClr val="201B18"/>
                </a:solidFill>
                <a:latin typeface="Platypi Medium"/>
                <a:ea typeface="Platypi Medium"/>
                <a:cs typeface="Platypi Medium"/>
                <a:sym typeface="Platypi Medium"/>
              </a:rPr>
              <a:t>Terezia </a:t>
            </a:r>
            <a:r>
              <a:rPr lang="en-US" sz="1900">
                <a:solidFill>
                  <a:srgbClr val="201B18"/>
                </a:solidFill>
                <a:latin typeface="Platypi Medium"/>
                <a:ea typeface="Platypi Medium"/>
                <a:cs typeface="Platypi Medium"/>
                <a:sym typeface="Platypi Medium"/>
              </a:rPr>
              <a:t>Olsiakova - 12331438</a:t>
            </a:r>
            <a:endParaRPr sz="1900">
              <a:solidFill>
                <a:srgbClr val="201B18"/>
              </a:solidFill>
              <a:latin typeface="Platypi Medium"/>
              <a:ea typeface="Platypi Medium"/>
              <a:cs typeface="Platypi Medium"/>
              <a:sym typeface="Platypi Medium"/>
            </a:endParaRPr>
          </a:p>
          <a:p>
            <a:pPr indent="0" lvl="0" marL="0" marR="0" rtl="0" algn="l">
              <a:lnSpc>
                <a:spcPct val="100000"/>
              </a:lnSpc>
              <a:spcBef>
                <a:spcPts val="0"/>
              </a:spcBef>
              <a:spcAft>
                <a:spcPts val="0"/>
              </a:spcAft>
              <a:buClr>
                <a:srgbClr val="504C49"/>
              </a:buClr>
              <a:buSzPts val="1750"/>
              <a:buFont typeface="Arial"/>
              <a:buNone/>
            </a:pPr>
            <a:r>
              <a:rPr lang="en-US" sz="1900">
                <a:solidFill>
                  <a:srgbClr val="201B18"/>
                </a:solidFill>
                <a:latin typeface="Platypi Medium"/>
                <a:ea typeface="Platypi Medium"/>
                <a:cs typeface="Platypi Medium"/>
                <a:sym typeface="Platypi Medium"/>
              </a:rPr>
              <a:t>Arian </a:t>
            </a:r>
            <a:r>
              <a:rPr lang="en-US" sz="1900">
                <a:solidFill>
                  <a:srgbClr val="201B18"/>
                </a:solidFill>
                <a:latin typeface="Platypi Medium"/>
                <a:ea typeface="Platypi Medium"/>
                <a:cs typeface="Platypi Medium"/>
                <a:sym typeface="Platypi Medium"/>
              </a:rPr>
              <a:t>Etemadihaghighi - 12242985</a:t>
            </a:r>
            <a:endParaRPr sz="1900">
              <a:solidFill>
                <a:srgbClr val="201B18"/>
              </a:solidFill>
              <a:latin typeface="Platypi Medium"/>
              <a:ea typeface="Platypi Medium"/>
              <a:cs typeface="Platypi Medium"/>
              <a:sym typeface="Platypi Medium"/>
            </a:endParaRPr>
          </a:p>
          <a:p>
            <a:pPr indent="0" lvl="0" marL="0" marR="0" rtl="0" algn="l">
              <a:lnSpc>
                <a:spcPct val="100000"/>
              </a:lnSpc>
              <a:spcBef>
                <a:spcPts val="0"/>
              </a:spcBef>
              <a:spcAft>
                <a:spcPts val="0"/>
              </a:spcAft>
              <a:buClr>
                <a:srgbClr val="504C49"/>
              </a:buClr>
              <a:buSzPts val="1750"/>
              <a:buFont typeface="Arial"/>
              <a:buNone/>
            </a:pPr>
            <a:r>
              <a:rPr lang="en-US" sz="1900">
                <a:solidFill>
                  <a:srgbClr val="201B18"/>
                </a:solidFill>
                <a:latin typeface="Platypi Medium"/>
                <a:ea typeface="Platypi Medium"/>
                <a:cs typeface="Platypi Medium"/>
                <a:sym typeface="Platypi Medium"/>
              </a:rPr>
              <a:t>Viktoriia Ovsianik - 12217985</a:t>
            </a:r>
            <a:endParaRPr sz="1900">
              <a:solidFill>
                <a:srgbClr val="201B18"/>
              </a:solidFill>
              <a:latin typeface="Platypi Medium"/>
              <a:ea typeface="Platypi Medium"/>
              <a:cs typeface="Platypi Medium"/>
              <a:sym typeface="Platypi Medium"/>
            </a:endParaRPr>
          </a:p>
          <a:p>
            <a:pPr indent="0" lvl="0" marL="0" marR="0" rtl="0" algn="l">
              <a:lnSpc>
                <a:spcPct val="100000"/>
              </a:lnSpc>
              <a:spcBef>
                <a:spcPts val="0"/>
              </a:spcBef>
              <a:spcAft>
                <a:spcPts val="0"/>
              </a:spcAft>
              <a:buClr>
                <a:srgbClr val="504C49"/>
              </a:buClr>
              <a:buSzPts val="1750"/>
              <a:buFont typeface="Arial"/>
              <a:buNone/>
            </a:pPr>
            <a:r>
              <a:rPr lang="en-US" sz="1900">
                <a:solidFill>
                  <a:srgbClr val="201B18"/>
                </a:solidFill>
                <a:latin typeface="Platypi Medium"/>
                <a:ea typeface="Platypi Medium"/>
                <a:cs typeface="Platypi Medium"/>
                <a:sym typeface="Platypi Medium"/>
              </a:rPr>
              <a:t>Maximilian Scheiblauer - 11776651</a:t>
            </a:r>
            <a:endParaRPr sz="1900">
              <a:solidFill>
                <a:srgbClr val="201B18"/>
              </a:solidFill>
              <a:latin typeface="Platypi Medium"/>
              <a:ea typeface="Platypi Medium"/>
              <a:cs typeface="Platypi Medium"/>
              <a:sym typeface="Platypi Medium"/>
            </a:endParaRPr>
          </a:p>
        </p:txBody>
      </p:sp>
      <p:sp>
        <p:nvSpPr>
          <p:cNvPr id="57" name="Google Shape;57;p13"/>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7443925" y="1952575"/>
            <a:ext cx="6448701" cy="3600400"/>
          </a:xfrm>
          <a:prstGeom prst="rect">
            <a:avLst/>
          </a:prstGeom>
          <a:noFill/>
          <a:ln>
            <a:noFill/>
          </a:ln>
        </p:spPr>
      </p:pic>
      <p:sp>
        <p:nvSpPr>
          <p:cNvPr id="59" name="Google Shape;59;p13"/>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p:nvPr/>
        </p:nvSpPr>
        <p:spPr>
          <a:xfrm>
            <a:off x="489001" y="665425"/>
            <a:ext cx="127542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Insights from Error Analysis and Baselines</a:t>
            </a:r>
            <a:endParaRPr sz="4450">
              <a:solidFill>
                <a:schemeClr val="dk1"/>
              </a:solidFill>
              <a:latin typeface="Calibri"/>
              <a:ea typeface="Calibri"/>
              <a:cs typeface="Calibri"/>
              <a:sym typeface="Calibri"/>
            </a:endParaRPr>
          </a:p>
        </p:txBody>
      </p:sp>
      <p:pic>
        <p:nvPicPr>
          <p:cNvPr descr="preencoded.png" id="216" name="Google Shape;216;p22"/>
          <p:cNvPicPr preferRelativeResize="0"/>
          <p:nvPr/>
        </p:nvPicPr>
        <p:blipFill rotWithShape="1">
          <a:blip r:embed="rId3">
            <a:alphaModFix/>
          </a:blip>
          <a:srcRect b="0" l="0" r="0" t="0"/>
          <a:stretch/>
        </p:blipFill>
        <p:spPr>
          <a:xfrm>
            <a:off x="336590" y="1745648"/>
            <a:ext cx="566976" cy="566976"/>
          </a:xfrm>
          <a:prstGeom prst="rect">
            <a:avLst/>
          </a:prstGeom>
          <a:noFill/>
          <a:ln>
            <a:noFill/>
          </a:ln>
        </p:spPr>
      </p:pic>
      <p:sp>
        <p:nvSpPr>
          <p:cNvPr id="217" name="Google Shape;217;p22"/>
          <p:cNvSpPr/>
          <p:nvPr/>
        </p:nvSpPr>
        <p:spPr>
          <a:xfrm>
            <a:off x="336590" y="2538407"/>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lang="en-US" sz="2200">
                <a:solidFill>
                  <a:srgbClr val="201B18"/>
                </a:solidFill>
                <a:latin typeface="Platypi Medium"/>
                <a:ea typeface="Platypi Medium"/>
                <a:cs typeface="Platypi Medium"/>
                <a:sym typeface="Platypi Medium"/>
              </a:rPr>
              <a:t>Key Takeaways</a:t>
            </a:r>
            <a:endParaRPr sz="2200">
              <a:solidFill>
                <a:srgbClr val="201B18"/>
              </a:solidFill>
              <a:latin typeface="Platypi Medium"/>
              <a:ea typeface="Platypi Medium"/>
              <a:cs typeface="Platypi Medium"/>
              <a:sym typeface="Platypi Medium"/>
            </a:endParaRPr>
          </a:p>
        </p:txBody>
      </p:sp>
      <p:sp>
        <p:nvSpPr>
          <p:cNvPr id="218" name="Google Shape;218;p22"/>
          <p:cNvSpPr/>
          <p:nvPr/>
        </p:nvSpPr>
        <p:spPr>
          <a:xfrm>
            <a:off x="256700" y="3096750"/>
            <a:ext cx="5150400" cy="998400"/>
          </a:xfrm>
          <a:prstGeom prst="rect">
            <a:avLst/>
          </a:prstGeom>
          <a:noFill/>
          <a:ln>
            <a:noFill/>
          </a:ln>
        </p:spPr>
        <p:txBody>
          <a:bodyPr anchorCtr="0" anchor="t" bIns="0" lIns="0" spcFirstLastPara="1" rIns="0" wrap="square" tIns="0">
            <a:noAutofit/>
          </a:bodyPr>
          <a:lstStyle/>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Class not obvious without real knowledge</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Some words have unintuitive weights</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Recognizable patterns</a:t>
            </a:r>
            <a:endParaRPr sz="1750">
              <a:solidFill>
                <a:srgbClr val="504C49"/>
              </a:solidFill>
              <a:latin typeface="Platypi"/>
              <a:ea typeface="Platypi"/>
              <a:cs typeface="Platypi"/>
              <a:sym typeface="Platypi"/>
            </a:endParaRPr>
          </a:p>
        </p:txBody>
      </p:sp>
      <p:pic>
        <p:nvPicPr>
          <p:cNvPr descr="preencoded.png" id="219" name="Google Shape;219;p22"/>
          <p:cNvPicPr preferRelativeResize="0"/>
          <p:nvPr/>
        </p:nvPicPr>
        <p:blipFill rotWithShape="1">
          <a:blip r:embed="rId4">
            <a:alphaModFix/>
          </a:blip>
          <a:srcRect b="0" l="0" r="0" t="0"/>
          <a:stretch/>
        </p:blipFill>
        <p:spPr>
          <a:xfrm>
            <a:off x="5483304" y="1820818"/>
            <a:ext cx="566976" cy="566976"/>
          </a:xfrm>
          <a:prstGeom prst="rect">
            <a:avLst/>
          </a:prstGeom>
          <a:noFill/>
          <a:ln>
            <a:noFill/>
          </a:ln>
        </p:spPr>
      </p:pic>
      <p:sp>
        <p:nvSpPr>
          <p:cNvPr id="220" name="Google Shape;220;p22"/>
          <p:cNvSpPr/>
          <p:nvPr/>
        </p:nvSpPr>
        <p:spPr>
          <a:xfrm>
            <a:off x="5483304" y="2538407"/>
            <a:ext cx="30474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lang="en-US" sz="2200">
                <a:solidFill>
                  <a:srgbClr val="201B18"/>
                </a:solidFill>
                <a:latin typeface="Platypi Medium"/>
                <a:ea typeface="Platypi Medium"/>
                <a:cs typeface="Platypi Medium"/>
                <a:sym typeface="Platypi Medium"/>
              </a:rPr>
              <a:t>Performance</a:t>
            </a:r>
            <a:r>
              <a:rPr lang="en-US" sz="2200">
                <a:solidFill>
                  <a:srgbClr val="504C49"/>
                </a:solidFill>
                <a:latin typeface="Platypi Medium"/>
                <a:ea typeface="Platypi Medium"/>
                <a:cs typeface="Platypi Medium"/>
                <a:sym typeface="Platypi Medium"/>
              </a:rPr>
              <a:t> </a:t>
            </a:r>
            <a:r>
              <a:rPr lang="en-US" sz="2200">
                <a:solidFill>
                  <a:srgbClr val="201B18"/>
                </a:solidFill>
                <a:latin typeface="Platypi Medium"/>
                <a:ea typeface="Platypi Medium"/>
                <a:cs typeface="Platypi Medium"/>
                <a:sym typeface="Platypi Medium"/>
              </a:rPr>
              <a:t>Patterns</a:t>
            </a:r>
            <a:endParaRPr sz="2200">
              <a:solidFill>
                <a:schemeClr val="dk1"/>
              </a:solidFill>
              <a:latin typeface="Calibri"/>
              <a:ea typeface="Calibri"/>
              <a:cs typeface="Calibri"/>
              <a:sym typeface="Calibri"/>
            </a:endParaRPr>
          </a:p>
        </p:txBody>
      </p:sp>
      <p:sp>
        <p:nvSpPr>
          <p:cNvPr id="221" name="Google Shape;221;p22"/>
          <p:cNvSpPr/>
          <p:nvPr/>
        </p:nvSpPr>
        <p:spPr>
          <a:xfrm>
            <a:off x="5364475" y="3040925"/>
            <a:ext cx="4055400" cy="998400"/>
          </a:xfrm>
          <a:prstGeom prst="rect">
            <a:avLst/>
          </a:prstGeom>
          <a:noFill/>
          <a:ln>
            <a:noFill/>
          </a:ln>
        </p:spPr>
        <p:txBody>
          <a:bodyPr anchorCtr="0" anchor="t" bIns="0" lIns="0" spcFirstLastPara="1" rIns="0" wrap="square" tIns="0">
            <a:noAutofit/>
          </a:bodyPr>
          <a:lstStyle/>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BoW Methods </a:t>
            </a:r>
            <a:r>
              <a:rPr lang="en-US" sz="1750">
                <a:solidFill>
                  <a:srgbClr val="504C49"/>
                </a:solidFill>
                <a:latin typeface="Platypi"/>
                <a:ea typeface="Platypi"/>
                <a:cs typeface="Platypi"/>
                <a:sym typeface="Platypi"/>
              </a:rPr>
              <a:t>perform</a:t>
            </a:r>
            <a:r>
              <a:rPr lang="en-US" sz="1750">
                <a:solidFill>
                  <a:srgbClr val="504C49"/>
                </a:solidFill>
                <a:latin typeface="Platypi"/>
                <a:ea typeface="Platypi"/>
                <a:cs typeface="Platypi"/>
                <a:sym typeface="Platypi"/>
              </a:rPr>
              <a:t> very good</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Errors are well distributed</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Balanced predictions</a:t>
            </a:r>
            <a:endParaRPr sz="1750">
              <a:solidFill>
                <a:srgbClr val="504C49"/>
              </a:solidFill>
              <a:latin typeface="Platypi"/>
              <a:ea typeface="Platypi"/>
              <a:cs typeface="Platypi"/>
              <a:sym typeface="Platypi"/>
            </a:endParaRPr>
          </a:p>
        </p:txBody>
      </p:sp>
      <p:pic>
        <p:nvPicPr>
          <p:cNvPr descr="preencoded.png" id="222" name="Google Shape;222;p22"/>
          <p:cNvPicPr preferRelativeResize="0"/>
          <p:nvPr/>
        </p:nvPicPr>
        <p:blipFill rotWithShape="1">
          <a:blip r:embed="rId5">
            <a:alphaModFix/>
          </a:blip>
          <a:srcRect b="0" l="0" r="0" t="0"/>
          <a:stretch/>
        </p:blipFill>
        <p:spPr>
          <a:xfrm>
            <a:off x="9756576" y="1744618"/>
            <a:ext cx="566976" cy="566976"/>
          </a:xfrm>
          <a:prstGeom prst="rect">
            <a:avLst/>
          </a:prstGeom>
          <a:noFill/>
          <a:ln>
            <a:noFill/>
          </a:ln>
        </p:spPr>
      </p:pic>
      <p:sp>
        <p:nvSpPr>
          <p:cNvPr id="223" name="Google Shape;223;p22"/>
          <p:cNvSpPr/>
          <p:nvPr/>
        </p:nvSpPr>
        <p:spPr>
          <a:xfrm>
            <a:off x="9680376" y="2538407"/>
            <a:ext cx="32331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lang="en-US" sz="2200">
                <a:solidFill>
                  <a:srgbClr val="201B18"/>
                </a:solidFill>
                <a:latin typeface="Platypi Medium"/>
                <a:ea typeface="Platypi Medium"/>
                <a:cs typeface="Platypi Medium"/>
                <a:sym typeface="Platypi Medium"/>
              </a:rPr>
              <a:t>Areas for Improvement</a:t>
            </a:r>
            <a:endParaRPr sz="2200">
              <a:solidFill>
                <a:schemeClr val="dk1"/>
              </a:solidFill>
              <a:latin typeface="Calibri"/>
              <a:ea typeface="Calibri"/>
              <a:cs typeface="Calibri"/>
              <a:sym typeface="Calibri"/>
            </a:endParaRPr>
          </a:p>
        </p:txBody>
      </p:sp>
      <p:sp>
        <p:nvSpPr>
          <p:cNvPr id="224" name="Google Shape;224;p22"/>
          <p:cNvSpPr/>
          <p:nvPr/>
        </p:nvSpPr>
        <p:spPr>
          <a:xfrm>
            <a:off x="9577525" y="2985325"/>
            <a:ext cx="4998000" cy="1805400"/>
          </a:xfrm>
          <a:prstGeom prst="rect">
            <a:avLst/>
          </a:prstGeom>
          <a:noFill/>
          <a:ln>
            <a:noFill/>
          </a:ln>
        </p:spPr>
        <p:txBody>
          <a:bodyPr anchorCtr="0" anchor="t" bIns="0" lIns="0" spcFirstLastPara="1" rIns="0" wrap="square" tIns="0">
            <a:noAutofit/>
          </a:bodyPr>
          <a:lstStyle/>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Include more information than just words</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Are the found patterns writing style or ‘real’ sarcasm?</a:t>
            </a:r>
            <a:endParaRPr sz="1750">
              <a:solidFill>
                <a:srgbClr val="504C49"/>
              </a:solidFill>
              <a:latin typeface="Platypi"/>
              <a:ea typeface="Platypi"/>
              <a:cs typeface="Platypi"/>
              <a:sym typeface="Platypi"/>
            </a:endParaRPr>
          </a:p>
        </p:txBody>
      </p:sp>
      <p:sp>
        <p:nvSpPr>
          <p:cNvPr id="225" name="Google Shape;225;p22"/>
          <p:cNvSpPr/>
          <p:nvPr/>
        </p:nvSpPr>
        <p:spPr>
          <a:xfrm>
            <a:off x="489001" y="4699050"/>
            <a:ext cx="99180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Choice of Advanced Approaches</a:t>
            </a:r>
            <a:endParaRPr sz="4450">
              <a:solidFill>
                <a:schemeClr val="dk1"/>
              </a:solidFill>
              <a:latin typeface="Calibri"/>
              <a:ea typeface="Calibri"/>
              <a:cs typeface="Calibri"/>
              <a:sym typeface="Calibri"/>
            </a:endParaRPr>
          </a:p>
        </p:txBody>
      </p:sp>
      <p:sp>
        <p:nvSpPr>
          <p:cNvPr id="226" name="Google Shape;226;p22"/>
          <p:cNvSpPr/>
          <p:nvPr/>
        </p:nvSpPr>
        <p:spPr>
          <a:xfrm>
            <a:off x="1327190" y="5817664"/>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lang="en-US" sz="2200">
                <a:solidFill>
                  <a:srgbClr val="201B18"/>
                </a:solidFill>
                <a:latin typeface="Platypi Medium"/>
                <a:ea typeface="Platypi Medium"/>
                <a:cs typeface="Platypi Medium"/>
                <a:sym typeface="Platypi Medium"/>
              </a:rPr>
              <a:t>Syntactic Analysis</a:t>
            </a:r>
            <a:endParaRPr sz="2200">
              <a:solidFill>
                <a:schemeClr val="dk1"/>
              </a:solidFill>
              <a:latin typeface="Calibri"/>
              <a:ea typeface="Calibri"/>
              <a:cs typeface="Calibri"/>
              <a:sym typeface="Calibri"/>
            </a:endParaRPr>
          </a:p>
        </p:txBody>
      </p:sp>
      <p:sp>
        <p:nvSpPr>
          <p:cNvPr id="227" name="Google Shape;227;p22"/>
          <p:cNvSpPr/>
          <p:nvPr/>
        </p:nvSpPr>
        <p:spPr>
          <a:xfrm>
            <a:off x="1327200" y="6398750"/>
            <a:ext cx="3638400" cy="998400"/>
          </a:xfrm>
          <a:prstGeom prst="rect">
            <a:avLst/>
          </a:prstGeom>
          <a:noFill/>
          <a:ln>
            <a:noFill/>
          </a:ln>
        </p:spPr>
        <p:txBody>
          <a:bodyPr anchorCtr="0" anchor="t" bIns="0" lIns="0" spcFirstLastPara="1" rIns="0" wrap="square" tIns="0">
            <a:noAutofit/>
          </a:bodyPr>
          <a:lstStyle/>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POS-</a:t>
            </a:r>
            <a:r>
              <a:rPr lang="en-US" sz="1750">
                <a:solidFill>
                  <a:srgbClr val="504C49"/>
                </a:solidFill>
                <a:latin typeface="Platypi"/>
                <a:ea typeface="Platypi"/>
                <a:cs typeface="Platypi"/>
                <a:sym typeface="Platypi"/>
              </a:rPr>
              <a:t>tags</a:t>
            </a:r>
            <a:r>
              <a:rPr lang="en-US" sz="1750">
                <a:solidFill>
                  <a:srgbClr val="504C49"/>
                </a:solidFill>
                <a:latin typeface="Platypi"/>
                <a:ea typeface="Platypi"/>
                <a:cs typeface="Platypi"/>
                <a:sym typeface="Platypi"/>
              </a:rPr>
              <a:t>, dependency trees</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Transitional probabilities</a:t>
            </a:r>
            <a:endParaRPr sz="1750">
              <a:solidFill>
                <a:schemeClr val="dk1"/>
              </a:solidFill>
              <a:latin typeface="Platypi"/>
              <a:ea typeface="Platypi"/>
              <a:cs typeface="Platypi"/>
              <a:sym typeface="Platypi"/>
            </a:endParaRPr>
          </a:p>
          <a:p>
            <a:pPr indent="0" lvl="0" marL="0" marR="0" rtl="0" algn="l">
              <a:lnSpc>
                <a:spcPct val="162857"/>
              </a:lnSpc>
              <a:spcBef>
                <a:spcPts val="0"/>
              </a:spcBef>
              <a:spcAft>
                <a:spcPts val="0"/>
              </a:spcAft>
              <a:buClr>
                <a:srgbClr val="504C49"/>
              </a:buClr>
              <a:buSzPts val="1750"/>
              <a:buFont typeface="Arial"/>
              <a:buNone/>
            </a:pPr>
            <a:r>
              <a:t/>
            </a:r>
            <a:endParaRPr sz="1750">
              <a:solidFill>
                <a:srgbClr val="504C49"/>
              </a:solidFill>
              <a:latin typeface="Platypi"/>
              <a:ea typeface="Platypi"/>
              <a:cs typeface="Platypi"/>
              <a:sym typeface="Platypi"/>
            </a:endParaRPr>
          </a:p>
        </p:txBody>
      </p:sp>
      <p:sp>
        <p:nvSpPr>
          <p:cNvPr id="228" name="Google Shape;228;p22"/>
          <p:cNvSpPr/>
          <p:nvPr/>
        </p:nvSpPr>
        <p:spPr>
          <a:xfrm>
            <a:off x="6989921" y="5817664"/>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lang="en-US" sz="2200">
                <a:solidFill>
                  <a:srgbClr val="201B18"/>
                </a:solidFill>
                <a:latin typeface="Platypi Medium"/>
                <a:ea typeface="Platypi Medium"/>
                <a:cs typeface="Platypi Medium"/>
                <a:sym typeface="Platypi Medium"/>
              </a:rPr>
              <a:t>New Data</a:t>
            </a:r>
            <a:endParaRPr sz="2200">
              <a:solidFill>
                <a:schemeClr val="dk1"/>
              </a:solidFill>
              <a:latin typeface="Calibri"/>
              <a:ea typeface="Calibri"/>
              <a:cs typeface="Calibri"/>
              <a:sym typeface="Calibri"/>
            </a:endParaRPr>
          </a:p>
        </p:txBody>
      </p:sp>
      <p:sp>
        <p:nvSpPr>
          <p:cNvPr id="229" name="Google Shape;229;p22"/>
          <p:cNvSpPr/>
          <p:nvPr/>
        </p:nvSpPr>
        <p:spPr>
          <a:xfrm>
            <a:off x="6913725" y="6401725"/>
            <a:ext cx="6513300" cy="998400"/>
          </a:xfrm>
          <a:prstGeom prst="rect">
            <a:avLst/>
          </a:prstGeom>
          <a:noFill/>
          <a:ln>
            <a:noFill/>
          </a:ln>
        </p:spPr>
        <p:txBody>
          <a:bodyPr anchorCtr="0" anchor="t" bIns="0" lIns="0" spcFirstLastPara="1" rIns="0" wrap="square" tIns="0">
            <a:noAutofit/>
          </a:bodyPr>
          <a:lstStyle/>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Onion Headlines, tweets, other sarcastic headlines</a:t>
            </a:r>
            <a:endParaRPr sz="1750">
              <a:solidFill>
                <a:srgbClr val="504C49"/>
              </a:solidFill>
              <a:latin typeface="Platypi"/>
              <a:ea typeface="Platypi"/>
              <a:cs typeface="Platypi"/>
              <a:sym typeface="Platypi"/>
            </a:endParaRPr>
          </a:p>
          <a:p>
            <a:pPr indent="-314325" lvl="0" marL="457200" marR="0" rtl="0" algn="l">
              <a:lnSpc>
                <a:spcPct val="115000"/>
              </a:lnSpc>
              <a:spcBef>
                <a:spcPts val="0"/>
              </a:spcBef>
              <a:spcAft>
                <a:spcPts val="0"/>
              </a:spcAft>
              <a:buClr>
                <a:srgbClr val="504C49"/>
              </a:buClr>
              <a:buSzPts val="1350"/>
              <a:buFont typeface="Platypi"/>
              <a:buChar char="●"/>
            </a:pPr>
            <a:r>
              <a:rPr lang="en-US" sz="1750">
                <a:solidFill>
                  <a:srgbClr val="504C49"/>
                </a:solidFill>
                <a:latin typeface="Platypi"/>
                <a:ea typeface="Platypi"/>
                <a:cs typeface="Platypi"/>
                <a:sym typeface="Platypi"/>
              </a:rPr>
              <a:t>See if models learned sarcastic patterns or Onion writing style</a:t>
            </a:r>
            <a:endParaRPr sz="1750">
              <a:solidFill>
                <a:srgbClr val="504C49"/>
              </a:solidFill>
              <a:latin typeface="Platypi"/>
              <a:ea typeface="Platypi"/>
              <a:cs typeface="Platypi"/>
              <a:sym typeface="Platypi"/>
            </a:endParaRPr>
          </a:p>
        </p:txBody>
      </p:sp>
      <p:sp>
        <p:nvSpPr>
          <p:cNvPr id="230" name="Google Shape;230;p22"/>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2"/>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3"/>
          <p:cNvSpPr/>
          <p:nvPr/>
        </p:nvSpPr>
        <p:spPr>
          <a:xfrm>
            <a:off x="717607" y="364438"/>
            <a:ext cx="9388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Pattern Analysis</a:t>
            </a:r>
            <a:endParaRPr sz="4450">
              <a:solidFill>
                <a:schemeClr val="dk1"/>
              </a:solidFill>
              <a:latin typeface="Calibri"/>
              <a:ea typeface="Calibri"/>
              <a:cs typeface="Calibri"/>
              <a:sym typeface="Calibri"/>
            </a:endParaRPr>
          </a:p>
        </p:txBody>
      </p:sp>
      <p:sp>
        <p:nvSpPr>
          <p:cNvPr id="237" name="Google Shape;237;p23"/>
          <p:cNvSpPr txBox="1"/>
          <p:nvPr/>
        </p:nvSpPr>
        <p:spPr>
          <a:xfrm>
            <a:off x="868475" y="1443500"/>
            <a:ext cx="7248600" cy="14775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0E7347"/>
                </a:solidFill>
                <a:latin typeface="Platypi"/>
                <a:ea typeface="Platypi"/>
                <a:cs typeface="Platypi"/>
                <a:sym typeface="Platypi"/>
              </a:rPr>
              <a:t>Onion </a:t>
            </a:r>
            <a:r>
              <a:rPr lang="en-US" sz="2100">
                <a:solidFill>
                  <a:srgbClr val="504C49"/>
                </a:solidFill>
                <a:latin typeface="Platypi"/>
                <a:ea typeface="Platypi"/>
                <a:cs typeface="Platypi"/>
                <a:sym typeface="Platypi"/>
              </a:rPr>
              <a:t>often </a:t>
            </a:r>
            <a:r>
              <a:rPr lang="en-US" sz="2100">
                <a:solidFill>
                  <a:srgbClr val="504C49"/>
                </a:solidFill>
                <a:highlight>
                  <a:srgbClr val="FFFF00"/>
                </a:highlight>
                <a:latin typeface="Platypi"/>
                <a:ea typeface="Platypi"/>
                <a:cs typeface="Platypi"/>
                <a:sym typeface="Platypi"/>
              </a:rPr>
              <a:t>parodies</a:t>
            </a:r>
            <a:r>
              <a:rPr lang="en-US" sz="2100">
                <a:solidFill>
                  <a:srgbClr val="504C49"/>
                </a:solidFill>
                <a:latin typeface="Platypi"/>
                <a:ea typeface="Platypi"/>
                <a:cs typeface="Platypi"/>
                <a:sym typeface="Platypi"/>
              </a:rPr>
              <a:t> the tone and structure of </a:t>
            </a:r>
            <a:r>
              <a:rPr lang="en-US" sz="2100">
                <a:solidFill>
                  <a:srgbClr val="504C49"/>
                </a:solidFill>
                <a:highlight>
                  <a:srgbClr val="FFFF00"/>
                </a:highlight>
                <a:latin typeface="Platypi"/>
                <a:ea typeface="Platypi"/>
                <a:cs typeface="Platypi"/>
                <a:sym typeface="Platypi"/>
              </a:rPr>
              <a:t>serious journalism</a:t>
            </a:r>
            <a:r>
              <a:rPr lang="en-US" sz="2100">
                <a:solidFill>
                  <a:srgbClr val="504C49"/>
                </a:solidFill>
                <a:latin typeface="Platypi"/>
                <a:ea typeface="Platypi"/>
                <a:cs typeface="Platypi"/>
                <a:sym typeface="Platypi"/>
              </a:rPr>
              <a:t> and </a:t>
            </a:r>
            <a:r>
              <a:rPr lang="en-US" sz="2100">
                <a:solidFill>
                  <a:srgbClr val="504C49"/>
                </a:solidFill>
                <a:highlight>
                  <a:srgbClr val="FFFF00"/>
                </a:highlight>
                <a:latin typeface="Platypi"/>
                <a:ea typeface="Platypi"/>
                <a:cs typeface="Platypi"/>
                <a:sym typeface="Platypi"/>
              </a:rPr>
              <a:t>traditional news outlets</a:t>
            </a:r>
            <a:r>
              <a:rPr lang="en-US" sz="2100">
                <a:solidFill>
                  <a:srgbClr val="504C49"/>
                </a:solidFill>
                <a:latin typeface="Platypi"/>
                <a:ea typeface="Platypi"/>
                <a:cs typeface="Platypi"/>
                <a:sym typeface="Platypi"/>
              </a:rPr>
              <a:t>, while delivering </a:t>
            </a:r>
            <a:r>
              <a:rPr lang="en-US" sz="2100">
                <a:solidFill>
                  <a:srgbClr val="504C49"/>
                </a:solidFill>
                <a:highlight>
                  <a:srgbClr val="FFFF00"/>
                </a:highlight>
                <a:latin typeface="Platypi"/>
                <a:ea typeface="Platypi"/>
                <a:cs typeface="Platypi"/>
                <a:sym typeface="Platypi"/>
              </a:rPr>
              <a:t>over-the-top</a:t>
            </a:r>
            <a:r>
              <a:rPr lang="en-US" sz="2100">
                <a:solidFill>
                  <a:srgbClr val="504C49"/>
                </a:solidFill>
                <a:latin typeface="Platypi"/>
                <a:ea typeface="Platypi"/>
                <a:cs typeface="Platypi"/>
                <a:sym typeface="Platypi"/>
              </a:rPr>
              <a:t> or </a:t>
            </a:r>
            <a:r>
              <a:rPr lang="en-US" sz="2100">
                <a:solidFill>
                  <a:srgbClr val="504C49"/>
                </a:solidFill>
                <a:highlight>
                  <a:srgbClr val="FFFF00"/>
                </a:highlight>
                <a:latin typeface="Platypi"/>
                <a:ea typeface="Platypi"/>
                <a:cs typeface="Platypi"/>
                <a:sym typeface="Platypi"/>
              </a:rPr>
              <a:t>ironic</a:t>
            </a:r>
            <a:r>
              <a:rPr lang="en-US" sz="2100">
                <a:solidFill>
                  <a:srgbClr val="504C49"/>
                </a:solidFill>
                <a:latin typeface="Platypi"/>
                <a:ea typeface="Platypi"/>
                <a:cs typeface="Platypi"/>
                <a:sym typeface="Platypi"/>
              </a:rPr>
              <a:t> statements:</a:t>
            </a:r>
            <a:endParaRPr sz="2100">
              <a:solidFill>
                <a:srgbClr val="504C49"/>
              </a:solidFill>
              <a:latin typeface="Platypi"/>
              <a:ea typeface="Platypi"/>
              <a:cs typeface="Platypi"/>
              <a:sym typeface="Platypi"/>
            </a:endParaRPr>
          </a:p>
        </p:txBody>
      </p:sp>
      <p:sp>
        <p:nvSpPr>
          <p:cNvPr id="238" name="Google Shape;238;p23"/>
          <p:cNvSpPr txBox="1"/>
          <p:nvPr/>
        </p:nvSpPr>
        <p:spPr>
          <a:xfrm>
            <a:off x="5023750" y="3147450"/>
            <a:ext cx="86460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“Guard in Video Game under Strict Orders to Repeatedly Pace Same Stretch of Hallway.”</a:t>
            </a:r>
            <a:endParaRPr/>
          </a:p>
        </p:txBody>
      </p:sp>
      <p:sp>
        <p:nvSpPr>
          <p:cNvPr id="239" name="Google Shape;239;p23"/>
          <p:cNvSpPr txBox="1"/>
          <p:nvPr/>
        </p:nvSpPr>
        <p:spPr>
          <a:xfrm>
            <a:off x="8675050" y="2459300"/>
            <a:ext cx="57435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“Area Man Nervously Asks Girlfriend if She'll Settle.”</a:t>
            </a:r>
            <a:endParaRPr/>
          </a:p>
        </p:txBody>
      </p:sp>
      <p:sp>
        <p:nvSpPr>
          <p:cNvPr id="240" name="Google Shape;240;p23"/>
          <p:cNvSpPr txBox="1"/>
          <p:nvPr/>
        </p:nvSpPr>
        <p:spPr>
          <a:xfrm>
            <a:off x="8382375" y="1822225"/>
            <a:ext cx="57435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“7.1 Billion Demonstrate in Favor of Global Warming.”</a:t>
            </a:r>
            <a:endParaRPr/>
          </a:p>
        </p:txBody>
      </p:sp>
      <p:sp>
        <p:nvSpPr>
          <p:cNvPr id="241" name="Google Shape;241;p23"/>
          <p:cNvSpPr txBox="1"/>
          <p:nvPr/>
        </p:nvSpPr>
        <p:spPr>
          <a:xfrm>
            <a:off x="868475" y="3607075"/>
            <a:ext cx="9727500" cy="26781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There are certain patterns that are used often:</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Char char="○"/>
            </a:pPr>
            <a:r>
              <a:rPr lang="en-US" sz="1800" u="sng">
                <a:solidFill>
                  <a:srgbClr val="504C49"/>
                </a:solidFill>
                <a:latin typeface="Times New Roman"/>
                <a:ea typeface="Times New Roman"/>
                <a:cs typeface="Times New Roman"/>
                <a:sym typeface="Times New Roman"/>
              </a:rPr>
              <a:t>area man</a:t>
            </a:r>
            <a:r>
              <a:rPr lang="en-US" sz="1800">
                <a:solidFill>
                  <a:srgbClr val="504C49"/>
                </a:solidFill>
                <a:latin typeface="Times New Roman"/>
                <a:ea typeface="Times New Roman"/>
                <a:cs typeface="Times New Roman"/>
                <a:sym typeface="Times New Roman"/>
              </a:rPr>
              <a:t> puts on some nice pants for once in his life</a:t>
            </a:r>
            <a:endParaRPr sz="1800">
              <a:solidFill>
                <a:srgbClr val="504C49"/>
              </a:solidFill>
              <a:latin typeface="Times New Roman"/>
              <a:ea typeface="Times New Roman"/>
              <a:cs typeface="Times New Roman"/>
              <a:sym typeface="Times New Roman"/>
            </a:endParaRPr>
          </a:p>
          <a:p>
            <a:pPr indent="-342900" lvl="1" marL="914400" rtl="0" algn="l">
              <a:lnSpc>
                <a:spcPct val="150000"/>
              </a:lnSpc>
              <a:spcBef>
                <a:spcPts val="0"/>
              </a:spcBef>
              <a:spcAft>
                <a:spcPts val="0"/>
              </a:spcAft>
              <a:buClr>
                <a:srgbClr val="504C49"/>
              </a:buClr>
              <a:buSzPts val="1800"/>
              <a:buFont typeface="Times New Roman"/>
              <a:buChar char="○"/>
            </a:pPr>
            <a:r>
              <a:rPr lang="en-US" sz="1800" u="sng">
                <a:solidFill>
                  <a:srgbClr val="504C49"/>
                </a:solidFill>
                <a:latin typeface="Times New Roman"/>
                <a:ea typeface="Times New Roman"/>
                <a:cs typeface="Times New Roman"/>
                <a:sym typeface="Times New Roman"/>
              </a:rPr>
              <a:t>nation</a:t>
            </a:r>
            <a:r>
              <a:rPr lang="en-US" sz="1800">
                <a:solidFill>
                  <a:srgbClr val="504C49"/>
                </a:solidFill>
                <a:latin typeface="Times New Roman"/>
                <a:ea typeface="Times New Roman"/>
                <a:cs typeface="Times New Roman"/>
                <a:sym typeface="Times New Roman"/>
              </a:rPr>
              <a:t> demands more slow-motion footage of syrup cascading onto pancakes</a:t>
            </a:r>
            <a:endParaRPr sz="1800">
              <a:solidFill>
                <a:srgbClr val="504C49"/>
              </a:solidFill>
              <a:latin typeface="Times New Roman"/>
              <a:ea typeface="Times New Roman"/>
              <a:cs typeface="Times New Roman"/>
              <a:sym typeface="Times New Roman"/>
            </a:endParaRPr>
          </a:p>
          <a:p>
            <a:pPr indent="-342900" lvl="1" marL="914400" rtl="0" algn="l">
              <a:lnSpc>
                <a:spcPct val="150000"/>
              </a:lnSpc>
              <a:spcBef>
                <a:spcPts val="0"/>
              </a:spcBef>
              <a:spcAft>
                <a:spcPts val="0"/>
              </a:spcAft>
              <a:buClr>
                <a:srgbClr val="504C49"/>
              </a:buClr>
              <a:buSzPts val="1800"/>
              <a:buFont typeface="Times New Roman"/>
              <a:buChar char="○"/>
            </a:pPr>
            <a:r>
              <a:rPr lang="en-US" sz="1800" u="sng">
                <a:solidFill>
                  <a:srgbClr val="504C49"/>
                </a:solidFill>
                <a:latin typeface="Times New Roman"/>
                <a:ea typeface="Times New Roman"/>
                <a:cs typeface="Times New Roman"/>
                <a:sym typeface="Times New Roman"/>
              </a:rPr>
              <a:t>local woman</a:t>
            </a:r>
            <a:r>
              <a:rPr lang="en-US" sz="1800">
                <a:solidFill>
                  <a:srgbClr val="504C49"/>
                </a:solidFill>
                <a:latin typeface="Times New Roman"/>
                <a:ea typeface="Times New Roman"/>
                <a:cs typeface="Times New Roman"/>
                <a:sym typeface="Times New Roman"/>
              </a:rPr>
              <a:t> has story about how she got these shoes</a:t>
            </a:r>
            <a:endParaRPr sz="1800">
              <a:solidFill>
                <a:srgbClr val="504C49"/>
              </a:solidFill>
              <a:latin typeface="Times New Roman"/>
              <a:ea typeface="Times New Roman"/>
              <a:cs typeface="Times New Roman"/>
              <a:sym typeface="Times New Roman"/>
            </a:endParaRPr>
          </a:p>
          <a:p>
            <a:pPr indent="-342900" lvl="1" marL="914400" rtl="0" algn="l">
              <a:lnSpc>
                <a:spcPct val="150000"/>
              </a:lnSpc>
              <a:spcBef>
                <a:spcPts val="0"/>
              </a:spcBef>
              <a:spcAft>
                <a:spcPts val="0"/>
              </a:spcAft>
              <a:buClr>
                <a:srgbClr val="504C49"/>
              </a:buClr>
              <a:buSzPts val="1800"/>
              <a:buFont typeface="Times New Roman"/>
              <a:buChar char="○"/>
            </a:pPr>
            <a:r>
              <a:rPr lang="en-US" sz="1800">
                <a:solidFill>
                  <a:srgbClr val="504C49"/>
                </a:solidFill>
                <a:latin typeface="Times New Roman"/>
                <a:ea typeface="Times New Roman"/>
                <a:cs typeface="Times New Roman"/>
                <a:sym typeface="Times New Roman"/>
              </a:rPr>
              <a:t>hillary clinton to </a:t>
            </a:r>
            <a:r>
              <a:rPr lang="en-US" sz="1800" u="sng">
                <a:solidFill>
                  <a:srgbClr val="504C49"/>
                </a:solidFill>
                <a:latin typeface="Times New Roman"/>
                <a:ea typeface="Times New Roman"/>
                <a:cs typeface="Times New Roman"/>
                <a:sym typeface="Times New Roman"/>
              </a:rPr>
              <a:t>nation</a:t>
            </a:r>
            <a:r>
              <a:rPr lang="en-US" sz="1800">
                <a:solidFill>
                  <a:srgbClr val="504C49"/>
                </a:solidFill>
                <a:latin typeface="Times New Roman"/>
                <a:ea typeface="Times New Roman"/>
                <a:cs typeface="Times New Roman"/>
                <a:sym typeface="Times New Roman"/>
              </a:rPr>
              <a:t>: 'do not </a:t>
            </a:r>
            <a:r>
              <a:rPr lang="en-US" sz="1800" u="sng">
                <a:solidFill>
                  <a:srgbClr val="504C49"/>
                </a:solidFill>
                <a:latin typeface="Times New Roman"/>
                <a:ea typeface="Times New Roman"/>
                <a:cs typeface="Times New Roman"/>
                <a:sym typeface="Times New Roman"/>
              </a:rPr>
              <a:t>fuck</a:t>
            </a:r>
            <a:r>
              <a:rPr lang="en-US" sz="1800">
                <a:solidFill>
                  <a:srgbClr val="504C49"/>
                </a:solidFill>
                <a:latin typeface="Times New Roman"/>
                <a:ea typeface="Times New Roman"/>
                <a:cs typeface="Times New Roman"/>
                <a:sym typeface="Times New Roman"/>
              </a:rPr>
              <a:t> this up for me'</a:t>
            </a:r>
            <a:endParaRPr sz="1800">
              <a:solidFill>
                <a:srgbClr val="504C49"/>
              </a:solidFill>
              <a:latin typeface="Times New Roman"/>
              <a:ea typeface="Times New Roman"/>
              <a:cs typeface="Times New Roman"/>
              <a:sym typeface="Times New Roman"/>
            </a:endParaRPr>
          </a:p>
          <a:p>
            <a:pPr indent="-342900" lvl="1" marL="914400" rtl="0" algn="l">
              <a:lnSpc>
                <a:spcPct val="150000"/>
              </a:lnSpc>
              <a:spcBef>
                <a:spcPts val="0"/>
              </a:spcBef>
              <a:spcAft>
                <a:spcPts val="0"/>
              </a:spcAft>
              <a:buClr>
                <a:srgbClr val="504C49"/>
              </a:buClr>
              <a:buSzPts val="1800"/>
              <a:buFont typeface="Times New Roman"/>
              <a:buChar char="○"/>
            </a:pPr>
            <a:r>
              <a:rPr lang="en-US" sz="1800" u="sng">
                <a:solidFill>
                  <a:srgbClr val="504C49"/>
                </a:solidFill>
                <a:latin typeface="Times New Roman"/>
                <a:ea typeface="Times New Roman"/>
                <a:cs typeface="Times New Roman"/>
                <a:sym typeface="Times New Roman"/>
              </a:rPr>
              <a:t>study</a:t>
            </a:r>
            <a:r>
              <a:rPr lang="en-US" sz="1800">
                <a:solidFill>
                  <a:srgbClr val="504C49"/>
                </a:solidFill>
                <a:latin typeface="Times New Roman"/>
                <a:ea typeface="Times New Roman"/>
                <a:cs typeface="Times New Roman"/>
                <a:sym typeface="Times New Roman"/>
              </a:rPr>
              <a:t> finds employees most productive when they can set their own salaries</a:t>
            </a:r>
            <a:endParaRPr sz="1800">
              <a:solidFill>
                <a:srgbClr val="504C49"/>
              </a:solidFill>
              <a:latin typeface="Times New Roman"/>
              <a:ea typeface="Times New Roman"/>
              <a:cs typeface="Times New Roman"/>
              <a:sym typeface="Times New Roman"/>
            </a:endParaRPr>
          </a:p>
        </p:txBody>
      </p:sp>
      <p:sp>
        <p:nvSpPr>
          <p:cNvPr id="242" name="Google Shape;242;p23"/>
          <p:cNvSpPr txBox="1"/>
          <p:nvPr/>
        </p:nvSpPr>
        <p:spPr>
          <a:xfrm>
            <a:off x="868475" y="6248600"/>
            <a:ext cx="9051000" cy="9465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504C49"/>
              </a:buClr>
              <a:buSzPts val="1800"/>
              <a:buFont typeface="Times New Roman"/>
              <a:buChar char="●"/>
            </a:pPr>
            <a:r>
              <a:rPr lang="en-US" sz="2100">
                <a:solidFill>
                  <a:srgbClr val="504C49"/>
                </a:solidFill>
                <a:latin typeface="Platypi"/>
                <a:ea typeface="Platypi"/>
                <a:cs typeface="Platypi"/>
                <a:sym typeface="Platypi"/>
              </a:rPr>
              <a:t>But these are a minority, Onion has a diverse style:</a:t>
            </a:r>
            <a:endParaRPr sz="2100">
              <a:solidFill>
                <a:srgbClr val="504C49"/>
              </a:solidFill>
              <a:latin typeface="Platypi"/>
              <a:ea typeface="Platypi"/>
              <a:cs typeface="Platypi"/>
              <a:sym typeface="Platypi"/>
            </a:endParaRPr>
          </a:p>
          <a:p>
            <a:pPr indent="-342900" lvl="1" marL="914400" rtl="0" algn="l">
              <a:lnSpc>
                <a:spcPct val="150000"/>
              </a:lnSpc>
              <a:spcBef>
                <a:spcPts val="0"/>
              </a:spcBef>
              <a:spcAft>
                <a:spcPts val="0"/>
              </a:spcAft>
              <a:buClr>
                <a:srgbClr val="504C49"/>
              </a:buClr>
              <a:buSzPts val="1800"/>
              <a:buFont typeface="Times New Roman"/>
              <a:buChar char="○"/>
            </a:pPr>
            <a:r>
              <a:rPr lang="en-US" sz="1800">
                <a:solidFill>
                  <a:srgbClr val="504C49"/>
                </a:solidFill>
                <a:latin typeface="Times New Roman"/>
                <a:ea typeface="Times New Roman"/>
                <a:cs typeface="Times New Roman"/>
                <a:sym typeface="Times New Roman"/>
              </a:rPr>
              <a:t> edge of table victorious over toddler</a:t>
            </a:r>
            <a:endParaRPr/>
          </a:p>
        </p:txBody>
      </p:sp>
      <p:sp>
        <p:nvSpPr>
          <p:cNvPr id="243" name="Google Shape;243;p23"/>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3"/>
          <p:cNvSpPr txBox="1"/>
          <p:nvPr/>
        </p:nvSpPr>
        <p:spPr>
          <a:xfrm>
            <a:off x="12785900" y="4341075"/>
            <a:ext cx="628800" cy="4002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Dad</a:t>
            </a:r>
            <a:endParaRPr/>
          </a:p>
        </p:txBody>
      </p:sp>
      <p:sp>
        <p:nvSpPr>
          <p:cNvPr id="245" name="Google Shape;245;p23"/>
          <p:cNvSpPr txBox="1"/>
          <p:nvPr/>
        </p:nvSpPr>
        <p:spPr>
          <a:xfrm>
            <a:off x="11478550" y="4690675"/>
            <a:ext cx="628800" cy="4002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Area</a:t>
            </a:r>
            <a:endParaRPr/>
          </a:p>
        </p:txBody>
      </p:sp>
      <p:sp>
        <p:nvSpPr>
          <p:cNvPr id="246" name="Google Shape;246;p23"/>
          <p:cNvSpPr txBox="1"/>
          <p:nvPr/>
        </p:nvSpPr>
        <p:spPr>
          <a:xfrm>
            <a:off x="11403250" y="5736400"/>
            <a:ext cx="779400" cy="4002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Study</a:t>
            </a:r>
            <a:endParaRPr/>
          </a:p>
        </p:txBody>
      </p:sp>
      <p:sp>
        <p:nvSpPr>
          <p:cNvPr id="247" name="Google Shape;247;p23"/>
          <p:cNvSpPr txBox="1"/>
          <p:nvPr/>
        </p:nvSpPr>
        <p:spPr>
          <a:xfrm>
            <a:off x="12319000" y="5092638"/>
            <a:ext cx="779400" cy="4002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Nation</a:t>
            </a:r>
            <a:endParaRPr/>
          </a:p>
        </p:txBody>
      </p:sp>
      <p:sp>
        <p:nvSpPr>
          <p:cNvPr id="248" name="Google Shape;248;p23"/>
          <p:cNvSpPr txBox="1"/>
          <p:nvPr/>
        </p:nvSpPr>
        <p:spPr>
          <a:xfrm>
            <a:off x="10595975" y="4176763"/>
            <a:ext cx="779400" cy="400200"/>
          </a:xfrm>
          <a:prstGeom prst="rect">
            <a:avLst/>
          </a:prstGeom>
          <a:noFill/>
          <a:ln cap="flat" cmpd="sng" w="28575">
            <a:solidFill>
              <a:schemeClr val="accent4"/>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Local</a:t>
            </a:r>
            <a:endParaRPr/>
          </a:p>
        </p:txBody>
      </p:sp>
      <p:sp>
        <p:nvSpPr>
          <p:cNvPr id="249" name="Google Shape;249;p23"/>
          <p:cNvSpPr txBox="1"/>
          <p:nvPr/>
        </p:nvSpPr>
        <p:spPr>
          <a:xfrm>
            <a:off x="12710600" y="6022075"/>
            <a:ext cx="779400" cy="615600"/>
          </a:xfrm>
          <a:prstGeom prst="rect">
            <a:avLst/>
          </a:prstGeom>
          <a:noFill/>
          <a:ln cap="flat" cmpd="sng" w="28575">
            <a:solidFill>
              <a:schemeClr val="accent2"/>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rPr>
              <a:t>[Curse words]</a:t>
            </a:r>
            <a:endParaRPr/>
          </a:p>
        </p:txBody>
      </p:sp>
      <p:sp>
        <p:nvSpPr>
          <p:cNvPr id="250" name="Google Shape;250;p23"/>
          <p:cNvSpPr txBox="1"/>
          <p:nvPr/>
        </p:nvSpPr>
        <p:spPr>
          <a:xfrm>
            <a:off x="868475" y="7163000"/>
            <a:ext cx="9051000" cy="9927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Clr>
                <a:srgbClr val="504C49"/>
              </a:buClr>
              <a:buSzPts val="1800"/>
              <a:buFont typeface="Times New Roman"/>
              <a:buChar char="●"/>
            </a:pPr>
            <a:r>
              <a:rPr lang="en-US" sz="2100">
                <a:solidFill>
                  <a:srgbClr val="504C49"/>
                </a:solidFill>
                <a:latin typeface="Platypi"/>
                <a:ea typeface="Platypi"/>
                <a:cs typeface="Platypi"/>
                <a:sym typeface="Platypi"/>
              </a:rPr>
              <a:t>And anyway HuffPost headlines can have similar patterns:</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Char char="○"/>
            </a:pPr>
            <a:r>
              <a:rPr lang="en-US" sz="1800" u="sng">
                <a:solidFill>
                  <a:srgbClr val="504C49"/>
                </a:solidFill>
                <a:latin typeface="Times New Roman"/>
                <a:ea typeface="Times New Roman"/>
                <a:cs typeface="Times New Roman"/>
                <a:sym typeface="Times New Roman"/>
              </a:rPr>
              <a:t>local officials</a:t>
            </a:r>
            <a:r>
              <a:rPr lang="en-US" sz="1800">
                <a:solidFill>
                  <a:srgbClr val="504C49"/>
                </a:solidFill>
                <a:latin typeface="Times New Roman"/>
                <a:ea typeface="Times New Roman"/>
                <a:cs typeface="Times New Roman"/>
                <a:sym typeface="Times New Roman"/>
              </a:rPr>
              <a:t> grapple with trump's fearmongering on 'sanctuary city' policies</a:t>
            </a:r>
            <a:endParaRPr sz="2100">
              <a:solidFill>
                <a:srgbClr val="504C49"/>
              </a:solidFill>
              <a:latin typeface="Platypi"/>
              <a:ea typeface="Platypi"/>
              <a:cs typeface="Platypi"/>
              <a:sym typeface="Platyp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4"/>
          <p:cNvSpPr txBox="1"/>
          <p:nvPr/>
        </p:nvSpPr>
        <p:spPr>
          <a:xfrm>
            <a:off x="868475" y="1291100"/>
            <a:ext cx="8270700" cy="9927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Onion’s style hinders non-semantic pattern classification</a:t>
            </a:r>
            <a:endParaRPr sz="2100">
              <a:solidFill>
                <a:srgbClr val="504C49"/>
              </a:solidFill>
              <a:latin typeface="Platypi"/>
              <a:ea typeface="Platypi"/>
              <a:cs typeface="Platypi"/>
              <a:sym typeface="Platypi"/>
            </a:endParaRPr>
          </a:p>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For instance:</a:t>
            </a:r>
            <a:endParaRPr sz="2100">
              <a:solidFill>
                <a:srgbClr val="504C49"/>
              </a:solidFill>
              <a:latin typeface="Platypi"/>
              <a:ea typeface="Platypi"/>
              <a:cs typeface="Platypi"/>
              <a:sym typeface="Platypi"/>
            </a:endParaRPr>
          </a:p>
        </p:txBody>
      </p:sp>
      <p:sp>
        <p:nvSpPr>
          <p:cNvPr id="256" name="Google Shape;256;p24"/>
          <p:cNvSpPr txBox="1"/>
          <p:nvPr/>
        </p:nvSpPr>
        <p:spPr>
          <a:xfrm>
            <a:off x="1191650" y="2580875"/>
            <a:ext cx="57435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t>
            </a:r>
            <a:r>
              <a:rPr lang="en-US" sz="1800" u="sng">
                <a:solidFill>
                  <a:schemeClr val="dk1"/>
                </a:solidFill>
                <a:latin typeface="Times New Roman"/>
                <a:ea typeface="Times New Roman"/>
                <a:cs typeface="Times New Roman"/>
                <a:sym typeface="Times New Roman"/>
              </a:rPr>
              <a:t>7.1 Billion</a:t>
            </a:r>
            <a:r>
              <a:rPr lang="en-US" sz="1800">
                <a:solidFill>
                  <a:schemeClr val="dk1"/>
                </a:solidFill>
                <a:latin typeface="Times New Roman"/>
                <a:ea typeface="Times New Roman"/>
                <a:cs typeface="Times New Roman"/>
                <a:sym typeface="Times New Roman"/>
              </a:rPr>
              <a:t> Demonstrate in Favor of </a:t>
            </a:r>
            <a:r>
              <a:rPr lang="en-US" sz="1800" u="sng">
                <a:solidFill>
                  <a:schemeClr val="dk1"/>
                </a:solidFill>
                <a:latin typeface="Times New Roman"/>
                <a:ea typeface="Times New Roman"/>
                <a:cs typeface="Times New Roman"/>
                <a:sym typeface="Times New Roman"/>
              </a:rPr>
              <a:t>Global Warming</a:t>
            </a:r>
            <a:r>
              <a:rPr lang="en-US" sz="1800">
                <a:solidFill>
                  <a:schemeClr val="dk1"/>
                </a:solidFill>
                <a:latin typeface="Times New Roman"/>
                <a:ea typeface="Times New Roman"/>
                <a:cs typeface="Times New Roman"/>
                <a:sym typeface="Times New Roman"/>
              </a:rPr>
              <a:t>.”</a:t>
            </a:r>
            <a:endParaRPr/>
          </a:p>
        </p:txBody>
      </p:sp>
      <p:sp>
        <p:nvSpPr>
          <p:cNvPr id="257" name="Google Shape;257;p24"/>
          <p:cNvSpPr txBox="1"/>
          <p:nvPr/>
        </p:nvSpPr>
        <p:spPr>
          <a:xfrm>
            <a:off x="868475" y="3094500"/>
            <a:ext cx="3679200" cy="5079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US" sz="2100">
                <a:solidFill>
                  <a:srgbClr val="504C49"/>
                </a:solidFill>
                <a:latin typeface="Platypi"/>
                <a:ea typeface="Platypi"/>
                <a:cs typeface="Platypi"/>
                <a:sym typeface="Platypi"/>
              </a:rPr>
              <a:t>can become</a:t>
            </a:r>
            <a:endParaRPr sz="2100">
              <a:solidFill>
                <a:srgbClr val="504C49"/>
              </a:solidFill>
              <a:latin typeface="Platypi"/>
              <a:ea typeface="Platypi"/>
              <a:cs typeface="Platypi"/>
              <a:sym typeface="Platypi"/>
            </a:endParaRPr>
          </a:p>
        </p:txBody>
      </p:sp>
      <p:sp>
        <p:nvSpPr>
          <p:cNvPr id="258" name="Google Shape;258;p24"/>
          <p:cNvSpPr txBox="1"/>
          <p:nvPr/>
        </p:nvSpPr>
        <p:spPr>
          <a:xfrm>
            <a:off x="1191650" y="3647675"/>
            <a:ext cx="5743500" cy="4617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t>
            </a:r>
            <a:r>
              <a:rPr lang="en-US" sz="1800" u="sng">
                <a:solidFill>
                  <a:schemeClr val="dk1"/>
                </a:solidFill>
                <a:latin typeface="Times New Roman"/>
                <a:ea typeface="Times New Roman"/>
                <a:cs typeface="Times New Roman"/>
                <a:sym typeface="Times New Roman"/>
              </a:rPr>
              <a:t>70,000</a:t>
            </a:r>
            <a:r>
              <a:rPr lang="en-US" sz="1800">
                <a:solidFill>
                  <a:schemeClr val="dk1"/>
                </a:solidFill>
                <a:latin typeface="Times New Roman"/>
                <a:ea typeface="Times New Roman"/>
                <a:cs typeface="Times New Roman"/>
                <a:sym typeface="Times New Roman"/>
              </a:rPr>
              <a:t> Demonstrate in Favor of </a:t>
            </a:r>
            <a:r>
              <a:rPr lang="en-US" sz="1800" u="sng">
                <a:solidFill>
                  <a:schemeClr val="dk1"/>
                </a:solidFill>
                <a:latin typeface="Times New Roman"/>
                <a:ea typeface="Times New Roman"/>
                <a:cs typeface="Times New Roman"/>
                <a:sym typeface="Times New Roman"/>
              </a:rPr>
              <a:t>[some cause]</a:t>
            </a:r>
            <a:r>
              <a:rPr lang="en-US" sz="1800">
                <a:solidFill>
                  <a:schemeClr val="dk1"/>
                </a:solidFill>
                <a:latin typeface="Times New Roman"/>
                <a:ea typeface="Times New Roman"/>
                <a:cs typeface="Times New Roman"/>
                <a:sym typeface="Times New Roman"/>
              </a:rPr>
              <a:t>.”</a:t>
            </a:r>
            <a:endParaRPr/>
          </a:p>
        </p:txBody>
      </p:sp>
      <p:sp>
        <p:nvSpPr>
          <p:cNvPr id="259" name="Google Shape;259;p24"/>
          <p:cNvSpPr txBox="1"/>
          <p:nvPr/>
        </p:nvSpPr>
        <p:spPr>
          <a:xfrm>
            <a:off x="868475" y="4186700"/>
            <a:ext cx="6066600" cy="5079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US" sz="2100">
                <a:solidFill>
                  <a:srgbClr val="504C49"/>
                </a:solidFill>
                <a:latin typeface="Platypi"/>
                <a:ea typeface="Platypi"/>
                <a:cs typeface="Platypi"/>
                <a:sym typeface="Platypi"/>
              </a:rPr>
              <a:t>and be actual non-sarcastic headlines, or</a:t>
            </a:r>
            <a:endParaRPr sz="2100">
              <a:solidFill>
                <a:srgbClr val="504C49"/>
              </a:solidFill>
              <a:latin typeface="Platypi"/>
              <a:ea typeface="Platypi"/>
              <a:cs typeface="Platypi"/>
              <a:sym typeface="Platypi"/>
            </a:endParaRPr>
          </a:p>
        </p:txBody>
      </p:sp>
      <p:sp>
        <p:nvSpPr>
          <p:cNvPr id="260" name="Google Shape;260;p24"/>
          <p:cNvSpPr txBox="1"/>
          <p:nvPr/>
        </p:nvSpPr>
        <p:spPr>
          <a:xfrm>
            <a:off x="8565625" y="2580875"/>
            <a:ext cx="50169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“U.S. Upset After </a:t>
            </a:r>
            <a:r>
              <a:rPr lang="en-US" sz="1800" u="sng">
                <a:solidFill>
                  <a:schemeClr val="dk1"/>
                </a:solidFill>
                <a:latin typeface="Times New Roman"/>
                <a:ea typeface="Times New Roman"/>
                <a:cs typeface="Times New Roman"/>
                <a:sym typeface="Times New Roman"/>
              </a:rPr>
              <a:t>Aliens</a:t>
            </a:r>
            <a:r>
              <a:rPr lang="en-US" sz="1800">
                <a:solidFill>
                  <a:schemeClr val="dk1"/>
                </a:solidFill>
                <a:latin typeface="Times New Roman"/>
                <a:ea typeface="Times New Roman"/>
                <a:cs typeface="Times New Roman"/>
                <a:sym typeface="Times New Roman"/>
              </a:rPr>
              <a:t> Land in Italy.”</a:t>
            </a:r>
            <a:endParaRPr/>
          </a:p>
        </p:txBody>
      </p:sp>
      <p:sp>
        <p:nvSpPr>
          <p:cNvPr id="261" name="Google Shape;261;p24"/>
          <p:cNvSpPr txBox="1"/>
          <p:nvPr/>
        </p:nvSpPr>
        <p:spPr>
          <a:xfrm>
            <a:off x="8565625" y="3647675"/>
            <a:ext cx="5016900" cy="4617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“U.S. Upset After </a:t>
            </a:r>
            <a:r>
              <a:rPr lang="en-US" sz="1800" u="sng">
                <a:solidFill>
                  <a:schemeClr val="dk1"/>
                </a:solidFill>
                <a:latin typeface="Times New Roman"/>
                <a:ea typeface="Times New Roman"/>
                <a:cs typeface="Times New Roman"/>
                <a:sym typeface="Times New Roman"/>
              </a:rPr>
              <a:t>[some politician]</a:t>
            </a:r>
            <a:r>
              <a:rPr lang="en-US" sz="1800">
                <a:solidFill>
                  <a:schemeClr val="dk1"/>
                </a:solidFill>
                <a:latin typeface="Times New Roman"/>
                <a:ea typeface="Times New Roman"/>
                <a:cs typeface="Times New Roman"/>
                <a:sym typeface="Times New Roman"/>
              </a:rPr>
              <a:t> Lands in Italy.”</a:t>
            </a:r>
            <a:endParaRPr/>
          </a:p>
        </p:txBody>
      </p:sp>
      <p:sp>
        <p:nvSpPr>
          <p:cNvPr id="262" name="Google Shape;262;p24"/>
          <p:cNvSpPr txBox="1"/>
          <p:nvPr/>
        </p:nvSpPr>
        <p:spPr>
          <a:xfrm>
            <a:off x="7413325" y="2557775"/>
            <a:ext cx="6741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100">
                <a:solidFill>
                  <a:srgbClr val="504C49"/>
                </a:solidFill>
                <a:latin typeface="Platypi"/>
                <a:ea typeface="Platypi"/>
                <a:cs typeface="Platypi"/>
                <a:sym typeface="Platypi"/>
              </a:rPr>
              <a:t>and</a:t>
            </a:r>
            <a:endParaRPr sz="2100">
              <a:solidFill>
                <a:srgbClr val="504C49"/>
              </a:solidFill>
              <a:latin typeface="Platypi"/>
              <a:ea typeface="Platypi"/>
              <a:cs typeface="Platypi"/>
              <a:sym typeface="Platypi"/>
            </a:endParaRPr>
          </a:p>
        </p:txBody>
      </p:sp>
      <p:sp>
        <p:nvSpPr>
          <p:cNvPr id="263" name="Google Shape;263;p24"/>
          <p:cNvSpPr txBox="1"/>
          <p:nvPr/>
        </p:nvSpPr>
        <p:spPr>
          <a:xfrm>
            <a:off x="7413325" y="3624575"/>
            <a:ext cx="6741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100">
                <a:solidFill>
                  <a:srgbClr val="504C49"/>
                </a:solidFill>
                <a:latin typeface="Platypi"/>
                <a:ea typeface="Platypi"/>
                <a:cs typeface="Platypi"/>
                <a:sym typeface="Platypi"/>
              </a:rPr>
              <a:t>and</a:t>
            </a:r>
            <a:endParaRPr sz="2100">
              <a:solidFill>
                <a:srgbClr val="504C49"/>
              </a:solidFill>
              <a:latin typeface="Platypi"/>
              <a:ea typeface="Platypi"/>
              <a:cs typeface="Platypi"/>
              <a:sym typeface="Platypi"/>
            </a:endParaRPr>
          </a:p>
        </p:txBody>
      </p:sp>
      <p:sp>
        <p:nvSpPr>
          <p:cNvPr id="264" name="Google Shape;264;p24"/>
          <p:cNvSpPr txBox="1"/>
          <p:nvPr/>
        </p:nvSpPr>
        <p:spPr>
          <a:xfrm>
            <a:off x="868475" y="6535122"/>
            <a:ext cx="9388500" cy="5079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So classification methods must take advantage of semantics</a:t>
            </a:r>
            <a:endParaRPr sz="2100">
              <a:solidFill>
                <a:srgbClr val="504C49"/>
              </a:solidFill>
              <a:latin typeface="Platypi"/>
              <a:ea typeface="Platypi"/>
              <a:cs typeface="Platypi"/>
              <a:sym typeface="Platypi"/>
            </a:endParaRPr>
          </a:p>
        </p:txBody>
      </p:sp>
      <p:sp>
        <p:nvSpPr>
          <p:cNvPr id="265" name="Google Shape;265;p24"/>
          <p:cNvSpPr txBox="1"/>
          <p:nvPr/>
        </p:nvSpPr>
        <p:spPr>
          <a:xfrm>
            <a:off x="868475" y="7144722"/>
            <a:ext cx="9906000" cy="9927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And common patterns of Onion (like ‘local man…’) are already mostly captured by the Naive Bayes Bag of Words approach</a:t>
            </a:r>
            <a:endParaRPr sz="2100">
              <a:solidFill>
                <a:srgbClr val="504C49"/>
              </a:solidFill>
              <a:latin typeface="Platypi"/>
              <a:ea typeface="Platypi"/>
              <a:cs typeface="Platypi"/>
              <a:sym typeface="Platypi"/>
            </a:endParaRPr>
          </a:p>
        </p:txBody>
      </p:sp>
      <p:sp>
        <p:nvSpPr>
          <p:cNvPr id="266" name="Google Shape;266;p24"/>
          <p:cNvSpPr/>
          <p:nvPr/>
        </p:nvSpPr>
        <p:spPr>
          <a:xfrm>
            <a:off x="12880100" y="7793975"/>
            <a:ext cx="1589400" cy="3885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24"/>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4"/>
          <p:cNvSpPr txBox="1"/>
          <p:nvPr/>
        </p:nvSpPr>
        <p:spPr>
          <a:xfrm>
            <a:off x="1191650" y="4790675"/>
            <a:ext cx="5743500" cy="461700"/>
          </a:xfrm>
          <a:prstGeom prst="rect">
            <a:avLst/>
          </a:prstGeom>
          <a:noFill/>
          <a:ln cap="flat" cmpd="sng" w="28575">
            <a:solidFill>
              <a:schemeClr val="accent5"/>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“Must-See TV Shows You </a:t>
            </a:r>
            <a:r>
              <a:rPr lang="en-US" sz="1800" u="sng">
                <a:solidFill>
                  <a:schemeClr val="dk1"/>
                </a:solidFill>
                <a:latin typeface="Times New Roman"/>
                <a:ea typeface="Times New Roman"/>
                <a:cs typeface="Times New Roman"/>
                <a:sym typeface="Times New Roman"/>
              </a:rPr>
              <a:t>Can't</a:t>
            </a:r>
            <a:r>
              <a:rPr lang="en-US" sz="1800">
                <a:solidFill>
                  <a:schemeClr val="dk1"/>
                </a:solidFill>
                <a:latin typeface="Times New Roman"/>
                <a:ea typeface="Times New Roman"/>
                <a:cs typeface="Times New Roman"/>
                <a:sym typeface="Times New Roman"/>
              </a:rPr>
              <a:t> Miss This Fall.”</a:t>
            </a:r>
            <a:endParaRPr/>
          </a:p>
        </p:txBody>
      </p:sp>
      <p:sp>
        <p:nvSpPr>
          <p:cNvPr id="269" name="Google Shape;269;p24"/>
          <p:cNvSpPr txBox="1"/>
          <p:nvPr/>
        </p:nvSpPr>
        <p:spPr>
          <a:xfrm>
            <a:off x="868475" y="5303400"/>
            <a:ext cx="6434100" cy="507900"/>
          </a:xfrm>
          <a:prstGeom prst="rect">
            <a:avLst/>
          </a:prstGeom>
          <a:noFill/>
          <a:ln>
            <a:noFill/>
          </a:ln>
        </p:spPr>
        <p:txBody>
          <a:bodyPr anchorCtr="0" anchor="t" bIns="91425" lIns="91425" spcFirstLastPara="1" rIns="91425" wrap="square" tIns="91425">
            <a:spAutoFit/>
          </a:bodyPr>
          <a:lstStyle/>
          <a:p>
            <a:pPr indent="0" lvl="0" marL="457200" rtl="0" algn="l">
              <a:lnSpc>
                <a:spcPct val="150000"/>
              </a:lnSpc>
              <a:spcBef>
                <a:spcPts val="0"/>
              </a:spcBef>
              <a:spcAft>
                <a:spcPts val="0"/>
              </a:spcAft>
              <a:buNone/>
            </a:pPr>
            <a:r>
              <a:rPr lang="en-US" sz="2100">
                <a:solidFill>
                  <a:srgbClr val="504C49"/>
                </a:solidFill>
                <a:latin typeface="Platypi"/>
                <a:ea typeface="Platypi"/>
                <a:cs typeface="Platypi"/>
                <a:sym typeface="Platypi"/>
              </a:rPr>
              <a:t>can become sarcastic by removing a “not”:</a:t>
            </a:r>
            <a:endParaRPr sz="2100">
              <a:solidFill>
                <a:srgbClr val="504C49"/>
              </a:solidFill>
              <a:latin typeface="Platypi"/>
              <a:ea typeface="Platypi"/>
              <a:cs typeface="Platypi"/>
              <a:sym typeface="Platypi"/>
            </a:endParaRPr>
          </a:p>
        </p:txBody>
      </p:sp>
      <p:sp>
        <p:nvSpPr>
          <p:cNvPr id="270" name="Google Shape;270;p24"/>
          <p:cNvSpPr txBox="1"/>
          <p:nvPr/>
        </p:nvSpPr>
        <p:spPr>
          <a:xfrm>
            <a:off x="1191650" y="5857475"/>
            <a:ext cx="57435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“Must-See TV Shows You </a:t>
            </a:r>
            <a:r>
              <a:rPr lang="en-US" sz="1800" u="sng">
                <a:solidFill>
                  <a:schemeClr val="dk1"/>
                </a:solidFill>
                <a:latin typeface="Times New Roman"/>
                <a:ea typeface="Times New Roman"/>
                <a:cs typeface="Times New Roman"/>
                <a:sym typeface="Times New Roman"/>
              </a:rPr>
              <a:t>Can</a:t>
            </a:r>
            <a:r>
              <a:rPr lang="en-US" sz="1800">
                <a:solidFill>
                  <a:schemeClr val="dk1"/>
                </a:solidFill>
                <a:latin typeface="Times New Roman"/>
                <a:ea typeface="Times New Roman"/>
                <a:cs typeface="Times New Roman"/>
                <a:sym typeface="Times New Roman"/>
              </a:rPr>
              <a:t> Miss This Fall.”</a:t>
            </a:r>
            <a:endParaRPr/>
          </a:p>
        </p:txBody>
      </p:sp>
      <p:sp>
        <p:nvSpPr>
          <p:cNvPr id="271" name="Google Shape;271;p24"/>
          <p:cNvSpPr/>
          <p:nvPr/>
        </p:nvSpPr>
        <p:spPr>
          <a:xfrm>
            <a:off x="717607" y="364438"/>
            <a:ext cx="9388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Pattern Analysis</a:t>
            </a:r>
            <a:endParaRPr sz="445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p:nvPr/>
        </p:nvSpPr>
        <p:spPr>
          <a:xfrm>
            <a:off x="8310025" y="5043025"/>
            <a:ext cx="4360200" cy="796500"/>
          </a:xfrm>
          <a:prstGeom prst="flowChartAlternateProcess">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5"/>
          <p:cNvSpPr/>
          <p:nvPr/>
        </p:nvSpPr>
        <p:spPr>
          <a:xfrm>
            <a:off x="775930" y="609600"/>
            <a:ext cx="5542359" cy="692706"/>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201B18"/>
              </a:buClr>
              <a:buSzPts val="4350"/>
              <a:buFont typeface="Platypi Medium"/>
              <a:buNone/>
            </a:pPr>
            <a:r>
              <a:rPr lang="en-US" sz="4350">
                <a:solidFill>
                  <a:srgbClr val="201B18"/>
                </a:solidFill>
                <a:latin typeface="Platypi Medium"/>
                <a:ea typeface="Platypi Medium"/>
                <a:cs typeface="Platypi Medium"/>
                <a:sym typeface="Platypi Medium"/>
              </a:rPr>
              <a:t>Contents</a:t>
            </a:r>
            <a:endParaRPr sz="4350">
              <a:solidFill>
                <a:schemeClr val="dk1"/>
              </a:solidFill>
              <a:latin typeface="Calibri"/>
              <a:ea typeface="Calibri"/>
              <a:cs typeface="Calibri"/>
              <a:sym typeface="Calibri"/>
            </a:endParaRPr>
          </a:p>
        </p:txBody>
      </p:sp>
      <p:sp>
        <p:nvSpPr>
          <p:cNvPr id="279" name="Google Shape;279;p25"/>
          <p:cNvSpPr/>
          <p:nvPr/>
        </p:nvSpPr>
        <p:spPr>
          <a:xfrm>
            <a:off x="7299960" y="1745694"/>
            <a:ext cx="30480" cy="5874901"/>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25"/>
          <p:cNvSpPr/>
          <p:nvPr/>
        </p:nvSpPr>
        <p:spPr>
          <a:xfrm>
            <a:off x="6320373" y="2229088"/>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25"/>
          <p:cNvSpPr/>
          <p:nvPr/>
        </p:nvSpPr>
        <p:spPr>
          <a:xfrm>
            <a:off x="7065824" y="1995011"/>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25"/>
          <p:cNvSpPr/>
          <p:nvPr/>
        </p:nvSpPr>
        <p:spPr>
          <a:xfrm>
            <a:off x="7240488" y="2078117"/>
            <a:ext cx="149304"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1</a:t>
            </a:r>
            <a:endParaRPr sz="2600">
              <a:solidFill>
                <a:schemeClr val="dk1"/>
              </a:solidFill>
              <a:latin typeface="Calibri"/>
              <a:ea typeface="Calibri"/>
              <a:cs typeface="Calibri"/>
              <a:sym typeface="Calibri"/>
            </a:endParaRPr>
          </a:p>
        </p:txBody>
      </p:sp>
      <p:sp>
        <p:nvSpPr>
          <p:cNvPr id="283" name="Google Shape;283;p25"/>
          <p:cNvSpPr/>
          <p:nvPr/>
        </p:nvSpPr>
        <p:spPr>
          <a:xfrm>
            <a:off x="3324701" y="1967389"/>
            <a:ext cx="2771180"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Task &amp; </a:t>
            </a:r>
            <a:r>
              <a:rPr lang="en-US" sz="2150">
                <a:solidFill>
                  <a:srgbClr val="504C49"/>
                </a:solidFill>
                <a:latin typeface="Platypi Medium"/>
                <a:ea typeface="Platypi Medium"/>
                <a:cs typeface="Platypi Medium"/>
                <a:sym typeface="Platypi Medium"/>
              </a:rPr>
              <a:t>Data</a:t>
            </a:r>
            <a:endParaRPr sz="2150">
              <a:solidFill>
                <a:schemeClr val="dk1"/>
              </a:solidFill>
              <a:latin typeface="Calibri"/>
              <a:ea typeface="Calibri"/>
              <a:cs typeface="Calibri"/>
              <a:sym typeface="Calibri"/>
            </a:endParaRPr>
          </a:p>
        </p:txBody>
      </p:sp>
      <p:sp>
        <p:nvSpPr>
          <p:cNvPr id="284" name="Google Shape;284;p25"/>
          <p:cNvSpPr/>
          <p:nvPr/>
        </p:nvSpPr>
        <p:spPr>
          <a:xfrm>
            <a:off x="7534096" y="3337560"/>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25"/>
          <p:cNvSpPr/>
          <p:nvPr/>
        </p:nvSpPr>
        <p:spPr>
          <a:xfrm>
            <a:off x="7065824" y="310348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25"/>
          <p:cNvSpPr/>
          <p:nvPr/>
        </p:nvSpPr>
        <p:spPr>
          <a:xfrm>
            <a:off x="7207746" y="3186589"/>
            <a:ext cx="214789"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2</a:t>
            </a:r>
            <a:endParaRPr sz="2600">
              <a:solidFill>
                <a:schemeClr val="dk1"/>
              </a:solidFill>
              <a:latin typeface="Calibri"/>
              <a:ea typeface="Calibri"/>
              <a:cs typeface="Calibri"/>
              <a:sym typeface="Calibri"/>
            </a:endParaRPr>
          </a:p>
        </p:txBody>
      </p:sp>
      <p:sp>
        <p:nvSpPr>
          <p:cNvPr id="287" name="Google Shape;287;p25"/>
          <p:cNvSpPr/>
          <p:nvPr/>
        </p:nvSpPr>
        <p:spPr>
          <a:xfrm>
            <a:off x="8534519" y="3075861"/>
            <a:ext cx="3848338"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Preprocessing and Baselines</a:t>
            </a:r>
            <a:endParaRPr sz="2150">
              <a:solidFill>
                <a:schemeClr val="dk1"/>
              </a:solidFill>
              <a:latin typeface="Calibri"/>
              <a:ea typeface="Calibri"/>
              <a:cs typeface="Calibri"/>
              <a:sym typeface="Calibri"/>
            </a:endParaRPr>
          </a:p>
        </p:txBody>
      </p:sp>
      <p:sp>
        <p:nvSpPr>
          <p:cNvPr id="288" name="Google Shape;288;p25"/>
          <p:cNvSpPr/>
          <p:nvPr/>
        </p:nvSpPr>
        <p:spPr>
          <a:xfrm>
            <a:off x="6320373" y="4335185"/>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25"/>
          <p:cNvSpPr/>
          <p:nvPr/>
        </p:nvSpPr>
        <p:spPr>
          <a:xfrm>
            <a:off x="7065824" y="4101108"/>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25"/>
          <p:cNvSpPr/>
          <p:nvPr/>
        </p:nvSpPr>
        <p:spPr>
          <a:xfrm>
            <a:off x="7211437" y="4184213"/>
            <a:ext cx="20752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3</a:t>
            </a:r>
            <a:endParaRPr sz="2600">
              <a:solidFill>
                <a:schemeClr val="dk1"/>
              </a:solidFill>
              <a:latin typeface="Calibri"/>
              <a:ea typeface="Calibri"/>
              <a:cs typeface="Calibri"/>
              <a:sym typeface="Calibri"/>
            </a:endParaRPr>
          </a:p>
        </p:txBody>
      </p:sp>
      <p:sp>
        <p:nvSpPr>
          <p:cNvPr id="291" name="Google Shape;291;p25"/>
          <p:cNvSpPr/>
          <p:nvPr/>
        </p:nvSpPr>
        <p:spPr>
          <a:xfrm>
            <a:off x="2939296" y="4073485"/>
            <a:ext cx="3156585"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Error Analysis and Insights</a:t>
            </a:r>
            <a:endParaRPr sz="2150">
              <a:solidFill>
                <a:schemeClr val="dk1"/>
              </a:solidFill>
              <a:latin typeface="Calibri"/>
              <a:ea typeface="Calibri"/>
              <a:cs typeface="Calibri"/>
              <a:sym typeface="Calibri"/>
            </a:endParaRPr>
          </a:p>
        </p:txBody>
      </p:sp>
      <p:sp>
        <p:nvSpPr>
          <p:cNvPr id="292" name="Google Shape;292;p25"/>
          <p:cNvSpPr/>
          <p:nvPr/>
        </p:nvSpPr>
        <p:spPr>
          <a:xfrm>
            <a:off x="7534096" y="533280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25"/>
          <p:cNvSpPr/>
          <p:nvPr/>
        </p:nvSpPr>
        <p:spPr>
          <a:xfrm>
            <a:off x="7065824" y="509873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25"/>
          <p:cNvSpPr/>
          <p:nvPr/>
        </p:nvSpPr>
        <p:spPr>
          <a:xfrm>
            <a:off x="7204412" y="5181838"/>
            <a:ext cx="22145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4</a:t>
            </a:r>
            <a:endParaRPr sz="2600">
              <a:solidFill>
                <a:schemeClr val="dk1"/>
              </a:solidFill>
              <a:latin typeface="Calibri"/>
              <a:ea typeface="Calibri"/>
              <a:cs typeface="Calibri"/>
              <a:sym typeface="Calibri"/>
            </a:endParaRPr>
          </a:p>
        </p:txBody>
      </p:sp>
      <p:sp>
        <p:nvSpPr>
          <p:cNvPr id="295" name="Google Shape;295;p25"/>
          <p:cNvSpPr/>
          <p:nvPr/>
        </p:nvSpPr>
        <p:spPr>
          <a:xfrm>
            <a:off x="8534519" y="5071110"/>
            <a:ext cx="2771180"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Advanced Approaches</a:t>
            </a:r>
            <a:endParaRPr sz="2150">
              <a:solidFill>
                <a:schemeClr val="dk1"/>
              </a:solidFill>
              <a:latin typeface="Calibri"/>
              <a:ea typeface="Calibri"/>
              <a:cs typeface="Calibri"/>
              <a:sym typeface="Calibri"/>
            </a:endParaRPr>
          </a:p>
        </p:txBody>
      </p:sp>
      <p:sp>
        <p:nvSpPr>
          <p:cNvPr id="296" name="Google Shape;296;p25"/>
          <p:cNvSpPr/>
          <p:nvPr/>
        </p:nvSpPr>
        <p:spPr>
          <a:xfrm>
            <a:off x="6320373" y="6330434"/>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25"/>
          <p:cNvSpPr/>
          <p:nvPr/>
        </p:nvSpPr>
        <p:spPr>
          <a:xfrm>
            <a:off x="7065824" y="6096357"/>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25"/>
          <p:cNvSpPr/>
          <p:nvPr/>
        </p:nvSpPr>
        <p:spPr>
          <a:xfrm>
            <a:off x="7208103" y="6179463"/>
            <a:ext cx="214193"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5</a:t>
            </a:r>
            <a:endParaRPr sz="2600">
              <a:solidFill>
                <a:schemeClr val="dk1"/>
              </a:solidFill>
              <a:latin typeface="Calibri"/>
              <a:ea typeface="Calibri"/>
              <a:cs typeface="Calibri"/>
              <a:sym typeface="Calibri"/>
            </a:endParaRPr>
          </a:p>
        </p:txBody>
      </p:sp>
      <p:sp>
        <p:nvSpPr>
          <p:cNvPr id="299" name="Google Shape;299;p25"/>
          <p:cNvSpPr/>
          <p:nvPr/>
        </p:nvSpPr>
        <p:spPr>
          <a:xfrm>
            <a:off x="1333143" y="6068735"/>
            <a:ext cx="4762738"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Challenges and Conclusion</a:t>
            </a:r>
            <a:endParaRPr sz="2150">
              <a:solidFill>
                <a:schemeClr val="dk1"/>
              </a:solidFill>
              <a:latin typeface="Calibri"/>
              <a:ea typeface="Calibri"/>
              <a:cs typeface="Calibri"/>
              <a:sym typeface="Calibri"/>
            </a:endParaRPr>
          </a:p>
        </p:txBody>
      </p:sp>
      <p:sp>
        <p:nvSpPr>
          <p:cNvPr id="300" name="Google Shape;300;p25"/>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25"/>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6"/>
          <p:cNvSpPr/>
          <p:nvPr/>
        </p:nvSpPr>
        <p:spPr>
          <a:xfrm>
            <a:off x="717607" y="314150"/>
            <a:ext cx="9388500" cy="708900"/>
          </a:xfrm>
          <a:prstGeom prst="rect">
            <a:avLst/>
          </a:prstGeom>
          <a:noFill/>
          <a:ln>
            <a:noFill/>
          </a:ln>
        </p:spPr>
        <p:txBody>
          <a:bodyPr anchorCtr="0" anchor="t" bIns="0" lIns="0" spcFirstLastPara="1" rIns="0" wrap="square" tIns="0">
            <a:noAutofit/>
          </a:bodyPr>
          <a:lstStyle/>
          <a:p>
            <a:pPr indent="0" lvl="0" marL="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Testing on New Data: ChatGPT</a:t>
            </a:r>
            <a:endParaRPr sz="4450">
              <a:solidFill>
                <a:srgbClr val="201B18"/>
              </a:solidFill>
              <a:latin typeface="Platypi Medium"/>
              <a:ea typeface="Platypi Medium"/>
              <a:cs typeface="Platypi Medium"/>
              <a:sym typeface="Platypi Medium"/>
            </a:endParaRPr>
          </a:p>
        </p:txBody>
      </p:sp>
      <p:sp>
        <p:nvSpPr>
          <p:cNvPr id="307" name="Google Shape;307;p26"/>
          <p:cNvSpPr txBox="1"/>
          <p:nvPr/>
        </p:nvSpPr>
        <p:spPr>
          <a:xfrm>
            <a:off x="868475" y="1291100"/>
            <a:ext cx="6574500" cy="29322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AutoNum type="arabicPeriod"/>
            </a:pPr>
            <a:r>
              <a:rPr lang="en-US" sz="2100">
                <a:solidFill>
                  <a:srgbClr val="504C49"/>
                </a:solidFill>
                <a:latin typeface="Platypi"/>
                <a:ea typeface="Platypi"/>
                <a:cs typeface="Platypi"/>
                <a:sym typeface="Platypi"/>
              </a:rPr>
              <a:t>1000 headlines:</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similar to </a:t>
            </a:r>
            <a:r>
              <a:rPr lang="en-US" sz="2100">
                <a:solidFill>
                  <a:srgbClr val="0E7347"/>
                </a:solidFill>
                <a:latin typeface="Platypi"/>
                <a:ea typeface="Platypi"/>
                <a:cs typeface="Platypi"/>
                <a:sym typeface="Platypi"/>
              </a:rPr>
              <a:t>Onion</a:t>
            </a:r>
            <a:endParaRPr sz="2100">
              <a:solidFill>
                <a:srgbClr val="0E7347"/>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similar to </a:t>
            </a:r>
            <a:r>
              <a:rPr lang="en-US" sz="2100">
                <a:solidFill>
                  <a:schemeClr val="accent1"/>
                </a:solidFill>
                <a:latin typeface="Platypi"/>
                <a:ea typeface="Platypi"/>
                <a:cs typeface="Platypi"/>
                <a:sym typeface="Platypi"/>
              </a:rPr>
              <a:t>HuffPost</a:t>
            </a:r>
            <a:endParaRPr sz="2100">
              <a:solidFill>
                <a:srgbClr val="504C49"/>
              </a:solidFill>
              <a:latin typeface="Platypi"/>
              <a:ea typeface="Platypi"/>
              <a:cs typeface="Platypi"/>
              <a:sym typeface="Platypi"/>
            </a:endParaRPr>
          </a:p>
        </p:txBody>
      </p:sp>
      <p:sp>
        <p:nvSpPr>
          <p:cNvPr id="308" name="Google Shape;308;p26"/>
          <p:cNvSpPr txBox="1"/>
          <p:nvPr/>
        </p:nvSpPr>
        <p:spPr>
          <a:xfrm>
            <a:off x="5488050" y="1672100"/>
            <a:ext cx="74877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"Area Man Claims He’s 'Listening' By Repeating Last Three Words You Said."</a:t>
            </a:r>
            <a:endParaRPr/>
          </a:p>
        </p:txBody>
      </p:sp>
      <p:sp>
        <p:nvSpPr>
          <p:cNvPr id="309" name="Google Shape;309;p26"/>
          <p:cNvSpPr txBox="1"/>
          <p:nvPr/>
        </p:nvSpPr>
        <p:spPr>
          <a:xfrm>
            <a:off x="6444700" y="2223725"/>
            <a:ext cx="67929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“New Study Finds Majority Of Clouds Prefer To Rain Over Picnics.”</a:t>
            </a:r>
            <a:endParaRPr sz="1800">
              <a:solidFill>
                <a:schemeClr val="dk1"/>
              </a:solidFill>
              <a:latin typeface="Times New Roman"/>
              <a:ea typeface="Times New Roman"/>
              <a:cs typeface="Times New Roman"/>
              <a:sym typeface="Times New Roman"/>
            </a:endParaRPr>
          </a:p>
        </p:txBody>
      </p:sp>
      <p:sp>
        <p:nvSpPr>
          <p:cNvPr id="310" name="Google Shape;310;p26"/>
          <p:cNvSpPr txBox="1"/>
          <p:nvPr/>
        </p:nvSpPr>
        <p:spPr>
          <a:xfrm>
            <a:off x="8015675" y="2775350"/>
            <a:ext cx="56334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“Ghost Refuses To Haunt House With Open Floor Plan.”</a:t>
            </a:r>
            <a:endParaRPr sz="1800">
              <a:solidFill>
                <a:schemeClr val="dk1"/>
              </a:solidFill>
              <a:latin typeface="Times New Roman"/>
              <a:ea typeface="Times New Roman"/>
              <a:cs typeface="Times New Roman"/>
              <a:sym typeface="Times New Roman"/>
            </a:endParaRPr>
          </a:p>
        </p:txBody>
      </p:sp>
      <p:sp>
        <p:nvSpPr>
          <p:cNvPr id="311" name="Google Shape;311;p26"/>
          <p:cNvSpPr txBox="1"/>
          <p:nvPr/>
        </p:nvSpPr>
        <p:spPr>
          <a:xfrm>
            <a:off x="5675350" y="3729500"/>
            <a:ext cx="83316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"The Incredible Story of a Librarian Who Saved Hundreds of Books From Destruction."</a:t>
            </a:r>
            <a:endParaRPr/>
          </a:p>
        </p:txBody>
      </p:sp>
      <p:sp>
        <p:nvSpPr>
          <p:cNvPr id="312" name="Google Shape;312;p26"/>
          <p:cNvSpPr txBox="1"/>
          <p:nvPr/>
        </p:nvSpPr>
        <p:spPr>
          <a:xfrm>
            <a:off x="7057500" y="4281125"/>
            <a:ext cx="6180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"How to Actually Make Your New Year’s Resolutions Stick."</a:t>
            </a:r>
            <a:endParaRPr sz="1800">
              <a:solidFill>
                <a:schemeClr val="dk1"/>
              </a:solidFill>
              <a:latin typeface="Times New Roman"/>
              <a:ea typeface="Times New Roman"/>
              <a:cs typeface="Times New Roman"/>
              <a:sym typeface="Times New Roman"/>
            </a:endParaRPr>
          </a:p>
        </p:txBody>
      </p:sp>
      <p:sp>
        <p:nvSpPr>
          <p:cNvPr id="313" name="Google Shape;313;p26"/>
          <p:cNvSpPr txBox="1"/>
          <p:nvPr/>
        </p:nvSpPr>
        <p:spPr>
          <a:xfrm>
            <a:off x="9189875" y="4832750"/>
            <a:ext cx="44592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"How I Found Myself After Losing My Job."</a:t>
            </a:r>
            <a:endParaRPr sz="1800">
              <a:solidFill>
                <a:schemeClr val="dk1"/>
              </a:solidFill>
              <a:latin typeface="Times New Roman"/>
              <a:ea typeface="Times New Roman"/>
              <a:cs typeface="Times New Roman"/>
              <a:sym typeface="Times New Roman"/>
            </a:endParaRPr>
          </a:p>
        </p:txBody>
      </p:sp>
      <p:graphicFrame>
        <p:nvGraphicFramePr>
          <p:cNvPr id="314" name="Google Shape;314;p26"/>
          <p:cNvGraphicFramePr/>
          <p:nvPr/>
        </p:nvGraphicFramePr>
        <p:xfrm>
          <a:off x="3949125" y="5936000"/>
          <a:ext cx="3000000" cy="3000000"/>
        </p:xfrm>
        <a:graphic>
          <a:graphicData uri="http://schemas.openxmlformats.org/drawingml/2006/table">
            <a:tbl>
              <a:tblPr>
                <a:noFill/>
                <a:tableStyleId>{F35053C8-835E-4689-A821-A97D63651BAE}</a:tableStyleId>
              </a:tblPr>
              <a:tblGrid>
                <a:gridCol w="2988500"/>
                <a:gridCol w="1957300"/>
                <a:gridCol w="1897825"/>
                <a:gridCol w="1858175"/>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Dataset</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16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F1-score</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Clr>
                          <a:schemeClr val="dk1"/>
                        </a:buClr>
                        <a:buSzPts val="1100"/>
                        <a:buFont typeface="Arial"/>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Original</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Onion and HuffPost)</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0.95</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0.89</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0.92</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
        <p:nvSpPr>
          <p:cNvPr id="315" name="Google Shape;315;p26"/>
          <p:cNvSpPr txBox="1"/>
          <p:nvPr/>
        </p:nvSpPr>
        <p:spPr>
          <a:xfrm>
            <a:off x="868475" y="4814950"/>
            <a:ext cx="5488200" cy="14775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Our Naive Bayes model from before, performs even better on this fake dataset!</a:t>
            </a:r>
            <a:endParaRPr/>
          </a:p>
        </p:txBody>
      </p:sp>
      <p:sp>
        <p:nvSpPr>
          <p:cNvPr id="316" name="Google Shape;316;p26"/>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p:nvPr/>
        </p:nvSpPr>
        <p:spPr>
          <a:xfrm>
            <a:off x="717607" y="314150"/>
            <a:ext cx="9388500" cy="708900"/>
          </a:xfrm>
          <a:prstGeom prst="rect">
            <a:avLst/>
          </a:prstGeom>
          <a:noFill/>
          <a:ln>
            <a:noFill/>
          </a:ln>
        </p:spPr>
        <p:txBody>
          <a:bodyPr anchorCtr="0" anchor="t" bIns="0" lIns="0" spcFirstLastPara="1" rIns="0" wrap="square" tIns="0">
            <a:noAutofit/>
          </a:bodyPr>
          <a:lstStyle/>
          <a:p>
            <a:pPr indent="0" lvl="0" marL="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Testing on New Data: ChatGPT</a:t>
            </a:r>
            <a:endParaRPr sz="4450">
              <a:solidFill>
                <a:srgbClr val="201B18"/>
              </a:solidFill>
              <a:latin typeface="Platypi Medium"/>
              <a:ea typeface="Platypi Medium"/>
              <a:cs typeface="Platypi Medium"/>
              <a:sym typeface="Platypi Medium"/>
            </a:endParaRPr>
          </a:p>
        </p:txBody>
      </p:sp>
      <p:sp>
        <p:nvSpPr>
          <p:cNvPr id="322" name="Google Shape;322;p27"/>
          <p:cNvSpPr txBox="1"/>
          <p:nvPr/>
        </p:nvSpPr>
        <p:spPr>
          <a:xfrm>
            <a:off x="868475" y="1291100"/>
            <a:ext cx="6574500" cy="29322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AutoNum type="arabicPeriod"/>
            </a:pPr>
            <a:r>
              <a:rPr lang="en-US" sz="2100">
                <a:solidFill>
                  <a:srgbClr val="504C49"/>
                </a:solidFill>
                <a:latin typeface="Platypi"/>
                <a:ea typeface="Platypi"/>
                <a:cs typeface="Platypi"/>
                <a:sym typeface="Platypi"/>
              </a:rPr>
              <a:t>1000 headlines:</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similar to </a:t>
            </a:r>
            <a:r>
              <a:rPr lang="en-US" sz="2100">
                <a:solidFill>
                  <a:srgbClr val="0E7347"/>
                </a:solidFill>
                <a:latin typeface="Platypi"/>
                <a:ea typeface="Platypi"/>
                <a:cs typeface="Platypi"/>
                <a:sym typeface="Platypi"/>
              </a:rPr>
              <a:t>Onion</a:t>
            </a:r>
            <a:endParaRPr sz="2100">
              <a:solidFill>
                <a:srgbClr val="0E7347"/>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similar to </a:t>
            </a:r>
            <a:r>
              <a:rPr lang="en-US" sz="2100">
                <a:solidFill>
                  <a:schemeClr val="accent1"/>
                </a:solidFill>
                <a:latin typeface="Platypi"/>
                <a:ea typeface="Platypi"/>
                <a:cs typeface="Platypi"/>
                <a:sym typeface="Platypi"/>
              </a:rPr>
              <a:t>HuffPost</a:t>
            </a:r>
            <a:endParaRPr sz="2100">
              <a:solidFill>
                <a:srgbClr val="504C49"/>
              </a:solidFill>
              <a:latin typeface="Platypi"/>
              <a:ea typeface="Platypi"/>
              <a:cs typeface="Platypi"/>
              <a:sym typeface="Platypi"/>
            </a:endParaRPr>
          </a:p>
        </p:txBody>
      </p:sp>
      <p:sp>
        <p:nvSpPr>
          <p:cNvPr id="323" name="Google Shape;323;p27"/>
          <p:cNvSpPr txBox="1"/>
          <p:nvPr/>
        </p:nvSpPr>
        <p:spPr>
          <a:xfrm>
            <a:off x="5488050" y="1672100"/>
            <a:ext cx="74877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"Area Man Claims He’s 'Listening' By Repeating Last Three Words You Said."</a:t>
            </a:r>
            <a:endParaRPr/>
          </a:p>
        </p:txBody>
      </p:sp>
      <p:sp>
        <p:nvSpPr>
          <p:cNvPr id="324" name="Google Shape;324;p27"/>
          <p:cNvSpPr txBox="1"/>
          <p:nvPr/>
        </p:nvSpPr>
        <p:spPr>
          <a:xfrm>
            <a:off x="6444700" y="2223725"/>
            <a:ext cx="67929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“New Study Finds Majority Of Clouds Prefer To Rain Over Picnics.”</a:t>
            </a:r>
            <a:endParaRPr sz="1800">
              <a:solidFill>
                <a:schemeClr val="dk1"/>
              </a:solidFill>
              <a:latin typeface="Times New Roman"/>
              <a:ea typeface="Times New Roman"/>
              <a:cs typeface="Times New Roman"/>
              <a:sym typeface="Times New Roman"/>
            </a:endParaRPr>
          </a:p>
        </p:txBody>
      </p:sp>
      <p:sp>
        <p:nvSpPr>
          <p:cNvPr id="325" name="Google Shape;325;p27"/>
          <p:cNvSpPr txBox="1"/>
          <p:nvPr/>
        </p:nvSpPr>
        <p:spPr>
          <a:xfrm>
            <a:off x="8015675" y="2775350"/>
            <a:ext cx="56334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“Ghost Refuses To Haunt House With Open Floor Plan.”</a:t>
            </a:r>
            <a:endParaRPr sz="1800">
              <a:solidFill>
                <a:schemeClr val="dk1"/>
              </a:solidFill>
              <a:latin typeface="Times New Roman"/>
              <a:ea typeface="Times New Roman"/>
              <a:cs typeface="Times New Roman"/>
              <a:sym typeface="Times New Roman"/>
            </a:endParaRPr>
          </a:p>
        </p:txBody>
      </p:sp>
      <p:sp>
        <p:nvSpPr>
          <p:cNvPr id="326" name="Google Shape;326;p27"/>
          <p:cNvSpPr txBox="1"/>
          <p:nvPr/>
        </p:nvSpPr>
        <p:spPr>
          <a:xfrm>
            <a:off x="5675350" y="3729500"/>
            <a:ext cx="83316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"The Incredible Story of a Librarian Who Saved Hundreds of Books From Destruction."</a:t>
            </a:r>
            <a:endParaRPr/>
          </a:p>
        </p:txBody>
      </p:sp>
      <p:sp>
        <p:nvSpPr>
          <p:cNvPr id="327" name="Google Shape;327;p27"/>
          <p:cNvSpPr txBox="1"/>
          <p:nvPr/>
        </p:nvSpPr>
        <p:spPr>
          <a:xfrm>
            <a:off x="7057500" y="4281125"/>
            <a:ext cx="6180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"How to Actually Make Your New Year’s Resolutions Stick."</a:t>
            </a:r>
            <a:endParaRPr sz="1800">
              <a:solidFill>
                <a:schemeClr val="dk1"/>
              </a:solidFill>
              <a:latin typeface="Times New Roman"/>
              <a:ea typeface="Times New Roman"/>
              <a:cs typeface="Times New Roman"/>
              <a:sym typeface="Times New Roman"/>
            </a:endParaRPr>
          </a:p>
        </p:txBody>
      </p:sp>
      <p:sp>
        <p:nvSpPr>
          <p:cNvPr id="328" name="Google Shape;328;p27"/>
          <p:cNvSpPr txBox="1"/>
          <p:nvPr/>
        </p:nvSpPr>
        <p:spPr>
          <a:xfrm>
            <a:off x="9189875" y="4832750"/>
            <a:ext cx="44592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"How I Found Myself After Losing My Job."</a:t>
            </a:r>
            <a:endParaRPr sz="1800">
              <a:solidFill>
                <a:schemeClr val="dk1"/>
              </a:solidFill>
              <a:latin typeface="Times New Roman"/>
              <a:ea typeface="Times New Roman"/>
              <a:cs typeface="Times New Roman"/>
              <a:sym typeface="Times New Roman"/>
            </a:endParaRPr>
          </a:p>
        </p:txBody>
      </p:sp>
      <p:sp>
        <p:nvSpPr>
          <p:cNvPr id="329" name="Google Shape;329;p27"/>
          <p:cNvSpPr txBox="1"/>
          <p:nvPr/>
        </p:nvSpPr>
        <p:spPr>
          <a:xfrm>
            <a:off x="868475" y="5043550"/>
            <a:ext cx="5633400" cy="29322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This happens because ChatGPT exaggerates their styles even further!</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Four common patterns including words like </a:t>
            </a:r>
            <a:r>
              <a:rPr i="1" lang="en-US" sz="2100">
                <a:solidFill>
                  <a:srgbClr val="504C49"/>
                </a:solidFill>
                <a:latin typeface="Platypi"/>
                <a:ea typeface="Platypi"/>
                <a:cs typeface="Platypi"/>
                <a:sym typeface="Platypi"/>
              </a:rPr>
              <a:t>“nation”</a:t>
            </a:r>
            <a:r>
              <a:rPr lang="en-US" sz="2100">
                <a:solidFill>
                  <a:srgbClr val="504C49"/>
                </a:solidFill>
                <a:latin typeface="Platypi"/>
                <a:ea typeface="Platypi"/>
                <a:cs typeface="Platypi"/>
                <a:sym typeface="Platypi"/>
              </a:rPr>
              <a:t>,</a:t>
            </a:r>
            <a:r>
              <a:rPr i="1" lang="en-US" sz="2100">
                <a:solidFill>
                  <a:srgbClr val="504C49"/>
                </a:solidFill>
                <a:latin typeface="Platypi"/>
                <a:ea typeface="Platypi"/>
                <a:cs typeface="Platypi"/>
                <a:sym typeface="Platypi"/>
              </a:rPr>
              <a:t> “area man”</a:t>
            </a:r>
            <a:r>
              <a:rPr lang="en-US" sz="2100">
                <a:solidFill>
                  <a:srgbClr val="504C49"/>
                </a:solidFill>
                <a:latin typeface="Platypi"/>
                <a:ea typeface="Platypi"/>
                <a:cs typeface="Platypi"/>
                <a:sym typeface="Platypi"/>
              </a:rPr>
              <a:t>,</a:t>
            </a:r>
            <a:r>
              <a:rPr i="1" lang="en-US" sz="2100">
                <a:solidFill>
                  <a:srgbClr val="504C49"/>
                </a:solidFill>
                <a:latin typeface="Platypi"/>
                <a:ea typeface="Platypi"/>
                <a:cs typeface="Platypi"/>
                <a:sym typeface="Platypi"/>
              </a:rPr>
              <a:t> “local”</a:t>
            </a:r>
            <a:r>
              <a:rPr lang="en-US" sz="2100">
                <a:solidFill>
                  <a:srgbClr val="504C49"/>
                </a:solidFill>
                <a:latin typeface="Platypi"/>
                <a:ea typeface="Platypi"/>
                <a:cs typeface="Platypi"/>
                <a:sym typeface="Platypi"/>
              </a:rPr>
              <a:t>,</a:t>
            </a:r>
            <a:r>
              <a:rPr i="1" lang="en-US" sz="2100">
                <a:solidFill>
                  <a:srgbClr val="504C49"/>
                </a:solidFill>
                <a:latin typeface="Platypi"/>
                <a:ea typeface="Platypi"/>
                <a:cs typeface="Platypi"/>
                <a:sym typeface="Platypi"/>
              </a:rPr>
              <a:t> </a:t>
            </a:r>
            <a:r>
              <a:rPr lang="en-US" sz="2100">
                <a:solidFill>
                  <a:srgbClr val="504C49"/>
                </a:solidFill>
                <a:latin typeface="Platypi"/>
                <a:ea typeface="Platypi"/>
                <a:cs typeface="Platypi"/>
                <a:sym typeface="Platypi"/>
              </a:rPr>
              <a:t>and </a:t>
            </a:r>
            <a:r>
              <a:rPr i="1" lang="en-US" sz="2100">
                <a:solidFill>
                  <a:srgbClr val="504C49"/>
                </a:solidFill>
                <a:latin typeface="Platypi"/>
                <a:ea typeface="Platypi"/>
                <a:cs typeface="Platypi"/>
                <a:sym typeface="Platypi"/>
              </a:rPr>
              <a:t>“study”</a:t>
            </a:r>
            <a:r>
              <a:rPr lang="en-US" sz="2100">
                <a:solidFill>
                  <a:srgbClr val="504C49"/>
                </a:solidFill>
                <a:latin typeface="Platypi"/>
                <a:ea typeface="Platypi"/>
                <a:cs typeface="Platypi"/>
                <a:sym typeface="Platypi"/>
              </a:rPr>
              <a:t> cover the headlines with </a:t>
            </a:r>
            <a:r>
              <a:rPr lang="en-US" sz="2100" u="sng">
                <a:solidFill>
                  <a:srgbClr val="504C49"/>
                </a:solidFill>
                <a:latin typeface="Platypi"/>
                <a:ea typeface="Platypi"/>
                <a:cs typeface="Platypi"/>
                <a:sym typeface="Platypi"/>
              </a:rPr>
              <a:t>much higher recall</a:t>
            </a:r>
            <a:endParaRPr sz="2100" u="sng">
              <a:solidFill>
                <a:srgbClr val="504C49"/>
              </a:solidFill>
              <a:latin typeface="Platypi"/>
              <a:ea typeface="Platypi"/>
              <a:cs typeface="Platypi"/>
              <a:sym typeface="Platypi"/>
            </a:endParaRPr>
          </a:p>
        </p:txBody>
      </p:sp>
      <p:sp>
        <p:nvSpPr>
          <p:cNvPr id="330" name="Google Shape;330;p27"/>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31" name="Google Shape;331;p27"/>
          <p:cNvGraphicFramePr/>
          <p:nvPr/>
        </p:nvGraphicFramePr>
        <p:xfrm>
          <a:off x="6960738" y="6109250"/>
          <a:ext cx="3000000" cy="3000000"/>
        </p:xfrm>
        <a:graphic>
          <a:graphicData uri="http://schemas.openxmlformats.org/drawingml/2006/table">
            <a:tbl>
              <a:tblPr>
                <a:noFill/>
                <a:tableStyleId>{F35053C8-835E-4689-A821-A97D63651BAE}</a:tableStyleId>
              </a:tblPr>
              <a:tblGrid>
                <a:gridCol w="2988500"/>
                <a:gridCol w="1957300"/>
                <a:gridCol w="1897825"/>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Dataset</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16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Original</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0.79</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0.08</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Onion and HuffPost)</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0.94</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0.37</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p:nvPr/>
        </p:nvSpPr>
        <p:spPr>
          <a:xfrm>
            <a:off x="717607" y="314150"/>
            <a:ext cx="9388500" cy="708900"/>
          </a:xfrm>
          <a:prstGeom prst="rect">
            <a:avLst/>
          </a:prstGeom>
          <a:noFill/>
          <a:ln>
            <a:noFill/>
          </a:ln>
        </p:spPr>
        <p:txBody>
          <a:bodyPr anchorCtr="0" anchor="t" bIns="0" lIns="0" spcFirstLastPara="1" rIns="0" wrap="square" tIns="0">
            <a:noAutofit/>
          </a:bodyPr>
          <a:lstStyle/>
          <a:p>
            <a:pPr indent="0" lvl="0" marL="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Testing on New Data: ChatGPT</a:t>
            </a:r>
            <a:endParaRPr sz="4450">
              <a:solidFill>
                <a:srgbClr val="201B18"/>
              </a:solidFill>
              <a:latin typeface="Platypi Medium"/>
              <a:ea typeface="Platypi Medium"/>
              <a:cs typeface="Platypi Medium"/>
              <a:sym typeface="Platypi Medium"/>
            </a:endParaRPr>
          </a:p>
        </p:txBody>
      </p:sp>
      <p:sp>
        <p:nvSpPr>
          <p:cNvPr id="337" name="Google Shape;337;p28"/>
          <p:cNvSpPr txBox="1"/>
          <p:nvPr/>
        </p:nvSpPr>
        <p:spPr>
          <a:xfrm>
            <a:off x="868475" y="1291100"/>
            <a:ext cx="6574500" cy="293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100">
                <a:solidFill>
                  <a:srgbClr val="504C49"/>
                </a:solidFill>
                <a:latin typeface="Platypi"/>
                <a:ea typeface="Platypi"/>
                <a:cs typeface="Platypi"/>
                <a:sym typeface="Platypi"/>
              </a:rPr>
              <a:t>2.   </a:t>
            </a:r>
            <a:r>
              <a:rPr lang="en-US" sz="2100">
                <a:solidFill>
                  <a:srgbClr val="504C49"/>
                </a:solidFill>
                <a:latin typeface="Platypi"/>
                <a:ea typeface="Platypi"/>
                <a:cs typeface="Platypi"/>
                <a:sym typeface="Platypi"/>
              </a:rPr>
              <a:t>1000 headlines:</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a:t>
            </a:r>
            <a:r>
              <a:rPr lang="en-US" sz="2100">
                <a:solidFill>
                  <a:srgbClr val="0E7347"/>
                </a:solidFill>
                <a:latin typeface="Platypi"/>
                <a:ea typeface="Platypi"/>
                <a:cs typeface="Platypi"/>
                <a:sym typeface="Platypi"/>
              </a:rPr>
              <a:t>sarcastic news headlines</a:t>
            </a:r>
            <a:endParaRPr sz="2100">
              <a:solidFill>
                <a:srgbClr val="0E7347"/>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a:t>
            </a:r>
            <a:r>
              <a:rPr lang="en-US" sz="2100">
                <a:solidFill>
                  <a:schemeClr val="accent1"/>
                </a:solidFill>
                <a:latin typeface="Platypi"/>
                <a:ea typeface="Platypi"/>
                <a:cs typeface="Platypi"/>
                <a:sym typeface="Platypi"/>
              </a:rPr>
              <a:t>news headlines</a:t>
            </a:r>
            <a:endParaRPr sz="2100">
              <a:solidFill>
                <a:srgbClr val="504C49"/>
              </a:solidFill>
              <a:latin typeface="Platypi"/>
              <a:ea typeface="Platypi"/>
              <a:cs typeface="Platypi"/>
              <a:sym typeface="Platypi"/>
            </a:endParaRPr>
          </a:p>
        </p:txBody>
      </p:sp>
      <p:sp>
        <p:nvSpPr>
          <p:cNvPr id="338" name="Google Shape;338;p28"/>
          <p:cNvSpPr txBox="1"/>
          <p:nvPr/>
        </p:nvSpPr>
        <p:spPr>
          <a:xfrm>
            <a:off x="5488050" y="2815100"/>
            <a:ext cx="89427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"Remote Control Found in Couch Cushions After Missing for Six Years, Declared a Miracle."</a:t>
            </a:r>
            <a:endParaRPr/>
          </a:p>
        </p:txBody>
      </p:sp>
      <p:sp>
        <p:nvSpPr>
          <p:cNvPr id="339" name="Google Shape;339;p28"/>
          <p:cNvSpPr txBox="1"/>
          <p:nvPr/>
        </p:nvSpPr>
        <p:spPr>
          <a:xfrm>
            <a:off x="6444700" y="1690325"/>
            <a:ext cx="67929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"Local Man Heroically Holds Door Open, Hopes for Medal of Honor."</a:t>
            </a:r>
            <a:endParaRPr sz="1800">
              <a:solidFill>
                <a:schemeClr val="dk1"/>
              </a:solidFill>
              <a:latin typeface="Times New Roman"/>
              <a:ea typeface="Times New Roman"/>
              <a:cs typeface="Times New Roman"/>
              <a:sym typeface="Times New Roman"/>
            </a:endParaRPr>
          </a:p>
        </p:txBody>
      </p:sp>
      <p:sp>
        <p:nvSpPr>
          <p:cNvPr id="340" name="Google Shape;340;p28"/>
          <p:cNvSpPr txBox="1"/>
          <p:nvPr/>
        </p:nvSpPr>
        <p:spPr>
          <a:xfrm>
            <a:off x="7939475" y="2241950"/>
            <a:ext cx="56334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"Facebook Argument Changes No Opinions, Shockingly."</a:t>
            </a:r>
            <a:endParaRPr sz="1800">
              <a:solidFill>
                <a:schemeClr val="dk1"/>
              </a:solidFill>
              <a:latin typeface="Times New Roman"/>
              <a:ea typeface="Times New Roman"/>
              <a:cs typeface="Times New Roman"/>
              <a:sym typeface="Times New Roman"/>
            </a:endParaRPr>
          </a:p>
        </p:txBody>
      </p:sp>
      <p:sp>
        <p:nvSpPr>
          <p:cNvPr id="341" name="Google Shape;341;p28"/>
          <p:cNvSpPr txBox="1"/>
          <p:nvPr/>
        </p:nvSpPr>
        <p:spPr>
          <a:xfrm>
            <a:off x="6444700" y="3729500"/>
            <a:ext cx="64011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"The Surprising Link Between Gut Health and Mental Wellness."</a:t>
            </a:r>
            <a:endParaRPr/>
          </a:p>
        </p:txBody>
      </p:sp>
      <p:sp>
        <p:nvSpPr>
          <p:cNvPr id="342" name="Google Shape;342;p28"/>
          <p:cNvSpPr txBox="1"/>
          <p:nvPr/>
        </p:nvSpPr>
        <p:spPr>
          <a:xfrm>
            <a:off x="7183975" y="4281125"/>
            <a:ext cx="6180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"Why Journaling Is Becoming a Morning Ritual for Millions."</a:t>
            </a:r>
            <a:endParaRPr sz="1800">
              <a:solidFill>
                <a:schemeClr val="dk1"/>
              </a:solidFill>
              <a:latin typeface="Times New Roman"/>
              <a:ea typeface="Times New Roman"/>
              <a:cs typeface="Times New Roman"/>
              <a:sym typeface="Times New Roman"/>
            </a:endParaRPr>
          </a:p>
        </p:txBody>
      </p:sp>
      <p:sp>
        <p:nvSpPr>
          <p:cNvPr id="343" name="Google Shape;343;p28"/>
          <p:cNvSpPr txBox="1"/>
          <p:nvPr/>
        </p:nvSpPr>
        <p:spPr>
          <a:xfrm>
            <a:off x="9029800" y="4832750"/>
            <a:ext cx="4851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"What’s Holding Back a Truly Wireless World?"</a:t>
            </a:r>
            <a:endParaRPr sz="1800">
              <a:solidFill>
                <a:schemeClr val="dk1"/>
              </a:solidFill>
              <a:latin typeface="Times New Roman"/>
              <a:ea typeface="Times New Roman"/>
              <a:cs typeface="Times New Roman"/>
              <a:sym typeface="Times New Roman"/>
            </a:endParaRPr>
          </a:p>
        </p:txBody>
      </p:sp>
      <p:sp>
        <p:nvSpPr>
          <p:cNvPr id="344" name="Google Shape;344;p28"/>
          <p:cNvSpPr txBox="1"/>
          <p:nvPr/>
        </p:nvSpPr>
        <p:spPr>
          <a:xfrm>
            <a:off x="868475" y="5043550"/>
            <a:ext cx="4008300" cy="19626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Our Naive Bayes model from before, performs worse on this generic headlines!</a:t>
            </a:r>
            <a:endParaRPr/>
          </a:p>
        </p:txBody>
      </p:sp>
      <p:sp>
        <p:nvSpPr>
          <p:cNvPr id="345" name="Google Shape;345;p28"/>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46" name="Google Shape;346;p28"/>
          <p:cNvGraphicFramePr/>
          <p:nvPr/>
        </p:nvGraphicFramePr>
        <p:xfrm>
          <a:off x="4876775" y="5384375"/>
          <a:ext cx="3000000" cy="3000000"/>
        </p:xfrm>
        <a:graphic>
          <a:graphicData uri="http://schemas.openxmlformats.org/drawingml/2006/table">
            <a:tbl>
              <a:tblPr>
                <a:noFill/>
                <a:tableStyleId>{F35053C8-835E-4689-A821-A97D63651BAE}</a:tableStyleId>
              </a:tblPr>
              <a:tblGrid>
                <a:gridCol w="2988500"/>
                <a:gridCol w="1957300"/>
                <a:gridCol w="1897825"/>
                <a:gridCol w="1858175"/>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Dataset</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16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F1-score</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Original</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Onion and HuffPost)</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0.95</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0.89</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0.92</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generic headlines)</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0.71</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0.74</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0.73</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p:nvPr/>
        </p:nvSpPr>
        <p:spPr>
          <a:xfrm>
            <a:off x="717607" y="314150"/>
            <a:ext cx="9388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Testing on </a:t>
            </a:r>
            <a:r>
              <a:rPr lang="en-US" sz="4450">
                <a:solidFill>
                  <a:srgbClr val="201B18"/>
                </a:solidFill>
                <a:latin typeface="Platypi Medium"/>
                <a:ea typeface="Platypi Medium"/>
                <a:cs typeface="Platypi Medium"/>
                <a:sym typeface="Platypi Medium"/>
              </a:rPr>
              <a:t>New Data: ChatGPT</a:t>
            </a:r>
            <a:endParaRPr sz="4450">
              <a:solidFill>
                <a:schemeClr val="dk1"/>
              </a:solidFill>
              <a:latin typeface="Calibri"/>
              <a:ea typeface="Calibri"/>
              <a:cs typeface="Calibri"/>
              <a:sym typeface="Calibri"/>
            </a:endParaRPr>
          </a:p>
        </p:txBody>
      </p:sp>
      <p:sp>
        <p:nvSpPr>
          <p:cNvPr id="352" name="Google Shape;352;p29"/>
          <p:cNvSpPr txBox="1"/>
          <p:nvPr/>
        </p:nvSpPr>
        <p:spPr>
          <a:xfrm>
            <a:off x="868475" y="1291100"/>
            <a:ext cx="6574500" cy="2932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100">
                <a:solidFill>
                  <a:srgbClr val="504C49"/>
                </a:solidFill>
                <a:latin typeface="Platypi"/>
                <a:ea typeface="Platypi"/>
                <a:cs typeface="Platypi"/>
                <a:sym typeface="Platypi"/>
              </a:rPr>
              <a:t>2.   1000 headlines:</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a:t>
            </a:r>
            <a:r>
              <a:rPr lang="en-US" sz="2100">
                <a:solidFill>
                  <a:srgbClr val="0E7347"/>
                </a:solidFill>
                <a:latin typeface="Platypi"/>
                <a:ea typeface="Platypi"/>
                <a:cs typeface="Platypi"/>
                <a:sym typeface="Platypi"/>
              </a:rPr>
              <a:t>sarcastic news headlines</a:t>
            </a:r>
            <a:endParaRPr sz="2100">
              <a:solidFill>
                <a:srgbClr val="0E7347"/>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0" lvl="0" marL="0" rtl="0" algn="l">
              <a:lnSpc>
                <a:spcPct val="150000"/>
              </a:lnSpc>
              <a:spcBef>
                <a:spcPts val="0"/>
              </a:spcBef>
              <a:spcAft>
                <a:spcPts val="0"/>
              </a:spcAft>
              <a:buNone/>
            </a:pPr>
            <a:r>
              <a:t/>
            </a:r>
            <a:endParaRPr sz="2100">
              <a:solidFill>
                <a:srgbClr val="504C49"/>
              </a:solidFill>
              <a:latin typeface="Platypi"/>
              <a:ea typeface="Platypi"/>
              <a:cs typeface="Platypi"/>
              <a:sym typeface="Platypi"/>
            </a:endParaRPr>
          </a:p>
          <a:p>
            <a:pPr indent="-361950" lvl="1" marL="914400" rtl="0" algn="l">
              <a:lnSpc>
                <a:spcPct val="150000"/>
              </a:lnSpc>
              <a:spcBef>
                <a:spcPts val="0"/>
              </a:spcBef>
              <a:spcAft>
                <a:spcPts val="0"/>
              </a:spcAft>
              <a:buClr>
                <a:srgbClr val="504C49"/>
              </a:buClr>
              <a:buSzPts val="2100"/>
              <a:buFont typeface="Platypi"/>
              <a:buAutoNum type="alphaLcPeriod"/>
            </a:pPr>
            <a:r>
              <a:rPr lang="en-US" sz="2100">
                <a:solidFill>
                  <a:srgbClr val="504C49"/>
                </a:solidFill>
                <a:latin typeface="Platypi"/>
                <a:ea typeface="Platypi"/>
                <a:cs typeface="Platypi"/>
                <a:sym typeface="Platypi"/>
              </a:rPr>
              <a:t>500 </a:t>
            </a:r>
            <a:r>
              <a:rPr lang="en-US" sz="2100">
                <a:solidFill>
                  <a:schemeClr val="accent1"/>
                </a:solidFill>
                <a:latin typeface="Platypi"/>
                <a:ea typeface="Platypi"/>
                <a:cs typeface="Platypi"/>
                <a:sym typeface="Platypi"/>
              </a:rPr>
              <a:t>news headlines</a:t>
            </a:r>
            <a:endParaRPr sz="2100">
              <a:solidFill>
                <a:srgbClr val="504C49"/>
              </a:solidFill>
              <a:latin typeface="Platypi"/>
              <a:ea typeface="Platypi"/>
              <a:cs typeface="Platypi"/>
              <a:sym typeface="Platypi"/>
            </a:endParaRPr>
          </a:p>
        </p:txBody>
      </p:sp>
      <p:sp>
        <p:nvSpPr>
          <p:cNvPr id="353" name="Google Shape;353;p29"/>
          <p:cNvSpPr txBox="1"/>
          <p:nvPr/>
        </p:nvSpPr>
        <p:spPr>
          <a:xfrm>
            <a:off x="5488050" y="2815100"/>
            <a:ext cx="89427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"Remote Control Found in Couch Cushions After Missing for Six Years, Declared a Miracle."</a:t>
            </a:r>
            <a:endParaRPr/>
          </a:p>
        </p:txBody>
      </p:sp>
      <p:sp>
        <p:nvSpPr>
          <p:cNvPr id="354" name="Google Shape;354;p29"/>
          <p:cNvSpPr txBox="1"/>
          <p:nvPr/>
        </p:nvSpPr>
        <p:spPr>
          <a:xfrm>
            <a:off x="6444700" y="1690325"/>
            <a:ext cx="67929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"Local Man Heroically Holds Door Open, Hopes for Medal of Honor."</a:t>
            </a:r>
            <a:endParaRPr sz="1800">
              <a:solidFill>
                <a:schemeClr val="dk1"/>
              </a:solidFill>
              <a:latin typeface="Times New Roman"/>
              <a:ea typeface="Times New Roman"/>
              <a:cs typeface="Times New Roman"/>
              <a:sym typeface="Times New Roman"/>
            </a:endParaRPr>
          </a:p>
        </p:txBody>
      </p:sp>
      <p:sp>
        <p:nvSpPr>
          <p:cNvPr id="355" name="Google Shape;355;p29"/>
          <p:cNvSpPr txBox="1"/>
          <p:nvPr/>
        </p:nvSpPr>
        <p:spPr>
          <a:xfrm>
            <a:off x="7939475" y="2241950"/>
            <a:ext cx="5633400" cy="461700"/>
          </a:xfrm>
          <a:prstGeom prst="rect">
            <a:avLst/>
          </a:prstGeom>
          <a:noFill/>
          <a:ln cap="flat" cmpd="sng" w="28575">
            <a:solidFill>
              <a:srgbClr val="0E7347"/>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"Facebook Argument Changes No Opinions, Shockingly."</a:t>
            </a:r>
            <a:endParaRPr sz="1800">
              <a:solidFill>
                <a:schemeClr val="dk1"/>
              </a:solidFill>
              <a:latin typeface="Times New Roman"/>
              <a:ea typeface="Times New Roman"/>
              <a:cs typeface="Times New Roman"/>
              <a:sym typeface="Times New Roman"/>
            </a:endParaRPr>
          </a:p>
        </p:txBody>
      </p:sp>
      <p:sp>
        <p:nvSpPr>
          <p:cNvPr id="356" name="Google Shape;356;p29"/>
          <p:cNvSpPr txBox="1"/>
          <p:nvPr/>
        </p:nvSpPr>
        <p:spPr>
          <a:xfrm>
            <a:off x="6444700" y="3729500"/>
            <a:ext cx="64011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"The Surprising Link Between Gut Health and Mental Wellness."</a:t>
            </a:r>
            <a:endParaRPr/>
          </a:p>
        </p:txBody>
      </p:sp>
      <p:sp>
        <p:nvSpPr>
          <p:cNvPr id="357" name="Google Shape;357;p29"/>
          <p:cNvSpPr txBox="1"/>
          <p:nvPr/>
        </p:nvSpPr>
        <p:spPr>
          <a:xfrm>
            <a:off x="7183975" y="4281125"/>
            <a:ext cx="6180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"Why Journaling Is Becoming a Morning Ritual for Millions."</a:t>
            </a:r>
            <a:endParaRPr sz="1800">
              <a:solidFill>
                <a:schemeClr val="dk1"/>
              </a:solidFill>
              <a:latin typeface="Times New Roman"/>
              <a:ea typeface="Times New Roman"/>
              <a:cs typeface="Times New Roman"/>
              <a:sym typeface="Times New Roman"/>
            </a:endParaRPr>
          </a:p>
        </p:txBody>
      </p:sp>
      <p:sp>
        <p:nvSpPr>
          <p:cNvPr id="358" name="Google Shape;358;p29"/>
          <p:cNvSpPr txBox="1"/>
          <p:nvPr/>
        </p:nvSpPr>
        <p:spPr>
          <a:xfrm>
            <a:off x="9029800" y="4832750"/>
            <a:ext cx="4851000" cy="4617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"What’s Holding Back a Truly Wireless World?"</a:t>
            </a:r>
            <a:endParaRPr sz="1800">
              <a:solidFill>
                <a:schemeClr val="dk1"/>
              </a:solidFill>
              <a:latin typeface="Times New Roman"/>
              <a:ea typeface="Times New Roman"/>
              <a:cs typeface="Times New Roman"/>
              <a:sym typeface="Times New Roman"/>
            </a:endParaRPr>
          </a:p>
        </p:txBody>
      </p:sp>
      <p:sp>
        <p:nvSpPr>
          <p:cNvPr id="359" name="Google Shape;359;p29"/>
          <p:cNvSpPr txBox="1"/>
          <p:nvPr/>
        </p:nvSpPr>
        <p:spPr>
          <a:xfrm>
            <a:off x="868475" y="5043550"/>
            <a:ext cx="4008300" cy="19626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a:buChar char="●"/>
            </a:pPr>
            <a:r>
              <a:rPr lang="en-US" sz="2100">
                <a:solidFill>
                  <a:srgbClr val="504C49"/>
                </a:solidFill>
                <a:latin typeface="Platypi"/>
                <a:ea typeface="Platypi"/>
                <a:cs typeface="Platypi"/>
                <a:sym typeface="Platypi"/>
              </a:rPr>
              <a:t>And the patterns don’t cover such a large fraction of the headlines anymore</a:t>
            </a:r>
            <a:endParaRPr/>
          </a:p>
        </p:txBody>
      </p:sp>
      <p:graphicFrame>
        <p:nvGraphicFramePr>
          <p:cNvPr id="360" name="Google Shape;360;p29"/>
          <p:cNvGraphicFramePr/>
          <p:nvPr/>
        </p:nvGraphicFramePr>
        <p:xfrm>
          <a:off x="4876763" y="5524650"/>
          <a:ext cx="3000000" cy="3000000"/>
        </p:xfrm>
        <a:graphic>
          <a:graphicData uri="http://schemas.openxmlformats.org/drawingml/2006/table">
            <a:tbl>
              <a:tblPr>
                <a:noFill/>
                <a:tableStyleId>{F35053C8-835E-4689-A821-A97D63651BAE}</a:tableStyleId>
              </a:tblPr>
              <a:tblGrid>
                <a:gridCol w="2988500"/>
                <a:gridCol w="1957300"/>
                <a:gridCol w="1897825"/>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Dataset</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16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Original</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0.79</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0.08</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Onion and HuffPost)</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0.94</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0.37</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generic headlines)</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alpha val="50940"/>
                      </a:srgbClr>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0.71</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alpha val="50940"/>
                      </a:srgbClr>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0.14</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alpha val="50940"/>
                      </a:srgbClr>
                    </a:solidFill>
                  </a:tcPr>
                </a:tc>
              </a:tr>
            </a:tbl>
          </a:graphicData>
        </a:graphic>
      </p:graphicFrame>
      <p:sp>
        <p:nvSpPr>
          <p:cNvPr id="361" name="Google Shape;361;p29"/>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000"/>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0"/>
          <p:cNvSpPr/>
          <p:nvPr/>
        </p:nvSpPr>
        <p:spPr>
          <a:xfrm>
            <a:off x="717607" y="542750"/>
            <a:ext cx="93885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Testing</a:t>
            </a:r>
            <a:r>
              <a:rPr lang="en-US" sz="4450">
                <a:solidFill>
                  <a:srgbClr val="201B18"/>
                </a:solidFill>
                <a:latin typeface="Platypi Medium"/>
                <a:ea typeface="Platypi Medium"/>
                <a:cs typeface="Platypi Medium"/>
                <a:sym typeface="Platypi Medium"/>
              </a:rPr>
              <a:t> on New Data: </a:t>
            </a:r>
            <a:r>
              <a:rPr lang="en-US" sz="4450">
                <a:solidFill>
                  <a:srgbClr val="201B18"/>
                </a:solidFill>
                <a:latin typeface="Platypi Medium"/>
                <a:ea typeface="Platypi Medium"/>
                <a:cs typeface="Platypi Medium"/>
                <a:sym typeface="Platypi Medium"/>
              </a:rPr>
              <a:t>Tweets</a:t>
            </a:r>
            <a:endParaRPr sz="4450">
              <a:solidFill>
                <a:schemeClr val="dk1"/>
              </a:solidFill>
              <a:latin typeface="Calibri"/>
              <a:ea typeface="Calibri"/>
              <a:cs typeface="Calibri"/>
              <a:sym typeface="Calibri"/>
            </a:endParaRPr>
          </a:p>
        </p:txBody>
      </p:sp>
      <p:sp>
        <p:nvSpPr>
          <p:cNvPr id="367" name="Google Shape;367;p30"/>
          <p:cNvSpPr txBox="1"/>
          <p:nvPr/>
        </p:nvSpPr>
        <p:spPr>
          <a:xfrm>
            <a:off x="717600" y="1977600"/>
            <a:ext cx="5328900" cy="58413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Tweets annotated by their </a:t>
            </a:r>
            <a:endParaRPr sz="2100">
              <a:solidFill>
                <a:srgbClr val="504C49"/>
              </a:solidFill>
              <a:latin typeface="Platypi Medium"/>
              <a:ea typeface="Platypi Medium"/>
              <a:cs typeface="Platypi Medium"/>
              <a:sym typeface="Platypi Medium"/>
            </a:endParaRPr>
          </a:p>
          <a:p>
            <a:pPr indent="0" lvl="0" marL="457200" rtl="0" algn="l">
              <a:lnSpc>
                <a:spcPct val="150000"/>
              </a:lnSpc>
              <a:spcBef>
                <a:spcPts val="0"/>
              </a:spcBef>
              <a:spcAft>
                <a:spcPts val="0"/>
              </a:spcAft>
              <a:buNone/>
            </a:pPr>
            <a:r>
              <a:rPr lang="en-US" sz="2100">
                <a:solidFill>
                  <a:srgbClr val="504C49"/>
                </a:solidFill>
                <a:latin typeface="Platypi Medium"/>
                <a:ea typeface="Platypi Medium"/>
                <a:cs typeface="Platypi Medium"/>
                <a:sym typeface="Platypi Medium"/>
              </a:rPr>
              <a:t>authors</a:t>
            </a:r>
            <a:endParaRPr sz="2100">
              <a:solidFill>
                <a:srgbClr val="504C49"/>
              </a:solidFill>
              <a:latin typeface="Platypi Medium"/>
              <a:ea typeface="Platypi Medium"/>
              <a:cs typeface="Platypi Medium"/>
              <a:sym typeface="Platypi Medium"/>
            </a:endParaRPr>
          </a:p>
          <a:p>
            <a:pPr indent="0" lvl="0" marL="457200" rtl="0" algn="l">
              <a:lnSpc>
                <a:spcPct val="150000"/>
              </a:lnSpc>
              <a:spcBef>
                <a:spcPts val="0"/>
              </a:spcBef>
              <a:spcAft>
                <a:spcPts val="0"/>
              </a:spcAft>
              <a:buNone/>
            </a:pPr>
            <a:r>
              <a:t/>
            </a:r>
            <a:endParaRPr sz="2100">
              <a:solidFill>
                <a:srgbClr val="504C49"/>
              </a:solidFill>
              <a:latin typeface="Platypi Medium"/>
              <a:ea typeface="Platypi Medium"/>
              <a:cs typeface="Platypi Medium"/>
              <a:sym typeface="Platypi Medium"/>
            </a:endParaRPr>
          </a:p>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Preprocessing:</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removed @user tags </a:t>
            </a:r>
            <a:r>
              <a:rPr lang="en-US" sz="2100">
                <a:solidFill>
                  <a:srgbClr val="504C49"/>
                </a:solidFill>
                <a:latin typeface="Platypi Medium"/>
                <a:ea typeface="Platypi Medium"/>
                <a:cs typeface="Platypi Medium"/>
                <a:sym typeface="Platypi Medium"/>
              </a:rPr>
              <a:t> </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same as headlines data</a:t>
            </a:r>
            <a:endParaRPr sz="21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100">
              <a:solidFill>
                <a:srgbClr val="504C49"/>
              </a:solidFill>
              <a:latin typeface="Platypi Medium"/>
              <a:ea typeface="Platypi Medium"/>
              <a:cs typeface="Platypi Medium"/>
              <a:sym typeface="Platypi Medium"/>
            </a:endParaRPr>
          </a:p>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Comparison to headlines:</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short form content</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more subjective, emotional</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unprofessional writing</a:t>
            </a:r>
            <a:endParaRPr sz="21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100">
              <a:solidFill>
                <a:srgbClr val="504C49"/>
              </a:solidFill>
              <a:latin typeface="Platypi Medium"/>
              <a:ea typeface="Platypi Medium"/>
              <a:cs typeface="Platypi Medium"/>
              <a:sym typeface="Platypi Medium"/>
            </a:endParaRPr>
          </a:p>
        </p:txBody>
      </p:sp>
      <p:graphicFrame>
        <p:nvGraphicFramePr>
          <p:cNvPr id="368" name="Google Shape;368;p30"/>
          <p:cNvGraphicFramePr/>
          <p:nvPr/>
        </p:nvGraphicFramePr>
        <p:xfrm>
          <a:off x="6509125" y="2986525"/>
          <a:ext cx="3000000" cy="3000000"/>
        </p:xfrm>
        <a:graphic>
          <a:graphicData uri="http://schemas.openxmlformats.org/drawingml/2006/table">
            <a:tbl>
              <a:tblPr>
                <a:noFill/>
                <a:tableStyleId>{F35053C8-835E-4689-A821-A97D63651BAE}</a:tableStyleId>
              </a:tblPr>
              <a:tblGrid>
                <a:gridCol w="1779475"/>
                <a:gridCol w="1779475"/>
                <a:gridCol w="1779475"/>
                <a:gridCol w="1779475"/>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Class</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F1-score</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non-sarcastic</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0.86</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0.63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sarcastic</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0.52</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0.15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0.23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69" name="Google Shape;369;p30"/>
          <p:cNvSpPr txBox="1"/>
          <p:nvPr/>
        </p:nvSpPr>
        <p:spPr>
          <a:xfrm>
            <a:off x="6162225" y="1977600"/>
            <a:ext cx="51411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504C49"/>
                </a:solidFill>
                <a:latin typeface="Platypi"/>
                <a:ea typeface="Platypi"/>
                <a:cs typeface="Platypi"/>
                <a:sym typeface="Platypi"/>
              </a:rPr>
              <a:t>Results from Naive Bayes:</a:t>
            </a:r>
            <a:endParaRPr sz="2200">
              <a:solidFill>
                <a:srgbClr val="504C49"/>
              </a:solidFill>
              <a:latin typeface="Platypi"/>
              <a:ea typeface="Platypi"/>
              <a:cs typeface="Platypi"/>
              <a:sym typeface="Platypi"/>
            </a:endParaRPr>
          </a:p>
        </p:txBody>
      </p:sp>
      <p:sp>
        <p:nvSpPr>
          <p:cNvPr id="370" name="Google Shape;370;p30"/>
          <p:cNvSpPr txBox="1"/>
          <p:nvPr/>
        </p:nvSpPr>
        <p:spPr>
          <a:xfrm>
            <a:off x="6162225" y="4628325"/>
            <a:ext cx="7811700" cy="507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US" sz="2100">
                <a:solidFill>
                  <a:srgbClr val="504C49"/>
                </a:solidFill>
                <a:latin typeface="Platypi"/>
                <a:ea typeface="Platypi"/>
                <a:cs typeface="Platypi"/>
                <a:sym typeface="Platypi"/>
              </a:rPr>
              <a:t>Are we training to detect sarcasm or Onion’s writing style?</a:t>
            </a:r>
            <a:endParaRPr/>
          </a:p>
        </p:txBody>
      </p:sp>
      <p:sp>
        <p:nvSpPr>
          <p:cNvPr id="371" name="Google Shape;371;p30"/>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1"/>
          <p:cNvSpPr/>
          <p:nvPr/>
        </p:nvSpPr>
        <p:spPr>
          <a:xfrm>
            <a:off x="527209" y="386555"/>
            <a:ext cx="5355431" cy="470654"/>
          </a:xfrm>
          <a:prstGeom prst="rect">
            <a:avLst/>
          </a:prstGeom>
          <a:noFill/>
          <a:ln>
            <a:noFill/>
          </a:ln>
        </p:spPr>
        <p:txBody>
          <a:bodyPr anchorCtr="0" anchor="t" bIns="0" lIns="0" spcFirstLastPara="1" rIns="0" wrap="square" tIns="0">
            <a:noAutofit/>
          </a:bodyPr>
          <a:lstStyle/>
          <a:p>
            <a:pPr indent="0" lvl="0" marL="0" marR="0" rtl="0" algn="l">
              <a:lnSpc>
                <a:spcPct val="125423"/>
              </a:lnSpc>
              <a:spcBef>
                <a:spcPts val="0"/>
              </a:spcBef>
              <a:spcAft>
                <a:spcPts val="0"/>
              </a:spcAft>
              <a:buClr>
                <a:srgbClr val="201B18"/>
              </a:buClr>
              <a:buSzPts val="2950"/>
              <a:buFont typeface="Platypi Medium"/>
              <a:buNone/>
            </a:pPr>
            <a:r>
              <a:rPr lang="en-US" sz="2950">
                <a:solidFill>
                  <a:srgbClr val="201B18"/>
                </a:solidFill>
                <a:latin typeface="Platypi Medium"/>
                <a:ea typeface="Platypi Medium"/>
                <a:cs typeface="Platypi Medium"/>
                <a:sym typeface="Platypi Medium"/>
              </a:rPr>
              <a:t>Syntactic Analysis Workflow</a:t>
            </a:r>
            <a:endParaRPr sz="2950">
              <a:solidFill>
                <a:schemeClr val="dk1"/>
              </a:solidFill>
              <a:latin typeface="Calibri"/>
              <a:ea typeface="Calibri"/>
              <a:cs typeface="Calibri"/>
              <a:sym typeface="Calibri"/>
            </a:endParaRPr>
          </a:p>
        </p:txBody>
      </p:sp>
      <p:sp>
        <p:nvSpPr>
          <p:cNvPr id="378" name="Google Shape;378;p31"/>
          <p:cNvSpPr/>
          <p:nvPr/>
        </p:nvSpPr>
        <p:spPr>
          <a:xfrm>
            <a:off x="527200" y="1391450"/>
            <a:ext cx="6786000" cy="5722500"/>
          </a:xfrm>
          <a:prstGeom prst="rect">
            <a:avLst/>
          </a:prstGeom>
          <a:noFill/>
          <a:ln>
            <a:noFill/>
          </a:ln>
        </p:spPr>
        <p:txBody>
          <a:bodyPr anchorCtr="0" anchor="t" bIns="0" lIns="0" spcFirstLastPara="1" rIns="0" wrap="square" tIns="0">
            <a:noAutofit/>
          </a:bodyPr>
          <a:lstStyle/>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Dependency Parsing to get POS Tags and syntax trees</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Come up with syntactic features</a:t>
            </a:r>
            <a:endParaRPr sz="1800">
              <a:solidFill>
                <a:srgbClr val="504C49"/>
              </a:solidFill>
              <a:latin typeface="Platypi Medium"/>
              <a:ea typeface="Platypi Medium"/>
              <a:cs typeface="Platypi Medium"/>
              <a:sym typeface="Platypi Medium"/>
            </a:endParaRPr>
          </a:p>
          <a:p>
            <a:pPr indent="0" lvl="0" marL="91440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 Do feature extraction</a:t>
            </a:r>
            <a:endParaRPr sz="1800">
              <a:solidFill>
                <a:srgbClr val="504C49"/>
              </a:solidFill>
              <a:latin typeface="Platypi Medium"/>
              <a:ea typeface="Platypi Medium"/>
              <a:cs typeface="Platypi Medium"/>
              <a:sym typeface="Platypi Medium"/>
            </a:endParaRPr>
          </a:p>
          <a:p>
            <a:pPr indent="-342900" lvl="1" marL="1371600" rtl="0" algn="l">
              <a:lnSpc>
                <a:spcPct val="102777"/>
              </a:lnSpc>
              <a:spcBef>
                <a:spcPts val="0"/>
              </a:spcBef>
              <a:spcAft>
                <a:spcPts val="0"/>
              </a:spcAft>
              <a:buClr>
                <a:srgbClr val="504C49"/>
              </a:buClr>
              <a:buSzPts val="1800"/>
              <a:buFont typeface="Platypi Medium"/>
              <a:buAutoNum type="alphaLcPeriod"/>
            </a:pPr>
            <a:r>
              <a:rPr lang="en-US" sz="1800">
                <a:solidFill>
                  <a:srgbClr val="504C49"/>
                </a:solidFill>
                <a:latin typeface="Platypi Medium"/>
                <a:ea typeface="Platypi Medium"/>
                <a:cs typeface="Platypi Medium"/>
                <a:sym typeface="Platypi Medium"/>
              </a:rPr>
              <a:t>Recursive Feature Elimination (RFE)</a:t>
            </a:r>
            <a:endParaRPr sz="1800">
              <a:solidFill>
                <a:srgbClr val="504C49"/>
              </a:solidFill>
              <a:latin typeface="Platypi Medium"/>
              <a:ea typeface="Platypi Medium"/>
              <a:cs typeface="Platypi Medium"/>
              <a:sym typeface="Platypi Medium"/>
            </a:endParaRPr>
          </a:p>
          <a:p>
            <a:pPr indent="-342900" lvl="1" marL="1371600" rtl="0" algn="l">
              <a:lnSpc>
                <a:spcPct val="102777"/>
              </a:lnSpc>
              <a:spcBef>
                <a:spcPts val="0"/>
              </a:spcBef>
              <a:spcAft>
                <a:spcPts val="0"/>
              </a:spcAft>
              <a:buClr>
                <a:srgbClr val="504C49"/>
              </a:buClr>
              <a:buSzPts val="1800"/>
              <a:buFont typeface="Platypi Medium"/>
              <a:buAutoNum type="alphaLcPeriod"/>
            </a:pPr>
            <a:r>
              <a:rPr lang="en-US" sz="1800">
                <a:solidFill>
                  <a:srgbClr val="504C49"/>
                </a:solidFill>
                <a:latin typeface="Platypi Medium"/>
                <a:ea typeface="Platypi Medium"/>
                <a:cs typeface="Platypi Medium"/>
                <a:sym typeface="Platypi Medium"/>
              </a:rPr>
              <a:t>Random Forest</a:t>
            </a:r>
            <a:endParaRPr sz="1800">
              <a:solidFill>
                <a:srgbClr val="504C49"/>
              </a:solidFill>
              <a:latin typeface="Platypi Medium"/>
              <a:ea typeface="Platypi Medium"/>
              <a:cs typeface="Platypi Medium"/>
              <a:sym typeface="Platypi Medium"/>
            </a:endParaRPr>
          </a:p>
          <a:p>
            <a:pPr indent="0" lvl="0" marL="137160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Train Models on the top 5 features</a:t>
            </a:r>
            <a:endParaRPr sz="1800">
              <a:solidFill>
                <a:srgbClr val="504C49"/>
              </a:solidFill>
              <a:latin typeface="Platypi Medium"/>
              <a:ea typeface="Platypi Medium"/>
              <a:cs typeface="Platypi Medium"/>
              <a:sym typeface="Platypi Medium"/>
            </a:endParaRPr>
          </a:p>
          <a:p>
            <a:pPr indent="-342900" lvl="1" marL="1371600" rtl="0" algn="l">
              <a:lnSpc>
                <a:spcPct val="102777"/>
              </a:lnSpc>
              <a:spcBef>
                <a:spcPts val="0"/>
              </a:spcBef>
              <a:spcAft>
                <a:spcPts val="0"/>
              </a:spcAft>
              <a:buClr>
                <a:srgbClr val="504C49"/>
              </a:buClr>
              <a:buSzPts val="1800"/>
              <a:buFont typeface="Platypi Medium"/>
              <a:buAutoNum type="alphaLcPeriod"/>
            </a:pPr>
            <a:r>
              <a:rPr lang="en-US" sz="1800">
                <a:solidFill>
                  <a:srgbClr val="504C49"/>
                </a:solidFill>
                <a:latin typeface="Platypi Medium"/>
                <a:ea typeface="Platypi Medium"/>
                <a:cs typeface="Platypi Medium"/>
                <a:sym typeface="Platypi Medium"/>
              </a:rPr>
              <a:t>Logistic Regression</a:t>
            </a:r>
            <a:endParaRPr sz="1800">
              <a:solidFill>
                <a:srgbClr val="504C49"/>
              </a:solidFill>
              <a:latin typeface="Platypi Medium"/>
              <a:ea typeface="Platypi Medium"/>
              <a:cs typeface="Platypi Medium"/>
              <a:sym typeface="Platypi Medium"/>
            </a:endParaRPr>
          </a:p>
          <a:p>
            <a:pPr indent="-342900" lvl="1" marL="1371600" rtl="0" algn="l">
              <a:lnSpc>
                <a:spcPct val="102777"/>
              </a:lnSpc>
              <a:spcBef>
                <a:spcPts val="0"/>
              </a:spcBef>
              <a:spcAft>
                <a:spcPts val="0"/>
              </a:spcAft>
              <a:buClr>
                <a:srgbClr val="504C49"/>
              </a:buClr>
              <a:buSzPts val="1800"/>
              <a:buFont typeface="Platypi Medium"/>
              <a:buAutoNum type="alphaLcPeriod"/>
            </a:pPr>
            <a:r>
              <a:rPr lang="en-US" sz="1800">
                <a:solidFill>
                  <a:srgbClr val="504C49"/>
                </a:solidFill>
                <a:latin typeface="Platypi Medium"/>
                <a:ea typeface="Platypi Medium"/>
                <a:cs typeface="Platypi Medium"/>
                <a:sym typeface="Platypi Medium"/>
              </a:rPr>
              <a:t>Random Forest</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Evaluate the Syntactic Models</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342900" lvl="0" marL="457200" marR="0" rtl="0" algn="l">
              <a:lnSpc>
                <a:spcPct val="102777"/>
              </a:lnSpc>
              <a:spcBef>
                <a:spcPts val="0"/>
              </a:spcBef>
              <a:spcAft>
                <a:spcPts val="0"/>
              </a:spcAft>
              <a:buClr>
                <a:srgbClr val="504C49"/>
              </a:buClr>
              <a:buSzPts val="1800"/>
              <a:buFont typeface="Platypi Medium"/>
              <a:buAutoNum type="arabicPeriod"/>
            </a:pPr>
            <a:r>
              <a:rPr lang="en-US" sz="1800">
                <a:solidFill>
                  <a:srgbClr val="504C49"/>
                </a:solidFill>
                <a:latin typeface="Platypi Medium"/>
                <a:ea typeface="Platypi Medium"/>
                <a:cs typeface="Platypi Medium"/>
                <a:sym typeface="Platypi Medium"/>
              </a:rPr>
              <a:t>Combine via a Voting-Rule (hard-voting)</a:t>
            </a:r>
            <a:endParaRPr sz="1800">
              <a:solidFill>
                <a:srgbClr val="504C49"/>
              </a:solidFill>
              <a:latin typeface="Platypi Medium"/>
              <a:ea typeface="Platypi Medium"/>
              <a:cs typeface="Platypi Medium"/>
              <a:sym typeface="Platypi Medium"/>
            </a:endParaRPr>
          </a:p>
          <a:p>
            <a:pPr indent="0" lvl="0" marL="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137160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137160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182880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0" lvl="0" marL="457200" marR="0" rtl="0" algn="l">
              <a:lnSpc>
                <a:spcPct val="102777"/>
              </a:lnSpc>
              <a:spcBef>
                <a:spcPts val="0"/>
              </a:spcBef>
              <a:spcAft>
                <a:spcPts val="0"/>
              </a:spcAft>
              <a:buNone/>
            </a:pPr>
            <a:r>
              <a:t/>
            </a:r>
            <a:endParaRPr sz="1800">
              <a:solidFill>
                <a:srgbClr val="504C49"/>
              </a:solidFill>
              <a:latin typeface="Platypi Medium"/>
              <a:ea typeface="Platypi Medium"/>
              <a:cs typeface="Platypi Medium"/>
              <a:sym typeface="Platypi Medium"/>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rgbClr val="504C49"/>
              </a:solidFill>
              <a:latin typeface="Platypi Medium"/>
              <a:ea typeface="Platypi Medium"/>
              <a:cs typeface="Platypi Medium"/>
              <a:sym typeface="Platypi Medium"/>
            </a:endParaRPr>
          </a:p>
          <a:p>
            <a:pPr indent="0" lvl="0" marL="457200" marR="0" rtl="0" algn="l">
              <a:lnSpc>
                <a:spcPct val="102777"/>
              </a:lnSpc>
              <a:spcBef>
                <a:spcPts val="0"/>
              </a:spcBef>
              <a:spcAft>
                <a:spcPts val="0"/>
              </a:spcAft>
              <a:buNone/>
            </a:pPr>
            <a:r>
              <a:t/>
            </a:r>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rgbClr val="504C49"/>
              </a:solidFill>
              <a:latin typeface="Platypi Medium"/>
              <a:ea typeface="Platypi Medium"/>
              <a:cs typeface="Platypi Medium"/>
              <a:sym typeface="Platypi Medium"/>
            </a:endParaRPr>
          </a:p>
          <a:p>
            <a:pPr indent="-285750" lvl="0" marL="285750" marR="0" rtl="0" algn="l">
              <a:lnSpc>
                <a:spcPct val="102777"/>
              </a:lnSpc>
              <a:spcBef>
                <a:spcPts val="0"/>
              </a:spcBef>
              <a:spcAft>
                <a:spcPts val="0"/>
              </a:spcAft>
              <a:buClr>
                <a:srgbClr val="504C49"/>
              </a:buClr>
              <a:buSzPts val="1800"/>
              <a:buFont typeface="Arial"/>
              <a:buChar char="•"/>
            </a:pPr>
            <a:r>
              <a:rPr lang="en-US" sz="1800">
                <a:solidFill>
                  <a:srgbClr val="504C49"/>
                </a:solidFill>
                <a:latin typeface="Platypi Medium"/>
                <a:ea typeface="Platypi Medium"/>
                <a:cs typeface="Platypi Medium"/>
                <a:sym typeface="Platypi Medium"/>
              </a:rPr>
              <a:t>Feature Extraction</a:t>
            </a:r>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rgbClr val="504C49"/>
              </a:solidFill>
              <a:latin typeface="Platypi Medium"/>
              <a:ea typeface="Platypi Medium"/>
              <a:cs typeface="Platypi Medium"/>
              <a:sym typeface="Platypi Medium"/>
            </a:endParaRPr>
          </a:p>
          <a:p>
            <a:pPr indent="-285750" lvl="0" marL="285750" marR="0" rtl="0" algn="l">
              <a:lnSpc>
                <a:spcPct val="102777"/>
              </a:lnSpc>
              <a:spcBef>
                <a:spcPts val="0"/>
              </a:spcBef>
              <a:spcAft>
                <a:spcPts val="0"/>
              </a:spcAft>
              <a:buClr>
                <a:srgbClr val="504C49"/>
              </a:buClr>
              <a:buSzPts val="1800"/>
              <a:buFont typeface="Arial"/>
              <a:buChar char="•"/>
            </a:pPr>
            <a:r>
              <a:rPr lang="en-US" sz="1800">
                <a:solidFill>
                  <a:srgbClr val="504C49"/>
                </a:solidFill>
                <a:latin typeface="Platypi Medium"/>
                <a:ea typeface="Platypi Medium"/>
                <a:cs typeface="Platypi Medium"/>
                <a:sym typeface="Platypi Medium"/>
              </a:rPr>
              <a:t>Transitional Probability Calculation</a:t>
            </a:r>
            <a:endParaRPr sz="1800">
              <a:solidFill>
                <a:schemeClr val="dk1"/>
              </a:solidFill>
              <a:latin typeface="Calibri"/>
              <a:ea typeface="Calibri"/>
              <a:cs typeface="Calibri"/>
              <a:sym typeface="Calibri"/>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285750" lvl="0" marL="285750" marR="0" rtl="0" algn="l">
              <a:lnSpc>
                <a:spcPct val="66071"/>
              </a:lnSpc>
              <a:spcBef>
                <a:spcPts val="0"/>
              </a:spcBef>
              <a:spcAft>
                <a:spcPts val="0"/>
              </a:spcAft>
              <a:buClr>
                <a:srgbClr val="FF0000"/>
              </a:buClr>
              <a:buSzPts val="2800"/>
              <a:buFont typeface="Arial"/>
              <a:buChar char="•"/>
            </a:pPr>
            <a:r>
              <a:rPr lang="en-US" sz="2800">
                <a:solidFill>
                  <a:srgbClr val="FF0000"/>
                </a:solidFill>
                <a:latin typeface="Platypi Medium"/>
                <a:ea typeface="Platypi Medium"/>
                <a:cs typeface="Platypi Medium"/>
                <a:sym typeface="Platypi Medium"/>
              </a:rPr>
              <a:t>TODO: Everything haha</a:t>
            </a:r>
            <a:endParaRPr sz="2800">
              <a:solidFill>
                <a:srgbClr val="FF0000"/>
              </a:solidFill>
              <a:latin typeface="Platypi Medium"/>
              <a:ea typeface="Platypi Medium"/>
              <a:cs typeface="Platypi Medium"/>
              <a:sym typeface="Platypi Medium"/>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lnSpc>
                <a:spcPct val="102777"/>
              </a:lnSpc>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pic>
        <p:nvPicPr>
          <p:cNvPr id="379" name="Google Shape;379;p31"/>
          <p:cNvPicPr preferRelativeResize="0"/>
          <p:nvPr/>
        </p:nvPicPr>
        <p:blipFill>
          <a:blip r:embed="rId3">
            <a:alphaModFix/>
          </a:blip>
          <a:stretch>
            <a:fillRect/>
          </a:stretch>
        </p:blipFill>
        <p:spPr>
          <a:xfrm>
            <a:off x="7042524" y="2001475"/>
            <a:ext cx="6984351" cy="5722525"/>
          </a:xfrm>
          <a:prstGeom prst="rect">
            <a:avLst/>
          </a:prstGeom>
          <a:noFill/>
          <a:ln>
            <a:noFill/>
          </a:ln>
        </p:spPr>
      </p:pic>
      <p:pic>
        <p:nvPicPr>
          <p:cNvPr id="380" name="Google Shape;380;p31"/>
          <p:cNvPicPr preferRelativeResize="0"/>
          <p:nvPr/>
        </p:nvPicPr>
        <p:blipFill>
          <a:blip r:embed="rId4">
            <a:alphaModFix/>
          </a:blip>
          <a:stretch>
            <a:fillRect/>
          </a:stretch>
        </p:blipFill>
        <p:spPr>
          <a:xfrm>
            <a:off x="6271175" y="2107537"/>
            <a:ext cx="8195249" cy="3732800"/>
          </a:xfrm>
          <a:prstGeom prst="rect">
            <a:avLst/>
          </a:prstGeom>
          <a:noFill/>
          <a:ln>
            <a:noFill/>
          </a:ln>
        </p:spPr>
      </p:pic>
      <p:pic>
        <p:nvPicPr>
          <p:cNvPr id="381" name="Google Shape;381;p31"/>
          <p:cNvPicPr preferRelativeResize="0"/>
          <p:nvPr/>
        </p:nvPicPr>
        <p:blipFill>
          <a:blip r:embed="rId5">
            <a:alphaModFix/>
          </a:blip>
          <a:stretch>
            <a:fillRect/>
          </a:stretch>
        </p:blipFill>
        <p:spPr>
          <a:xfrm>
            <a:off x="5653852" y="3238477"/>
            <a:ext cx="8677101" cy="1909650"/>
          </a:xfrm>
          <a:prstGeom prst="rect">
            <a:avLst/>
          </a:prstGeom>
          <a:noFill/>
          <a:ln>
            <a:noFill/>
          </a:ln>
        </p:spPr>
      </p:pic>
      <p:pic>
        <p:nvPicPr>
          <p:cNvPr id="382" name="Google Shape;382;p31"/>
          <p:cNvPicPr preferRelativeResize="0"/>
          <p:nvPr/>
        </p:nvPicPr>
        <p:blipFill>
          <a:blip r:embed="rId6">
            <a:alphaModFix/>
          </a:blip>
          <a:stretch>
            <a:fillRect/>
          </a:stretch>
        </p:blipFill>
        <p:spPr>
          <a:xfrm>
            <a:off x="5653852" y="3256229"/>
            <a:ext cx="8677100" cy="1992934"/>
          </a:xfrm>
          <a:prstGeom prst="rect">
            <a:avLst/>
          </a:prstGeom>
          <a:noFill/>
          <a:ln>
            <a:noFill/>
          </a:ln>
        </p:spPr>
      </p:pic>
      <p:sp>
        <p:nvSpPr>
          <p:cNvPr id="383" name="Google Shape;383;p31"/>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31"/>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7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8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p:nvPr/>
        </p:nvSpPr>
        <p:spPr>
          <a:xfrm>
            <a:off x="1900719" y="1921838"/>
            <a:ext cx="4360302" cy="407313"/>
          </a:xfrm>
          <a:prstGeom prst="flowChartAlternateProcess">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 name="Google Shape;66;p14"/>
          <p:cNvSpPr/>
          <p:nvPr/>
        </p:nvSpPr>
        <p:spPr>
          <a:xfrm>
            <a:off x="775930" y="609600"/>
            <a:ext cx="5542359" cy="692706"/>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201B18"/>
              </a:buClr>
              <a:buSzPts val="4350"/>
              <a:buFont typeface="Platypi Medium"/>
              <a:buNone/>
            </a:pPr>
            <a:r>
              <a:rPr lang="en-US" sz="4350">
                <a:solidFill>
                  <a:srgbClr val="201B18"/>
                </a:solidFill>
                <a:latin typeface="Platypi Medium"/>
                <a:ea typeface="Platypi Medium"/>
                <a:cs typeface="Platypi Medium"/>
                <a:sym typeface="Platypi Medium"/>
              </a:rPr>
              <a:t>Contents</a:t>
            </a:r>
            <a:endParaRPr sz="4350">
              <a:solidFill>
                <a:schemeClr val="dk1"/>
              </a:solidFill>
              <a:latin typeface="Calibri"/>
              <a:ea typeface="Calibri"/>
              <a:cs typeface="Calibri"/>
              <a:sym typeface="Calibri"/>
            </a:endParaRPr>
          </a:p>
        </p:txBody>
      </p:sp>
      <p:sp>
        <p:nvSpPr>
          <p:cNvPr id="67" name="Google Shape;67;p14"/>
          <p:cNvSpPr/>
          <p:nvPr/>
        </p:nvSpPr>
        <p:spPr>
          <a:xfrm>
            <a:off x="7299960" y="1745694"/>
            <a:ext cx="30480" cy="5874901"/>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14"/>
          <p:cNvSpPr/>
          <p:nvPr/>
        </p:nvSpPr>
        <p:spPr>
          <a:xfrm>
            <a:off x="6320373" y="2229088"/>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14"/>
          <p:cNvSpPr/>
          <p:nvPr/>
        </p:nvSpPr>
        <p:spPr>
          <a:xfrm>
            <a:off x="7065824" y="1995011"/>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14"/>
          <p:cNvSpPr/>
          <p:nvPr/>
        </p:nvSpPr>
        <p:spPr>
          <a:xfrm>
            <a:off x="7240488" y="2078117"/>
            <a:ext cx="149304"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1</a:t>
            </a:r>
            <a:endParaRPr sz="2600">
              <a:solidFill>
                <a:schemeClr val="dk1"/>
              </a:solidFill>
              <a:latin typeface="Calibri"/>
              <a:ea typeface="Calibri"/>
              <a:cs typeface="Calibri"/>
              <a:sym typeface="Calibri"/>
            </a:endParaRPr>
          </a:p>
        </p:txBody>
      </p:sp>
      <p:sp>
        <p:nvSpPr>
          <p:cNvPr id="71" name="Google Shape;71;p14"/>
          <p:cNvSpPr/>
          <p:nvPr/>
        </p:nvSpPr>
        <p:spPr>
          <a:xfrm>
            <a:off x="3324701" y="1967389"/>
            <a:ext cx="2771180"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Task &amp; </a:t>
            </a:r>
            <a:r>
              <a:rPr lang="en-US" sz="2150">
                <a:solidFill>
                  <a:srgbClr val="504C49"/>
                </a:solidFill>
                <a:latin typeface="Platypi Medium"/>
                <a:ea typeface="Platypi Medium"/>
                <a:cs typeface="Platypi Medium"/>
                <a:sym typeface="Platypi Medium"/>
              </a:rPr>
              <a:t>Data</a:t>
            </a:r>
            <a:endParaRPr sz="2150">
              <a:solidFill>
                <a:schemeClr val="dk1"/>
              </a:solidFill>
              <a:latin typeface="Calibri"/>
              <a:ea typeface="Calibri"/>
              <a:cs typeface="Calibri"/>
              <a:sym typeface="Calibri"/>
            </a:endParaRPr>
          </a:p>
        </p:txBody>
      </p:sp>
      <p:sp>
        <p:nvSpPr>
          <p:cNvPr id="72" name="Google Shape;72;p14"/>
          <p:cNvSpPr/>
          <p:nvPr/>
        </p:nvSpPr>
        <p:spPr>
          <a:xfrm>
            <a:off x="7534096" y="3337560"/>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14"/>
          <p:cNvSpPr/>
          <p:nvPr/>
        </p:nvSpPr>
        <p:spPr>
          <a:xfrm>
            <a:off x="7065824" y="310348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14"/>
          <p:cNvSpPr/>
          <p:nvPr/>
        </p:nvSpPr>
        <p:spPr>
          <a:xfrm>
            <a:off x="7207746" y="3186589"/>
            <a:ext cx="214789"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2</a:t>
            </a:r>
            <a:endParaRPr sz="2600">
              <a:solidFill>
                <a:schemeClr val="dk1"/>
              </a:solidFill>
              <a:latin typeface="Calibri"/>
              <a:ea typeface="Calibri"/>
              <a:cs typeface="Calibri"/>
              <a:sym typeface="Calibri"/>
            </a:endParaRPr>
          </a:p>
        </p:txBody>
      </p:sp>
      <p:sp>
        <p:nvSpPr>
          <p:cNvPr id="75" name="Google Shape;75;p14"/>
          <p:cNvSpPr/>
          <p:nvPr/>
        </p:nvSpPr>
        <p:spPr>
          <a:xfrm>
            <a:off x="8534519" y="3075861"/>
            <a:ext cx="3848338"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Preprocessing and Baselines</a:t>
            </a:r>
            <a:endParaRPr sz="2150">
              <a:solidFill>
                <a:schemeClr val="dk1"/>
              </a:solidFill>
              <a:latin typeface="Calibri"/>
              <a:ea typeface="Calibri"/>
              <a:cs typeface="Calibri"/>
              <a:sym typeface="Calibri"/>
            </a:endParaRPr>
          </a:p>
        </p:txBody>
      </p:sp>
      <p:sp>
        <p:nvSpPr>
          <p:cNvPr id="76" name="Google Shape;76;p14"/>
          <p:cNvSpPr/>
          <p:nvPr/>
        </p:nvSpPr>
        <p:spPr>
          <a:xfrm>
            <a:off x="6320373" y="4335185"/>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14"/>
          <p:cNvSpPr/>
          <p:nvPr/>
        </p:nvSpPr>
        <p:spPr>
          <a:xfrm>
            <a:off x="7065824" y="4101108"/>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14"/>
          <p:cNvSpPr/>
          <p:nvPr/>
        </p:nvSpPr>
        <p:spPr>
          <a:xfrm>
            <a:off x="7211437" y="4184213"/>
            <a:ext cx="20752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3</a:t>
            </a:r>
            <a:endParaRPr sz="2600">
              <a:solidFill>
                <a:schemeClr val="dk1"/>
              </a:solidFill>
              <a:latin typeface="Calibri"/>
              <a:ea typeface="Calibri"/>
              <a:cs typeface="Calibri"/>
              <a:sym typeface="Calibri"/>
            </a:endParaRPr>
          </a:p>
        </p:txBody>
      </p:sp>
      <p:sp>
        <p:nvSpPr>
          <p:cNvPr id="79" name="Google Shape;79;p14"/>
          <p:cNvSpPr/>
          <p:nvPr/>
        </p:nvSpPr>
        <p:spPr>
          <a:xfrm>
            <a:off x="2939296" y="4073485"/>
            <a:ext cx="3156585"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Error Analysis and Insights</a:t>
            </a:r>
            <a:endParaRPr sz="2150">
              <a:solidFill>
                <a:schemeClr val="dk1"/>
              </a:solidFill>
              <a:latin typeface="Calibri"/>
              <a:ea typeface="Calibri"/>
              <a:cs typeface="Calibri"/>
              <a:sym typeface="Calibri"/>
            </a:endParaRPr>
          </a:p>
        </p:txBody>
      </p:sp>
      <p:sp>
        <p:nvSpPr>
          <p:cNvPr id="80" name="Google Shape;80;p14"/>
          <p:cNvSpPr/>
          <p:nvPr/>
        </p:nvSpPr>
        <p:spPr>
          <a:xfrm>
            <a:off x="7534096" y="533280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14"/>
          <p:cNvSpPr/>
          <p:nvPr/>
        </p:nvSpPr>
        <p:spPr>
          <a:xfrm>
            <a:off x="7065824" y="509873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14"/>
          <p:cNvSpPr/>
          <p:nvPr/>
        </p:nvSpPr>
        <p:spPr>
          <a:xfrm>
            <a:off x="7204412" y="5181838"/>
            <a:ext cx="22145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4</a:t>
            </a:r>
            <a:endParaRPr sz="2600">
              <a:solidFill>
                <a:schemeClr val="dk1"/>
              </a:solidFill>
              <a:latin typeface="Calibri"/>
              <a:ea typeface="Calibri"/>
              <a:cs typeface="Calibri"/>
              <a:sym typeface="Calibri"/>
            </a:endParaRPr>
          </a:p>
        </p:txBody>
      </p:sp>
      <p:sp>
        <p:nvSpPr>
          <p:cNvPr id="83" name="Google Shape;83;p14"/>
          <p:cNvSpPr/>
          <p:nvPr/>
        </p:nvSpPr>
        <p:spPr>
          <a:xfrm>
            <a:off x="8534519" y="5071110"/>
            <a:ext cx="2771180"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Advanced Approaches</a:t>
            </a:r>
            <a:endParaRPr sz="2150">
              <a:solidFill>
                <a:schemeClr val="dk1"/>
              </a:solidFill>
              <a:latin typeface="Calibri"/>
              <a:ea typeface="Calibri"/>
              <a:cs typeface="Calibri"/>
              <a:sym typeface="Calibri"/>
            </a:endParaRPr>
          </a:p>
        </p:txBody>
      </p:sp>
      <p:sp>
        <p:nvSpPr>
          <p:cNvPr id="84" name="Google Shape;84;p14"/>
          <p:cNvSpPr/>
          <p:nvPr/>
        </p:nvSpPr>
        <p:spPr>
          <a:xfrm>
            <a:off x="6320373" y="6330434"/>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4"/>
          <p:cNvSpPr/>
          <p:nvPr/>
        </p:nvSpPr>
        <p:spPr>
          <a:xfrm>
            <a:off x="7065824" y="6096357"/>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4"/>
          <p:cNvSpPr/>
          <p:nvPr/>
        </p:nvSpPr>
        <p:spPr>
          <a:xfrm>
            <a:off x="7208103" y="6179463"/>
            <a:ext cx="214193"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5</a:t>
            </a:r>
            <a:endParaRPr sz="2600">
              <a:solidFill>
                <a:schemeClr val="dk1"/>
              </a:solidFill>
              <a:latin typeface="Calibri"/>
              <a:ea typeface="Calibri"/>
              <a:cs typeface="Calibri"/>
              <a:sym typeface="Calibri"/>
            </a:endParaRPr>
          </a:p>
        </p:txBody>
      </p:sp>
      <p:sp>
        <p:nvSpPr>
          <p:cNvPr id="87" name="Google Shape;87;p14"/>
          <p:cNvSpPr/>
          <p:nvPr/>
        </p:nvSpPr>
        <p:spPr>
          <a:xfrm>
            <a:off x="1333143" y="6068735"/>
            <a:ext cx="4762738"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Challenges and Conclusion</a:t>
            </a:r>
            <a:endParaRPr sz="2150">
              <a:solidFill>
                <a:schemeClr val="dk1"/>
              </a:solidFill>
              <a:latin typeface="Calibri"/>
              <a:ea typeface="Calibri"/>
              <a:cs typeface="Calibri"/>
              <a:sym typeface="Calibri"/>
            </a:endParaRPr>
          </a:p>
        </p:txBody>
      </p:sp>
      <p:sp>
        <p:nvSpPr>
          <p:cNvPr id="88" name="Google Shape;88;p14"/>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4"/>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2"/>
          <p:cNvSpPr/>
          <p:nvPr/>
        </p:nvSpPr>
        <p:spPr>
          <a:xfrm>
            <a:off x="8502600" y="6300300"/>
            <a:ext cx="156000" cy="753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2"/>
          <p:cNvSpPr/>
          <p:nvPr/>
        </p:nvSpPr>
        <p:spPr>
          <a:xfrm>
            <a:off x="10620500" y="6404950"/>
            <a:ext cx="156000" cy="753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2" name="Google Shape;392;p32"/>
          <p:cNvSpPr/>
          <p:nvPr/>
        </p:nvSpPr>
        <p:spPr>
          <a:xfrm>
            <a:off x="10313750" y="6522025"/>
            <a:ext cx="156000" cy="753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2"/>
          <p:cNvSpPr/>
          <p:nvPr/>
        </p:nvSpPr>
        <p:spPr>
          <a:xfrm>
            <a:off x="8970925" y="6404950"/>
            <a:ext cx="156000" cy="7536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4" name="Google Shape;394;p32"/>
          <p:cNvSpPr/>
          <p:nvPr/>
        </p:nvSpPr>
        <p:spPr>
          <a:xfrm>
            <a:off x="793800" y="687475"/>
            <a:ext cx="90369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Syntactic Analysis - Takeaways</a:t>
            </a:r>
            <a:endParaRPr sz="4450">
              <a:solidFill>
                <a:schemeClr val="dk1"/>
              </a:solidFill>
              <a:latin typeface="Calibri"/>
              <a:ea typeface="Calibri"/>
              <a:cs typeface="Calibri"/>
              <a:sym typeface="Calibri"/>
            </a:endParaRPr>
          </a:p>
        </p:txBody>
      </p:sp>
      <p:sp>
        <p:nvSpPr>
          <p:cNvPr id="395" name="Google Shape;395;p32"/>
          <p:cNvSpPr txBox="1"/>
          <p:nvPr/>
        </p:nvSpPr>
        <p:spPr>
          <a:xfrm>
            <a:off x="645575" y="1609525"/>
            <a:ext cx="7266600" cy="6120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Different models </a:t>
            </a:r>
            <a:r>
              <a:rPr lang="en-US" sz="2100">
                <a:latin typeface="Platypi"/>
                <a:ea typeface="Platypi"/>
                <a:cs typeface="Platypi"/>
                <a:sym typeface="Platypi"/>
              </a:rPr>
              <a:t>disagree</a:t>
            </a:r>
            <a:r>
              <a:rPr lang="en-US" sz="2100">
                <a:latin typeface="Platypi"/>
                <a:ea typeface="Platypi"/>
                <a:cs typeface="Platypi"/>
                <a:sym typeface="Platypi"/>
              </a:rPr>
              <a:t> on syntactic features</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Voting Algorithm</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Ensemble of three Classifiers</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Every Classifier predicts a class </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Majority wins</a:t>
            </a:r>
            <a:endParaRPr sz="2100">
              <a:latin typeface="Platypi"/>
              <a:ea typeface="Platypi"/>
              <a:cs typeface="Platypi"/>
              <a:sym typeface="Platypi"/>
            </a:endParaRPr>
          </a:p>
          <a:p>
            <a:pPr indent="0" lvl="0" marL="457200" rtl="0" algn="l">
              <a:spcBef>
                <a:spcPts val="0"/>
              </a:spcBef>
              <a:spcAft>
                <a:spcPts val="0"/>
              </a:spcAft>
              <a:buNone/>
            </a:pPr>
            <a:r>
              <a:t/>
            </a:r>
            <a:endParaRPr sz="2100">
              <a:latin typeface="Platypi"/>
              <a:ea typeface="Platypi"/>
              <a:cs typeface="Platypi"/>
              <a:sym typeface="Platypi"/>
            </a:endParaRPr>
          </a:p>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Does not perform as well a BoW Naive Bayes</a:t>
            </a:r>
            <a:endParaRPr sz="2100">
              <a:latin typeface="Platypi"/>
              <a:ea typeface="Platypi"/>
              <a:cs typeface="Platypi"/>
              <a:sym typeface="Platypi"/>
            </a:endParaRPr>
          </a:p>
          <a:p>
            <a:pPr indent="0" lvl="0" marL="457200" rtl="0" algn="l">
              <a:spcBef>
                <a:spcPts val="0"/>
              </a:spcBef>
              <a:spcAft>
                <a:spcPts val="0"/>
              </a:spcAft>
              <a:buNone/>
            </a:pPr>
            <a:r>
              <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Possible improvements:</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More Classifiers (like Random Forest, XGBoost)</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Weighting the classifiers (Metamodel)</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p:txBody>
      </p:sp>
      <p:sp>
        <p:nvSpPr>
          <p:cNvPr id="396" name="Google Shape;396;p32"/>
          <p:cNvSpPr/>
          <p:nvPr/>
        </p:nvSpPr>
        <p:spPr>
          <a:xfrm>
            <a:off x="8346675" y="5229025"/>
            <a:ext cx="2802000" cy="1483500"/>
          </a:xfrm>
          <a:prstGeom prst="ellipse">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t>Voting Algorithm</a:t>
            </a:r>
            <a:endParaRPr b="1" sz="1700"/>
          </a:p>
        </p:txBody>
      </p:sp>
      <p:sp>
        <p:nvSpPr>
          <p:cNvPr id="397" name="Google Shape;397;p32"/>
          <p:cNvSpPr/>
          <p:nvPr/>
        </p:nvSpPr>
        <p:spPr>
          <a:xfrm>
            <a:off x="10658350" y="3717713"/>
            <a:ext cx="2448900" cy="1153800"/>
          </a:xfrm>
          <a:prstGeom prst="wedgeEllipseCallout">
            <a:avLst>
              <a:gd fmla="val -20833" name="adj1"/>
              <a:gd fmla="val 62500" name="adj2"/>
            </a:avLst>
          </a:prstGeom>
          <a:solidFill>
            <a:schemeClr val="lt1"/>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What do you guys think?</a:t>
            </a:r>
            <a:endParaRPr b="1" sz="1500"/>
          </a:p>
        </p:txBody>
      </p:sp>
      <p:sp>
        <p:nvSpPr>
          <p:cNvPr id="398" name="Google Shape;398;p32"/>
          <p:cNvSpPr/>
          <p:nvPr/>
        </p:nvSpPr>
        <p:spPr>
          <a:xfrm>
            <a:off x="10141325" y="5040025"/>
            <a:ext cx="1218600" cy="859500"/>
          </a:xfrm>
          <a:prstGeom prst="smileyFace">
            <a:avLst>
              <a:gd fmla="val 4653"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32"/>
          <p:cNvSpPr/>
          <p:nvPr/>
        </p:nvSpPr>
        <p:spPr>
          <a:xfrm rot="-783837">
            <a:off x="8433982" y="3234051"/>
            <a:ext cx="111485" cy="491229"/>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32"/>
          <p:cNvSpPr/>
          <p:nvPr/>
        </p:nvSpPr>
        <p:spPr>
          <a:xfrm rot="-786443">
            <a:off x="9881739" y="2882884"/>
            <a:ext cx="125674" cy="552862"/>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2"/>
          <p:cNvSpPr/>
          <p:nvPr/>
        </p:nvSpPr>
        <p:spPr>
          <a:xfrm rot="-786443">
            <a:off x="9659592" y="3021927"/>
            <a:ext cx="125674" cy="552862"/>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2" name="Google Shape;402;p32"/>
          <p:cNvSpPr/>
          <p:nvPr/>
        </p:nvSpPr>
        <p:spPr>
          <a:xfrm rot="-783837">
            <a:off x="8776152" y="3225404"/>
            <a:ext cx="111485" cy="491229"/>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3" name="Google Shape;403;p32"/>
          <p:cNvSpPr/>
          <p:nvPr/>
        </p:nvSpPr>
        <p:spPr>
          <a:xfrm rot="-775167">
            <a:off x="7931739" y="2207338"/>
            <a:ext cx="2262268" cy="1087601"/>
          </a:xfrm>
          <a:prstGeom prst="ellipse">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t>Naive Bayes</a:t>
            </a:r>
            <a:endParaRPr b="1" sz="1700"/>
          </a:p>
        </p:txBody>
      </p:sp>
      <p:sp>
        <p:nvSpPr>
          <p:cNvPr id="404" name="Google Shape;404;p32"/>
          <p:cNvSpPr/>
          <p:nvPr/>
        </p:nvSpPr>
        <p:spPr>
          <a:xfrm rot="-775275">
            <a:off x="9132894" y="1815697"/>
            <a:ext cx="983401" cy="630146"/>
          </a:xfrm>
          <a:prstGeom prst="smileyFace">
            <a:avLst>
              <a:gd fmla="val 4653"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2"/>
          <p:cNvSpPr/>
          <p:nvPr/>
        </p:nvSpPr>
        <p:spPr>
          <a:xfrm flipH="1" rot="346256">
            <a:off x="12619641" y="2948733"/>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32"/>
          <p:cNvSpPr/>
          <p:nvPr/>
        </p:nvSpPr>
        <p:spPr>
          <a:xfrm flipH="1" rot="346256">
            <a:off x="11078197" y="2871869"/>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2"/>
          <p:cNvSpPr/>
          <p:nvPr/>
        </p:nvSpPr>
        <p:spPr>
          <a:xfrm flipH="1" rot="346256">
            <a:off x="11291789" y="2979664"/>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32"/>
          <p:cNvSpPr/>
          <p:nvPr/>
        </p:nvSpPr>
        <p:spPr>
          <a:xfrm flipH="1" rot="346256">
            <a:off x="12272828" y="2991320"/>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2"/>
          <p:cNvSpPr/>
          <p:nvPr/>
        </p:nvSpPr>
        <p:spPr>
          <a:xfrm flipH="1" rot="342434">
            <a:off x="10863148" y="2079896"/>
            <a:ext cx="2039309" cy="1089894"/>
          </a:xfrm>
          <a:prstGeom prst="ellipse">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t>Syntactic</a:t>
            </a:r>
            <a:br>
              <a:rPr b="1" lang="en-US" sz="1700"/>
            </a:br>
            <a:r>
              <a:rPr b="1" lang="en-US" sz="1700"/>
              <a:t>Log-Regres</a:t>
            </a:r>
            <a:endParaRPr b="1" sz="1700"/>
          </a:p>
        </p:txBody>
      </p:sp>
      <p:sp>
        <p:nvSpPr>
          <p:cNvPr id="410" name="Google Shape;410;p32"/>
          <p:cNvSpPr/>
          <p:nvPr/>
        </p:nvSpPr>
        <p:spPr>
          <a:xfrm flipH="1" rot="342520">
            <a:off x="10871331" y="1769847"/>
            <a:ext cx="886698" cy="631620"/>
          </a:xfrm>
          <a:prstGeom prst="smileyFace">
            <a:avLst>
              <a:gd fmla="val 4653" name="adj"/>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32"/>
          <p:cNvSpPr/>
          <p:nvPr/>
        </p:nvSpPr>
        <p:spPr>
          <a:xfrm flipH="1" rot="346256">
            <a:off x="13788016" y="2935333"/>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32"/>
          <p:cNvSpPr/>
          <p:nvPr/>
        </p:nvSpPr>
        <p:spPr>
          <a:xfrm flipH="1" rot="346256">
            <a:off x="12246572" y="2858469"/>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32"/>
          <p:cNvSpPr/>
          <p:nvPr/>
        </p:nvSpPr>
        <p:spPr>
          <a:xfrm flipH="1" rot="346256">
            <a:off x="12460164" y="2966264"/>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32"/>
          <p:cNvSpPr/>
          <p:nvPr/>
        </p:nvSpPr>
        <p:spPr>
          <a:xfrm flipH="1" rot="346256">
            <a:off x="13441203" y="2977920"/>
            <a:ext cx="113375" cy="553559"/>
          </a:xfrm>
          <a:prstGeom prst="rect">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32"/>
          <p:cNvSpPr/>
          <p:nvPr/>
        </p:nvSpPr>
        <p:spPr>
          <a:xfrm flipH="1" rot="342434">
            <a:off x="12031523" y="2066496"/>
            <a:ext cx="2039309" cy="1089894"/>
          </a:xfrm>
          <a:prstGeom prst="ellipse">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US" sz="1700"/>
              <a:t>Syntactic Forest</a:t>
            </a:r>
            <a:endParaRPr b="1" sz="1700"/>
          </a:p>
        </p:txBody>
      </p:sp>
      <p:sp>
        <p:nvSpPr>
          <p:cNvPr id="416" name="Google Shape;416;p32"/>
          <p:cNvSpPr/>
          <p:nvPr/>
        </p:nvSpPr>
        <p:spPr>
          <a:xfrm flipH="1" rot="342520">
            <a:off x="12039706" y="1756447"/>
            <a:ext cx="886698" cy="631620"/>
          </a:xfrm>
          <a:prstGeom prst="smileyFace">
            <a:avLst>
              <a:gd fmla="val 4653" name="adj"/>
            </a:avLst>
          </a:prstGeom>
          <a:solidFill>
            <a:srgbClr val="FFF2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32"/>
          <p:cNvSpPr/>
          <p:nvPr/>
        </p:nvSpPr>
        <p:spPr>
          <a:xfrm rot="1157515">
            <a:off x="11970131" y="5582121"/>
            <a:ext cx="1306673" cy="1942461"/>
          </a:xfrm>
          <a:prstGeom prst="verticalScroll">
            <a:avLst>
              <a:gd fmla="val 12500" name="adj"/>
            </a:avLst>
          </a:prstGeom>
          <a:solidFill>
            <a:srgbClr val="F7F3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News</a:t>
            </a:r>
            <a:br>
              <a:rPr b="1" lang="en-US" sz="1500"/>
            </a:br>
            <a:br>
              <a:rPr b="1" lang="en-US" sz="1500"/>
            </a:br>
            <a:br>
              <a:rPr b="1" lang="en-US" sz="1500"/>
            </a:br>
            <a:br>
              <a:rPr b="1" lang="en-US" sz="1500"/>
            </a:br>
            <a:endParaRPr b="1"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p:nvPr/>
        </p:nvSpPr>
        <p:spPr>
          <a:xfrm>
            <a:off x="793808" y="687475"/>
            <a:ext cx="13240200" cy="14175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Voting </a:t>
            </a:r>
            <a:r>
              <a:rPr lang="en-US" sz="4450">
                <a:solidFill>
                  <a:srgbClr val="201B18"/>
                </a:solidFill>
                <a:latin typeface="Platypi Medium"/>
                <a:ea typeface="Platypi Medium"/>
                <a:cs typeface="Platypi Medium"/>
                <a:sym typeface="Platypi Medium"/>
              </a:rPr>
              <a:t> - Performance on new data</a:t>
            </a:r>
            <a:endParaRPr sz="4450">
              <a:solidFill>
                <a:schemeClr val="dk1"/>
              </a:solidFill>
              <a:latin typeface="Calibri"/>
              <a:ea typeface="Calibri"/>
              <a:cs typeface="Calibri"/>
              <a:sym typeface="Calibri"/>
            </a:endParaRPr>
          </a:p>
        </p:txBody>
      </p:sp>
      <p:sp>
        <p:nvSpPr>
          <p:cNvPr id="424" name="Google Shape;424;p33"/>
          <p:cNvSpPr txBox="1"/>
          <p:nvPr/>
        </p:nvSpPr>
        <p:spPr>
          <a:xfrm>
            <a:off x="645575" y="1609525"/>
            <a:ext cx="10021200" cy="61206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Performance on Tweets data is very bad</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Syntactic Features do not apply to tweeting language</a:t>
            </a:r>
            <a:endParaRPr sz="2100">
              <a:latin typeface="Platypi"/>
              <a:ea typeface="Platypi"/>
              <a:cs typeface="Platypi"/>
              <a:sym typeface="Platypi"/>
            </a:endParaRPr>
          </a:p>
          <a:p>
            <a:pPr indent="0" lvl="0" marL="457200" rtl="0" algn="l">
              <a:spcBef>
                <a:spcPts val="0"/>
              </a:spcBef>
              <a:spcAft>
                <a:spcPts val="0"/>
              </a:spcAft>
              <a:buNone/>
            </a:pPr>
            <a:r>
              <a:t/>
            </a:r>
            <a:endParaRPr sz="2100">
              <a:latin typeface="Platypi"/>
              <a:ea typeface="Platypi"/>
              <a:cs typeface="Platypi"/>
              <a:sym typeface="Platypi"/>
            </a:endParaRPr>
          </a:p>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Performance on Onion-Style and Huff Post-Style Headlines</a:t>
            </a:r>
            <a:endParaRPr sz="2100">
              <a:latin typeface="Platypi"/>
              <a:ea typeface="Platypi"/>
              <a:cs typeface="Platypi"/>
              <a:sym typeface="Platypi"/>
            </a:endParaRPr>
          </a:p>
          <a:p>
            <a:pPr indent="-361950" lvl="1" marL="914400" rtl="0" algn="l">
              <a:spcBef>
                <a:spcPts val="0"/>
              </a:spcBef>
              <a:spcAft>
                <a:spcPts val="0"/>
              </a:spcAft>
              <a:buSzPts val="2100"/>
              <a:buFont typeface="Platypi"/>
              <a:buChar char="○"/>
            </a:pPr>
            <a:r>
              <a:rPr lang="en-US" sz="2100">
                <a:latin typeface="Platypi"/>
                <a:ea typeface="Platypi"/>
                <a:cs typeface="Platypi"/>
                <a:sym typeface="Platypi"/>
              </a:rPr>
              <a:t>Like Naive Bayes even better than validation data</a:t>
            </a:r>
            <a:endParaRPr sz="2100">
              <a:latin typeface="Platypi"/>
              <a:ea typeface="Platypi"/>
              <a:cs typeface="Platypi"/>
              <a:sym typeface="Platypi"/>
            </a:endParaRPr>
          </a:p>
          <a:p>
            <a:pPr indent="0" lvl="0" marL="457200" rtl="0" algn="l">
              <a:spcBef>
                <a:spcPts val="0"/>
              </a:spcBef>
              <a:spcAft>
                <a:spcPts val="0"/>
              </a:spcAft>
              <a:buNone/>
            </a:pPr>
            <a:r>
              <a:t/>
            </a:r>
            <a:endParaRPr sz="2100">
              <a:latin typeface="Platypi"/>
              <a:ea typeface="Platypi"/>
              <a:cs typeface="Platypi"/>
              <a:sym typeface="Platypi"/>
            </a:endParaRPr>
          </a:p>
          <a:p>
            <a:pPr indent="-361950" lvl="0" marL="457200" rtl="0" algn="l">
              <a:spcBef>
                <a:spcPts val="0"/>
              </a:spcBef>
              <a:spcAft>
                <a:spcPts val="0"/>
              </a:spcAft>
              <a:buSzPts val="2100"/>
              <a:buFont typeface="Platypi"/>
              <a:buChar char="●"/>
            </a:pPr>
            <a:r>
              <a:rPr lang="en-US" sz="2100">
                <a:latin typeface="Platypi"/>
                <a:ea typeface="Platypi"/>
                <a:cs typeface="Platypi"/>
                <a:sym typeface="Platypi"/>
              </a:rPr>
              <a:t>Performance on generic headlines has also worse than validation data</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a:p>
            <a:pPr indent="0" lvl="0" marL="0" rtl="0" algn="l">
              <a:spcBef>
                <a:spcPts val="0"/>
              </a:spcBef>
              <a:spcAft>
                <a:spcPts val="0"/>
              </a:spcAft>
              <a:buNone/>
            </a:pPr>
            <a:r>
              <a:t/>
            </a:r>
            <a:endParaRPr sz="2100">
              <a:latin typeface="Platypi"/>
              <a:ea typeface="Platypi"/>
              <a:cs typeface="Platypi"/>
              <a:sym typeface="Platypi"/>
            </a:endParaRPr>
          </a:p>
        </p:txBody>
      </p:sp>
      <p:graphicFrame>
        <p:nvGraphicFramePr>
          <p:cNvPr id="425" name="Google Shape;425;p33"/>
          <p:cNvGraphicFramePr/>
          <p:nvPr/>
        </p:nvGraphicFramePr>
        <p:xfrm>
          <a:off x="1046725" y="4524850"/>
          <a:ext cx="3000000" cy="3000000"/>
        </p:xfrm>
        <a:graphic>
          <a:graphicData uri="http://schemas.openxmlformats.org/drawingml/2006/table">
            <a:tbl>
              <a:tblPr>
                <a:noFill/>
                <a:tableStyleId>{F35053C8-835E-4689-A821-A97D63651BAE}</a:tableStyleId>
              </a:tblPr>
              <a:tblGrid>
                <a:gridCol w="3348350"/>
                <a:gridCol w="2192975"/>
                <a:gridCol w="2126350"/>
                <a:gridCol w="2081925"/>
              </a:tblGrid>
              <a:tr h="88485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Dataset</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16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F1-score</a:t>
                      </a:r>
                      <a:endParaRPr sz="2100">
                        <a:solidFill>
                          <a:srgbClr val="504C49"/>
                        </a:solidFill>
                        <a:latin typeface="Platypi Medium"/>
                        <a:ea typeface="Platypi Medium"/>
                        <a:cs typeface="Platypi Medium"/>
                        <a:sym typeface="Platypi Medium"/>
                      </a:endParaRPr>
                    </a:p>
                    <a:p>
                      <a:pPr indent="0" lvl="0" marL="0" rtl="0" algn="ctr">
                        <a:spcBef>
                          <a:spcPts val="0"/>
                        </a:spcBef>
                        <a:spcAft>
                          <a:spcPts val="0"/>
                        </a:spcAft>
                        <a:buNone/>
                      </a:pPr>
                      <a:r>
                        <a:rPr lang="en-US" sz="1600">
                          <a:solidFill>
                            <a:srgbClr val="504C49"/>
                          </a:solidFill>
                          <a:latin typeface="Platypi Medium"/>
                          <a:ea typeface="Platypi Medium"/>
                          <a:cs typeface="Platypi Medium"/>
                          <a:sym typeface="Platypi Medium"/>
                        </a:rPr>
                        <a:t>(Sarcastic)</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50725">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Tweets</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0.62</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0.59</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0.60</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485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Onion and HuffPost)</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0.88</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0.87</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0.87</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88485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ChatGPT (faking generic headlines)</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0.68</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0.68</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0.68</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CCCC"/>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4"/>
          <p:cNvSpPr/>
          <p:nvPr/>
        </p:nvSpPr>
        <p:spPr>
          <a:xfrm>
            <a:off x="1827436" y="6007894"/>
            <a:ext cx="4360302" cy="407313"/>
          </a:xfrm>
          <a:prstGeom prst="flowChartAlternateProcess">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34"/>
          <p:cNvSpPr/>
          <p:nvPr/>
        </p:nvSpPr>
        <p:spPr>
          <a:xfrm>
            <a:off x="775930" y="609600"/>
            <a:ext cx="5542359" cy="692706"/>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201B18"/>
              </a:buClr>
              <a:buSzPts val="4350"/>
              <a:buFont typeface="Platypi Medium"/>
              <a:buNone/>
            </a:pPr>
            <a:r>
              <a:rPr lang="en-US" sz="4350">
                <a:solidFill>
                  <a:srgbClr val="201B18"/>
                </a:solidFill>
                <a:latin typeface="Platypi Medium"/>
                <a:ea typeface="Platypi Medium"/>
                <a:cs typeface="Platypi Medium"/>
                <a:sym typeface="Platypi Medium"/>
              </a:rPr>
              <a:t>Contents</a:t>
            </a:r>
            <a:endParaRPr sz="4350">
              <a:solidFill>
                <a:schemeClr val="dk1"/>
              </a:solidFill>
              <a:latin typeface="Calibri"/>
              <a:ea typeface="Calibri"/>
              <a:cs typeface="Calibri"/>
              <a:sym typeface="Calibri"/>
            </a:endParaRPr>
          </a:p>
        </p:txBody>
      </p:sp>
      <p:sp>
        <p:nvSpPr>
          <p:cNvPr id="433" name="Google Shape;433;p34"/>
          <p:cNvSpPr/>
          <p:nvPr/>
        </p:nvSpPr>
        <p:spPr>
          <a:xfrm>
            <a:off x="7299960" y="1745694"/>
            <a:ext cx="30480" cy="5874901"/>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34"/>
          <p:cNvSpPr/>
          <p:nvPr/>
        </p:nvSpPr>
        <p:spPr>
          <a:xfrm>
            <a:off x="6320373" y="2229088"/>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34"/>
          <p:cNvSpPr/>
          <p:nvPr/>
        </p:nvSpPr>
        <p:spPr>
          <a:xfrm>
            <a:off x="7065824" y="1995011"/>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4"/>
          <p:cNvSpPr/>
          <p:nvPr/>
        </p:nvSpPr>
        <p:spPr>
          <a:xfrm>
            <a:off x="7240488" y="2078117"/>
            <a:ext cx="149304"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1</a:t>
            </a:r>
            <a:endParaRPr sz="2600">
              <a:solidFill>
                <a:schemeClr val="dk1"/>
              </a:solidFill>
              <a:latin typeface="Calibri"/>
              <a:ea typeface="Calibri"/>
              <a:cs typeface="Calibri"/>
              <a:sym typeface="Calibri"/>
            </a:endParaRPr>
          </a:p>
        </p:txBody>
      </p:sp>
      <p:sp>
        <p:nvSpPr>
          <p:cNvPr id="437" name="Google Shape;437;p34"/>
          <p:cNvSpPr/>
          <p:nvPr/>
        </p:nvSpPr>
        <p:spPr>
          <a:xfrm>
            <a:off x="3324701" y="1967389"/>
            <a:ext cx="2771180"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Task &amp; </a:t>
            </a:r>
            <a:r>
              <a:rPr lang="en-US" sz="2150">
                <a:solidFill>
                  <a:srgbClr val="504C49"/>
                </a:solidFill>
                <a:latin typeface="Platypi Medium"/>
                <a:ea typeface="Platypi Medium"/>
                <a:cs typeface="Platypi Medium"/>
                <a:sym typeface="Platypi Medium"/>
              </a:rPr>
              <a:t>Data</a:t>
            </a:r>
            <a:endParaRPr sz="2150">
              <a:solidFill>
                <a:schemeClr val="dk1"/>
              </a:solidFill>
              <a:latin typeface="Calibri"/>
              <a:ea typeface="Calibri"/>
              <a:cs typeface="Calibri"/>
              <a:sym typeface="Calibri"/>
            </a:endParaRPr>
          </a:p>
        </p:txBody>
      </p:sp>
      <p:sp>
        <p:nvSpPr>
          <p:cNvPr id="438" name="Google Shape;438;p34"/>
          <p:cNvSpPr/>
          <p:nvPr/>
        </p:nvSpPr>
        <p:spPr>
          <a:xfrm>
            <a:off x="7534096" y="3337560"/>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34"/>
          <p:cNvSpPr/>
          <p:nvPr/>
        </p:nvSpPr>
        <p:spPr>
          <a:xfrm>
            <a:off x="7065824" y="310348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4"/>
          <p:cNvSpPr/>
          <p:nvPr/>
        </p:nvSpPr>
        <p:spPr>
          <a:xfrm>
            <a:off x="7207746" y="3186589"/>
            <a:ext cx="214789"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2</a:t>
            </a:r>
            <a:endParaRPr sz="2600">
              <a:solidFill>
                <a:schemeClr val="dk1"/>
              </a:solidFill>
              <a:latin typeface="Calibri"/>
              <a:ea typeface="Calibri"/>
              <a:cs typeface="Calibri"/>
              <a:sym typeface="Calibri"/>
            </a:endParaRPr>
          </a:p>
        </p:txBody>
      </p:sp>
      <p:sp>
        <p:nvSpPr>
          <p:cNvPr id="441" name="Google Shape;441;p34"/>
          <p:cNvSpPr/>
          <p:nvPr/>
        </p:nvSpPr>
        <p:spPr>
          <a:xfrm>
            <a:off x="8534519" y="3075861"/>
            <a:ext cx="3848338"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Preprocessing and Baselines</a:t>
            </a:r>
            <a:endParaRPr sz="2150">
              <a:solidFill>
                <a:schemeClr val="dk1"/>
              </a:solidFill>
              <a:latin typeface="Calibri"/>
              <a:ea typeface="Calibri"/>
              <a:cs typeface="Calibri"/>
              <a:sym typeface="Calibri"/>
            </a:endParaRPr>
          </a:p>
        </p:txBody>
      </p:sp>
      <p:sp>
        <p:nvSpPr>
          <p:cNvPr id="442" name="Google Shape;442;p34"/>
          <p:cNvSpPr/>
          <p:nvPr/>
        </p:nvSpPr>
        <p:spPr>
          <a:xfrm>
            <a:off x="6320373" y="4335185"/>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34"/>
          <p:cNvSpPr/>
          <p:nvPr/>
        </p:nvSpPr>
        <p:spPr>
          <a:xfrm>
            <a:off x="7065824" y="4101108"/>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34"/>
          <p:cNvSpPr/>
          <p:nvPr/>
        </p:nvSpPr>
        <p:spPr>
          <a:xfrm>
            <a:off x="7211437" y="4184213"/>
            <a:ext cx="20752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3</a:t>
            </a:r>
            <a:endParaRPr sz="2600">
              <a:solidFill>
                <a:schemeClr val="dk1"/>
              </a:solidFill>
              <a:latin typeface="Calibri"/>
              <a:ea typeface="Calibri"/>
              <a:cs typeface="Calibri"/>
              <a:sym typeface="Calibri"/>
            </a:endParaRPr>
          </a:p>
        </p:txBody>
      </p:sp>
      <p:sp>
        <p:nvSpPr>
          <p:cNvPr id="445" name="Google Shape;445;p34"/>
          <p:cNvSpPr/>
          <p:nvPr/>
        </p:nvSpPr>
        <p:spPr>
          <a:xfrm>
            <a:off x="2939296" y="4073485"/>
            <a:ext cx="3156585"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Error Analysis and Insights</a:t>
            </a:r>
            <a:endParaRPr sz="2150">
              <a:solidFill>
                <a:schemeClr val="dk1"/>
              </a:solidFill>
              <a:latin typeface="Calibri"/>
              <a:ea typeface="Calibri"/>
              <a:cs typeface="Calibri"/>
              <a:sym typeface="Calibri"/>
            </a:endParaRPr>
          </a:p>
        </p:txBody>
      </p:sp>
      <p:sp>
        <p:nvSpPr>
          <p:cNvPr id="446" name="Google Shape;446;p34"/>
          <p:cNvSpPr/>
          <p:nvPr/>
        </p:nvSpPr>
        <p:spPr>
          <a:xfrm>
            <a:off x="7534096" y="533280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34"/>
          <p:cNvSpPr/>
          <p:nvPr/>
        </p:nvSpPr>
        <p:spPr>
          <a:xfrm>
            <a:off x="7065824" y="509873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34"/>
          <p:cNvSpPr/>
          <p:nvPr/>
        </p:nvSpPr>
        <p:spPr>
          <a:xfrm>
            <a:off x="7204412" y="5181838"/>
            <a:ext cx="22145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4</a:t>
            </a:r>
            <a:endParaRPr sz="2600">
              <a:solidFill>
                <a:schemeClr val="dk1"/>
              </a:solidFill>
              <a:latin typeface="Calibri"/>
              <a:ea typeface="Calibri"/>
              <a:cs typeface="Calibri"/>
              <a:sym typeface="Calibri"/>
            </a:endParaRPr>
          </a:p>
        </p:txBody>
      </p:sp>
      <p:sp>
        <p:nvSpPr>
          <p:cNvPr id="449" name="Google Shape;449;p34"/>
          <p:cNvSpPr/>
          <p:nvPr/>
        </p:nvSpPr>
        <p:spPr>
          <a:xfrm>
            <a:off x="8534519" y="5071110"/>
            <a:ext cx="2771180"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Advanced Approaches</a:t>
            </a:r>
            <a:endParaRPr sz="2150">
              <a:solidFill>
                <a:schemeClr val="dk1"/>
              </a:solidFill>
              <a:latin typeface="Calibri"/>
              <a:ea typeface="Calibri"/>
              <a:cs typeface="Calibri"/>
              <a:sym typeface="Calibri"/>
            </a:endParaRPr>
          </a:p>
        </p:txBody>
      </p:sp>
      <p:sp>
        <p:nvSpPr>
          <p:cNvPr id="450" name="Google Shape;450;p34"/>
          <p:cNvSpPr/>
          <p:nvPr/>
        </p:nvSpPr>
        <p:spPr>
          <a:xfrm>
            <a:off x="6320373" y="6330434"/>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34"/>
          <p:cNvSpPr/>
          <p:nvPr/>
        </p:nvSpPr>
        <p:spPr>
          <a:xfrm>
            <a:off x="7065824" y="6096357"/>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4"/>
          <p:cNvSpPr/>
          <p:nvPr/>
        </p:nvSpPr>
        <p:spPr>
          <a:xfrm>
            <a:off x="7208103" y="6179463"/>
            <a:ext cx="214193"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5</a:t>
            </a:r>
            <a:endParaRPr sz="2600">
              <a:solidFill>
                <a:schemeClr val="dk1"/>
              </a:solidFill>
              <a:latin typeface="Calibri"/>
              <a:ea typeface="Calibri"/>
              <a:cs typeface="Calibri"/>
              <a:sym typeface="Calibri"/>
            </a:endParaRPr>
          </a:p>
        </p:txBody>
      </p:sp>
      <p:sp>
        <p:nvSpPr>
          <p:cNvPr id="453" name="Google Shape;453;p34"/>
          <p:cNvSpPr/>
          <p:nvPr/>
        </p:nvSpPr>
        <p:spPr>
          <a:xfrm>
            <a:off x="1333143" y="6068735"/>
            <a:ext cx="4762738"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Challenges and Conclusion</a:t>
            </a:r>
            <a:endParaRPr sz="2150">
              <a:solidFill>
                <a:schemeClr val="dk1"/>
              </a:solidFill>
              <a:latin typeface="Calibri"/>
              <a:ea typeface="Calibri"/>
              <a:cs typeface="Calibri"/>
              <a:sym typeface="Calibri"/>
            </a:endParaRPr>
          </a:p>
        </p:txBody>
      </p:sp>
      <p:sp>
        <p:nvSpPr>
          <p:cNvPr id="454" name="Google Shape;454;p34"/>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34"/>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5"/>
          <p:cNvSpPr/>
          <p:nvPr/>
        </p:nvSpPr>
        <p:spPr>
          <a:xfrm>
            <a:off x="793801" y="965025"/>
            <a:ext cx="7515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Challenges and Insights</a:t>
            </a:r>
            <a:endParaRPr sz="4450">
              <a:solidFill>
                <a:schemeClr val="dk1"/>
              </a:solidFill>
              <a:latin typeface="Platypi"/>
              <a:ea typeface="Platypi"/>
              <a:cs typeface="Platypi"/>
              <a:sym typeface="Platypi"/>
            </a:endParaRPr>
          </a:p>
        </p:txBody>
      </p:sp>
      <p:sp>
        <p:nvSpPr>
          <p:cNvPr id="462" name="Google Shape;462;p35"/>
          <p:cNvSpPr/>
          <p:nvPr/>
        </p:nvSpPr>
        <p:spPr>
          <a:xfrm>
            <a:off x="869990" y="2564083"/>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lang="en-US" sz="2200">
                <a:solidFill>
                  <a:srgbClr val="201B18"/>
                </a:solidFill>
                <a:latin typeface="Platypi Medium"/>
                <a:ea typeface="Platypi Medium"/>
                <a:cs typeface="Platypi Medium"/>
                <a:sym typeface="Platypi Medium"/>
              </a:rPr>
              <a:t>Challenges</a:t>
            </a:r>
            <a:endParaRPr sz="2200">
              <a:solidFill>
                <a:schemeClr val="dk1"/>
              </a:solidFill>
              <a:latin typeface="Platypi"/>
              <a:ea typeface="Platypi"/>
              <a:cs typeface="Platypi"/>
              <a:sym typeface="Platypi"/>
            </a:endParaRPr>
          </a:p>
        </p:txBody>
      </p:sp>
      <p:sp>
        <p:nvSpPr>
          <p:cNvPr id="463" name="Google Shape;463;p35"/>
          <p:cNvSpPr/>
          <p:nvPr/>
        </p:nvSpPr>
        <p:spPr>
          <a:xfrm>
            <a:off x="793800" y="3138275"/>
            <a:ext cx="12329700" cy="1769700"/>
          </a:xfrm>
          <a:prstGeom prst="rect">
            <a:avLst/>
          </a:prstGeom>
          <a:noFill/>
          <a:ln>
            <a:noFill/>
          </a:ln>
        </p:spPr>
        <p:txBody>
          <a:bodyPr anchorCtr="0" anchor="t" bIns="0" lIns="0" spcFirstLastPara="1" rIns="0" wrap="square" tIns="0">
            <a:noAutofit/>
          </a:bodyPr>
          <a:lstStyle/>
          <a:p>
            <a:pPr indent="-339725" lvl="0" marL="457200" marR="0" rtl="0" algn="l">
              <a:lnSpc>
                <a:spcPct val="115000"/>
              </a:lnSpc>
              <a:spcBef>
                <a:spcPts val="0"/>
              </a:spcBef>
              <a:spcAft>
                <a:spcPts val="0"/>
              </a:spcAft>
              <a:buClr>
                <a:schemeClr val="dk1"/>
              </a:buClr>
              <a:buSzPts val="1750"/>
              <a:buFont typeface="Platypi"/>
              <a:buChar char="●"/>
            </a:pPr>
            <a:r>
              <a:rPr lang="en-US" sz="1750">
                <a:solidFill>
                  <a:schemeClr val="dk1"/>
                </a:solidFill>
                <a:latin typeface="Platypi"/>
                <a:ea typeface="Platypi"/>
                <a:cs typeface="Platypi"/>
                <a:sym typeface="Platypi"/>
              </a:rPr>
              <a:t>Bag of Words models like Naive Bayes are very powerful and it is hard to come up with something better</a:t>
            </a:r>
            <a:endParaRPr sz="1750">
              <a:solidFill>
                <a:schemeClr val="dk1"/>
              </a:solidFill>
              <a:latin typeface="Platypi"/>
              <a:ea typeface="Platypi"/>
              <a:cs typeface="Platypi"/>
              <a:sym typeface="Platypi"/>
            </a:endParaRPr>
          </a:p>
          <a:p>
            <a:pPr indent="-339725" lvl="0" marL="457200" marR="0" rtl="0" algn="l">
              <a:lnSpc>
                <a:spcPct val="115000"/>
              </a:lnSpc>
              <a:spcBef>
                <a:spcPts val="0"/>
              </a:spcBef>
              <a:spcAft>
                <a:spcPts val="0"/>
              </a:spcAft>
              <a:buClr>
                <a:schemeClr val="dk1"/>
              </a:buClr>
              <a:buSzPts val="1750"/>
              <a:buFont typeface="Platypi"/>
              <a:buChar char="●"/>
            </a:pPr>
            <a:r>
              <a:rPr lang="en-US" sz="1750">
                <a:solidFill>
                  <a:schemeClr val="dk1"/>
                </a:solidFill>
                <a:latin typeface="Platypi"/>
                <a:ea typeface="Platypi"/>
                <a:cs typeface="Platypi"/>
                <a:sym typeface="Platypi"/>
              </a:rPr>
              <a:t>Sarcasm is not well defined and very hard to </a:t>
            </a:r>
            <a:r>
              <a:rPr lang="en-US" sz="1750">
                <a:solidFill>
                  <a:schemeClr val="dk1"/>
                </a:solidFill>
                <a:latin typeface="Platypi"/>
                <a:ea typeface="Platypi"/>
                <a:cs typeface="Platypi"/>
                <a:sym typeface="Platypi"/>
              </a:rPr>
              <a:t>generalize</a:t>
            </a:r>
            <a:r>
              <a:rPr lang="en-US" sz="1750">
                <a:solidFill>
                  <a:schemeClr val="dk1"/>
                </a:solidFill>
                <a:latin typeface="Platypi"/>
                <a:ea typeface="Platypi"/>
                <a:cs typeface="Platypi"/>
                <a:sym typeface="Platypi"/>
              </a:rPr>
              <a:t> over multiple data sources</a:t>
            </a:r>
            <a:endParaRPr sz="1750">
              <a:solidFill>
                <a:schemeClr val="dk1"/>
              </a:solidFill>
              <a:latin typeface="Platypi"/>
              <a:ea typeface="Platypi"/>
              <a:cs typeface="Platypi"/>
              <a:sym typeface="Platypi"/>
            </a:endParaRPr>
          </a:p>
          <a:p>
            <a:pPr indent="0" lvl="0" marL="457200" marR="0" rtl="0" algn="l">
              <a:lnSpc>
                <a:spcPct val="115000"/>
              </a:lnSpc>
              <a:spcBef>
                <a:spcPts val="0"/>
              </a:spcBef>
              <a:spcAft>
                <a:spcPts val="0"/>
              </a:spcAft>
              <a:buNone/>
            </a:pPr>
            <a:r>
              <a:t/>
            </a:r>
            <a:endParaRPr sz="1750">
              <a:solidFill>
                <a:schemeClr val="dk1"/>
              </a:solidFill>
              <a:latin typeface="Platypi"/>
              <a:ea typeface="Platypi"/>
              <a:cs typeface="Platypi"/>
              <a:sym typeface="Platypi"/>
            </a:endParaRPr>
          </a:p>
        </p:txBody>
      </p:sp>
      <p:sp>
        <p:nvSpPr>
          <p:cNvPr id="464" name="Google Shape;464;p35"/>
          <p:cNvSpPr/>
          <p:nvPr/>
        </p:nvSpPr>
        <p:spPr>
          <a:xfrm>
            <a:off x="793796" y="4374583"/>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2200"/>
              <a:buFont typeface="Platypi Medium"/>
              <a:buNone/>
            </a:pPr>
            <a:r>
              <a:rPr lang="en-US" sz="2200">
                <a:solidFill>
                  <a:srgbClr val="201B18"/>
                </a:solidFill>
                <a:latin typeface="Platypi Medium"/>
                <a:ea typeface="Platypi Medium"/>
                <a:cs typeface="Platypi Medium"/>
                <a:sym typeface="Platypi Medium"/>
              </a:rPr>
              <a:t>Insights</a:t>
            </a:r>
            <a:endParaRPr sz="2200">
              <a:solidFill>
                <a:schemeClr val="dk1"/>
              </a:solidFill>
              <a:latin typeface="Platypi"/>
              <a:ea typeface="Platypi"/>
              <a:cs typeface="Platypi"/>
              <a:sym typeface="Platypi"/>
            </a:endParaRPr>
          </a:p>
        </p:txBody>
      </p:sp>
      <p:sp>
        <p:nvSpPr>
          <p:cNvPr id="465" name="Google Shape;465;p35"/>
          <p:cNvSpPr/>
          <p:nvPr/>
        </p:nvSpPr>
        <p:spPr>
          <a:xfrm>
            <a:off x="793800" y="4955725"/>
            <a:ext cx="12329700" cy="1965000"/>
          </a:xfrm>
          <a:prstGeom prst="rect">
            <a:avLst/>
          </a:prstGeom>
          <a:noFill/>
          <a:ln>
            <a:noFill/>
          </a:ln>
        </p:spPr>
        <p:txBody>
          <a:bodyPr anchorCtr="0" anchor="t" bIns="0" lIns="0" spcFirstLastPara="1" rIns="0" wrap="square" tIns="0">
            <a:noAutofit/>
          </a:bodyPr>
          <a:lstStyle/>
          <a:p>
            <a:pPr indent="-339725" lvl="0" marL="457200" marR="0" rtl="0" algn="l">
              <a:lnSpc>
                <a:spcPct val="115000"/>
              </a:lnSpc>
              <a:spcBef>
                <a:spcPts val="0"/>
              </a:spcBef>
              <a:spcAft>
                <a:spcPts val="0"/>
              </a:spcAft>
              <a:buClr>
                <a:schemeClr val="dk1"/>
              </a:buClr>
              <a:buSzPts val="1750"/>
              <a:buFont typeface="Platypi"/>
              <a:buChar char="●"/>
            </a:pPr>
            <a:r>
              <a:rPr lang="en-US" sz="1750">
                <a:solidFill>
                  <a:schemeClr val="dk1"/>
                </a:solidFill>
                <a:latin typeface="Platypi"/>
                <a:ea typeface="Platypi"/>
                <a:cs typeface="Platypi"/>
                <a:sym typeface="Platypi"/>
              </a:rPr>
              <a:t>When working on sarcasm detection topic including encoded real world information might be beneficial to improve the quality of classification</a:t>
            </a:r>
            <a:endParaRPr sz="1750">
              <a:solidFill>
                <a:schemeClr val="dk1"/>
              </a:solidFill>
              <a:latin typeface="Platypi"/>
              <a:ea typeface="Platypi"/>
              <a:cs typeface="Platypi"/>
              <a:sym typeface="Platypi"/>
            </a:endParaRPr>
          </a:p>
          <a:p>
            <a:pPr indent="-339725" lvl="0" marL="457200" marR="0" rtl="0" algn="l">
              <a:lnSpc>
                <a:spcPct val="115000"/>
              </a:lnSpc>
              <a:spcBef>
                <a:spcPts val="0"/>
              </a:spcBef>
              <a:spcAft>
                <a:spcPts val="0"/>
              </a:spcAft>
              <a:buClr>
                <a:schemeClr val="dk1"/>
              </a:buClr>
              <a:buSzPts val="1750"/>
              <a:buFont typeface="Platypi"/>
              <a:buChar char="●"/>
            </a:pPr>
            <a:r>
              <a:rPr lang="en-US" sz="1750">
                <a:solidFill>
                  <a:schemeClr val="dk1"/>
                </a:solidFill>
                <a:latin typeface="Platypi"/>
                <a:ea typeface="Platypi"/>
                <a:cs typeface="Platypi"/>
                <a:sym typeface="Platypi"/>
              </a:rPr>
              <a:t>Including sarcastic data from multiple sources would help to improve generalization of the model since websites and newspapers might have  their unique style of headlines</a:t>
            </a:r>
            <a:endParaRPr sz="1750">
              <a:solidFill>
                <a:schemeClr val="dk1"/>
              </a:solidFill>
              <a:latin typeface="Platypi"/>
              <a:ea typeface="Platypi"/>
              <a:cs typeface="Platypi"/>
              <a:sym typeface="Platypi"/>
            </a:endParaRPr>
          </a:p>
        </p:txBody>
      </p:sp>
      <p:sp>
        <p:nvSpPr>
          <p:cNvPr id="466" name="Google Shape;466;p35"/>
          <p:cNvSpPr/>
          <p:nvPr/>
        </p:nvSpPr>
        <p:spPr>
          <a:xfrm>
            <a:off x="12833000" y="7610225"/>
            <a:ext cx="1742400" cy="5724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latypi"/>
              <a:ea typeface="Platypi"/>
              <a:cs typeface="Platypi"/>
              <a:sym typeface="Platypi"/>
            </a:endParaRPr>
          </a:p>
        </p:txBody>
      </p:sp>
      <p:sp>
        <p:nvSpPr>
          <p:cNvPr id="467" name="Google Shape;467;p35"/>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6"/>
          <p:cNvSpPr/>
          <p:nvPr/>
        </p:nvSpPr>
        <p:spPr>
          <a:xfrm>
            <a:off x="6180315" y="3099667"/>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Thank You!</a:t>
            </a:r>
            <a:endParaRPr sz="4450">
              <a:solidFill>
                <a:schemeClr val="dk1"/>
              </a:solidFill>
              <a:latin typeface="Calibri"/>
              <a:ea typeface="Calibri"/>
              <a:cs typeface="Calibri"/>
              <a:sym typeface="Calibri"/>
            </a:endParaRPr>
          </a:p>
        </p:txBody>
      </p:sp>
      <p:sp>
        <p:nvSpPr>
          <p:cNvPr id="474" name="Google Shape;474;p36"/>
          <p:cNvSpPr/>
          <p:nvPr/>
        </p:nvSpPr>
        <p:spPr>
          <a:xfrm>
            <a:off x="6280200" y="4148670"/>
            <a:ext cx="7556400" cy="28623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t/>
            </a:r>
            <a:endParaRPr sz="1750">
              <a:solidFill>
                <a:schemeClr val="dk1"/>
              </a:solidFill>
              <a:latin typeface="Platypi"/>
              <a:ea typeface="Platypi"/>
              <a:cs typeface="Platypi"/>
              <a:sym typeface="Platypi"/>
            </a:endParaRPr>
          </a:p>
        </p:txBody>
      </p:sp>
      <p:sp>
        <p:nvSpPr>
          <p:cNvPr id="475" name="Google Shape;475;p36"/>
          <p:cNvSpPr/>
          <p:nvPr/>
        </p:nvSpPr>
        <p:spPr>
          <a:xfrm>
            <a:off x="6280190" y="4148686"/>
            <a:ext cx="7556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Platypi"/>
                <a:ea typeface="Platypi"/>
                <a:cs typeface="Platypi"/>
                <a:sym typeface="Platypi"/>
              </a:rPr>
              <a:t>Questions? </a:t>
            </a:r>
            <a:endParaRPr b="1" sz="1750">
              <a:solidFill>
                <a:srgbClr val="FF0000"/>
              </a:solidFill>
              <a:latin typeface="Platypi"/>
              <a:ea typeface="Platypi"/>
              <a:cs typeface="Platypi"/>
              <a:sym typeface="Platypi"/>
            </a:endParaRPr>
          </a:p>
        </p:txBody>
      </p:sp>
      <p:sp>
        <p:nvSpPr>
          <p:cNvPr id="476" name="Google Shape;476;p36"/>
          <p:cNvSpPr/>
          <p:nvPr/>
        </p:nvSpPr>
        <p:spPr>
          <a:xfrm>
            <a:off x="128330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36"/>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p:nvPr/>
        </p:nvSpPr>
        <p:spPr>
          <a:xfrm>
            <a:off x="793790" y="532916"/>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Task</a:t>
            </a:r>
            <a:endParaRPr sz="4450">
              <a:solidFill>
                <a:schemeClr val="dk1"/>
              </a:solidFill>
              <a:latin typeface="Calibri"/>
              <a:ea typeface="Calibri"/>
              <a:cs typeface="Calibri"/>
              <a:sym typeface="Calibri"/>
            </a:endParaRPr>
          </a:p>
        </p:txBody>
      </p:sp>
      <p:sp>
        <p:nvSpPr>
          <p:cNvPr id="95" name="Google Shape;95;p15"/>
          <p:cNvSpPr txBox="1"/>
          <p:nvPr/>
        </p:nvSpPr>
        <p:spPr>
          <a:xfrm>
            <a:off x="878875" y="2476850"/>
            <a:ext cx="12644100" cy="3063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2200">
                <a:solidFill>
                  <a:srgbClr val="504C49"/>
                </a:solidFill>
                <a:latin typeface="Platypi"/>
                <a:ea typeface="Platypi"/>
                <a:cs typeface="Platypi"/>
                <a:sym typeface="Platypi"/>
              </a:rPr>
              <a:t>Goals</a:t>
            </a:r>
            <a:r>
              <a:rPr lang="en-US" sz="2200">
                <a:solidFill>
                  <a:srgbClr val="504C49"/>
                </a:solidFill>
                <a:latin typeface="Platypi Medium"/>
                <a:ea typeface="Platypi Medium"/>
                <a:cs typeface="Platypi Medium"/>
                <a:sym typeface="Platypi Medium"/>
              </a:rPr>
              <a:t> of our project are:</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Develop an approach to classify headlines as sarcastic &amp; non-sarcastic (not fake news!)</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Explore misclassified cases and understand reasons for incorrect classification</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Understand if there are any patterns that “The Onion” website follows to create sarcastic headlines </a:t>
            </a:r>
            <a:endParaRPr sz="22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200">
              <a:solidFill>
                <a:srgbClr val="504C49"/>
              </a:solidFill>
              <a:latin typeface="Platypi Medium"/>
              <a:ea typeface="Platypi Medium"/>
              <a:cs typeface="Platypi Medium"/>
              <a:sym typeface="Platypi Medium"/>
            </a:endParaRPr>
          </a:p>
        </p:txBody>
      </p:sp>
      <p:sp>
        <p:nvSpPr>
          <p:cNvPr id="96" name="Google Shape;96;p15"/>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7" name="Google Shape;97;p15"/>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793790" y="532916"/>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Data</a:t>
            </a:r>
            <a:endParaRPr sz="4450">
              <a:solidFill>
                <a:schemeClr val="dk1"/>
              </a:solidFill>
              <a:latin typeface="Calibri"/>
              <a:ea typeface="Calibri"/>
              <a:cs typeface="Calibri"/>
              <a:sym typeface="Calibri"/>
            </a:endParaRPr>
          </a:p>
        </p:txBody>
      </p:sp>
      <p:sp>
        <p:nvSpPr>
          <p:cNvPr id="104" name="Google Shape;104;p16"/>
          <p:cNvSpPr/>
          <p:nvPr/>
        </p:nvSpPr>
        <p:spPr>
          <a:xfrm>
            <a:off x="873700" y="1522750"/>
            <a:ext cx="8334600" cy="6294900"/>
          </a:xfrm>
          <a:prstGeom prst="rect">
            <a:avLst/>
          </a:prstGeom>
          <a:noFill/>
          <a:ln>
            <a:noFill/>
          </a:ln>
        </p:spPr>
        <p:txBody>
          <a:bodyPr anchorCtr="0" anchor="t" bIns="0" lIns="0" spcFirstLastPara="1" rIns="0" wrap="square" tIns="0">
            <a:noAutofit/>
          </a:bodyPr>
          <a:lstStyle/>
          <a:p>
            <a:pPr indent="-368300" lvl="0" marL="457200" rtl="0" algn="l">
              <a:lnSpc>
                <a:spcPct val="150000"/>
              </a:lnSpc>
              <a:spcBef>
                <a:spcPts val="0"/>
              </a:spcBef>
              <a:spcAft>
                <a:spcPts val="0"/>
              </a:spcAft>
              <a:buClr>
                <a:srgbClr val="504C49"/>
              </a:buClr>
              <a:buSzPts val="2200"/>
              <a:buFont typeface="Platypi"/>
              <a:buAutoNum type="arabicPeriod"/>
            </a:pPr>
            <a:r>
              <a:rPr b="1" lang="en-US" sz="2200">
                <a:solidFill>
                  <a:srgbClr val="504C49"/>
                </a:solidFill>
                <a:latin typeface="Platypi"/>
                <a:ea typeface="Platypi"/>
                <a:cs typeface="Platypi"/>
                <a:sym typeface="Platypi"/>
              </a:rPr>
              <a:t>News Headlines Dataset for Sarcasm Detection*</a:t>
            </a:r>
            <a:endParaRPr b="1" sz="2200">
              <a:solidFill>
                <a:srgbClr val="504C49"/>
              </a:solidFill>
              <a:latin typeface="Platypi"/>
              <a:ea typeface="Platypi"/>
              <a:cs typeface="Platypi"/>
              <a:sym typeface="Platypi"/>
            </a:endParaRPr>
          </a:p>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28,619 annotated headlines</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sarcastic from “The Onion” </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non-sarcastic from “The Huffington Post”</a:t>
            </a:r>
            <a:endParaRPr sz="2100">
              <a:solidFill>
                <a:srgbClr val="504C49"/>
              </a:solidFill>
              <a:latin typeface="Platypi Medium"/>
              <a:ea typeface="Platypi Medium"/>
              <a:cs typeface="Platypi Medium"/>
              <a:sym typeface="Platypi Medium"/>
            </a:endParaRPr>
          </a:p>
          <a:p>
            <a:pPr indent="-361950" lvl="0" marL="457200" rtl="0" algn="l">
              <a:lnSpc>
                <a:spcPct val="125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Balanced data </a:t>
            </a:r>
            <a:endParaRPr sz="2100">
              <a:solidFill>
                <a:srgbClr val="504C49"/>
              </a:solidFill>
              <a:latin typeface="Platypi Medium"/>
              <a:ea typeface="Platypi Medium"/>
              <a:cs typeface="Platypi Medium"/>
              <a:sym typeface="Platypi Medium"/>
            </a:endParaRPr>
          </a:p>
          <a:p>
            <a:pPr indent="-361950" lvl="1" marL="914400" rtl="0" algn="l">
              <a:lnSpc>
                <a:spcPct val="125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13,635 sarcastic, 14,984 non-sarcastic</a:t>
            </a:r>
            <a:endParaRPr sz="2100">
              <a:solidFill>
                <a:srgbClr val="504C49"/>
              </a:solidFill>
              <a:latin typeface="Platypi Medium"/>
              <a:ea typeface="Platypi Medium"/>
              <a:cs typeface="Platypi Medium"/>
              <a:sym typeface="Platypi Medium"/>
            </a:endParaRPr>
          </a:p>
          <a:p>
            <a:pPr indent="0" lvl="0" marL="0" rtl="0" algn="l">
              <a:lnSpc>
                <a:spcPct val="125000"/>
              </a:lnSpc>
              <a:spcBef>
                <a:spcPts val="0"/>
              </a:spcBef>
              <a:spcAft>
                <a:spcPts val="0"/>
              </a:spcAft>
              <a:buNone/>
            </a:pPr>
            <a:r>
              <a:t/>
            </a:r>
            <a:endParaRPr sz="2100">
              <a:solidFill>
                <a:srgbClr val="C55A11"/>
              </a:solidFill>
              <a:latin typeface="Platypi Medium"/>
              <a:ea typeface="Platypi Medium"/>
              <a:cs typeface="Platypi Medium"/>
              <a:sym typeface="Platypi Medium"/>
            </a:endParaRPr>
          </a:p>
          <a:p>
            <a:pPr indent="0" lvl="0" marL="0" rtl="0" algn="l">
              <a:lnSpc>
                <a:spcPct val="125000"/>
              </a:lnSpc>
              <a:spcBef>
                <a:spcPts val="0"/>
              </a:spcBef>
              <a:spcAft>
                <a:spcPts val="0"/>
              </a:spcAft>
              <a:buNone/>
            </a:pPr>
            <a:r>
              <a:t/>
            </a:r>
            <a:endParaRPr sz="2100">
              <a:solidFill>
                <a:srgbClr val="C55A11"/>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a:buAutoNum type="arabicPeriod"/>
            </a:pPr>
            <a:r>
              <a:rPr b="1" lang="en-US" sz="2200">
                <a:solidFill>
                  <a:srgbClr val="504C49"/>
                </a:solidFill>
                <a:latin typeface="Platypi"/>
                <a:ea typeface="Platypi"/>
                <a:cs typeface="Platypi"/>
                <a:sym typeface="Platypi"/>
              </a:rPr>
              <a:t>Headlines Generated by ChatGPT (Additional data)</a:t>
            </a:r>
            <a:endParaRPr b="1" sz="2200">
              <a:solidFill>
                <a:srgbClr val="504C49"/>
              </a:solidFill>
              <a:latin typeface="Platypi"/>
              <a:ea typeface="Platypi"/>
              <a:cs typeface="Platypi"/>
              <a:sym typeface="Platypi"/>
            </a:endParaRPr>
          </a:p>
          <a:p>
            <a:pPr indent="0" lvl="0" marL="0" rtl="0" algn="l">
              <a:lnSpc>
                <a:spcPct val="115000"/>
              </a:lnSpc>
              <a:spcBef>
                <a:spcPts val="0"/>
              </a:spcBef>
              <a:spcAft>
                <a:spcPts val="0"/>
              </a:spcAft>
              <a:buNone/>
            </a:pPr>
            <a:r>
              <a:rPr lang="en-US" sz="2100">
                <a:solidFill>
                  <a:srgbClr val="504C49"/>
                </a:solidFill>
                <a:latin typeface="Platypi Medium"/>
                <a:ea typeface="Platypi Medium"/>
                <a:cs typeface="Platypi Medium"/>
                <a:sym typeface="Platypi Medium"/>
              </a:rPr>
              <a:t>Using ChatGPT we generated 1000 news headlines (sarcastic &amp; non-sarcastic) and 1000 news headlines in a style similar to “The Onion”  and “The Huffington Post”</a:t>
            </a:r>
            <a:endParaRPr sz="2100">
              <a:solidFill>
                <a:srgbClr val="C55A11"/>
              </a:solidFill>
              <a:latin typeface="Platypi Medium"/>
              <a:ea typeface="Platypi Medium"/>
              <a:cs typeface="Platypi Medium"/>
              <a:sym typeface="Platypi Medium"/>
            </a:endParaRPr>
          </a:p>
          <a:p>
            <a:pPr indent="-203200" lvl="0" marL="342900" marR="0" rtl="0" algn="l">
              <a:lnSpc>
                <a:spcPct val="125000"/>
              </a:lnSpc>
              <a:spcBef>
                <a:spcPts val="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a:p>
            <a:pPr indent="-203200" lvl="0" marL="342900" rtl="0" algn="l">
              <a:lnSpc>
                <a:spcPct val="125000"/>
              </a:lnSpc>
              <a:spcBef>
                <a:spcPts val="0"/>
              </a:spcBef>
              <a:spcAft>
                <a:spcPts val="0"/>
              </a:spcAft>
              <a:buClr>
                <a:schemeClr val="dk1"/>
              </a:buClr>
              <a:buSzPts val="2200"/>
              <a:buFont typeface="Arial"/>
              <a:buNone/>
            </a:pPr>
            <a:r>
              <a:t/>
            </a:r>
            <a:endParaRPr sz="2200">
              <a:solidFill>
                <a:srgbClr val="504C49"/>
              </a:solidFill>
              <a:latin typeface="Platypi Medium"/>
              <a:ea typeface="Platypi Medium"/>
              <a:cs typeface="Platypi Medium"/>
              <a:sym typeface="Platypi Medium"/>
            </a:endParaRPr>
          </a:p>
          <a:p>
            <a:pPr indent="-203200" lvl="0" marL="342900" marR="0" rtl="0" algn="l">
              <a:lnSpc>
                <a:spcPct val="125000"/>
              </a:lnSpc>
              <a:spcBef>
                <a:spcPts val="0"/>
              </a:spcBef>
              <a:spcAft>
                <a:spcPts val="0"/>
              </a:spcAft>
              <a:buClr>
                <a:schemeClr val="dk1"/>
              </a:buClr>
              <a:buSzPts val="2200"/>
              <a:buFont typeface="Arial"/>
              <a:buNone/>
            </a:pPr>
            <a:r>
              <a:t/>
            </a:r>
            <a:endParaRPr sz="2200">
              <a:solidFill>
                <a:srgbClr val="504C49"/>
              </a:solidFill>
              <a:latin typeface="Platypi Medium"/>
              <a:ea typeface="Platypi Medium"/>
              <a:cs typeface="Platypi Medium"/>
              <a:sym typeface="Platypi Medium"/>
            </a:endParaRPr>
          </a:p>
          <a:p>
            <a:pPr indent="-203200" lvl="0" marL="342900" marR="0" rtl="0" algn="l">
              <a:lnSpc>
                <a:spcPct val="125000"/>
              </a:lnSpc>
              <a:spcBef>
                <a:spcPts val="0"/>
              </a:spcBef>
              <a:spcAft>
                <a:spcPts val="0"/>
              </a:spcAft>
              <a:buClr>
                <a:schemeClr val="dk1"/>
              </a:buClr>
              <a:buSzPts val="2200"/>
              <a:buFont typeface="Arial"/>
              <a:buNone/>
            </a:pPr>
            <a:r>
              <a:t/>
            </a:r>
            <a:endParaRPr sz="2200">
              <a:solidFill>
                <a:srgbClr val="504C49"/>
              </a:solidFill>
              <a:latin typeface="Platypi Medium"/>
              <a:ea typeface="Platypi Medium"/>
              <a:cs typeface="Platypi Medium"/>
              <a:sym typeface="Platypi Medium"/>
            </a:endParaRPr>
          </a:p>
          <a:p>
            <a:pPr indent="-203200" lvl="0" marL="342900" marR="0" rtl="0" algn="l">
              <a:lnSpc>
                <a:spcPct val="125000"/>
              </a:lnSpc>
              <a:spcBef>
                <a:spcPts val="0"/>
              </a:spcBef>
              <a:spcAft>
                <a:spcPts val="0"/>
              </a:spcAft>
              <a:buClr>
                <a:schemeClr val="dk1"/>
              </a:buClr>
              <a:buSzPts val="2200"/>
              <a:buFont typeface="Arial"/>
              <a:buNone/>
            </a:pPr>
            <a:r>
              <a:t/>
            </a:r>
            <a:endParaRPr sz="2200">
              <a:solidFill>
                <a:schemeClr val="dk1"/>
              </a:solidFill>
              <a:latin typeface="Calibri"/>
              <a:ea typeface="Calibri"/>
              <a:cs typeface="Calibri"/>
              <a:sym typeface="Calibri"/>
            </a:endParaRPr>
          </a:p>
        </p:txBody>
      </p:sp>
      <p:sp>
        <p:nvSpPr>
          <p:cNvPr id="105" name="Google Shape;105;p16"/>
          <p:cNvSpPr/>
          <p:nvPr/>
        </p:nvSpPr>
        <p:spPr>
          <a:xfrm>
            <a:off x="5196100" y="7286128"/>
            <a:ext cx="3041213"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chemeClr val="dk1"/>
              </a:buClr>
              <a:buSzPts val="2200"/>
              <a:buFont typeface="Calibri"/>
              <a:buNone/>
            </a:pPr>
            <a:r>
              <a:t/>
            </a:r>
            <a:endParaRPr sz="2200">
              <a:solidFill>
                <a:schemeClr val="dk1"/>
              </a:solidFill>
              <a:latin typeface="Calibri"/>
              <a:ea typeface="Calibri"/>
              <a:cs typeface="Calibri"/>
              <a:sym typeface="Calibri"/>
            </a:endParaRPr>
          </a:p>
        </p:txBody>
      </p:sp>
      <p:sp>
        <p:nvSpPr>
          <p:cNvPr id="106" name="Google Shape;106;p16"/>
          <p:cNvSpPr txBox="1"/>
          <p:nvPr/>
        </p:nvSpPr>
        <p:spPr>
          <a:xfrm>
            <a:off x="958025" y="7467600"/>
            <a:ext cx="12595200" cy="762000"/>
          </a:xfrm>
          <a:prstGeom prst="rect">
            <a:avLst/>
          </a:prstGeom>
          <a:noFill/>
          <a:ln>
            <a:noFill/>
          </a:ln>
        </p:spPr>
        <p:txBody>
          <a:bodyPr anchorCtr="0" anchor="t" bIns="45700" lIns="91425" spcFirstLastPara="1" rIns="91425" wrap="square" tIns="45700">
            <a:spAutoFit/>
          </a:bodyPr>
          <a:lstStyle/>
          <a:p>
            <a:pPr indent="0" lvl="0" marL="0" marR="0" rtl="0" algn="l">
              <a:lnSpc>
                <a:spcPct val="171875"/>
              </a:lnSpc>
              <a:spcBef>
                <a:spcPts val="0"/>
              </a:spcBef>
              <a:spcAft>
                <a:spcPts val="0"/>
              </a:spcAft>
              <a:buNone/>
            </a:pPr>
            <a:r>
              <a:rPr lang="en-US" sz="1600">
                <a:solidFill>
                  <a:srgbClr val="504C49"/>
                </a:solidFill>
                <a:latin typeface="Platypi Medium"/>
                <a:ea typeface="Platypi Medium"/>
                <a:cs typeface="Platypi Medium"/>
                <a:sym typeface="Platypi Medium"/>
              </a:rPr>
              <a:t>* </a:t>
            </a:r>
            <a:r>
              <a:rPr lang="en-US" sz="1600">
                <a:solidFill>
                  <a:srgbClr val="504C49"/>
                </a:solidFill>
                <a:latin typeface="Platypi Medium"/>
                <a:ea typeface="Platypi Medium"/>
                <a:cs typeface="Platypi Medium"/>
                <a:sym typeface="Platypi Medium"/>
              </a:rPr>
              <a:t>Data and Diagram Source:</a:t>
            </a:r>
            <a:r>
              <a:rPr lang="en-US" sz="1600">
                <a:solidFill>
                  <a:srgbClr val="504C49"/>
                </a:solidFill>
                <a:latin typeface="Platypi Medium"/>
                <a:ea typeface="Platypi Medium"/>
                <a:cs typeface="Platypi Medium"/>
                <a:sym typeface="Platypi Medium"/>
              </a:rPr>
              <a:t>  </a:t>
            </a:r>
            <a:r>
              <a:rPr lang="en-US" sz="1600" u="sng">
                <a:solidFill>
                  <a:schemeClr val="hlink"/>
                </a:solidFill>
                <a:latin typeface="Platypi Medium"/>
                <a:ea typeface="Platypi Medium"/>
                <a:cs typeface="Platypi Medium"/>
                <a:sym typeface="Platypi Medium"/>
                <a:hlinkClick r:id="rId3"/>
              </a:rPr>
              <a:t>News-Headlines-Dataset-For-Sarcasm-Detection</a:t>
            </a:r>
            <a:endParaRPr b="1" sz="2300">
              <a:solidFill>
                <a:schemeClr val="dk1"/>
              </a:solidFill>
            </a:endParaRPr>
          </a:p>
          <a:p>
            <a:pPr indent="0" lvl="0" marL="0" marR="0" rtl="0" algn="l">
              <a:lnSpc>
                <a:spcPct val="171875"/>
              </a:lnSpc>
              <a:spcBef>
                <a:spcPts val="0"/>
              </a:spcBef>
              <a:spcAft>
                <a:spcPts val="0"/>
              </a:spcAft>
              <a:buNone/>
            </a:pPr>
            <a:r>
              <a:t/>
            </a:r>
            <a:endParaRPr sz="1600">
              <a:solidFill>
                <a:srgbClr val="504C49"/>
              </a:solidFill>
              <a:latin typeface="Platypi Medium"/>
              <a:ea typeface="Platypi Medium"/>
              <a:cs typeface="Platypi Medium"/>
              <a:sym typeface="Platypi Medium"/>
            </a:endParaRPr>
          </a:p>
        </p:txBody>
      </p:sp>
      <p:pic>
        <p:nvPicPr>
          <p:cNvPr id="107" name="Google Shape;107;p16"/>
          <p:cNvPicPr preferRelativeResize="0"/>
          <p:nvPr/>
        </p:nvPicPr>
        <p:blipFill>
          <a:blip r:embed="rId4">
            <a:alphaModFix/>
          </a:blip>
          <a:stretch>
            <a:fillRect/>
          </a:stretch>
        </p:blipFill>
        <p:spPr>
          <a:xfrm>
            <a:off x="9076763" y="1507971"/>
            <a:ext cx="4476325" cy="4476300"/>
          </a:xfrm>
          <a:prstGeom prst="rect">
            <a:avLst/>
          </a:prstGeom>
          <a:noFill/>
          <a:ln>
            <a:noFill/>
          </a:ln>
        </p:spPr>
      </p:pic>
      <p:sp>
        <p:nvSpPr>
          <p:cNvPr id="108" name="Google Shape;108;p16"/>
          <p:cNvSpPr txBox="1"/>
          <p:nvPr/>
        </p:nvSpPr>
        <p:spPr>
          <a:xfrm>
            <a:off x="9550163" y="6067875"/>
            <a:ext cx="352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1800">
                <a:solidFill>
                  <a:srgbClr val="504C49"/>
                </a:solidFill>
                <a:latin typeface="Platypi Medium"/>
                <a:ea typeface="Platypi Medium"/>
                <a:cs typeface="Platypi Medium"/>
                <a:sym typeface="Platypi Medium"/>
              </a:rPr>
              <a:t>Sarcasm headlines word cloud</a:t>
            </a:r>
            <a:endParaRPr i="1" sz="1000"/>
          </a:p>
        </p:txBody>
      </p:sp>
      <p:sp>
        <p:nvSpPr>
          <p:cNvPr id="109" name="Google Shape;109;p16"/>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6"/>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8421587" y="3045440"/>
            <a:ext cx="4360302" cy="407313"/>
          </a:xfrm>
          <a:prstGeom prst="flowChartAlternateProcess">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7"/>
          <p:cNvSpPr/>
          <p:nvPr/>
        </p:nvSpPr>
        <p:spPr>
          <a:xfrm>
            <a:off x="775930" y="609600"/>
            <a:ext cx="5542359" cy="692706"/>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201B18"/>
              </a:buClr>
              <a:buSzPts val="4350"/>
              <a:buFont typeface="Platypi Medium"/>
              <a:buNone/>
            </a:pPr>
            <a:r>
              <a:rPr lang="en-US" sz="4350">
                <a:solidFill>
                  <a:srgbClr val="201B18"/>
                </a:solidFill>
                <a:latin typeface="Platypi Medium"/>
                <a:ea typeface="Platypi Medium"/>
                <a:cs typeface="Platypi Medium"/>
                <a:sym typeface="Platypi Medium"/>
              </a:rPr>
              <a:t>Contents</a:t>
            </a:r>
            <a:endParaRPr sz="4350">
              <a:solidFill>
                <a:schemeClr val="dk1"/>
              </a:solidFill>
              <a:latin typeface="Calibri"/>
              <a:ea typeface="Calibri"/>
              <a:cs typeface="Calibri"/>
              <a:sym typeface="Calibri"/>
            </a:endParaRPr>
          </a:p>
        </p:txBody>
      </p:sp>
      <p:sp>
        <p:nvSpPr>
          <p:cNvPr id="118" name="Google Shape;118;p17"/>
          <p:cNvSpPr/>
          <p:nvPr/>
        </p:nvSpPr>
        <p:spPr>
          <a:xfrm>
            <a:off x="7299960" y="1745694"/>
            <a:ext cx="30480" cy="5874901"/>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7"/>
          <p:cNvSpPr/>
          <p:nvPr/>
        </p:nvSpPr>
        <p:spPr>
          <a:xfrm>
            <a:off x="6320373" y="2229088"/>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7"/>
          <p:cNvSpPr/>
          <p:nvPr/>
        </p:nvSpPr>
        <p:spPr>
          <a:xfrm>
            <a:off x="7065824" y="1995011"/>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17"/>
          <p:cNvSpPr/>
          <p:nvPr/>
        </p:nvSpPr>
        <p:spPr>
          <a:xfrm>
            <a:off x="7240488" y="2078117"/>
            <a:ext cx="149304"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1</a:t>
            </a:r>
            <a:endParaRPr sz="2600">
              <a:solidFill>
                <a:schemeClr val="dk1"/>
              </a:solidFill>
              <a:latin typeface="Calibri"/>
              <a:ea typeface="Calibri"/>
              <a:cs typeface="Calibri"/>
              <a:sym typeface="Calibri"/>
            </a:endParaRPr>
          </a:p>
        </p:txBody>
      </p:sp>
      <p:sp>
        <p:nvSpPr>
          <p:cNvPr id="122" name="Google Shape;122;p17"/>
          <p:cNvSpPr/>
          <p:nvPr/>
        </p:nvSpPr>
        <p:spPr>
          <a:xfrm>
            <a:off x="3324701" y="1967389"/>
            <a:ext cx="2771180"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Task &amp; </a:t>
            </a:r>
            <a:r>
              <a:rPr lang="en-US" sz="2150">
                <a:solidFill>
                  <a:srgbClr val="504C49"/>
                </a:solidFill>
                <a:latin typeface="Platypi Medium"/>
                <a:ea typeface="Platypi Medium"/>
                <a:cs typeface="Platypi Medium"/>
                <a:sym typeface="Platypi Medium"/>
              </a:rPr>
              <a:t>Data</a:t>
            </a:r>
            <a:endParaRPr sz="2150">
              <a:solidFill>
                <a:schemeClr val="dk1"/>
              </a:solidFill>
              <a:latin typeface="Calibri"/>
              <a:ea typeface="Calibri"/>
              <a:cs typeface="Calibri"/>
              <a:sym typeface="Calibri"/>
            </a:endParaRPr>
          </a:p>
        </p:txBody>
      </p:sp>
      <p:sp>
        <p:nvSpPr>
          <p:cNvPr id="123" name="Google Shape;123;p17"/>
          <p:cNvSpPr/>
          <p:nvPr/>
        </p:nvSpPr>
        <p:spPr>
          <a:xfrm>
            <a:off x="7518083" y="325782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7"/>
          <p:cNvSpPr/>
          <p:nvPr/>
        </p:nvSpPr>
        <p:spPr>
          <a:xfrm>
            <a:off x="7065824" y="310348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17"/>
          <p:cNvSpPr/>
          <p:nvPr/>
        </p:nvSpPr>
        <p:spPr>
          <a:xfrm>
            <a:off x="7207746" y="3186589"/>
            <a:ext cx="214789"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2</a:t>
            </a:r>
            <a:endParaRPr sz="2600">
              <a:solidFill>
                <a:schemeClr val="dk1"/>
              </a:solidFill>
              <a:latin typeface="Calibri"/>
              <a:ea typeface="Calibri"/>
              <a:cs typeface="Calibri"/>
              <a:sym typeface="Calibri"/>
            </a:endParaRPr>
          </a:p>
        </p:txBody>
      </p:sp>
      <p:sp>
        <p:nvSpPr>
          <p:cNvPr id="126" name="Google Shape;126;p17"/>
          <p:cNvSpPr/>
          <p:nvPr/>
        </p:nvSpPr>
        <p:spPr>
          <a:xfrm>
            <a:off x="8534519" y="3075861"/>
            <a:ext cx="3848338"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Preprocessing and Baselines</a:t>
            </a:r>
            <a:endParaRPr sz="2150">
              <a:solidFill>
                <a:schemeClr val="dk1"/>
              </a:solidFill>
              <a:latin typeface="Calibri"/>
              <a:ea typeface="Calibri"/>
              <a:cs typeface="Calibri"/>
              <a:sym typeface="Calibri"/>
            </a:endParaRPr>
          </a:p>
        </p:txBody>
      </p:sp>
      <p:sp>
        <p:nvSpPr>
          <p:cNvPr id="127" name="Google Shape;127;p17"/>
          <p:cNvSpPr/>
          <p:nvPr/>
        </p:nvSpPr>
        <p:spPr>
          <a:xfrm>
            <a:off x="6320373" y="4335185"/>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7"/>
          <p:cNvSpPr/>
          <p:nvPr/>
        </p:nvSpPr>
        <p:spPr>
          <a:xfrm>
            <a:off x="7065824" y="4101108"/>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7"/>
          <p:cNvSpPr/>
          <p:nvPr/>
        </p:nvSpPr>
        <p:spPr>
          <a:xfrm>
            <a:off x="7211437" y="4184213"/>
            <a:ext cx="20752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3</a:t>
            </a:r>
            <a:endParaRPr sz="2600">
              <a:solidFill>
                <a:schemeClr val="dk1"/>
              </a:solidFill>
              <a:latin typeface="Calibri"/>
              <a:ea typeface="Calibri"/>
              <a:cs typeface="Calibri"/>
              <a:sym typeface="Calibri"/>
            </a:endParaRPr>
          </a:p>
        </p:txBody>
      </p:sp>
      <p:sp>
        <p:nvSpPr>
          <p:cNvPr id="130" name="Google Shape;130;p17"/>
          <p:cNvSpPr/>
          <p:nvPr/>
        </p:nvSpPr>
        <p:spPr>
          <a:xfrm>
            <a:off x="2939296" y="4073485"/>
            <a:ext cx="3156585"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Error Analysis and Insights</a:t>
            </a:r>
            <a:endParaRPr sz="2150">
              <a:solidFill>
                <a:schemeClr val="dk1"/>
              </a:solidFill>
              <a:latin typeface="Calibri"/>
              <a:ea typeface="Calibri"/>
              <a:cs typeface="Calibri"/>
              <a:sym typeface="Calibri"/>
            </a:endParaRPr>
          </a:p>
        </p:txBody>
      </p:sp>
      <p:sp>
        <p:nvSpPr>
          <p:cNvPr id="131" name="Google Shape;131;p17"/>
          <p:cNvSpPr/>
          <p:nvPr/>
        </p:nvSpPr>
        <p:spPr>
          <a:xfrm>
            <a:off x="7534096" y="533280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7"/>
          <p:cNvSpPr/>
          <p:nvPr/>
        </p:nvSpPr>
        <p:spPr>
          <a:xfrm>
            <a:off x="7065824" y="509873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7"/>
          <p:cNvSpPr/>
          <p:nvPr/>
        </p:nvSpPr>
        <p:spPr>
          <a:xfrm>
            <a:off x="7204412" y="5181838"/>
            <a:ext cx="22145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4</a:t>
            </a:r>
            <a:endParaRPr sz="2600">
              <a:solidFill>
                <a:schemeClr val="dk1"/>
              </a:solidFill>
              <a:latin typeface="Calibri"/>
              <a:ea typeface="Calibri"/>
              <a:cs typeface="Calibri"/>
              <a:sym typeface="Calibri"/>
            </a:endParaRPr>
          </a:p>
        </p:txBody>
      </p:sp>
      <p:sp>
        <p:nvSpPr>
          <p:cNvPr id="134" name="Google Shape;134;p17"/>
          <p:cNvSpPr/>
          <p:nvPr/>
        </p:nvSpPr>
        <p:spPr>
          <a:xfrm>
            <a:off x="8534519" y="5071110"/>
            <a:ext cx="2771180"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Advanced Approaches</a:t>
            </a:r>
            <a:endParaRPr sz="2150">
              <a:solidFill>
                <a:schemeClr val="dk1"/>
              </a:solidFill>
              <a:latin typeface="Calibri"/>
              <a:ea typeface="Calibri"/>
              <a:cs typeface="Calibri"/>
              <a:sym typeface="Calibri"/>
            </a:endParaRPr>
          </a:p>
        </p:txBody>
      </p:sp>
      <p:sp>
        <p:nvSpPr>
          <p:cNvPr id="135" name="Google Shape;135;p17"/>
          <p:cNvSpPr/>
          <p:nvPr/>
        </p:nvSpPr>
        <p:spPr>
          <a:xfrm>
            <a:off x="6320373" y="6330434"/>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7"/>
          <p:cNvSpPr/>
          <p:nvPr/>
        </p:nvSpPr>
        <p:spPr>
          <a:xfrm>
            <a:off x="7065824" y="6096357"/>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7"/>
          <p:cNvSpPr/>
          <p:nvPr/>
        </p:nvSpPr>
        <p:spPr>
          <a:xfrm>
            <a:off x="7208103" y="6179463"/>
            <a:ext cx="214193"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5</a:t>
            </a:r>
            <a:endParaRPr sz="2600">
              <a:solidFill>
                <a:schemeClr val="dk1"/>
              </a:solidFill>
              <a:latin typeface="Calibri"/>
              <a:ea typeface="Calibri"/>
              <a:cs typeface="Calibri"/>
              <a:sym typeface="Calibri"/>
            </a:endParaRPr>
          </a:p>
        </p:txBody>
      </p:sp>
      <p:sp>
        <p:nvSpPr>
          <p:cNvPr id="138" name="Google Shape;138;p17"/>
          <p:cNvSpPr/>
          <p:nvPr/>
        </p:nvSpPr>
        <p:spPr>
          <a:xfrm>
            <a:off x="1333143" y="6068735"/>
            <a:ext cx="4762738"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Challenges and Conclusion</a:t>
            </a:r>
            <a:endParaRPr sz="2150">
              <a:solidFill>
                <a:schemeClr val="dk1"/>
              </a:solidFill>
              <a:latin typeface="Calibri"/>
              <a:ea typeface="Calibri"/>
              <a:cs typeface="Calibri"/>
              <a:sym typeface="Calibri"/>
            </a:endParaRPr>
          </a:p>
        </p:txBody>
      </p:sp>
      <p:sp>
        <p:nvSpPr>
          <p:cNvPr id="139" name="Google Shape;139;p17"/>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7"/>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p:nvPr/>
        </p:nvSpPr>
        <p:spPr>
          <a:xfrm>
            <a:off x="588307" y="554269"/>
            <a:ext cx="7875389"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Preprocessing</a:t>
            </a:r>
            <a:endParaRPr sz="4450">
              <a:solidFill>
                <a:schemeClr val="dk1"/>
              </a:solidFill>
              <a:latin typeface="Calibri"/>
              <a:ea typeface="Calibri"/>
              <a:cs typeface="Calibri"/>
              <a:sym typeface="Calibri"/>
            </a:endParaRPr>
          </a:p>
        </p:txBody>
      </p:sp>
      <p:sp>
        <p:nvSpPr>
          <p:cNvPr id="147" name="Google Shape;147;p18"/>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18"/>
          <p:cNvSpPr txBox="1"/>
          <p:nvPr/>
        </p:nvSpPr>
        <p:spPr>
          <a:xfrm>
            <a:off x="588300" y="2197200"/>
            <a:ext cx="12644100" cy="4587000"/>
          </a:xfrm>
          <a:prstGeom prst="rect">
            <a:avLst/>
          </a:prstGeom>
          <a:noFill/>
          <a:ln>
            <a:noFill/>
          </a:ln>
        </p:spPr>
        <p:txBody>
          <a:bodyPr anchorCtr="0" anchor="t" bIns="91425" lIns="91425" spcFirstLastPara="1" rIns="91425" wrap="square" tIns="91425">
            <a:spAutoFit/>
          </a:bodyPr>
          <a:lstStyle/>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The quality of the dataset is quite good:</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Char char="●"/>
            </a:pPr>
            <a:r>
              <a:rPr lang="en-US" sz="2200">
                <a:solidFill>
                  <a:srgbClr val="504C49"/>
                </a:solidFill>
                <a:latin typeface="Platypi Medium"/>
                <a:ea typeface="Platypi Medium"/>
                <a:cs typeface="Platypi Medium"/>
                <a:sym typeface="Platypi Medium"/>
              </a:rPr>
              <a:t>No missing values, just a few duplicates</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Char char="●"/>
            </a:pPr>
            <a:r>
              <a:rPr lang="en-US" sz="2200">
                <a:solidFill>
                  <a:srgbClr val="504C49"/>
                </a:solidFill>
                <a:latin typeface="Platypi Medium"/>
                <a:ea typeface="Platypi Medium"/>
                <a:cs typeface="Platypi Medium"/>
                <a:sym typeface="Platypi Medium"/>
              </a:rPr>
              <a:t>Balanced classes</a:t>
            </a:r>
            <a:endParaRPr sz="22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Not much of a preprocessing + did not exclude stopwords</a:t>
            </a:r>
            <a:endParaRPr sz="22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200">
              <a:solidFill>
                <a:srgbClr val="504C49"/>
              </a:solidFill>
              <a:latin typeface="Platypi Medium"/>
              <a:ea typeface="Platypi Medium"/>
              <a:cs typeface="Platypi Medium"/>
              <a:sym typeface="Platypi Medium"/>
            </a:endParaRPr>
          </a:p>
          <a:p>
            <a:pPr indent="-368300" lvl="0" marL="457200" rtl="0" algn="l">
              <a:lnSpc>
                <a:spcPct val="150000"/>
              </a:lnSpc>
              <a:spcBef>
                <a:spcPts val="0"/>
              </a:spcBef>
              <a:spcAft>
                <a:spcPts val="0"/>
              </a:spcAft>
              <a:buClr>
                <a:srgbClr val="504C49"/>
              </a:buClr>
              <a:buSzPts val="2200"/>
              <a:buFont typeface="Platypi Medium"/>
              <a:buAutoNum type="arabicPeriod"/>
            </a:pPr>
            <a:r>
              <a:rPr lang="en-US" sz="2200">
                <a:solidFill>
                  <a:srgbClr val="504C49"/>
                </a:solidFill>
                <a:latin typeface="Platypi Medium"/>
                <a:ea typeface="Platypi Medium"/>
                <a:cs typeface="Platypi Medium"/>
                <a:sym typeface="Platypi Medium"/>
              </a:rPr>
              <a:t>Exported dataset in CoNLL-U &amp; JSON </a:t>
            </a:r>
            <a:r>
              <a:rPr lang="en-US" sz="2200">
                <a:solidFill>
                  <a:srgbClr val="504C49"/>
                </a:solidFill>
                <a:latin typeface="Platypi Medium"/>
                <a:ea typeface="Platypi Medium"/>
                <a:cs typeface="Platypi Medium"/>
                <a:sym typeface="Platypi Medium"/>
              </a:rPr>
              <a:t>format</a:t>
            </a:r>
            <a:endParaRPr sz="22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2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200">
              <a:solidFill>
                <a:srgbClr val="504C49"/>
              </a:solidFill>
              <a:latin typeface="Platypi Medium"/>
              <a:ea typeface="Platypi Medium"/>
              <a:cs typeface="Platypi Medium"/>
              <a:sym typeface="Platypi Medium"/>
            </a:endParaRPr>
          </a:p>
        </p:txBody>
      </p:sp>
      <p:sp>
        <p:nvSpPr>
          <p:cNvPr id="149" name="Google Shape;149;p18"/>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p:nvPr/>
        </p:nvSpPr>
        <p:spPr>
          <a:xfrm>
            <a:off x="588307" y="554269"/>
            <a:ext cx="78753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Baselines</a:t>
            </a:r>
            <a:endParaRPr sz="4450">
              <a:solidFill>
                <a:schemeClr val="dk1"/>
              </a:solidFill>
              <a:latin typeface="Calibri"/>
              <a:ea typeface="Calibri"/>
              <a:cs typeface="Calibri"/>
              <a:sym typeface="Calibri"/>
            </a:endParaRPr>
          </a:p>
        </p:txBody>
      </p:sp>
      <p:graphicFrame>
        <p:nvGraphicFramePr>
          <p:cNvPr id="156" name="Google Shape;156;p19"/>
          <p:cNvGraphicFramePr/>
          <p:nvPr/>
        </p:nvGraphicFramePr>
        <p:xfrm>
          <a:off x="5656500" y="2727475"/>
          <a:ext cx="3000000" cy="3000000"/>
        </p:xfrm>
        <a:graphic>
          <a:graphicData uri="http://schemas.openxmlformats.org/drawingml/2006/table">
            <a:tbl>
              <a:tblPr>
                <a:noFill/>
                <a:tableStyleId>{F35053C8-835E-4689-A821-A97D63651BAE}</a:tableStyleId>
              </a:tblPr>
              <a:tblGrid>
                <a:gridCol w="2175450"/>
                <a:gridCol w="2175450"/>
                <a:gridCol w="2175450"/>
                <a:gridCol w="2175450"/>
              </a:tblGrid>
              <a:tr h="381000">
                <a:tc>
                  <a:txBody>
                    <a:bodyPr/>
                    <a:lstStyle/>
                    <a:p>
                      <a:pPr indent="0" lvl="0" marL="0" rtl="0" algn="l">
                        <a:spcBef>
                          <a:spcPts val="0"/>
                        </a:spcBef>
                        <a:spcAft>
                          <a:spcPts val="0"/>
                        </a:spcAft>
                        <a:buNone/>
                      </a:pPr>
                      <a:r>
                        <a:rPr lang="en-US" sz="2100">
                          <a:solidFill>
                            <a:srgbClr val="504C49"/>
                          </a:solidFill>
                          <a:latin typeface="Platypi Medium"/>
                          <a:ea typeface="Platypi Medium"/>
                          <a:cs typeface="Platypi Medium"/>
                          <a:sym typeface="Platypi Medium"/>
                        </a:rPr>
                        <a:t>Model</a:t>
                      </a:r>
                      <a:endParaRPr b="1" sz="16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Precision</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Recall</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2100">
                          <a:solidFill>
                            <a:srgbClr val="504C49"/>
                          </a:solidFill>
                          <a:latin typeface="Platypi Medium"/>
                          <a:ea typeface="Platypi Medium"/>
                          <a:cs typeface="Platypi Medium"/>
                          <a:sym typeface="Platypi Medium"/>
                        </a:rPr>
                        <a:t>F1-score</a:t>
                      </a:r>
                      <a:endParaRPr sz="2100">
                        <a:solidFill>
                          <a:srgbClr val="504C49"/>
                        </a:solidFill>
                        <a:latin typeface="Platypi Medium"/>
                        <a:ea typeface="Platypi Medium"/>
                        <a:cs typeface="Platypi Medium"/>
                        <a:sym typeface="Platypi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u="sng">
                          <a:solidFill>
                            <a:srgbClr val="504C49"/>
                          </a:solidFill>
                          <a:latin typeface="Platypi"/>
                          <a:ea typeface="Platypi"/>
                          <a:cs typeface="Platypi"/>
                          <a:sym typeface="Platypi"/>
                        </a:rPr>
                        <a:t>Naive Bayes</a:t>
                      </a:r>
                      <a:endParaRPr sz="1850" u="sng">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0.85</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0.85</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None/>
                      </a:pPr>
                      <a:r>
                        <a:rPr lang="en-US" sz="1850" u="sng">
                          <a:solidFill>
                            <a:srgbClr val="504C49"/>
                          </a:solidFill>
                          <a:latin typeface="Platypi"/>
                          <a:ea typeface="Platypi"/>
                          <a:cs typeface="Platypi"/>
                          <a:sym typeface="Platypi"/>
                        </a:rPr>
                        <a:t>0.85</a:t>
                      </a:r>
                      <a:endParaRPr sz="1850" u="sng">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9EAD3"/>
                    </a:solidFill>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Neural Network</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0.84</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Logistic Regression</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0.83</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850">
                          <a:solidFill>
                            <a:srgbClr val="504C49"/>
                          </a:solidFill>
                          <a:latin typeface="Platypi"/>
                          <a:ea typeface="Platypi"/>
                          <a:cs typeface="Platypi"/>
                          <a:sym typeface="Platypi"/>
                        </a:rPr>
                        <a:t>Distil</a:t>
                      </a:r>
                      <a:r>
                        <a:rPr lang="en-US" sz="1850">
                          <a:solidFill>
                            <a:srgbClr val="504C49"/>
                          </a:solidFill>
                          <a:latin typeface="Platypi"/>
                          <a:ea typeface="Platypi"/>
                          <a:cs typeface="Platypi"/>
                          <a:sym typeface="Platypi"/>
                        </a:rPr>
                        <a:t>BERT</a:t>
                      </a:r>
                      <a:endParaRPr sz="1850">
                        <a:solidFill>
                          <a:srgbClr val="504C49"/>
                        </a:solidFill>
                        <a:latin typeface="Platypi"/>
                        <a:ea typeface="Platypi"/>
                        <a:cs typeface="Platypi"/>
                        <a:sym typeface="Platyp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0.82</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0.75</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850">
                          <a:solidFill>
                            <a:srgbClr val="504C49"/>
                          </a:solidFill>
                          <a:latin typeface="Platypi"/>
                          <a:ea typeface="Platypi"/>
                          <a:cs typeface="Platypi"/>
                          <a:sym typeface="Platypi"/>
                        </a:rPr>
                        <a:t>0.78</a:t>
                      </a:r>
                      <a:endParaRPr sz="1850">
                        <a:solidFill>
                          <a:srgbClr val="504C49"/>
                        </a:solidFill>
                        <a:latin typeface="Platypi"/>
                        <a:ea typeface="Platypi"/>
                        <a:cs typeface="Platypi"/>
                        <a:sym typeface="Platypi"/>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57" name="Google Shape;157;p19"/>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9"/>
          <p:cNvSpPr txBox="1"/>
          <p:nvPr/>
        </p:nvSpPr>
        <p:spPr>
          <a:xfrm>
            <a:off x="588300" y="2101375"/>
            <a:ext cx="5144400" cy="3417000"/>
          </a:xfrm>
          <a:prstGeom prst="rect">
            <a:avLst/>
          </a:prstGeom>
          <a:noFill/>
          <a:ln>
            <a:noFill/>
          </a:ln>
        </p:spPr>
        <p:txBody>
          <a:bodyPr anchorCtr="0" anchor="t" bIns="91425" lIns="91425" spcFirstLastPara="1" rIns="91425" wrap="square" tIns="91425">
            <a:spAutoFit/>
          </a:bodyPr>
          <a:lstStyle/>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Deep learning-based: </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DistilBERT</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Neural Network</a:t>
            </a:r>
            <a:endParaRPr sz="2100">
              <a:solidFill>
                <a:srgbClr val="504C49"/>
              </a:solidFill>
              <a:latin typeface="Platypi Medium"/>
              <a:ea typeface="Platypi Medium"/>
              <a:cs typeface="Platypi Medium"/>
              <a:sym typeface="Platypi Medium"/>
            </a:endParaRPr>
          </a:p>
          <a:p>
            <a:pPr indent="-361950" lvl="0" marL="4572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Non-deep learning based: </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Bag of Words (Naive Bayes)</a:t>
            </a:r>
            <a:endParaRPr sz="2100">
              <a:solidFill>
                <a:srgbClr val="504C49"/>
              </a:solidFill>
              <a:latin typeface="Platypi Medium"/>
              <a:ea typeface="Platypi Medium"/>
              <a:cs typeface="Platypi Medium"/>
              <a:sym typeface="Platypi Medium"/>
            </a:endParaRPr>
          </a:p>
          <a:p>
            <a:pPr indent="-361950" lvl="1" marL="914400" rtl="0" algn="l">
              <a:lnSpc>
                <a:spcPct val="150000"/>
              </a:lnSpc>
              <a:spcBef>
                <a:spcPts val="0"/>
              </a:spcBef>
              <a:spcAft>
                <a:spcPts val="0"/>
              </a:spcAft>
              <a:buClr>
                <a:srgbClr val="504C49"/>
              </a:buClr>
              <a:buSzPts val="2100"/>
              <a:buFont typeface="Platypi Medium"/>
              <a:buChar char="○"/>
            </a:pPr>
            <a:r>
              <a:rPr lang="en-US" sz="2100">
                <a:solidFill>
                  <a:srgbClr val="504C49"/>
                </a:solidFill>
                <a:latin typeface="Platypi Medium"/>
                <a:ea typeface="Platypi Medium"/>
                <a:cs typeface="Platypi Medium"/>
                <a:sym typeface="Platypi Medium"/>
              </a:rPr>
              <a:t>Logistic regression</a:t>
            </a:r>
            <a:endParaRPr sz="2100">
              <a:solidFill>
                <a:srgbClr val="504C49"/>
              </a:solidFill>
              <a:latin typeface="Platypi Medium"/>
              <a:ea typeface="Platypi Medium"/>
              <a:cs typeface="Platypi Medium"/>
              <a:sym typeface="Platypi Medium"/>
            </a:endParaRPr>
          </a:p>
          <a:p>
            <a:pPr indent="0" lvl="0" marL="0" rtl="0" algn="l">
              <a:lnSpc>
                <a:spcPct val="150000"/>
              </a:lnSpc>
              <a:spcBef>
                <a:spcPts val="0"/>
              </a:spcBef>
              <a:spcAft>
                <a:spcPts val="0"/>
              </a:spcAft>
              <a:buNone/>
            </a:pPr>
            <a:r>
              <a:t/>
            </a:r>
            <a:endParaRPr sz="2100">
              <a:solidFill>
                <a:srgbClr val="504C49"/>
              </a:solidFill>
              <a:latin typeface="Platypi Medium"/>
              <a:ea typeface="Platypi Medium"/>
              <a:cs typeface="Platypi Medium"/>
              <a:sym typeface="Platypi Medium"/>
            </a:endParaRPr>
          </a:p>
        </p:txBody>
      </p:sp>
      <p:sp>
        <p:nvSpPr>
          <p:cNvPr id="159" name="Google Shape;159;p19"/>
          <p:cNvSpPr txBox="1"/>
          <p:nvPr/>
        </p:nvSpPr>
        <p:spPr>
          <a:xfrm>
            <a:off x="5536650" y="2101375"/>
            <a:ext cx="2295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rgbClr val="504C49"/>
                </a:solidFill>
                <a:latin typeface="Platypi"/>
                <a:ea typeface="Platypi"/>
                <a:cs typeface="Platypi"/>
                <a:sym typeface="Platypi"/>
              </a:rPr>
              <a:t>Results:</a:t>
            </a:r>
            <a:endParaRPr sz="2200">
              <a:solidFill>
                <a:srgbClr val="504C49"/>
              </a:solidFill>
              <a:latin typeface="Platypi"/>
              <a:ea typeface="Platypi"/>
              <a:cs typeface="Platypi"/>
              <a:sym typeface="Platypi"/>
            </a:endParaRPr>
          </a:p>
        </p:txBody>
      </p:sp>
      <p:sp>
        <p:nvSpPr>
          <p:cNvPr id="160" name="Google Shape;160;p19"/>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p:nvPr/>
        </p:nvSpPr>
        <p:spPr>
          <a:xfrm>
            <a:off x="1864650" y="3998250"/>
            <a:ext cx="4360200" cy="876000"/>
          </a:xfrm>
          <a:prstGeom prst="flowChartAlternateProcess">
            <a:avLst/>
          </a:prstGeom>
          <a:solidFill>
            <a:schemeClr val="accent2">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7" name="Google Shape;167;p20"/>
          <p:cNvSpPr/>
          <p:nvPr/>
        </p:nvSpPr>
        <p:spPr>
          <a:xfrm>
            <a:off x="775930" y="609600"/>
            <a:ext cx="5542359" cy="692706"/>
          </a:xfrm>
          <a:prstGeom prst="rect">
            <a:avLst/>
          </a:prstGeom>
          <a:noFill/>
          <a:ln>
            <a:noFill/>
          </a:ln>
        </p:spPr>
        <p:txBody>
          <a:bodyPr anchorCtr="0" anchor="t" bIns="0" lIns="0" spcFirstLastPara="1" rIns="0" wrap="square" tIns="0">
            <a:noAutofit/>
          </a:bodyPr>
          <a:lstStyle/>
          <a:p>
            <a:pPr indent="0" lvl="0" marL="0" marR="0" rtl="0" algn="l">
              <a:lnSpc>
                <a:spcPct val="125287"/>
              </a:lnSpc>
              <a:spcBef>
                <a:spcPts val="0"/>
              </a:spcBef>
              <a:spcAft>
                <a:spcPts val="0"/>
              </a:spcAft>
              <a:buClr>
                <a:srgbClr val="201B18"/>
              </a:buClr>
              <a:buSzPts val="4350"/>
              <a:buFont typeface="Platypi Medium"/>
              <a:buNone/>
            </a:pPr>
            <a:r>
              <a:rPr lang="en-US" sz="4350">
                <a:solidFill>
                  <a:srgbClr val="201B18"/>
                </a:solidFill>
                <a:latin typeface="Platypi Medium"/>
                <a:ea typeface="Platypi Medium"/>
                <a:cs typeface="Platypi Medium"/>
                <a:sym typeface="Platypi Medium"/>
              </a:rPr>
              <a:t>Contents</a:t>
            </a:r>
            <a:endParaRPr sz="4350">
              <a:solidFill>
                <a:schemeClr val="dk1"/>
              </a:solidFill>
              <a:latin typeface="Calibri"/>
              <a:ea typeface="Calibri"/>
              <a:cs typeface="Calibri"/>
              <a:sym typeface="Calibri"/>
            </a:endParaRPr>
          </a:p>
        </p:txBody>
      </p:sp>
      <p:sp>
        <p:nvSpPr>
          <p:cNvPr id="168" name="Google Shape;168;p20"/>
          <p:cNvSpPr/>
          <p:nvPr/>
        </p:nvSpPr>
        <p:spPr>
          <a:xfrm>
            <a:off x="7299960" y="1745694"/>
            <a:ext cx="30480" cy="5874901"/>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20"/>
          <p:cNvSpPr/>
          <p:nvPr/>
        </p:nvSpPr>
        <p:spPr>
          <a:xfrm>
            <a:off x="6320373" y="2229088"/>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20"/>
          <p:cNvSpPr/>
          <p:nvPr/>
        </p:nvSpPr>
        <p:spPr>
          <a:xfrm>
            <a:off x="7065824" y="1995011"/>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20"/>
          <p:cNvSpPr/>
          <p:nvPr/>
        </p:nvSpPr>
        <p:spPr>
          <a:xfrm>
            <a:off x="7240488" y="2078117"/>
            <a:ext cx="149304"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1</a:t>
            </a:r>
            <a:endParaRPr sz="2600">
              <a:solidFill>
                <a:schemeClr val="dk1"/>
              </a:solidFill>
              <a:latin typeface="Calibri"/>
              <a:ea typeface="Calibri"/>
              <a:cs typeface="Calibri"/>
              <a:sym typeface="Calibri"/>
            </a:endParaRPr>
          </a:p>
        </p:txBody>
      </p:sp>
      <p:sp>
        <p:nvSpPr>
          <p:cNvPr id="172" name="Google Shape;172;p20"/>
          <p:cNvSpPr/>
          <p:nvPr/>
        </p:nvSpPr>
        <p:spPr>
          <a:xfrm>
            <a:off x="3324701" y="1967389"/>
            <a:ext cx="2771180"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Task &amp; </a:t>
            </a:r>
            <a:r>
              <a:rPr lang="en-US" sz="2150">
                <a:solidFill>
                  <a:srgbClr val="504C49"/>
                </a:solidFill>
                <a:latin typeface="Platypi Medium"/>
                <a:ea typeface="Platypi Medium"/>
                <a:cs typeface="Platypi Medium"/>
                <a:sym typeface="Platypi Medium"/>
              </a:rPr>
              <a:t>Data</a:t>
            </a:r>
            <a:endParaRPr sz="2150">
              <a:solidFill>
                <a:schemeClr val="dk1"/>
              </a:solidFill>
              <a:latin typeface="Calibri"/>
              <a:ea typeface="Calibri"/>
              <a:cs typeface="Calibri"/>
              <a:sym typeface="Calibri"/>
            </a:endParaRPr>
          </a:p>
        </p:txBody>
      </p:sp>
      <p:sp>
        <p:nvSpPr>
          <p:cNvPr id="173" name="Google Shape;173;p20"/>
          <p:cNvSpPr/>
          <p:nvPr/>
        </p:nvSpPr>
        <p:spPr>
          <a:xfrm>
            <a:off x="7534096" y="3337560"/>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20"/>
          <p:cNvSpPr/>
          <p:nvPr/>
        </p:nvSpPr>
        <p:spPr>
          <a:xfrm>
            <a:off x="7065824" y="310348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20"/>
          <p:cNvSpPr/>
          <p:nvPr/>
        </p:nvSpPr>
        <p:spPr>
          <a:xfrm>
            <a:off x="7207746" y="3186589"/>
            <a:ext cx="214789"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2</a:t>
            </a:r>
            <a:endParaRPr sz="2600">
              <a:solidFill>
                <a:schemeClr val="dk1"/>
              </a:solidFill>
              <a:latin typeface="Calibri"/>
              <a:ea typeface="Calibri"/>
              <a:cs typeface="Calibri"/>
              <a:sym typeface="Calibri"/>
            </a:endParaRPr>
          </a:p>
        </p:txBody>
      </p:sp>
      <p:sp>
        <p:nvSpPr>
          <p:cNvPr id="176" name="Google Shape;176;p20"/>
          <p:cNvSpPr/>
          <p:nvPr/>
        </p:nvSpPr>
        <p:spPr>
          <a:xfrm>
            <a:off x="8534519" y="3075861"/>
            <a:ext cx="3848338"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Preprocessing and Baselines</a:t>
            </a:r>
            <a:endParaRPr sz="2150">
              <a:solidFill>
                <a:schemeClr val="dk1"/>
              </a:solidFill>
              <a:latin typeface="Calibri"/>
              <a:ea typeface="Calibri"/>
              <a:cs typeface="Calibri"/>
              <a:sym typeface="Calibri"/>
            </a:endParaRPr>
          </a:p>
        </p:txBody>
      </p:sp>
      <p:sp>
        <p:nvSpPr>
          <p:cNvPr id="177" name="Google Shape;177;p20"/>
          <p:cNvSpPr/>
          <p:nvPr/>
        </p:nvSpPr>
        <p:spPr>
          <a:xfrm>
            <a:off x="6320373" y="4335185"/>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20"/>
          <p:cNvSpPr/>
          <p:nvPr/>
        </p:nvSpPr>
        <p:spPr>
          <a:xfrm>
            <a:off x="7065824" y="4101108"/>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20"/>
          <p:cNvSpPr/>
          <p:nvPr/>
        </p:nvSpPr>
        <p:spPr>
          <a:xfrm>
            <a:off x="7211437" y="4184213"/>
            <a:ext cx="20752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3</a:t>
            </a:r>
            <a:endParaRPr sz="2600">
              <a:solidFill>
                <a:schemeClr val="dk1"/>
              </a:solidFill>
              <a:latin typeface="Calibri"/>
              <a:ea typeface="Calibri"/>
              <a:cs typeface="Calibri"/>
              <a:sym typeface="Calibri"/>
            </a:endParaRPr>
          </a:p>
        </p:txBody>
      </p:sp>
      <p:sp>
        <p:nvSpPr>
          <p:cNvPr id="180" name="Google Shape;180;p20"/>
          <p:cNvSpPr/>
          <p:nvPr/>
        </p:nvSpPr>
        <p:spPr>
          <a:xfrm>
            <a:off x="2939296" y="4073485"/>
            <a:ext cx="3156585"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Error Analysis and Insights</a:t>
            </a:r>
            <a:endParaRPr sz="2150">
              <a:solidFill>
                <a:schemeClr val="dk1"/>
              </a:solidFill>
              <a:latin typeface="Calibri"/>
              <a:ea typeface="Calibri"/>
              <a:cs typeface="Calibri"/>
              <a:sym typeface="Calibri"/>
            </a:endParaRPr>
          </a:p>
        </p:txBody>
      </p:sp>
      <p:sp>
        <p:nvSpPr>
          <p:cNvPr id="181" name="Google Shape;181;p20"/>
          <p:cNvSpPr/>
          <p:nvPr/>
        </p:nvSpPr>
        <p:spPr>
          <a:xfrm>
            <a:off x="7534096" y="5332809"/>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0"/>
          <p:cNvSpPr/>
          <p:nvPr/>
        </p:nvSpPr>
        <p:spPr>
          <a:xfrm>
            <a:off x="7065824" y="5098733"/>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0"/>
          <p:cNvSpPr/>
          <p:nvPr/>
        </p:nvSpPr>
        <p:spPr>
          <a:xfrm>
            <a:off x="7204412" y="5181838"/>
            <a:ext cx="221456"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4</a:t>
            </a:r>
            <a:endParaRPr sz="2600">
              <a:solidFill>
                <a:schemeClr val="dk1"/>
              </a:solidFill>
              <a:latin typeface="Calibri"/>
              <a:ea typeface="Calibri"/>
              <a:cs typeface="Calibri"/>
              <a:sym typeface="Calibri"/>
            </a:endParaRPr>
          </a:p>
        </p:txBody>
      </p:sp>
      <p:sp>
        <p:nvSpPr>
          <p:cNvPr id="184" name="Google Shape;184;p20"/>
          <p:cNvSpPr/>
          <p:nvPr/>
        </p:nvSpPr>
        <p:spPr>
          <a:xfrm>
            <a:off x="8534519" y="5071110"/>
            <a:ext cx="2771180" cy="346472"/>
          </a:xfrm>
          <a:prstGeom prst="rect">
            <a:avLst/>
          </a:prstGeom>
          <a:noFill/>
          <a:ln>
            <a:noFill/>
          </a:ln>
        </p:spPr>
        <p:txBody>
          <a:bodyPr anchorCtr="0" anchor="t" bIns="0" lIns="0" spcFirstLastPara="1" rIns="0" wrap="square" tIns="0">
            <a:noAutofit/>
          </a:bodyPr>
          <a:lstStyle/>
          <a:p>
            <a:pPr indent="0" lvl="0" marL="0" marR="0" rtl="0" algn="l">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Advanced Approaches</a:t>
            </a:r>
            <a:endParaRPr sz="2150">
              <a:solidFill>
                <a:schemeClr val="dk1"/>
              </a:solidFill>
              <a:latin typeface="Calibri"/>
              <a:ea typeface="Calibri"/>
              <a:cs typeface="Calibri"/>
              <a:sym typeface="Calibri"/>
            </a:endParaRPr>
          </a:p>
        </p:txBody>
      </p:sp>
      <p:sp>
        <p:nvSpPr>
          <p:cNvPr id="185" name="Google Shape;185;p20"/>
          <p:cNvSpPr/>
          <p:nvPr/>
        </p:nvSpPr>
        <p:spPr>
          <a:xfrm>
            <a:off x="6320373" y="6330434"/>
            <a:ext cx="775930" cy="30480"/>
          </a:xfrm>
          <a:prstGeom prst="roundRect">
            <a:avLst>
              <a:gd fmla="val 109102" name="adj"/>
            </a:avLst>
          </a:prstGeom>
          <a:solidFill>
            <a:srgbClr val="D8D4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20"/>
          <p:cNvSpPr/>
          <p:nvPr/>
        </p:nvSpPr>
        <p:spPr>
          <a:xfrm>
            <a:off x="7065824" y="6096357"/>
            <a:ext cx="498753" cy="498753"/>
          </a:xfrm>
          <a:prstGeom prst="roundRect">
            <a:avLst>
              <a:gd fmla="val 6668"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20"/>
          <p:cNvSpPr/>
          <p:nvPr/>
        </p:nvSpPr>
        <p:spPr>
          <a:xfrm>
            <a:off x="7208103" y="6179463"/>
            <a:ext cx="214193" cy="332542"/>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00"/>
              <a:buFont typeface="Platypi Medium"/>
              <a:buNone/>
            </a:pPr>
            <a:r>
              <a:rPr lang="en-US" sz="2600">
                <a:solidFill>
                  <a:srgbClr val="504C49"/>
                </a:solidFill>
                <a:latin typeface="Platypi Medium"/>
                <a:ea typeface="Platypi Medium"/>
                <a:cs typeface="Platypi Medium"/>
                <a:sym typeface="Platypi Medium"/>
              </a:rPr>
              <a:t>5</a:t>
            </a:r>
            <a:endParaRPr sz="2600">
              <a:solidFill>
                <a:schemeClr val="dk1"/>
              </a:solidFill>
              <a:latin typeface="Calibri"/>
              <a:ea typeface="Calibri"/>
              <a:cs typeface="Calibri"/>
              <a:sym typeface="Calibri"/>
            </a:endParaRPr>
          </a:p>
        </p:txBody>
      </p:sp>
      <p:sp>
        <p:nvSpPr>
          <p:cNvPr id="188" name="Google Shape;188;p20"/>
          <p:cNvSpPr/>
          <p:nvPr/>
        </p:nvSpPr>
        <p:spPr>
          <a:xfrm>
            <a:off x="1333143" y="6068735"/>
            <a:ext cx="4762738" cy="346472"/>
          </a:xfrm>
          <a:prstGeom prst="rect">
            <a:avLst/>
          </a:prstGeom>
          <a:noFill/>
          <a:ln>
            <a:noFill/>
          </a:ln>
        </p:spPr>
        <p:txBody>
          <a:bodyPr anchorCtr="0" anchor="t" bIns="0" lIns="0" spcFirstLastPara="1" rIns="0" wrap="square" tIns="0">
            <a:noAutofit/>
          </a:bodyPr>
          <a:lstStyle/>
          <a:p>
            <a:pPr indent="0" lvl="0" marL="0" marR="0" rtl="0" algn="r">
              <a:lnSpc>
                <a:spcPct val="125581"/>
              </a:lnSpc>
              <a:spcBef>
                <a:spcPts val="0"/>
              </a:spcBef>
              <a:spcAft>
                <a:spcPts val="0"/>
              </a:spcAft>
              <a:buClr>
                <a:srgbClr val="504C49"/>
              </a:buClr>
              <a:buSzPts val="2150"/>
              <a:buFont typeface="Platypi Medium"/>
              <a:buNone/>
            </a:pPr>
            <a:r>
              <a:rPr lang="en-US" sz="2150">
                <a:solidFill>
                  <a:srgbClr val="504C49"/>
                </a:solidFill>
                <a:latin typeface="Platypi Medium"/>
                <a:ea typeface="Platypi Medium"/>
                <a:cs typeface="Platypi Medium"/>
                <a:sym typeface="Platypi Medium"/>
              </a:rPr>
              <a:t>Challenges and Conclusion</a:t>
            </a:r>
            <a:endParaRPr sz="2150">
              <a:solidFill>
                <a:schemeClr val="dk1"/>
              </a:solidFill>
              <a:latin typeface="Calibri"/>
              <a:ea typeface="Calibri"/>
              <a:cs typeface="Calibri"/>
              <a:sym typeface="Calibri"/>
            </a:endParaRPr>
          </a:p>
        </p:txBody>
      </p:sp>
      <p:sp>
        <p:nvSpPr>
          <p:cNvPr id="189" name="Google Shape;189;p20"/>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0"/>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p:nvPr/>
        </p:nvSpPr>
        <p:spPr>
          <a:xfrm>
            <a:off x="717590" y="542760"/>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Medium"/>
              <a:buNone/>
            </a:pPr>
            <a:r>
              <a:rPr lang="en-US" sz="4450">
                <a:solidFill>
                  <a:srgbClr val="201B18"/>
                </a:solidFill>
                <a:latin typeface="Platypi Medium"/>
                <a:ea typeface="Platypi Medium"/>
                <a:cs typeface="Platypi Medium"/>
                <a:sym typeface="Platypi Medium"/>
              </a:rPr>
              <a:t>Error Analysis</a:t>
            </a:r>
            <a:endParaRPr sz="4450">
              <a:solidFill>
                <a:schemeClr val="dk1"/>
              </a:solidFill>
              <a:latin typeface="Calibri"/>
              <a:ea typeface="Calibri"/>
              <a:cs typeface="Calibri"/>
              <a:sym typeface="Calibri"/>
            </a:endParaRPr>
          </a:p>
        </p:txBody>
      </p:sp>
      <p:sp>
        <p:nvSpPr>
          <p:cNvPr id="197" name="Google Shape;197;p21"/>
          <p:cNvSpPr/>
          <p:nvPr/>
        </p:nvSpPr>
        <p:spPr>
          <a:xfrm>
            <a:off x="6775165" y="485105"/>
            <a:ext cx="4196400" cy="1306800"/>
          </a:xfrm>
          <a:prstGeom prst="roundRect">
            <a:avLst>
              <a:gd fmla="val 2603"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21"/>
          <p:cNvSpPr/>
          <p:nvPr/>
        </p:nvSpPr>
        <p:spPr>
          <a:xfrm>
            <a:off x="7001979" y="711920"/>
            <a:ext cx="30675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Wrong Classifications</a:t>
            </a:r>
            <a:endParaRPr sz="2200">
              <a:solidFill>
                <a:schemeClr val="dk1"/>
              </a:solidFill>
              <a:latin typeface="Calibri"/>
              <a:ea typeface="Calibri"/>
              <a:cs typeface="Calibri"/>
              <a:sym typeface="Calibri"/>
            </a:endParaRPr>
          </a:p>
        </p:txBody>
      </p:sp>
      <p:sp>
        <p:nvSpPr>
          <p:cNvPr id="199" name="Google Shape;199;p21"/>
          <p:cNvSpPr/>
          <p:nvPr/>
        </p:nvSpPr>
        <p:spPr>
          <a:xfrm>
            <a:off x="7001979" y="1202338"/>
            <a:ext cx="37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Examples of baseline failures</a:t>
            </a:r>
            <a:endParaRPr sz="1750">
              <a:solidFill>
                <a:schemeClr val="dk1"/>
              </a:solidFill>
              <a:latin typeface="Calibri"/>
              <a:ea typeface="Calibri"/>
              <a:cs typeface="Calibri"/>
              <a:sym typeface="Calibri"/>
            </a:endParaRPr>
          </a:p>
        </p:txBody>
      </p:sp>
      <p:sp>
        <p:nvSpPr>
          <p:cNvPr id="200" name="Google Shape;200;p21"/>
          <p:cNvSpPr txBox="1"/>
          <p:nvPr/>
        </p:nvSpPr>
        <p:spPr>
          <a:xfrm>
            <a:off x="2024009" y="428432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21"/>
          <p:cNvSpPr txBox="1"/>
          <p:nvPr/>
        </p:nvSpPr>
        <p:spPr>
          <a:xfrm>
            <a:off x="2176409" y="4436724"/>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21"/>
          <p:cNvPicPr preferRelativeResize="0"/>
          <p:nvPr/>
        </p:nvPicPr>
        <p:blipFill>
          <a:blip r:embed="rId3">
            <a:alphaModFix/>
          </a:blip>
          <a:stretch>
            <a:fillRect/>
          </a:stretch>
        </p:blipFill>
        <p:spPr>
          <a:xfrm>
            <a:off x="244214" y="3628825"/>
            <a:ext cx="6279101" cy="4059875"/>
          </a:xfrm>
          <a:prstGeom prst="rect">
            <a:avLst/>
          </a:prstGeom>
          <a:noFill/>
          <a:ln>
            <a:noFill/>
          </a:ln>
        </p:spPr>
      </p:pic>
      <p:sp>
        <p:nvSpPr>
          <p:cNvPr id="203" name="Google Shape;203;p21"/>
          <p:cNvSpPr txBox="1"/>
          <p:nvPr/>
        </p:nvSpPr>
        <p:spPr>
          <a:xfrm>
            <a:off x="459150" y="3849900"/>
            <a:ext cx="678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04" name="Google Shape;204;p21"/>
          <p:cNvPicPr preferRelativeResize="0"/>
          <p:nvPr/>
        </p:nvPicPr>
        <p:blipFill>
          <a:blip r:embed="rId4">
            <a:alphaModFix/>
          </a:blip>
          <a:stretch>
            <a:fillRect/>
          </a:stretch>
        </p:blipFill>
        <p:spPr>
          <a:xfrm>
            <a:off x="6775250" y="1983828"/>
            <a:ext cx="7701450" cy="5275126"/>
          </a:xfrm>
          <a:prstGeom prst="rect">
            <a:avLst/>
          </a:prstGeom>
          <a:noFill/>
          <a:ln>
            <a:noFill/>
          </a:ln>
        </p:spPr>
      </p:pic>
      <p:sp>
        <p:nvSpPr>
          <p:cNvPr id="205" name="Google Shape;205;p21"/>
          <p:cNvSpPr/>
          <p:nvPr/>
        </p:nvSpPr>
        <p:spPr>
          <a:xfrm>
            <a:off x="675986" y="2039130"/>
            <a:ext cx="4196400" cy="1306800"/>
          </a:xfrm>
          <a:prstGeom prst="roundRect">
            <a:avLst>
              <a:gd fmla="val 2603" name="adj"/>
            </a:avLst>
          </a:prstGeom>
          <a:solidFill>
            <a:srgbClr val="F9F7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1"/>
          <p:cNvSpPr/>
          <p:nvPr/>
        </p:nvSpPr>
        <p:spPr>
          <a:xfrm>
            <a:off x="902801" y="2265945"/>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Error Distribution</a:t>
            </a:r>
            <a:endParaRPr sz="2200">
              <a:solidFill>
                <a:schemeClr val="dk1"/>
              </a:solidFill>
              <a:latin typeface="Calibri"/>
              <a:ea typeface="Calibri"/>
              <a:cs typeface="Calibri"/>
              <a:sym typeface="Calibri"/>
            </a:endParaRPr>
          </a:p>
        </p:txBody>
      </p:sp>
      <p:sp>
        <p:nvSpPr>
          <p:cNvPr id="207" name="Google Shape;207;p21"/>
          <p:cNvSpPr/>
          <p:nvPr/>
        </p:nvSpPr>
        <p:spPr>
          <a:xfrm>
            <a:off x="902801" y="2756363"/>
            <a:ext cx="37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Patterns in misclassified headlines</a:t>
            </a:r>
            <a:endParaRPr sz="1750">
              <a:solidFill>
                <a:schemeClr val="dk1"/>
              </a:solidFill>
              <a:latin typeface="Calibri"/>
              <a:ea typeface="Calibri"/>
              <a:cs typeface="Calibri"/>
              <a:sym typeface="Calibri"/>
            </a:endParaRPr>
          </a:p>
        </p:txBody>
      </p:sp>
      <p:sp>
        <p:nvSpPr>
          <p:cNvPr id="208" name="Google Shape;208;p21"/>
          <p:cNvSpPr/>
          <p:nvPr/>
        </p:nvSpPr>
        <p:spPr>
          <a:xfrm>
            <a:off x="12833000" y="7817525"/>
            <a:ext cx="1742400" cy="365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1"/>
          <p:cNvSpPr/>
          <p:nvPr/>
        </p:nvSpPr>
        <p:spPr>
          <a:xfrm>
            <a:off x="12785900" y="7664475"/>
            <a:ext cx="1742400" cy="518100"/>
          </a:xfrm>
          <a:prstGeom prst="rect">
            <a:avLst/>
          </a:prstGeom>
          <a:solidFill>
            <a:schemeClr val="lt1"/>
          </a:solidFill>
          <a:ln cap="flat" cmpd="sng" w="9525">
            <a:solidFill>
              <a:schemeClr val="lt1"/>
            </a:solidFill>
            <a:prstDash val="solid"/>
            <a:round/>
            <a:headEnd len="sm" w="sm" type="none"/>
            <a:tailEnd len="sm" w="sm" type="none"/>
          </a:ln>
          <a:effectLst>
            <a:outerShdw blurRad="57150" rotWithShape="0" algn="bl"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