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540255-39D1-490E-BA5D-7C7C5CA6DA99}" v="2034" dt="2022-02-17T00:44:08.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0F64F2-3AC0-48BD-8E8C-1169B37D36D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BCB0C0-C0F8-4F13-A14B-419A75C50CD8}">
      <dgm:prSet/>
      <dgm:spPr/>
      <dgm:t>
        <a:bodyPr/>
        <a:lstStyle/>
        <a:p>
          <a:r>
            <a:rPr lang="en-US" b="1" u="sng" dirty="0">
              <a:latin typeface="Calibri Light"/>
              <a:cs typeface="Calibri Light"/>
            </a:rPr>
            <a:t>Scrum Master</a:t>
          </a:r>
          <a:r>
            <a:rPr lang="en-US" dirty="0">
              <a:latin typeface="Calibri Light"/>
              <a:cs typeface="Calibri Light"/>
            </a:rPr>
            <a:t>- Think of sports team. Every sports team has a coach, the Scrum Master is the "Coach" of the Scrum team. They implement best practices, create teams, work with the Product Owner closely, inspire, remove impediments and keep everyone on track.</a:t>
          </a:r>
        </a:p>
      </dgm:t>
    </dgm:pt>
    <dgm:pt modelId="{FC66D1C8-E835-4A0A-850F-17905AED2EBD}" type="parTrans" cxnId="{D4AC4382-0ABF-45B1-A781-1F28091521AC}">
      <dgm:prSet/>
      <dgm:spPr/>
      <dgm:t>
        <a:bodyPr/>
        <a:lstStyle/>
        <a:p>
          <a:endParaRPr lang="en-US"/>
        </a:p>
      </dgm:t>
    </dgm:pt>
    <dgm:pt modelId="{FC038913-27DA-4309-A29D-0621DCFA6218}" type="sibTrans" cxnId="{D4AC4382-0ABF-45B1-A781-1F28091521AC}">
      <dgm:prSet/>
      <dgm:spPr/>
      <dgm:t>
        <a:bodyPr/>
        <a:lstStyle/>
        <a:p>
          <a:endParaRPr lang="en-US"/>
        </a:p>
      </dgm:t>
    </dgm:pt>
    <dgm:pt modelId="{409B5193-A6E5-45A6-B8DB-B6D2AA61E8DB}">
      <dgm:prSet/>
      <dgm:spPr/>
      <dgm:t>
        <a:bodyPr/>
        <a:lstStyle/>
        <a:p>
          <a:r>
            <a:rPr lang="en-US" b="1" u="sng" dirty="0">
              <a:latin typeface="Calibri Light"/>
              <a:cs typeface="Calibri Light"/>
            </a:rPr>
            <a:t>Product Owner</a:t>
          </a:r>
          <a:r>
            <a:rPr lang="en-US" dirty="0">
              <a:latin typeface="Calibri Light"/>
              <a:cs typeface="Calibri Light"/>
            </a:rPr>
            <a:t>- The relationship establisher. The face of the team when it comes to the customer aspect of things. They create and manage the Product Backlog, establish a basis and gather details from the customer on what is desired from the project, prioritizes needs, holds meetings when something needs to be changed or added to the Product Backlog, is present at Scrum events and watches over development.</a:t>
          </a:r>
        </a:p>
      </dgm:t>
    </dgm:pt>
    <dgm:pt modelId="{55D73437-9BBC-449B-A164-92B0825F2569}" type="parTrans" cxnId="{901B400F-7944-4ED6-AB74-A96DB979AE41}">
      <dgm:prSet/>
      <dgm:spPr/>
      <dgm:t>
        <a:bodyPr/>
        <a:lstStyle/>
        <a:p>
          <a:endParaRPr lang="en-US"/>
        </a:p>
      </dgm:t>
    </dgm:pt>
    <dgm:pt modelId="{BF16A212-59C9-494F-8BAB-124FED62C0FC}" type="sibTrans" cxnId="{901B400F-7944-4ED6-AB74-A96DB979AE41}">
      <dgm:prSet/>
      <dgm:spPr/>
      <dgm:t>
        <a:bodyPr/>
        <a:lstStyle/>
        <a:p>
          <a:endParaRPr lang="en-US"/>
        </a:p>
      </dgm:t>
    </dgm:pt>
    <dgm:pt modelId="{E1FD7C44-FF4B-48CE-9F69-1AB8BB33BCD5}">
      <dgm:prSet/>
      <dgm:spPr/>
      <dgm:t>
        <a:bodyPr/>
        <a:lstStyle/>
        <a:p>
          <a:r>
            <a:rPr lang="en-US" b="1" u="sng" dirty="0">
              <a:latin typeface="Calibri Light"/>
              <a:cs typeface="Calibri Light"/>
            </a:rPr>
            <a:t>Testers</a:t>
          </a:r>
          <a:r>
            <a:rPr lang="en-US" dirty="0">
              <a:latin typeface="Calibri Light"/>
              <a:cs typeface="Calibri Light"/>
            </a:rPr>
            <a:t>- The quality ensures of the project. They work closely with all team members, analyze data, create strategies, develop a sense of "acceptable", create a balance of efficiency and  time management, mentor developers, and attend Daily Scrums as well as Scrum events.</a:t>
          </a:r>
        </a:p>
      </dgm:t>
    </dgm:pt>
    <dgm:pt modelId="{3923670A-3F50-4CEE-A1CB-4F1B853BE2AD}" type="parTrans" cxnId="{03DC6DBA-0FA8-4EE2-B013-EBF88F00275A}">
      <dgm:prSet/>
      <dgm:spPr/>
      <dgm:t>
        <a:bodyPr/>
        <a:lstStyle/>
        <a:p>
          <a:endParaRPr lang="en-US"/>
        </a:p>
      </dgm:t>
    </dgm:pt>
    <dgm:pt modelId="{7EBC827B-0A29-4C86-9A27-AFE6C2C1B7EB}" type="sibTrans" cxnId="{03DC6DBA-0FA8-4EE2-B013-EBF88F00275A}">
      <dgm:prSet/>
      <dgm:spPr/>
      <dgm:t>
        <a:bodyPr/>
        <a:lstStyle/>
        <a:p>
          <a:endParaRPr lang="en-US"/>
        </a:p>
      </dgm:t>
    </dgm:pt>
    <dgm:pt modelId="{81A0686A-1B6C-4C53-A821-556BCF242274}">
      <dgm:prSet/>
      <dgm:spPr/>
      <dgm:t>
        <a:bodyPr/>
        <a:lstStyle/>
        <a:p>
          <a:pPr rtl="0"/>
          <a:r>
            <a:rPr lang="en-US" b="1" u="sng" dirty="0">
              <a:latin typeface="Calibri Light"/>
              <a:cs typeface="Calibri Light"/>
            </a:rPr>
            <a:t>Developers</a:t>
          </a:r>
          <a:r>
            <a:rPr lang="en-US" dirty="0">
              <a:latin typeface="Calibri Light"/>
              <a:cs typeface="Calibri Light"/>
            </a:rPr>
            <a:t>- The backbone to the process. They </a:t>
          </a:r>
          <a:r>
            <a:rPr lang="en-US" b="0" dirty="0">
              <a:latin typeface="Calibri Light"/>
              <a:cs typeface="Calibri Light"/>
            </a:rPr>
            <a:t>are adaptable, have great communication, are cross-functional, understand and can take on goals and user stories, and they are transparent. </a:t>
          </a:r>
        </a:p>
      </dgm:t>
    </dgm:pt>
    <dgm:pt modelId="{1D30798D-4A45-4E14-9AAE-0F3DBC7F407F}" type="parTrans" cxnId="{E5758D52-0F6B-445E-8A05-EAB3A750A662}">
      <dgm:prSet/>
      <dgm:spPr/>
      <dgm:t>
        <a:bodyPr/>
        <a:lstStyle/>
        <a:p>
          <a:endParaRPr lang="en-US"/>
        </a:p>
      </dgm:t>
    </dgm:pt>
    <dgm:pt modelId="{21F3CBE8-9B69-4DDC-B9A8-93E849883684}" type="sibTrans" cxnId="{E5758D52-0F6B-445E-8A05-EAB3A750A662}">
      <dgm:prSet/>
      <dgm:spPr/>
      <dgm:t>
        <a:bodyPr/>
        <a:lstStyle/>
        <a:p>
          <a:endParaRPr lang="en-US"/>
        </a:p>
      </dgm:t>
    </dgm:pt>
    <dgm:pt modelId="{6D16305E-336A-4DF6-B64A-4F05C96D5591}" type="pres">
      <dgm:prSet presAssocID="{180F64F2-3AC0-48BD-8E8C-1169B37D36D3}" presName="root" presStyleCnt="0">
        <dgm:presLayoutVars>
          <dgm:dir/>
          <dgm:resizeHandles val="exact"/>
        </dgm:presLayoutVars>
      </dgm:prSet>
      <dgm:spPr/>
    </dgm:pt>
    <dgm:pt modelId="{EFA9A7C0-11A1-46D2-936C-355E50588938}" type="pres">
      <dgm:prSet presAssocID="{9EBCB0C0-C0F8-4F13-A14B-419A75C50CD8}" presName="compNode" presStyleCnt="0"/>
      <dgm:spPr/>
    </dgm:pt>
    <dgm:pt modelId="{CD955F0E-F0AA-44BD-95C1-D1063651D3B3}" type="pres">
      <dgm:prSet presAssocID="{9EBCB0C0-C0F8-4F13-A14B-419A75C50CD8}" presName="bgRect" presStyleLbl="bgShp" presStyleIdx="0" presStyleCnt="4"/>
      <dgm:spPr/>
    </dgm:pt>
    <dgm:pt modelId="{48C4A969-04A7-46C1-8C3E-E86AC07AA37E}" type="pres">
      <dgm:prSet presAssocID="{9EBCB0C0-C0F8-4F13-A14B-419A75C50CD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ptain"/>
        </a:ext>
      </dgm:extLst>
    </dgm:pt>
    <dgm:pt modelId="{D3093BE9-80EA-4CE4-B848-55C39F03CEFD}" type="pres">
      <dgm:prSet presAssocID="{9EBCB0C0-C0F8-4F13-A14B-419A75C50CD8}" presName="spaceRect" presStyleCnt="0"/>
      <dgm:spPr/>
    </dgm:pt>
    <dgm:pt modelId="{3A31BED0-F6E2-40AA-B57F-FE6F439F7C56}" type="pres">
      <dgm:prSet presAssocID="{9EBCB0C0-C0F8-4F13-A14B-419A75C50CD8}" presName="parTx" presStyleLbl="revTx" presStyleIdx="0" presStyleCnt="4">
        <dgm:presLayoutVars>
          <dgm:chMax val="0"/>
          <dgm:chPref val="0"/>
        </dgm:presLayoutVars>
      </dgm:prSet>
      <dgm:spPr/>
    </dgm:pt>
    <dgm:pt modelId="{E6A656C6-39B1-4E16-A61E-D98E56950177}" type="pres">
      <dgm:prSet presAssocID="{FC038913-27DA-4309-A29D-0621DCFA6218}" presName="sibTrans" presStyleCnt="0"/>
      <dgm:spPr/>
    </dgm:pt>
    <dgm:pt modelId="{B038C407-CEEB-4273-8B89-54A431116095}" type="pres">
      <dgm:prSet presAssocID="{409B5193-A6E5-45A6-B8DB-B6D2AA61E8DB}" presName="compNode" presStyleCnt="0"/>
      <dgm:spPr/>
    </dgm:pt>
    <dgm:pt modelId="{57B888B8-C2D6-4ADC-81A6-40EFAE2B35B6}" type="pres">
      <dgm:prSet presAssocID="{409B5193-A6E5-45A6-B8DB-B6D2AA61E8DB}" presName="bgRect" presStyleLbl="bgShp" presStyleIdx="1" presStyleCnt="4"/>
      <dgm:spPr/>
    </dgm:pt>
    <dgm:pt modelId="{2406C969-1E2D-48A4-9048-78BCB2742454}" type="pres">
      <dgm:prSet presAssocID="{409B5193-A6E5-45A6-B8DB-B6D2AA61E8D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are With Person"/>
        </a:ext>
      </dgm:extLst>
    </dgm:pt>
    <dgm:pt modelId="{A56F817F-D9D2-4DDC-BEEE-F1661D68A76B}" type="pres">
      <dgm:prSet presAssocID="{409B5193-A6E5-45A6-B8DB-B6D2AA61E8DB}" presName="spaceRect" presStyleCnt="0"/>
      <dgm:spPr/>
    </dgm:pt>
    <dgm:pt modelId="{128A1637-6A47-43AA-8695-14338D9322A3}" type="pres">
      <dgm:prSet presAssocID="{409B5193-A6E5-45A6-B8DB-B6D2AA61E8DB}" presName="parTx" presStyleLbl="revTx" presStyleIdx="1" presStyleCnt="4">
        <dgm:presLayoutVars>
          <dgm:chMax val="0"/>
          <dgm:chPref val="0"/>
        </dgm:presLayoutVars>
      </dgm:prSet>
      <dgm:spPr/>
    </dgm:pt>
    <dgm:pt modelId="{EC4048CF-90EB-4C08-8709-BDFB7202D728}" type="pres">
      <dgm:prSet presAssocID="{BF16A212-59C9-494F-8BAB-124FED62C0FC}" presName="sibTrans" presStyleCnt="0"/>
      <dgm:spPr/>
    </dgm:pt>
    <dgm:pt modelId="{5E2F0B1E-CBFB-4388-AA89-5B2B8A8F798E}" type="pres">
      <dgm:prSet presAssocID="{E1FD7C44-FF4B-48CE-9F69-1AB8BB33BCD5}" presName="compNode" presStyleCnt="0"/>
      <dgm:spPr/>
    </dgm:pt>
    <dgm:pt modelId="{907B2C75-7C20-4A7D-A2AC-01D1E3316FB5}" type="pres">
      <dgm:prSet presAssocID="{E1FD7C44-FF4B-48CE-9F69-1AB8BB33BCD5}" presName="bgRect" presStyleLbl="bgShp" presStyleIdx="2" presStyleCnt="4"/>
      <dgm:spPr/>
    </dgm:pt>
    <dgm:pt modelId="{D3042CB0-3D2B-4DFA-B442-65485131DD3B}" type="pres">
      <dgm:prSet presAssocID="{E1FD7C44-FF4B-48CE-9F69-1AB8BB33BCD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D56EAF3F-1A39-4575-AAD0-3833C2887395}" type="pres">
      <dgm:prSet presAssocID="{E1FD7C44-FF4B-48CE-9F69-1AB8BB33BCD5}" presName="spaceRect" presStyleCnt="0"/>
      <dgm:spPr/>
    </dgm:pt>
    <dgm:pt modelId="{A1EEA983-8111-43BA-9ACA-2BA456CB5C6D}" type="pres">
      <dgm:prSet presAssocID="{E1FD7C44-FF4B-48CE-9F69-1AB8BB33BCD5}" presName="parTx" presStyleLbl="revTx" presStyleIdx="2" presStyleCnt="4">
        <dgm:presLayoutVars>
          <dgm:chMax val="0"/>
          <dgm:chPref val="0"/>
        </dgm:presLayoutVars>
      </dgm:prSet>
      <dgm:spPr/>
    </dgm:pt>
    <dgm:pt modelId="{DF1700CA-1C80-4E49-9ABC-78B9C139012A}" type="pres">
      <dgm:prSet presAssocID="{7EBC827B-0A29-4C86-9A27-AFE6C2C1B7EB}" presName="sibTrans" presStyleCnt="0"/>
      <dgm:spPr/>
    </dgm:pt>
    <dgm:pt modelId="{39379E9D-2B0F-4DD4-82A0-973190371FA5}" type="pres">
      <dgm:prSet presAssocID="{81A0686A-1B6C-4C53-A821-556BCF242274}" presName="compNode" presStyleCnt="0"/>
      <dgm:spPr/>
    </dgm:pt>
    <dgm:pt modelId="{89965D3C-A459-48E3-B570-B90B931F01DB}" type="pres">
      <dgm:prSet presAssocID="{81A0686A-1B6C-4C53-A821-556BCF242274}" presName="bgRect" presStyleLbl="bgShp" presStyleIdx="3" presStyleCnt="4"/>
      <dgm:spPr/>
    </dgm:pt>
    <dgm:pt modelId="{F531468A-F45A-4FC6-9A4A-2436B683B666}" type="pres">
      <dgm:prSet presAssocID="{81A0686A-1B6C-4C53-A821-556BCF2422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D97986AC-3D4C-4086-94BC-DEE14D4FE7C4}" type="pres">
      <dgm:prSet presAssocID="{81A0686A-1B6C-4C53-A821-556BCF242274}" presName="spaceRect" presStyleCnt="0"/>
      <dgm:spPr/>
    </dgm:pt>
    <dgm:pt modelId="{2F5547BF-65BC-46CA-B052-8979701ABE80}" type="pres">
      <dgm:prSet presAssocID="{81A0686A-1B6C-4C53-A821-556BCF242274}" presName="parTx" presStyleLbl="revTx" presStyleIdx="3" presStyleCnt="4">
        <dgm:presLayoutVars>
          <dgm:chMax val="0"/>
          <dgm:chPref val="0"/>
        </dgm:presLayoutVars>
      </dgm:prSet>
      <dgm:spPr/>
    </dgm:pt>
  </dgm:ptLst>
  <dgm:cxnLst>
    <dgm:cxn modelId="{6D29F105-189E-4942-81B6-C9373CE4FDD0}" type="presOf" srcId="{9EBCB0C0-C0F8-4F13-A14B-419A75C50CD8}" destId="{3A31BED0-F6E2-40AA-B57F-FE6F439F7C56}" srcOrd="0" destOrd="0" presId="urn:microsoft.com/office/officeart/2018/2/layout/IconVerticalSolidList"/>
    <dgm:cxn modelId="{901B400F-7944-4ED6-AB74-A96DB979AE41}" srcId="{180F64F2-3AC0-48BD-8E8C-1169B37D36D3}" destId="{409B5193-A6E5-45A6-B8DB-B6D2AA61E8DB}" srcOrd="1" destOrd="0" parTransId="{55D73437-9BBC-449B-A164-92B0825F2569}" sibTransId="{BF16A212-59C9-494F-8BAB-124FED62C0FC}"/>
    <dgm:cxn modelId="{508F0515-F9AB-4DE5-9D1D-01A9A554B92D}" type="presOf" srcId="{81A0686A-1B6C-4C53-A821-556BCF242274}" destId="{2F5547BF-65BC-46CA-B052-8979701ABE80}" srcOrd="0" destOrd="0" presId="urn:microsoft.com/office/officeart/2018/2/layout/IconVerticalSolidList"/>
    <dgm:cxn modelId="{51A8E320-942D-42B6-AFA5-CA0ED1FFE478}" type="presOf" srcId="{409B5193-A6E5-45A6-B8DB-B6D2AA61E8DB}" destId="{128A1637-6A47-43AA-8695-14338D9322A3}" srcOrd="0" destOrd="0" presId="urn:microsoft.com/office/officeart/2018/2/layout/IconVerticalSolidList"/>
    <dgm:cxn modelId="{E5758D52-0F6B-445E-8A05-EAB3A750A662}" srcId="{180F64F2-3AC0-48BD-8E8C-1169B37D36D3}" destId="{81A0686A-1B6C-4C53-A821-556BCF242274}" srcOrd="3" destOrd="0" parTransId="{1D30798D-4A45-4E14-9AAE-0F3DBC7F407F}" sibTransId="{21F3CBE8-9B69-4DDC-B9A8-93E849883684}"/>
    <dgm:cxn modelId="{D4AC4382-0ABF-45B1-A781-1F28091521AC}" srcId="{180F64F2-3AC0-48BD-8E8C-1169B37D36D3}" destId="{9EBCB0C0-C0F8-4F13-A14B-419A75C50CD8}" srcOrd="0" destOrd="0" parTransId="{FC66D1C8-E835-4A0A-850F-17905AED2EBD}" sibTransId="{FC038913-27DA-4309-A29D-0621DCFA6218}"/>
    <dgm:cxn modelId="{61D53A85-1CAF-48A7-B02E-7FA574B5B4AC}" type="presOf" srcId="{180F64F2-3AC0-48BD-8E8C-1169B37D36D3}" destId="{6D16305E-336A-4DF6-B64A-4F05C96D5591}" srcOrd="0" destOrd="0" presId="urn:microsoft.com/office/officeart/2018/2/layout/IconVerticalSolidList"/>
    <dgm:cxn modelId="{BA390E91-C2AB-4D8A-98DF-100AEE3F3DB9}" type="presOf" srcId="{E1FD7C44-FF4B-48CE-9F69-1AB8BB33BCD5}" destId="{A1EEA983-8111-43BA-9ACA-2BA456CB5C6D}" srcOrd="0" destOrd="0" presId="urn:microsoft.com/office/officeart/2018/2/layout/IconVerticalSolidList"/>
    <dgm:cxn modelId="{03DC6DBA-0FA8-4EE2-B013-EBF88F00275A}" srcId="{180F64F2-3AC0-48BD-8E8C-1169B37D36D3}" destId="{E1FD7C44-FF4B-48CE-9F69-1AB8BB33BCD5}" srcOrd="2" destOrd="0" parTransId="{3923670A-3F50-4CEE-A1CB-4F1B853BE2AD}" sibTransId="{7EBC827B-0A29-4C86-9A27-AFE6C2C1B7EB}"/>
    <dgm:cxn modelId="{2A304587-AE87-402F-A35F-82F29FACFF93}" type="presParOf" srcId="{6D16305E-336A-4DF6-B64A-4F05C96D5591}" destId="{EFA9A7C0-11A1-46D2-936C-355E50588938}" srcOrd="0" destOrd="0" presId="urn:microsoft.com/office/officeart/2018/2/layout/IconVerticalSolidList"/>
    <dgm:cxn modelId="{6680BF08-4352-4BAB-85A5-D4917922C16F}" type="presParOf" srcId="{EFA9A7C0-11A1-46D2-936C-355E50588938}" destId="{CD955F0E-F0AA-44BD-95C1-D1063651D3B3}" srcOrd="0" destOrd="0" presId="urn:microsoft.com/office/officeart/2018/2/layout/IconVerticalSolidList"/>
    <dgm:cxn modelId="{9F1B4F93-667A-43F0-AF69-AD60D77098C1}" type="presParOf" srcId="{EFA9A7C0-11A1-46D2-936C-355E50588938}" destId="{48C4A969-04A7-46C1-8C3E-E86AC07AA37E}" srcOrd="1" destOrd="0" presId="urn:microsoft.com/office/officeart/2018/2/layout/IconVerticalSolidList"/>
    <dgm:cxn modelId="{79D7F2FD-BC6D-4795-B121-A8865A735A03}" type="presParOf" srcId="{EFA9A7C0-11A1-46D2-936C-355E50588938}" destId="{D3093BE9-80EA-4CE4-B848-55C39F03CEFD}" srcOrd="2" destOrd="0" presId="urn:microsoft.com/office/officeart/2018/2/layout/IconVerticalSolidList"/>
    <dgm:cxn modelId="{A19FEAE6-DAA7-4C91-8C01-5B788CB73538}" type="presParOf" srcId="{EFA9A7C0-11A1-46D2-936C-355E50588938}" destId="{3A31BED0-F6E2-40AA-B57F-FE6F439F7C56}" srcOrd="3" destOrd="0" presId="urn:microsoft.com/office/officeart/2018/2/layout/IconVerticalSolidList"/>
    <dgm:cxn modelId="{2F38175C-9804-4FAF-ACFA-5327FEE58B6F}" type="presParOf" srcId="{6D16305E-336A-4DF6-B64A-4F05C96D5591}" destId="{E6A656C6-39B1-4E16-A61E-D98E56950177}" srcOrd="1" destOrd="0" presId="urn:microsoft.com/office/officeart/2018/2/layout/IconVerticalSolidList"/>
    <dgm:cxn modelId="{5E7B5A32-6E9E-4833-9466-CEB518850BC5}" type="presParOf" srcId="{6D16305E-336A-4DF6-B64A-4F05C96D5591}" destId="{B038C407-CEEB-4273-8B89-54A431116095}" srcOrd="2" destOrd="0" presId="urn:microsoft.com/office/officeart/2018/2/layout/IconVerticalSolidList"/>
    <dgm:cxn modelId="{DF7AD4EA-F029-487B-9517-1A87C38788B7}" type="presParOf" srcId="{B038C407-CEEB-4273-8B89-54A431116095}" destId="{57B888B8-C2D6-4ADC-81A6-40EFAE2B35B6}" srcOrd="0" destOrd="0" presId="urn:microsoft.com/office/officeart/2018/2/layout/IconVerticalSolidList"/>
    <dgm:cxn modelId="{25D22351-0D48-4E84-8E92-DB9B29FF3C2F}" type="presParOf" srcId="{B038C407-CEEB-4273-8B89-54A431116095}" destId="{2406C969-1E2D-48A4-9048-78BCB2742454}" srcOrd="1" destOrd="0" presId="urn:microsoft.com/office/officeart/2018/2/layout/IconVerticalSolidList"/>
    <dgm:cxn modelId="{60B74882-0CA1-4CA3-AFDA-6A7ED5E79822}" type="presParOf" srcId="{B038C407-CEEB-4273-8B89-54A431116095}" destId="{A56F817F-D9D2-4DDC-BEEE-F1661D68A76B}" srcOrd="2" destOrd="0" presId="urn:microsoft.com/office/officeart/2018/2/layout/IconVerticalSolidList"/>
    <dgm:cxn modelId="{F4838B25-4E71-46F2-ADE5-09CA239C97A5}" type="presParOf" srcId="{B038C407-CEEB-4273-8B89-54A431116095}" destId="{128A1637-6A47-43AA-8695-14338D9322A3}" srcOrd="3" destOrd="0" presId="urn:microsoft.com/office/officeart/2018/2/layout/IconVerticalSolidList"/>
    <dgm:cxn modelId="{B0D530FB-064F-4EB4-B591-4D278FEA9FF2}" type="presParOf" srcId="{6D16305E-336A-4DF6-B64A-4F05C96D5591}" destId="{EC4048CF-90EB-4C08-8709-BDFB7202D728}" srcOrd="3" destOrd="0" presId="urn:microsoft.com/office/officeart/2018/2/layout/IconVerticalSolidList"/>
    <dgm:cxn modelId="{48E181E9-C5C5-4DD4-8B9C-41B6C3987DED}" type="presParOf" srcId="{6D16305E-336A-4DF6-B64A-4F05C96D5591}" destId="{5E2F0B1E-CBFB-4388-AA89-5B2B8A8F798E}" srcOrd="4" destOrd="0" presId="urn:microsoft.com/office/officeart/2018/2/layout/IconVerticalSolidList"/>
    <dgm:cxn modelId="{62E79136-E448-49EE-AD95-F008E1284276}" type="presParOf" srcId="{5E2F0B1E-CBFB-4388-AA89-5B2B8A8F798E}" destId="{907B2C75-7C20-4A7D-A2AC-01D1E3316FB5}" srcOrd="0" destOrd="0" presId="urn:microsoft.com/office/officeart/2018/2/layout/IconVerticalSolidList"/>
    <dgm:cxn modelId="{E7AB785C-7BCC-429B-9AE7-1ACCFE2D8A96}" type="presParOf" srcId="{5E2F0B1E-CBFB-4388-AA89-5B2B8A8F798E}" destId="{D3042CB0-3D2B-4DFA-B442-65485131DD3B}" srcOrd="1" destOrd="0" presId="urn:microsoft.com/office/officeart/2018/2/layout/IconVerticalSolidList"/>
    <dgm:cxn modelId="{6F9F1F82-DE56-47E7-B736-DEE85CA9F0F9}" type="presParOf" srcId="{5E2F0B1E-CBFB-4388-AA89-5B2B8A8F798E}" destId="{D56EAF3F-1A39-4575-AAD0-3833C2887395}" srcOrd="2" destOrd="0" presId="urn:microsoft.com/office/officeart/2018/2/layout/IconVerticalSolidList"/>
    <dgm:cxn modelId="{F76047E1-3218-4FD2-A17F-209D304B9FD2}" type="presParOf" srcId="{5E2F0B1E-CBFB-4388-AA89-5B2B8A8F798E}" destId="{A1EEA983-8111-43BA-9ACA-2BA456CB5C6D}" srcOrd="3" destOrd="0" presId="urn:microsoft.com/office/officeart/2018/2/layout/IconVerticalSolidList"/>
    <dgm:cxn modelId="{B1267B7B-C3E7-4988-B399-667668C07DA5}" type="presParOf" srcId="{6D16305E-336A-4DF6-B64A-4F05C96D5591}" destId="{DF1700CA-1C80-4E49-9ABC-78B9C139012A}" srcOrd="5" destOrd="0" presId="urn:microsoft.com/office/officeart/2018/2/layout/IconVerticalSolidList"/>
    <dgm:cxn modelId="{FB501A92-C08F-4314-8AFF-B1FCB880212F}" type="presParOf" srcId="{6D16305E-336A-4DF6-B64A-4F05C96D5591}" destId="{39379E9D-2B0F-4DD4-82A0-973190371FA5}" srcOrd="6" destOrd="0" presId="urn:microsoft.com/office/officeart/2018/2/layout/IconVerticalSolidList"/>
    <dgm:cxn modelId="{38A78E9F-5DEC-4AD7-B772-AD8C9FDF17BB}" type="presParOf" srcId="{39379E9D-2B0F-4DD4-82A0-973190371FA5}" destId="{89965D3C-A459-48E3-B570-B90B931F01DB}" srcOrd="0" destOrd="0" presId="urn:microsoft.com/office/officeart/2018/2/layout/IconVerticalSolidList"/>
    <dgm:cxn modelId="{5A7BA332-2016-4EC1-B647-480932685E8F}" type="presParOf" srcId="{39379E9D-2B0F-4DD4-82A0-973190371FA5}" destId="{F531468A-F45A-4FC6-9A4A-2436B683B666}" srcOrd="1" destOrd="0" presId="urn:microsoft.com/office/officeart/2018/2/layout/IconVerticalSolidList"/>
    <dgm:cxn modelId="{6386FAE0-CEC6-4EBD-B55A-742E2A4F77AD}" type="presParOf" srcId="{39379E9D-2B0F-4DD4-82A0-973190371FA5}" destId="{D97986AC-3D4C-4086-94BC-DEE14D4FE7C4}" srcOrd="2" destOrd="0" presId="urn:microsoft.com/office/officeart/2018/2/layout/IconVerticalSolidList"/>
    <dgm:cxn modelId="{A70E7E75-4D9B-4008-8ECF-685773C94FAF}" type="presParOf" srcId="{39379E9D-2B0F-4DD4-82A0-973190371FA5}" destId="{2F5547BF-65BC-46CA-B052-8979701ABE8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55F0E-F0AA-44BD-95C1-D1063651D3B3}">
      <dsp:nvSpPr>
        <dsp:cNvPr id="0" name=""/>
        <dsp:cNvSpPr/>
      </dsp:nvSpPr>
      <dsp:spPr>
        <a:xfrm>
          <a:off x="0" y="2620"/>
          <a:ext cx="6651253" cy="9386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C4A969-04A7-46C1-8C3E-E86AC07AA37E}">
      <dsp:nvSpPr>
        <dsp:cNvPr id="0" name=""/>
        <dsp:cNvSpPr/>
      </dsp:nvSpPr>
      <dsp:spPr>
        <a:xfrm>
          <a:off x="283953" y="213825"/>
          <a:ext cx="516783" cy="516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31BED0-F6E2-40AA-B57F-FE6F439F7C56}">
      <dsp:nvSpPr>
        <dsp:cNvPr id="0" name=""/>
        <dsp:cNvSpPr/>
      </dsp:nvSpPr>
      <dsp:spPr>
        <a:xfrm>
          <a:off x="1084689" y="2620"/>
          <a:ext cx="5119214" cy="1085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67" tIns="114867" rIns="114867" bIns="114867" numCol="1" spcCol="1270" anchor="ctr" anchorCtr="0">
          <a:noAutofit/>
        </a:bodyPr>
        <a:lstStyle/>
        <a:p>
          <a:pPr marL="0" lvl="0" indent="0" algn="l" defTabSz="622300">
            <a:lnSpc>
              <a:spcPct val="90000"/>
            </a:lnSpc>
            <a:spcBef>
              <a:spcPct val="0"/>
            </a:spcBef>
            <a:spcAft>
              <a:spcPct val="35000"/>
            </a:spcAft>
            <a:buNone/>
          </a:pPr>
          <a:r>
            <a:rPr lang="en-US" sz="1400" b="1" u="sng" kern="1200" dirty="0">
              <a:latin typeface="Calibri Light"/>
              <a:cs typeface="Calibri Light"/>
            </a:rPr>
            <a:t>Scrum Master</a:t>
          </a:r>
          <a:r>
            <a:rPr lang="en-US" sz="1400" kern="1200" dirty="0">
              <a:latin typeface="Calibri Light"/>
              <a:cs typeface="Calibri Light"/>
            </a:rPr>
            <a:t>- Think of sports team. Every sports team has a coach, the Scrum Master is the "Coach" of the Scrum team. They implement best practices, create teams, work with the Product Owner closely, inspire, remove impediments and keep everyone on track.</a:t>
          </a:r>
        </a:p>
      </dsp:txBody>
      <dsp:txXfrm>
        <a:off x="1084689" y="2620"/>
        <a:ext cx="5119214" cy="1085358"/>
      </dsp:txXfrm>
    </dsp:sp>
    <dsp:sp modelId="{57B888B8-C2D6-4ADC-81A6-40EFAE2B35B6}">
      <dsp:nvSpPr>
        <dsp:cNvPr id="0" name=""/>
        <dsp:cNvSpPr/>
      </dsp:nvSpPr>
      <dsp:spPr>
        <a:xfrm>
          <a:off x="0" y="1322650"/>
          <a:ext cx="6651253" cy="9386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06C969-1E2D-48A4-9048-78BCB2742454}">
      <dsp:nvSpPr>
        <dsp:cNvPr id="0" name=""/>
        <dsp:cNvSpPr/>
      </dsp:nvSpPr>
      <dsp:spPr>
        <a:xfrm>
          <a:off x="283953" y="1533855"/>
          <a:ext cx="516783" cy="516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8A1637-6A47-43AA-8695-14338D9322A3}">
      <dsp:nvSpPr>
        <dsp:cNvPr id="0" name=""/>
        <dsp:cNvSpPr/>
      </dsp:nvSpPr>
      <dsp:spPr>
        <a:xfrm>
          <a:off x="1084689" y="1322650"/>
          <a:ext cx="5119214" cy="1085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67" tIns="114867" rIns="114867" bIns="114867" numCol="1" spcCol="1270" anchor="ctr" anchorCtr="0">
          <a:noAutofit/>
        </a:bodyPr>
        <a:lstStyle/>
        <a:p>
          <a:pPr marL="0" lvl="0" indent="0" algn="l" defTabSz="622300">
            <a:lnSpc>
              <a:spcPct val="90000"/>
            </a:lnSpc>
            <a:spcBef>
              <a:spcPct val="0"/>
            </a:spcBef>
            <a:spcAft>
              <a:spcPct val="35000"/>
            </a:spcAft>
            <a:buNone/>
          </a:pPr>
          <a:r>
            <a:rPr lang="en-US" sz="1400" b="1" u="sng" kern="1200" dirty="0">
              <a:latin typeface="Calibri Light"/>
              <a:cs typeface="Calibri Light"/>
            </a:rPr>
            <a:t>Product Owner</a:t>
          </a:r>
          <a:r>
            <a:rPr lang="en-US" sz="1400" kern="1200" dirty="0">
              <a:latin typeface="Calibri Light"/>
              <a:cs typeface="Calibri Light"/>
            </a:rPr>
            <a:t>- The relationship establisher. The face of the team when it comes to the customer aspect of things. They create and manage the Product Backlog, establish a basis and gather details from the customer on what is desired from the project, prioritizes needs, holds meetings when something needs to be changed or added to the Product Backlog, is present at Scrum events and watches over development.</a:t>
          </a:r>
        </a:p>
      </dsp:txBody>
      <dsp:txXfrm>
        <a:off x="1084689" y="1322650"/>
        <a:ext cx="5119214" cy="1085358"/>
      </dsp:txXfrm>
    </dsp:sp>
    <dsp:sp modelId="{907B2C75-7C20-4A7D-A2AC-01D1E3316FB5}">
      <dsp:nvSpPr>
        <dsp:cNvPr id="0" name=""/>
        <dsp:cNvSpPr/>
      </dsp:nvSpPr>
      <dsp:spPr>
        <a:xfrm>
          <a:off x="0" y="2642681"/>
          <a:ext cx="6651253" cy="9386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042CB0-3D2B-4DFA-B442-65485131DD3B}">
      <dsp:nvSpPr>
        <dsp:cNvPr id="0" name=""/>
        <dsp:cNvSpPr/>
      </dsp:nvSpPr>
      <dsp:spPr>
        <a:xfrm>
          <a:off x="283953" y="2853886"/>
          <a:ext cx="516783" cy="516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EEA983-8111-43BA-9ACA-2BA456CB5C6D}">
      <dsp:nvSpPr>
        <dsp:cNvPr id="0" name=""/>
        <dsp:cNvSpPr/>
      </dsp:nvSpPr>
      <dsp:spPr>
        <a:xfrm>
          <a:off x="1084689" y="2642681"/>
          <a:ext cx="5119214" cy="1085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67" tIns="114867" rIns="114867" bIns="114867" numCol="1" spcCol="1270" anchor="ctr" anchorCtr="0">
          <a:noAutofit/>
        </a:bodyPr>
        <a:lstStyle/>
        <a:p>
          <a:pPr marL="0" lvl="0" indent="0" algn="l" defTabSz="622300">
            <a:lnSpc>
              <a:spcPct val="90000"/>
            </a:lnSpc>
            <a:spcBef>
              <a:spcPct val="0"/>
            </a:spcBef>
            <a:spcAft>
              <a:spcPct val="35000"/>
            </a:spcAft>
            <a:buNone/>
          </a:pPr>
          <a:r>
            <a:rPr lang="en-US" sz="1400" b="1" u="sng" kern="1200" dirty="0">
              <a:latin typeface="Calibri Light"/>
              <a:cs typeface="Calibri Light"/>
            </a:rPr>
            <a:t>Testers</a:t>
          </a:r>
          <a:r>
            <a:rPr lang="en-US" sz="1400" kern="1200" dirty="0">
              <a:latin typeface="Calibri Light"/>
              <a:cs typeface="Calibri Light"/>
            </a:rPr>
            <a:t>- The quality ensures of the project. They work closely with all team members, analyze data, create strategies, develop a sense of "acceptable", create a balance of efficiency and  time management, mentor developers, and attend Daily Scrums as well as Scrum events.</a:t>
          </a:r>
        </a:p>
      </dsp:txBody>
      <dsp:txXfrm>
        <a:off x="1084689" y="2642681"/>
        <a:ext cx="5119214" cy="1085358"/>
      </dsp:txXfrm>
    </dsp:sp>
    <dsp:sp modelId="{89965D3C-A459-48E3-B570-B90B931F01DB}">
      <dsp:nvSpPr>
        <dsp:cNvPr id="0" name=""/>
        <dsp:cNvSpPr/>
      </dsp:nvSpPr>
      <dsp:spPr>
        <a:xfrm>
          <a:off x="0" y="3962712"/>
          <a:ext cx="6651253" cy="9386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31468A-F45A-4FC6-9A4A-2436B683B666}">
      <dsp:nvSpPr>
        <dsp:cNvPr id="0" name=""/>
        <dsp:cNvSpPr/>
      </dsp:nvSpPr>
      <dsp:spPr>
        <a:xfrm>
          <a:off x="283953" y="4173917"/>
          <a:ext cx="516783" cy="5162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5547BF-65BC-46CA-B052-8979701ABE80}">
      <dsp:nvSpPr>
        <dsp:cNvPr id="0" name=""/>
        <dsp:cNvSpPr/>
      </dsp:nvSpPr>
      <dsp:spPr>
        <a:xfrm>
          <a:off x="1084689" y="3962712"/>
          <a:ext cx="5119214" cy="1085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67" tIns="114867" rIns="114867" bIns="114867" numCol="1" spcCol="1270" anchor="ctr" anchorCtr="0">
          <a:noAutofit/>
        </a:bodyPr>
        <a:lstStyle/>
        <a:p>
          <a:pPr marL="0" lvl="0" indent="0" algn="l" defTabSz="622300" rtl="0">
            <a:lnSpc>
              <a:spcPct val="90000"/>
            </a:lnSpc>
            <a:spcBef>
              <a:spcPct val="0"/>
            </a:spcBef>
            <a:spcAft>
              <a:spcPct val="35000"/>
            </a:spcAft>
            <a:buNone/>
          </a:pPr>
          <a:r>
            <a:rPr lang="en-US" sz="1400" b="1" u="sng" kern="1200" dirty="0">
              <a:latin typeface="Calibri Light"/>
              <a:cs typeface="Calibri Light"/>
            </a:rPr>
            <a:t>Developers</a:t>
          </a:r>
          <a:r>
            <a:rPr lang="en-US" sz="1400" kern="1200" dirty="0">
              <a:latin typeface="Calibri Light"/>
              <a:cs typeface="Calibri Light"/>
            </a:rPr>
            <a:t>- The backbone to the process. They </a:t>
          </a:r>
          <a:r>
            <a:rPr lang="en-US" sz="1400" b="0" kern="1200" dirty="0">
              <a:latin typeface="Calibri Light"/>
              <a:cs typeface="Calibri Light"/>
            </a:rPr>
            <a:t>are adaptable, have great communication, are cross-functional, understand and can take on goals and user stories, and they are transparent. </a:t>
          </a:r>
        </a:p>
      </dsp:txBody>
      <dsp:txXfrm>
        <a:off x="1084689" y="3962712"/>
        <a:ext cx="5119214" cy="108535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2/16/2022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3093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2/16/2022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54685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2/16/2022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08610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2/16/2022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935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2/16/2022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3090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2/16/2022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58780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2/16/2022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80413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2/16/2022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70857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2/16/2022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7879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2/16/2022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1802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2/16/2022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2555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2/16/2022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75064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2/16/2022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02822232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7" r:id="rId7"/>
    <p:sldLayoutId id="2147483688" r:id="rId8"/>
    <p:sldLayoutId id="2147483689" r:id="rId9"/>
    <p:sldLayoutId id="2147483690" r:id="rId10"/>
    <p:sldLayoutId id="2147483691" r:id="rId11"/>
    <p:sldLayoutId id="2147483693"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crum.org/resources/scrum-valu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3468" y="643467"/>
            <a:ext cx="4620584" cy="4567137"/>
          </a:xfrm>
        </p:spPr>
        <p:txBody>
          <a:bodyPr>
            <a:normAutofit/>
          </a:bodyPr>
          <a:lstStyle/>
          <a:p>
            <a:r>
              <a:rPr lang="en-US" b="1" i="0" dirty="0">
                <a:latin typeface="Aharoni"/>
                <a:cs typeface="Aharoni"/>
              </a:rPr>
              <a:t>Scrum-Agile Approach</a:t>
            </a:r>
          </a:p>
        </p:txBody>
      </p:sp>
      <p:sp>
        <p:nvSpPr>
          <p:cNvPr id="3" name="Subtitle 2"/>
          <p:cNvSpPr>
            <a:spLocks noGrp="1"/>
          </p:cNvSpPr>
          <p:nvPr>
            <p:ph type="subTitle" idx="1"/>
          </p:nvPr>
        </p:nvSpPr>
        <p:spPr>
          <a:xfrm>
            <a:off x="643467" y="5277684"/>
            <a:ext cx="4620584" cy="775494"/>
          </a:xfrm>
        </p:spPr>
        <p:txBody>
          <a:bodyPr vert="horz" lIns="91440" tIns="45720" rIns="91440" bIns="45720" rtlCol="0" anchor="t">
            <a:normAutofit/>
          </a:bodyPr>
          <a:lstStyle/>
          <a:p>
            <a:r>
              <a:rPr lang="en-US" dirty="0"/>
              <a:t>By: Arian Garner</a:t>
            </a:r>
          </a:p>
        </p:txBody>
      </p:sp>
      <p:pic>
        <p:nvPicPr>
          <p:cNvPr id="17" name="Picture 3" descr="blue paint color on paper background">
            <a:extLst>
              <a:ext uri="{FF2B5EF4-FFF2-40B4-BE49-F238E27FC236}">
                <a16:creationId xmlns:a16="http://schemas.microsoft.com/office/drawing/2014/main" id="{AE210A62-6F14-4A65-8308-996BFDCC8C08}"/>
              </a:ext>
            </a:extLst>
          </p:cNvPr>
          <p:cNvPicPr>
            <a:picLocks noChangeAspect="1"/>
          </p:cNvPicPr>
          <p:nvPr/>
        </p:nvPicPr>
        <p:blipFill rotWithShape="1">
          <a:blip r:embed="rId2"/>
          <a:srcRect l="15742" r="26225" b="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780058"/>
            <a:ext cx="3781618" cy="289914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CF963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27F664-9C2D-405A-B6D4-677C06346CAD}"/>
              </a:ext>
            </a:extLst>
          </p:cNvPr>
          <p:cNvSpPr>
            <a:spLocks noGrp="1"/>
          </p:cNvSpPr>
          <p:nvPr>
            <p:ph type="title"/>
          </p:nvPr>
        </p:nvSpPr>
        <p:spPr>
          <a:xfrm>
            <a:off x="1000941" y="2620477"/>
            <a:ext cx="3010737" cy="1497475"/>
          </a:xfrm>
        </p:spPr>
        <p:txBody>
          <a:bodyPr>
            <a:normAutofit/>
          </a:bodyPr>
          <a:lstStyle/>
          <a:p>
            <a:r>
              <a:rPr lang="en-US" sz="2800" i="0">
                <a:latin typeface="Aharoni"/>
                <a:cs typeface="Aharoni"/>
              </a:rPr>
              <a:t>Roles and Responsibilities</a:t>
            </a:r>
          </a:p>
        </p:txBody>
      </p:sp>
      <p:graphicFrame>
        <p:nvGraphicFramePr>
          <p:cNvPr id="5" name="Content Placeholder 2">
            <a:extLst>
              <a:ext uri="{FF2B5EF4-FFF2-40B4-BE49-F238E27FC236}">
                <a16:creationId xmlns:a16="http://schemas.microsoft.com/office/drawing/2014/main" id="{B5072D49-1756-4295-B1E1-736D1B8E825A}"/>
              </a:ext>
            </a:extLst>
          </p:cNvPr>
          <p:cNvGraphicFramePr>
            <a:graphicFrameLocks noGrp="1"/>
          </p:cNvGraphicFramePr>
          <p:nvPr>
            <p:ph idx="1"/>
            <p:extLst>
              <p:ext uri="{D42A27DB-BD31-4B8C-83A1-F6EECF244321}">
                <p14:modId xmlns:p14="http://schemas.microsoft.com/office/powerpoint/2010/main" val="1790199685"/>
              </p:ext>
            </p:extLst>
          </p:nvPr>
        </p:nvGraphicFramePr>
        <p:xfrm>
          <a:off x="4702547" y="838199"/>
          <a:ext cx="6651253" cy="5050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843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CF9639">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A7BABCF-00A2-47B7-AE4A-B6832DE6F2F3}"/>
              </a:ext>
            </a:extLst>
          </p:cNvPr>
          <p:cNvSpPr>
            <a:spLocks noGrp="1"/>
          </p:cNvSpPr>
          <p:nvPr>
            <p:ph type="title"/>
          </p:nvPr>
        </p:nvSpPr>
        <p:spPr>
          <a:xfrm>
            <a:off x="838200" y="713312"/>
            <a:ext cx="3524250" cy="5431376"/>
          </a:xfrm>
        </p:spPr>
        <p:txBody>
          <a:bodyPr>
            <a:normAutofit/>
          </a:bodyPr>
          <a:lstStyle/>
          <a:p>
            <a:r>
              <a:rPr lang="en-US" i="0" dirty="0">
                <a:latin typeface="Aharoni"/>
                <a:cs typeface="Aharoni"/>
              </a:rPr>
              <a:t>Agile SDLC</a:t>
            </a:r>
          </a:p>
        </p:txBody>
      </p:sp>
      <p:sp>
        <p:nvSpPr>
          <p:cNvPr id="3" name="Content Placeholder 2">
            <a:extLst>
              <a:ext uri="{FF2B5EF4-FFF2-40B4-BE49-F238E27FC236}">
                <a16:creationId xmlns:a16="http://schemas.microsoft.com/office/drawing/2014/main" id="{80458CD8-3B37-41EE-871C-8CF54F6A7FC8}"/>
              </a:ext>
            </a:extLst>
          </p:cNvPr>
          <p:cNvSpPr>
            <a:spLocks noGrp="1"/>
          </p:cNvSpPr>
          <p:nvPr>
            <p:ph idx="1"/>
          </p:nvPr>
        </p:nvSpPr>
        <p:spPr>
          <a:xfrm>
            <a:off x="6095999" y="713313"/>
            <a:ext cx="5257801" cy="5431376"/>
          </a:xfrm>
        </p:spPr>
        <p:txBody>
          <a:bodyPr vert="horz" lIns="91440" tIns="45720" rIns="91440" bIns="45720" rtlCol="0" anchor="ctr">
            <a:normAutofit/>
          </a:bodyPr>
          <a:lstStyle/>
          <a:p>
            <a:r>
              <a:rPr lang="en-US" sz="2000"/>
              <a:t>In an agile approach, the phases of the SDLC are done once and never returned to again. They are done within each Sprint and are covered multiple times until the project is completed. This makes for a completed product to be ready for delivery at the end of the Sprint cycle in a timely-manner. The implementation, evaluation, the testing and even the plan is addressed multiple times through the process.</a:t>
            </a:r>
          </a:p>
        </p:txBody>
      </p:sp>
    </p:spTree>
    <p:extLst>
      <p:ext uri="{BB962C8B-B14F-4D97-AF65-F5344CB8AC3E}">
        <p14:creationId xmlns:p14="http://schemas.microsoft.com/office/powerpoint/2010/main" val="2455248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CF9639">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FFFD088-B5E1-4DEE-A08E-F34E3EA157BF}"/>
              </a:ext>
            </a:extLst>
          </p:cNvPr>
          <p:cNvSpPr>
            <a:spLocks noGrp="1"/>
          </p:cNvSpPr>
          <p:nvPr>
            <p:ph type="title"/>
          </p:nvPr>
        </p:nvSpPr>
        <p:spPr>
          <a:xfrm>
            <a:off x="838200" y="713312"/>
            <a:ext cx="3524250" cy="5431376"/>
          </a:xfrm>
        </p:spPr>
        <p:txBody>
          <a:bodyPr>
            <a:normAutofit/>
          </a:bodyPr>
          <a:lstStyle/>
          <a:p>
            <a:r>
              <a:rPr lang="en-US" i="0" dirty="0">
                <a:latin typeface="Aharoni"/>
                <a:cs typeface="Aharoni"/>
              </a:rPr>
              <a:t>Waterfall vs Agile</a:t>
            </a:r>
          </a:p>
        </p:txBody>
      </p:sp>
      <p:sp>
        <p:nvSpPr>
          <p:cNvPr id="3" name="Content Placeholder 2">
            <a:extLst>
              <a:ext uri="{FF2B5EF4-FFF2-40B4-BE49-F238E27FC236}">
                <a16:creationId xmlns:a16="http://schemas.microsoft.com/office/drawing/2014/main" id="{91FD454D-0D98-451E-B7F4-2F4AB33692F8}"/>
              </a:ext>
            </a:extLst>
          </p:cNvPr>
          <p:cNvSpPr>
            <a:spLocks noGrp="1"/>
          </p:cNvSpPr>
          <p:nvPr>
            <p:ph idx="1"/>
          </p:nvPr>
        </p:nvSpPr>
        <p:spPr>
          <a:xfrm>
            <a:off x="6095999" y="713313"/>
            <a:ext cx="5257801" cy="5431376"/>
          </a:xfrm>
        </p:spPr>
        <p:txBody>
          <a:bodyPr vert="horz" lIns="91440" tIns="45720" rIns="91440" bIns="45720" rtlCol="0" anchor="ctr">
            <a:noAutofit/>
          </a:bodyPr>
          <a:lstStyle/>
          <a:p>
            <a:pPr>
              <a:lnSpc>
                <a:spcPct val="90000"/>
              </a:lnSpc>
            </a:pPr>
            <a:r>
              <a:rPr lang="en-US" sz="1800" dirty="0"/>
              <a:t>If this project would have been taken with the waterfall approach, our product would not have been delivered as fast or could have been met with bugs in the end. Since the Waterfall method is a linear method, this would only mean that each process in SDLC would be seen once. It would have thrown a curve ball in the completion of the project when the client needed to add the feature for the detox and relaxation vacation packages. It would have been significantly more detrimental to the team to try and add that feature in with waterfall compared to agile. There would not have been as much client to team relationship that was built leading to less collaboration from the client. It would have significantly decreased the amount of team-based work since mostly everything would have been individually done, therefore, there could have been a possibility of decreased morale within the team.</a:t>
            </a:r>
          </a:p>
        </p:txBody>
      </p:sp>
    </p:spTree>
    <p:extLst>
      <p:ext uri="{BB962C8B-B14F-4D97-AF65-F5344CB8AC3E}">
        <p14:creationId xmlns:p14="http://schemas.microsoft.com/office/powerpoint/2010/main" val="3727812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CF9639">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875ADB8-BE6A-471C-B53E-9BC1B5DE8F9D}"/>
              </a:ext>
            </a:extLst>
          </p:cNvPr>
          <p:cNvSpPr>
            <a:spLocks noGrp="1"/>
          </p:cNvSpPr>
          <p:nvPr>
            <p:ph type="title"/>
          </p:nvPr>
        </p:nvSpPr>
        <p:spPr>
          <a:xfrm>
            <a:off x="838200" y="713312"/>
            <a:ext cx="3524250" cy="5431376"/>
          </a:xfrm>
        </p:spPr>
        <p:txBody>
          <a:bodyPr>
            <a:normAutofit/>
          </a:bodyPr>
          <a:lstStyle/>
          <a:p>
            <a:r>
              <a:rPr lang="en-US" i="0" dirty="0">
                <a:latin typeface="Aharoni"/>
                <a:cs typeface="Aharoni"/>
              </a:rPr>
              <a:t>Which to Choose?</a:t>
            </a:r>
          </a:p>
        </p:txBody>
      </p:sp>
      <p:sp>
        <p:nvSpPr>
          <p:cNvPr id="3" name="Content Placeholder 2">
            <a:extLst>
              <a:ext uri="{FF2B5EF4-FFF2-40B4-BE49-F238E27FC236}">
                <a16:creationId xmlns:a16="http://schemas.microsoft.com/office/drawing/2014/main" id="{A44723B0-AB48-47A9-8AF7-0E13435B2200}"/>
              </a:ext>
            </a:extLst>
          </p:cNvPr>
          <p:cNvSpPr>
            <a:spLocks noGrp="1"/>
          </p:cNvSpPr>
          <p:nvPr>
            <p:ph idx="1"/>
          </p:nvPr>
        </p:nvSpPr>
        <p:spPr>
          <a:xfrm>
            <a:off x="6095999" y="713313"/>
            <a:ext cx="5257801" cy="5431376"/>
          </a:xfrm>
        </p:spPr>
        <p:txBody>
          <a:bodyPr vert="horz" lIns="91440" tIns="45720" rIns="91440" bIns="45720" rtlCol="0" anchor="ctr">
            <a:normAutofit/>
          </a:bodyPr>
          <a:lstStyle/>
          <a:p>
            <a:pPr>
              <a:lnSpc>
                <a:spcPct val="90000"/>
              </a:lnSpc>
            </a:pPr>
            <a:r>
              <a:rPr lang="en-US" sz="2000"/>
              <a:t>From my learnings, one of the things I would consider is who is the client. What the client's needs are and what they need the product for would be my first main concern before choosing a method. If it a client that could have future changes and needs, I would 100% choose the Agile method. If it was a clear-cut project that would not be met with changes and could make for an easy plan and plan implementation, then I would choose the Waterfall method. I would personally prefer the Agile method over the latter in any situation due to the benefits I have learned about during this course. I would also consider the time frame that the customer is needing the product completed. </a:t>
            </a:r>
          </a:p>
        </p:txBody>
      </p:sp>
    </p:spTree>
    <p:extLst>
      <p:ext uri="{BB962C8B-B14F-4D97-AF65-F5344CB8AC3E}">
        <p14:creationId xmlns:p14="http://schemas.microsoft.com/office/powerpoint/2010/main" val="289042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3E08-CDBD-442B-B543-DDBB109B73FE}"/>
              </a:ext>
            </a:extLst>
          </p:cNvPr>
          <p:cNvSpPr>
            <a:spLocks noGrp="1"/>
          </p:cNvSpPr>
          <p:nvPr>
            <p:ph type="title"/>
          </p:nvPr>
        </p:nvSpPr>
        <p:spPr/>
        <p:txBody>
          <a:bodyPr/>
          <a:lstStyle/>
          <a:p>
            <a:r>
              <a:rPr lang="en-US" i="0" dirty="0">
                <a:latin typeface="Aharoni"/>
                <a:cs typeface="Aharoni"/>
              </a:rPr>
              <a:t>Citations</a:t>
            </a:r>
          </a:p>
        </p:txBody>
      </p:sp>
      <p:sp>
        <p:nvSpPr>
          <p:cNvPr id="3" name="Content Placeholder 2">
            <a:extLst>
              <a:ext uri="{FF2B5EF4-FFF2-40B4-BE49-F238E27FC236}">
                <a16:creationId xmlns:a16="http://schemas.microsoft.com/office/drawing/2014/main" id="{547A8731-108D-4722-B980-0F661A07EBF0}"/>
              </a:ext>
            </a:extLst>
          </p:cNvPr>
          <p:cNvSpPr>
            <a:spLocks noGrp="1"/>
          </p:cNvSpPr>
          <p:nvPr>
            <p:ph idx="1"/>
          </p:nvPr>
        </p:nvSpPr>
        <p:spPr/>
        <p:txBody>
          <a:bodyPr vert="horz" lIns="91440" tIns="45720" rIns="91440" bIns="45720" rtlCol="0" anchor="t">
            <a:normAutofit/>
          </a:bodyPr>
          <a:lstStyle/>
          <a:p>
            <a:r>
              <a:rPr lang="en-US" dirty="0">
                <a:ea typeface="+mn-lt"/>
                <a:cs typeface="+mn-lt"/>
              </a:rPr>
              <a:t>Charles G. Cobb. (2015). </a:t>
            </a:r>
            <a:r>
              <a:rPr lang="en-US" i="1" dirty="0">
                <a:ea typeface="+mn-lt"/>
                <a:cs typeface="+mn-lt"/>
              </a:rPr>
              <a:t>The Project Manager’s Guide to            Mastering Agile : Principles and Practices for an                    Adaptive Approach</a:t>
            </a:r>
            <a:r>
              <a:rPr lang="en-US" dirty="0">
                <a:ea typeface="+mn-lt"/>
                <a:cs typeface="+mn-lt"/>
              </a:rPr>
              <a:t>. Wiley.</a:t>
            </a:r>
            <a:endParaRPr lang="en-US" dirty="0"/>
          </a:p>
          <a:p>
            <a:endParaRPr lang="en-US"/>
          </a:p>
          <a:p>
            <a:r>
              <a:rPr lang="en-US" i="1" dirty="0">
                <a:ea typeface="+mn-lt"/>
                <a:cs typeface="+mn-lt"/>
              </a:rPr>
              <a:t>Scrum Values Poster</a:t>
            </a:r>
            <a:r>
              <a:rPr lang="en-US" dirty="0">
                <a:ea typeface="+mn-lt"/>
                <a:cs typeface="+mn-lt"/>
              </a:rPr>
              <a:t>. (2016). </a:t>
            </a:r>
            <a:r>
              <a:rPr lang="en-US" dirty="0" err="1">
                <a:ea typeface="+mn-lt"/>
                <a:cs typeface="+mn-lt"/>
              </a:rPr>
              <a:t>Scrum.Org</a:t>
            </a:r>
            <a:r>
              <a:rPr lang="en-US" dirty="0">
                <a:ea typeface="+mn-lt"/>
                <a:cs typeface="+mn-lt"/>
              </a:rPr>
              <a:t>.                                            </a:t>
            </a:r>
            <a:r>
              <a:rPr lang="en-US" dirty="0">
                <a:ea typeface="+mn-lt"/>
                <a:cs typeface="+mn-lt"/>
                <a:hlinkClick r:id="rId2"/>
              </a:rPr>
              <a:t>https://www.scrum.org/resources/scrum-values-</a:t>
            </a:r>
            <a:r>
              <a:rPr lang="en-US" dirty="0">
                <a:ea typeface="+mn-lt"/>
                <a:cs typeface="+mn-lt"/>
              </a:rPr>
              <a:t>                  poster</a:t>
            </a:r>
            <a:br>
              <a:rPr lang="en-US" dirty="0"/>
            </a:br>
            <a:endParaRPr lang="en-US" dirty="0"/>
          </a:p>
        </p:txBody>
      </p:sp>
    </p:spTree>
    <p:extLst>
      <p:ext uri="{BB962C8B-B14F-4D97-AF65-F5344CB8AC3E}">
        <p14:creationId xmlns:p14="http://schemas.microsoft.com/office/powerpoint/2010/main" val="61857900"/>
      </p:ext>
    </p:extLst>
  </p:cSld>
  <p:clrMapOvr>
    <a:masterClrMapping/>
  </p:clrMapOvr>
</p:sld>
</file>

<file path=ppt/theme/theme1.xml><?xml version="1.0" encoding="utf-8"?>
<a:theme xmlns:a="http://schemas.openxmlformats.org/drawingml/2006/main" name="BrushVTI">
  <a:themeElements>
    <a:clrScheme name="AnalogousFromLightSeed_2SEEDS">
      <a:dk1>
        <a:srgbClr val="000000"/>
      </a:dk1>
      <a:lt1>
        <a:srgbClr val="FFFFFF"/>
      </a:lt1>
      <a:dk2>
        <a:srgbClr val="223A3D"/>
      </a:dk2>
      <a:lt2>
        <a:srgbClr val="E2E4E8"/>
      </a:lt2>
      <a:accent1>
        <a:srgbClr val="CF9639"/>
      </a:accent1>
      <a:accent2>
        <a:srgbClr val="E78971"/>
      </a:accent2>
      <a:accent3>
        <a:srgbClr val="A4A754"/>
      </a:accent3>
      <a:accent4>
        <a:srgbClr val="44B291"/>
      </a:accent4>
      <a:accent5>
        <a:srgbClr val="3EB0BE"/>
      </a:accent5>
      <a:accent6>
        <a:srgbClr val="5798E2"/>
      </a:accent6>
      <a:hlink>
        <a:srgbClr val="6984AE"/>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BrushVTI</vt:lpstr>
      <vt:lpstr>Scrum-Agile Approach</vt:lpstr>
      <vt:lpstr>Roles and Responsibilities</vt:lpstr>
      <vt:lpstr>Agile SDLC</vt:lpstr>
      <vt:lpstr>Waterfall vs Agile</vt:lpstr>
      <vt:lpstr>Which to Choose?</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214</cp:revision>
  <dcterms:created xsi:type="dcterms:W3CDTF">2022-02-17T00:04:52Z</dcterms:created>
  <dcterms:modified xsi:type="dcterms:W3CDTF">2022-02-17T00:44:16Z</dcterms:modified>
</cp:coreProperties>
</file>