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66" r:id="rId4"/>
    <p:sldId id="267" r:id="rId5"/>
    <p:sldId id="273" r:id="rId6"/>
    <p:sldId id="272" r:id="rId7"/>
    <p:sldId id="275" r:id="rId8"/>
    <p:sldId id="276" r:id="rId9"/>
    <p:sldId id="262" r:id="rId10"/>
    <p:sldId id="277" r:id="rId11"/>
    <p:sldId id="27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94737" autoAdjust="0"/>
  </p:normalViewPr>
  <p:slideViewPr>
    <p:cSldViewPr>
      <p:cViewPr>
        <p:scale>
          <a:sx n="68" d="100"/>
          <a:sy n="68" d="100"/>
        </p:scale>
        <p:origin x="552" y="50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b="1" dirty="0" smtClean="0"/>
            <a:t>IMDB</a:t>
          </a:r>
          <a:endParaRPr lang="en-US" b="1" dirty="0"/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dirty="0" smtClean="0"/>
            <a:t>MPAA</a:t>
          </a:r>
          <a:r>
            <a:rPr lang="en-US" sz="1400" baseline="0" dirty="0" smtClean="0"/>
            <a:t> Rating</a:t>
          </a:r>
          <a:endParaRPr lang="en-US" sz="1400" dirty="0"/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b="1" dirty="0" smtClean="0"/>
            <a:t>BOX</a:t>
          </a:r>
        </a:p>
        <a:p>
          <a:r>
            <a:rPr lang="en-US" b="1" dirty="0" smtClean="0"/>
            <a:t>OFFICE</a:t>
          </a:r>
        </a:p>
        <a:p>
          <a:r>
            <a:rPr lang="en-US" b="1" dirty="0" smtClean="0"/>
            <a:t>MOJO</a:t>
          </a:r>
          <a:endParaRPr lang="en-US" b="1" dirty="0"/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dirty="0" smtClean="0"/>
            <a:t>Opening # Theaters</a:t>
          </a:r>
          <a:endParaRPr lang="en-US" sz="1400" dirty="0"/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b="1" dirty="0" smtClean="0"/>
            <a:t>THE</a:t>
          </a:r>
        </a:p>
        <a:p>
          <a:r>
            <a:rPr lang="en-US" b="1" dirty="0" smtClean="0"/>
            <a:t>NUMBERS</a:t>
          </a:r>
          <a:endParaRPr lang="en-US" b="1" dirty="0"/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dirty="0" smtClean="0"/>
            <a:t>Runtime</a:t>
          </a:r>
          <a:endParaRPr lang="en-US" sz="1400" dirty="0"/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8CEDFDD6-A5E3-4BE2-AD9B-FBFF7B7C7F24}">
      <dgm:prSet phldrT="[Text]" custT="1"/>
      <dgm:spPr/>
      <dgm:t>
        <a:bodyPr/>
        <a:lstStyle/>
        <a:p>
          <a:r>
            <a:rPr lang="en-US" sz="1400" dirty="0" smtClean="0"/>
            <a:t>Budget</a:t>
          </a:r>
          <a:endParaRPr lang="en-US" sz="1400" dirty="0"/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3ED33984-F927-460F-86A8-BC1382F1708C}" type="parTrans" cxnId="{5B773550-CE78-47BB-AB6C-814682164404}">
      <dgm:prSet/>
      <dgm:spPr/>
      <dgm:t>
        <a:bodyPr/>
        <a:lstStyle/>
        <a:p>
          <a:endParaRPr lang="en-US"/>
        </a:p>
      </dgm:t>
    </dgm:pt>
    <dgm:pt modelId="{D351BC1C-C53E-41CE-AF26-292B1983A2D6}" type="sibTrans" cxnId="{5B773550-CE78-47BB-AB6C-814682164404}">
      <dgm:prSet/>
      <dgm:spPr/>
      <dgm:t>
        <a:bodyPr/>
        <a:lstStyle/>
        <a:p>
          <a:endParaRPr lang="en-US"/>
        </a:p>
      </dgm:t>
    </dgm:pt>
    <dgm:pt modelId="{BA45ACDD-086E-F34C-AF97-A8A762384C70}">
      <dgm:prSet phldrT="[Text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dirty="0" smtClean="0"/>
            <a:t>IMDB Rating</a:t>
          </a:r>
          <a:endParaRPr lang="en-US" sz="1400" dirty="0"/>
        </a:p>
      </dgm:t>
      <dgm:extLst/>
    </dgm:pt>
    <dgm:pt modelId="{1A4CF029-3F03-E149-9F73-0E66C38B99FF}" type="parTrans" cxnId="{EA261DC1-1E5C-EF4A-82D7-F365A1F1D5AB}">
      <dgm:prSet/>
      <dgm:spPr/>
      <dgm:t>
        <a:bodyPr/>
        <a:lstStyle/>
        <a:p>
          <a:endParaRPr lang="en-US"/>
        </a:p>
      </dgm:t>
    </dgm:pt>
    <dgm:pt modelId="{9DCDD4AC-E44F-7F41-8353-9EA0A8C96AAB}" type="sibTrans" cxnId="{EA261DC1-1E5C-EF4A-82D7-F365A1F1D5AB}">
      <dgm:prSet/>
      <dgm:spPr/>
      <dgm:t>
        <a:bodyPr/>
        <a:lstStyle/>
        <a:p>
          <a:endParaRPr lang="en-US"/>
        </a:p>
      </dgm:t>
    </dgm:pt>
    <dgm:pt modelId="{201BF5B2-B67E-064E-9FE0-6F5E50665C4E}">
      <dgm:prSet phldrT="[Text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dirty="0" smtClean="0"/>
            <a:t>Opening Gross</a:t>
          </a:r>
          <a:endParaRPr lang="en-US" sz="1400" dirty="0"/>
        </a:p>
      </dgm:t>
      <dgm:extLst/>
    </dgm:pt>
    <dgm:pt modelId="{787D6494-FFB1-7048-B588-C2F291A5CFF2}" type="parTrans" cxnId="{29645796-FA7E-114F-8280-2F1A7C7585D7}">
      <dgm:prSet/>
      <dgm:spPr/>
      <dgm:t>
        <a:bodyPr/>
        <a:lstStyle/>
        <a:p>
          <a:endParaRPr lang="en-US"/>
        </a:p>
      </dgm:t>
    </dgm:pt>
    <dgm:pt modelId="{ED98055B-30D1-E844-BFCB-8346EE50F7B5}" type="sibTrans" cxnId="{29645796-FA7E-114F-8280-2F1A7C7585D7}">
      <dgm:prSet/>
      <dgm:spPr/>
      <dgm:t>
        <a:bodyPr/>
        <a:lstStyle/>
        <a:p>
          <a:endParaRPr lang="en-US"/>
        </a:p>
      </dgm:t>
    </dgm:pt>
    <dgm:pt modelId="{42B43209-DB66-8943-8ADA-C0768E5C1FC9}">
      <dgm:prSet phldrT="[Text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aseline="0" dirty="0" smtClean="0"/>
            <a:t>Worldwide Gross</a:t>
          </a:r>
          <a:endParaRPr lang="en-US" sz="1400" dirty="0"/>
        </a:p>
      </dgm:t>
      <dgm:extLst/>
    </dgm:pt>
    <dgm:pt modelId="{55C86ACD-C468-7E4D-A899-3ED32DE0BBBA}" type="parTrans" cxnId="{142DCD04-1578-D14F-9705-A78D170D7AD7}">
      <dgm:prSet/>
      <dgm:spPr/>
      <dgm:t>
        <a:bodyPr/>
        <a:lstStyle/>
        <a:p>
          <a:endParaRPr lang="en-US"/>
        </a:p>
      </dgm:t>
    </dgm:pt>
    <dgm:pt modelId="{FF4AED8D-DF4C-4146-BA1D-CF1FC567F219}" type="sibTrans" cxnId="{142DCD04-1578-D14F-9705-A78D170D7AD7}">
      <dgm:prSet/>
      <dgm:spPr/>
      <dgm:t>
        <a:bodyPr/>
        <a:lstStyle/>
        <a:p>
          <a:endParaRPr lang="en-US"/>
        </a:p>
      </dgm:t>
    </dgm:pt>
    <dgm:pt modelId="{EFBD4916-EEAC-CA44-8C47-7C524ECB3FFD}">
      <dgm:prSet phldrT="[Text]" custT="1"/>
      <dgm:spPr/>
      <dgm:t>
        <a:bodyPr/>
        <a:lstStyle/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sz="1400" dirty="0"/>
        </a:p>
      </dgm:t>
      <dgm:extLst/>
    </dgm:pt>
    <dgm:pt modelId="{449D1611-D64C-A042-BC2A-8A187BD33FBC}" type="parTrans" cxnId="{A38ECEA5-5B2A-8846-90D1-8E2DE665F64D}">
      <dgm:prSet/>
      <dgm:spPr/>
      <dgm:t>
        <a:bodyPr/>
        <a:lstStyle/>
        <a:p>
          <a:endParaRPr lang="en-US"/>
        </a:p>
      </dgm:t>
    </dgm:pt>
    <dgm:pt modelId="{D49931D9-31F9-784C-AB0A-EF35C1EDFE72}" type="sibTrans" cxnId="{A38ECEA5-5B2A-8846-90D1-8E2DE665F64D}">
      <dgm:prSet/>
      <dgm:spPr/>
      <dgm:t>
        <a:bodyPr/>
        <a:lstStyle/>
        <a:p>
          <a:endParaRPr lang="en-US"/>
        </a:p>
      </dgm:t>
    </dgm:pt>
    <dgm:pt modelId="{A55C84E1-93D7-0543-97A8-114A0A8663A9}">
      <dgm:prSet phldrT="[Text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dirty="0" smtClean="0"/>
            <a:t>Release Date</a:t>
          </a:r>
          <a:endParaRPr lang="en-US" sz="1400" dirty="0"/>
        </a:p>
      </dgm:t>
    </dgm:pt>
    <dgm:pt modelId="{362CAA4C-B3EF-B84C-BB74-AA28C889274E}" type="parTrans" cxnId="{9A8F3119-064C-3A4A-A674-CC036EAF010D}">
      <dgm:prSet/>
      <dgm:spPr/>
      <dgm:t>
        <a:bodyPr/>
        <a:lstStyle/>
        <a:p>
          <a:endParaRPr lang="en-US"/>
        </a:p>
      </dgm:t>
    </dgm:pt>
    <dgm:pt modelId="{0AB60E0A-3C99-7248-93D5-2E6AA4C43AEF}" type="sibTrans" cxnId="{9A8F3119-064C-3A4A-A674-CC036EAF010D}">
      <dgm:prSet/>
      <dgm:spPr/>
      <dgm:t>
        <a:bodyPr/>
        <a:lstStyle/>
        <a:p>
          <a:endParaRPr lang="en-US"/>
        </a:p>
      </dgm:t>
    </dgm:pt>
    <dgm:pt modelId="{43E47053-B257-5B48-817E-0E006BE977EE}">
      <dgm:prSet phldrT="[Text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dirty="0" smtClean="0"/>
            <a:t>Actors</a:t>
          </a:r>
          <a:endParaRPr lang="en-US" sz="1400" dirty="0"/>
        </a:p>
      </dgm:t>
    </dgm:pt>
    <dgm:pt modelId="{2AC0496E-8103-804D-8262-7DDBF7EB6694}" type="parTrans" cxnId="{1B385BDF-71F0-6B4B-826E-DE43E9ACBB4F}">
      <dgm:prSet/>
      <dgm:spPr/>
      <dgm:t>
        <a:bodyPr/>
        <a:lstStyle/>
        <a:p>
          <a:endParaRPr lang="en-US"/>
        </a:p>
      </dgm:t>
    </dgm:pt>
    <dgm:pt modelId="{E5714119-A6EB-324E-8791-839B1A9732B8}" type="sibTrans" cxnId="{1B385BDF-71F0-6B4B-826E-DE43E9ACBB4F}">
      <dgm:prSet/>
      <dgm:spPr/>
      <dgm:t>
        <a:bodyPr/>
        <a:lstStyle/>
        <a:p>
          <a:endParaRPr lang="en-US"/>
        </a:p>
      </dgm:t>
    </dgm:pt>
    <dgm:pt modelId="{12C17BB9-AE3F-4E46-B37D-C6AD8B0BCA3E}">
      <dgm:prSet phldrT="[Text]" custT="1"/>
      <dgm:spPr/>
      <dgm:t>
        <a:bodyPr/>
        <a:lstStyle/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sz="1400" dirty="0"/>
        </a:p>
      </dgm:t>
    </dgm:pt>
    <dgm:pt modelId="{7790CF61-55AC-2D44-8B47-7D520FED4664}" type="parTrans" cxnId="{48D4A64A-5EC9-D743-B50F-DF732EF2BE84}">
      <dgm:prSet/>
      <dgm:spPr/>
      <dgm:t>
        <a:bodyPr/>
        <a:lstStyle/>
        <a:p>
          <a:endParaRPr lang="en-US"/>
        </a:p>
      </dgm:t>
    </dgm:pt>
    <dgm:pt modelId="{97AE2F30-2E83-0D45-BF40-9121D5BA4582}" type="sibTrans" cxnId="{48D4A64A-5EC9-D743-B50F-DF732EF2BE84}">
      <dgm:prSet/>
      <dgm:spPr/>
      <dgm:t>
        <a:bodyPr/>
        <a:lstStyle/>
        <a:p>
          <a:endParaRPr lang="en-US"/>
        </a:p>
      </dgm:t>
    </dgm:pt>
    <dgm:pt modelId="{7F484B5D-246C-BB46-A3D0-61094B797A29}">
      <dgm:prSet phldrT="[Text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dirty="0" smtClean="0"/>
            <a:t>Genre</a:t>
          </a:r>
          <a:endParaRPr lang="en-US" sz="1400" dirty="0"/>
        </a:p>
      </dgm:t>
      <dgm:extLst/>
    </dgm:pt>
    <dgm:pt modelId="{846F55C2-5173-BD4A-BA6A-605B2BB347F8}" type="parTrans" cxnId="{22A98FEF-C632-1E4A-8077-7C414E0F377F}">
      <dgm:prSet/>
      <dgm:spPr/>
      <dgm:t>
        <a:bodyPr/>
        <a:lstStyle/>
        <a:p>
          <a:endParaRPr lang="en-US"/>
        </a:p>
      </dgm:t>
    </dgm:pt>
    <dgm:pt modelId="{4DFFD8A3-85D3-524E-B3E4-8D29A8DA6DCC}" type="sibTrans" cxnId="{22A98FEF-C632-1E4A-8077-7C414E0F377F}">
      <dgm:prSet/>
      <dgm:spPr/>
      <dgm:t>
        <a:bodyPr/>
        <a:lstStyle/>
        <a:p>
          <a:endParaRPr lang="en-US"/>
        </a:p>
      </dgm:t>
    </dgm:pt>
    <dgm:pt modelId="{ADB9EE6D-8B46-4740-8242-880BA869872E}">
      <dgm:prSet phldrT="[Text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dirty="0" smtClean="0"/>
            <a:t>Budget</a:t>
          </a:r>
          <a:endParaRPr lang="en-US" sz="1400" dirty="0"/>
        </a:p>
      </dgm:t>
    </dgm:pt>
    <dgm:pt modelId="{2B49094D-FBB2-574A-9CF4-4475292378E3}" type="parTrans" cxnId="{DEA5DC79-E618-7A49-82DA-EFCADB8FE32A}">
      <dgm:prSet/>
      <dgm:spPr/>
      <dgm:t>
        <a:bodyPr/>
        <a:lstStyle/>
        <a:p>
          <a:endParaRPr lang="en-US"/>
        </a:p>
      </dgm:t>
    </dgm:pt>
    <dgm:pt modelId="{CFA7C855-977B-AC4E-A6EC-BA8A1009A85E}" type="sibTrans" cxnId="{DEA5DC79-E618-7A49-82DA-EFCADB8FE32A}">
      <dgm:prSet/>
      <dgm:spPr/>
      <dgm:t>
        <a:bodyPr/>
        <a:lstStyle/>
        <a:p>
          <a:endParaRPr lang="en-US"/>
        </a:p>
      </dgm:t>
    </dgm:pt>
    <dgm:pt modelId="{69A56D2B-354B-0D42-BD4D-97734B8D7598}">
      <dgm:prSet phldrT="[Text]" custT="1"/>
      <dgm:spPr/>
      <dgm:t>
        <a:bodyPr/>
        <a:lstStyle/>
        <a:p>
          <a:r>
            <a:rPr lang="en-US" sz="1400" dirty="0" smtClean="0"/>
            <a:t>Highest</a:t>
          </a:r>
          <a:r>
            <a:rPr lang="en-US" sz="1400" baseline="0" dirty="0" smtClean="0"/>
            <a:t> grossing actors</a:t>
          </a:r>
          <a:endParaRPr lang="en-US" sz="1400" dirty="0"/>
        </a:p>
      </dgm:t>
      <dgm:extLst/>
    </dgm:pt>
    <dgm:pt modelId="{92CA5B01-8DB5-CD4B-AA5D-66CE9F118FE0}" type="parTrans" cxnId="{B8BE1948-ABEA-A04B-9CCC-8C9B1DDBB7DC}">
      <dgm:prSet/>
      <dgm:spPr/>
      <dgm:t>
        <a:bodyPr/>
        <a:lstStyle/>
        <a:p>
          <a:endParaRPr lang="en-US"/>
        </a:p>
      </dgm:t>
    </dgm:pt>
    <dgm:pt modelId="{17C1CAC2-E22A-044A-8AD2-7E8C86CB86E5}" type="sibTrans" cxnId="{B8BE1948-ABEA-A04B-9CCC-8C9B1DDBB7DC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 custScaleY="134503" custLinFactNeighborX="7437" custLinFactNeighborY="-19785"/>
      <dgm:spPr/>
      <dgm:extLst>
        <a:ext uri="{E40237B7-FDA0-4F09-8148-C483321AD2D9}">
          <dgm14:cNvPr xmlns:dgm14="http://schemas.microsoft.com/office/drawing/2010/diagram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 custLinFactNeighborY="-272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BB2B3-43BF-4BBF-B8B9-75901CCFACA5}" type="pres">
      <dgm:prSet presAssocID="{98450B70-D18C-4E1D-97E9-FA8BA06091D9}" presName="ChildText" presStyleLbl="revTx" presStyleIdx="0" presStyleCnt="3" custScaleX="157628" custScaleY="206469" custLinFactNeighborX="30410" custLinFactNeighborY="-220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 custLinFactNeighborX="23742" custLinFactNeighborY="4692"/>
      <dgm:spPr/>
      <dgm:extLst>
        <a:ext uri="{E40237B7-FDA0-4F09-8148-C483321AD2D9}">
          <dgm14:cNvPr xmlns:dgm14="http://schemas.microsoft.com/office/drawing/2010/diagram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 custLinFactNeighborX="-12973" custLinFactNeighborY="39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12CCDB-7FE7-42D3-9D84-BC2F375234DF}" type="pres">
      <dgm:prSet presAssocID="{F20117B0-FCD8-4927-B2D0-4FE779DC2A9B}" presName="ChildText" presStyleLbl="revTx" presStyleIdx="1" presStyleCnt="3" custScaleX="212199" custLinFactNeighborX="39927" custLinFactNeighborY="152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 custLinFactNeighborX="-1402" custLinFactNeighborY="776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B2BD2-56D6-4525-B6C2-CBB8762E943A}" type="pres">
      <dgm:prSet presAssocID="{0D636056-30D8-4434-99F7-E38A6E2B8161}" presName="FinalChildText" presStyleLbl="revTx" presStyleIdx="2" presStyleCnt="3" custLinFactNeighborX="140" custLinFactNeighborY="154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F7D19172-A148-D54C-851A-FD7233AFFA14}" type="presOf" srcId="{201BF5B2-B67E-064E-9FE0-6F5E50665C4E}" destId="{5812CCDB-7FE7-42D3-9D84-BC2F375234DF}" srcOrd="0" destOrd="1" presId="urn:microsoft.com/office/officeart/2005/8/layout/StepDownProcess"/>
    <dgm:cxn modelId="{EA261DC1-1E5C-EF4A-82D7-F365A1F1D5AB}" srcId="{98450B70-D18C-4E1D-97E9-FA8BA06091D9}" destId="{BA45ACDD-086E-F34C-AF97-A8A762384C70}" srcOrd="1" destOrd="0" parTransId="{1A4CF029-3F03-E149-9F73-0E66C38B99FF}" sibTransId="{9DCDD4AC-E44F-7F41-8353-9EA0A8C96AAB}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9F2A020D-AE44-2546-B2B6-D378520C30BF}" type="presOf" srcId="{A55C84E1-93D7-0543-97A8-114A0A8663A9}" destId="{B00BB2B3-43BF-4BBF-B8B9-75901CCFACA5}" srcOrd="0" destOrd="5" presId="urn:microsoft.com/office/officeart/2005/8/layout/StepDownProcess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8872BDC7-46D9-4D42-AA13-EEEC0A886E66}" type="presOf" srcId="{8CEDFDD6-A5E3-4BE2-AD9B-FBFF7B7C7F24}" destId="{C48B2BD2-56D6-4525-B6C2-CBB8762E943A}" srcOrd="0" destOrd="0" presId="urn:microsoft.com/office/officeart/2005/8/layout/StepDownProcess"/>
    <dgm:cxn modelId="{A38ECEA5-5B2A-8846-90D1-8E2DE665F64D}" srcId="{F20117B0-FCD8-4927-B2D0-4FE779DC2A9B}" destId="{EFBD4916-EEAC-CA44-8C47-7C524ECB3FFD}" srcOrd="3" destOrd="0" parTransId="{449D1611-D64C-A042-BC2A-8A187BD33FBC}" sibTransId="{D49931D9-31F9-784C-AB0A-EF35C1EDFE72}"/>
    <dgm:cxn modelId="{6E761225-C841-4C23-A41A-EA6F5FF705A0}" type="presOf" srcId="{EB73341C-FA6D-4FF7-B456-80B171416073}" destId="{B00BB2B3-43BF-4BBF-B8B9-75901CCFACA5}" srcOrd="0" destOrd="3" presId="urn:microsoft.com/office/officeart/2005/8/layout/StepDownProcess"/>
    <dgm:cxn modelId="{DEA5DC79-E618-7A49-82DA-EFCADB8FE32A}" srcId="{98450B70-D18C-4E1D-97E9-FA8BA06091D9}" destId="{ADB9EE6D-8B46-4740-8242-880BA869872E}" srcOrd="4" destOrd="0" parTransId="{2B49094D-FBB2-574A-9CF4-4475292378E3}" sibTransId="{CFA7C855-977B-AC4E-A6EC-BA8A1009A85E}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EDD72C8B-0DAA-984F-8610-1B7A4BE0C85E}" type="presOf" srcId="{EFBD4916-EEAC-CA44-8C47-7C524ECB3FFD}" destId="{5812CCDB-7FE7-42D3-9D84-BC2F375234DF}" srcOrd="0" destOrd="3" presId="urn:microsoft.com/office/officeart/2005/8/layout/StepDownProcess"/>
    <dgm:cxn modelId="{30F28D69-C421-42F6-81F5-B07C3AE9930C}" type="presOf" srcId="{A33F4830-5CD4-4C71-985C-0708E9B0BE14}" destId="{08ECF78B-FAD5-4D9C-8E49-B3383B679E74}" srcOrd="0" destOrd="0" presId="urn:microsoft.com/office/officeart/2005/8/layout/StepDownProcess"/>
    <dgm:cxn modelId="{5E188C7D-543D-F942-8DE6-E1475E5DB3D9}" type="presOf" srcId="{69A56D2B-354B-0D42-BD4D-97734B8D7598}" destId="{C48B2BD2-56D6-4525-B6C2-CBB8762E943A}" srcOrd="0" destOrd="1" presId="urn:microsoft.com/office/officeart/2005/8/layout/StepDownProcess"/>
    <dgm:cxn modelId="{48D4A64A-5EC9-D743-B50F-DF732EF2BE84}" srcId="{98450B70-D18C-4E1D-97E9-FA8BA06091D9}" destId="{12C17BB9-AE3F-4E46-B37D-C6AD8B0BCA3E}" srcOrd="7" destOrd="0" parTransId="{7790CF61-55AC-2D44-8B47-7D520FED4664}" sibTransId="{97AE2F30-2E83-0D45-BF40-9121D5BA4582}"/>
    <dgm:cxn modelId="{B0AEEB88-5C20-4D17-8B31-F9DDE87A6EE5}" type="presOf" srcId="{98450B70-D18C-4E1D-97E9-FA8BA06091D9}" destId="{E2700167-FF4B-4025-A48B-3CB1A8B5F4C4}" srcOrd="0" destOrd="0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6C0BB095-DBF9-4112-9471-CA1181FC05C4}" srcId="{98450B70-D18C-4E1D-97E9-FA8BA06091D9}" destId="{EB73341C-FA6D-4FF7-B456-80B171416073}" srcOrd="3" destOrd="0" parTransId="{5C5935E1-BAE2-4D91-8B68-D10D7258F065}" sibTransId="{B0586EBB-0B75-4D86-AC0E-E8B7B8946A17}"/>
    <dgm:cxn modelId="{24FFAECA-4AF0-4C31-8F31-D52415B09936}" type="presOf" srcId="{C1B61D4D-7B51-471F-A0A6-E55A5EC41A8E}" destId="{B00BB2B3-43BF-4BBF-B8B9-75901CCFACA5}" srcOrd="0" destOrd="0" presId="urn:microsoft.com/office/officeart/2005/8/layout/StepDownProcess"/>
    <dgm:cxn modelId="{78AA1BCD-5813-402A-B939-9DC94AC402AA}" type="presOf" srcId="{0D636056-30D8-4434-99F7-E38A6E2B8161}" destId="{AE7ECB50-F4B1-47FD-BE6E-79C06FC25BB6}" srcOrd="0" destOrd="0" presId="urn:microsoft.com/office/officeart/2005/8/layout/StepDownProcess"/>
    <dgm:cxn modelId="{C651A635-636D-E146-AC6D-9C470DE7E952}" type="presOf" srcId="{BA45ACDD-086E-F34C-AF97-A8A762384C70}" destId="{B00BB2B3-43BF-4BBF-B8B9-75901CCFACA5}" srcOrd="0" destOrd="1" presId="urn:microsoft.com/office/officeart/2005/8/layout/StepDownProcess"/>
    <dgm:cxn modelId="{142DCD04-1578-D14F-9705-A78D170D7AD7}" srcId="{F20117B0-FCD8-4927-B2D0-4FE779DC2A9B}" destId="{42B43209-DB66-8943-8ADA-C0768E5C1FC9}" srcOrd="2" destOrd="0" parTransId="{55C86ACD-C468-7E4D-A899-3ED32DE0BBBA}" sibTransId="{FF4AED8D-DF4C-4146-BA1D-CF1FC567F219}"/>
    <dgm:cxn modelId="{BBFE1DAB-C84D-4021-AC30-C1AC2976C539}" type="presOf" srcId="{F20117B0-FCD8-4927-B2D0-4FE779DC2A9B}" destId="{1D736981-5D82-4672-9205-279958AACFE2}" srcOrd="0" destOrd="0" presId="urn:microsoft.com/office/officeart/2005/8/layout/StepDownProcess"/>
    <dgm:cxn modelId="{B8BE1948-ABEA-A04B-9CCC-8C9B1DDBB7DC}" srcId="{0D636056-30D8-4434-99F7-E38A6E2B8161}" destId="{69A56D2B-354B-0D42-BD4D-97734B8D7598}" srcOrd="1" destOrd="0" parTransId="{92CA5B01-8DB5-CD4B-AA5D-66CE9F118FE0}" sibTransId="{17C1CAC2-E22A-044A-8AD2-7E8C86CB86E5}"/>
    <dgm:cxn modelId="{29645796-FA7E-114F-8280-2F1A7C7585D7}" srcId="{F20117B0-FCD8-4927-B2D0-4FE779DC2A9B}" destId="{201BF5B2-B67E-064E-9FE0-6F5E50665C4E}" srcOrd="1" destOrd="0" parTransId="{787D6494-FFB1-7048-B588-C2F291A5CFF2}" sibTransId="{ED98055B-30D1-E844-BFCB-8346EE50F7B5}"/>
    <dgm:cxn modelId="{5B773550-CE78-47BB-AB6C-814682164404}" srcId="{0D636056-30D8-4434-99F7-E38A6E2B8161}" destId="{8CEDFDD6-A5E3-4BE2-AD9B-FBFF7B7C7F24}" srcOrd="0" destOrd="0" parTransId="{3ED33984-F927-460F-86A8-BC1382F1708C}" sibTransId="{D351BC1C-C53E-41CE-AF26-292B1983A2D6}"/>
    <dgm:cxn modelId="{2740D594-8E29-4499-892A-4E1C65C4632B}" type="presOf" srcId="{255827E2-CE07-427C-839C-BE2E51FCDBB8}" destId="{5812CCDB-7FE7-42D3-9D84-BC2F375234DF}" srcOrd="0" destOrd="0" presId="urn:microsoft.com/office/officeart/2005/8/layout/StepDownProcess"/>
    <dgm:cxn modelId="{5F33D8DB-23D4-9243-9125-CC69424EF2E5}" type="presOf" srcId="{ADB9EE6D-8B46-4740-8242-880BA869872E}" destId="{B00BB2B3-43BF-4BBF-B8B9-75901CCFACA5}" srcOrd="0" destOrd="4" presId="urn:microsoft.com/office/officeart/2005/8/layout/StepDownProcess"/>
    <dgm:cxn modelId="{1B385BDF-71F0-6B4B-826E-DE43E9ACBB4F}" srcId="{98450B70-D18C-4E1D-97E9-FA8BA06091D9}" destId="{43E47053-B257-5B48-817E-0E006BE977EE}" srcOrd="6" destOrd="0" parTransId="{2AC0496E-8103-804D-8262-7DDBF7EB6694}" sibTransId="{E5714119-A6EB-324E-8791-839B1A9732B8}"/>
    <dgm:cxn modelId="{E13E42A3-D5D9-2843-89E1-D3DF19596DB2}" type="presOf" srcId="{7F484B5D-246C-BB46-A3D0-61094B797A29}" destId="{B00BB2B3-43BF-4BBF-B8B9-75901CCFACA5}" srcOrd="0" destOrd="2" presId="urn:microsoft.com/office/officeart/2005/8/layout/StepDownProcess"/>
    <dgm:cxn modelId="{52425025-1021-304E-825D-6ABEE9D11939}" type="presOf" srcId="{12C17BB9-AE3F-4E46-B37D-C6AD8B0BCA3E}" destId="{B00BB2B3-43BF-4BBF-B8B9-75901CCFACA5}" srcOrd="0" destOrd="7" presId="urn:microsoft.com/office/officeart/2005/8/layout/StepDownProcess"/>
    <dgm:cxn modelId="{EF30E8D5-9600-C945-A311-F07AE0C348B7}" type="presOf" srcId="{43E47053-B257-5B48-817E-0E006BE977EE}" destId="{B00BB2B3-43BF-4BBF-B8B9-75901CCFACA5}" srcOrd="0" destOrd="6" presId="urn:microsoft.com/office/officeart/2005/8/layout/StepDownProcess"/>
    <dgm:cxn modelId="{A94D01CF-5CCF-6D4C-BDF2-8004AA35902E}" type="presOf" srcId="{42B43209-DB66-8943-8ADA-C0768E5C1FC9}" destId="{5812CCDB-7FE7-42D3-9D84-BC2F375234DF}" srcOrd="0" destOrd="2" presId="urn:microsoft.com/office/officeart/2005/8/layout/StepDownProcess"/>
    <dgm:cxn modelId="{9A8F3119-064C-3A4A-A674-CC036EAF010D}" srcId="{98450B70-D18C-4E1D-97E9-FA8BA06091D9}" destId="{A55C84E1-93D7-0543-97A8-114A0A8663A9}" srcOrd="5" destOrd="0" parTransId="{362CAA4C-B3EF-B84C-BB74-AA28C889274E}" sibTransId="{0AB60E0A-3C99-7248-93D5-2E6AA4C43AEF}"/>
    <dgm:cxn modelId="{22A98FEF-C632-1E4A-8077-7C414E0F377F}" srcId="{98450B70-D18C-4E1D-97E9-FA8BA06091D9}" destId="{7F484B5D-246C-BB46-A3D0-61094B797A29}" srcOrd="2" destOrd="0" parTransId="{846F55C2-5173-BD4A-BA6A-605B2BB347F8}" sibTransId="{4DFFD8A3-85D3-524E-B3E4-8D29A8DA6DCC}"/>
    <dgm:cxn modelId="{F29E68CB-DB17-40C8-A5E8-3AE492D31CB2}" type="presParOf" srcId="{08ECF78B-FAD5-4D9C-8E49-B3383B679E74}" destId="{CA25F1EE-EBF1-4624-880B-D3BCF13A2F47}" srcOrd="0" destOrd="0" presId="urn:microsoft.com/office/officeart/2005/8/layout/StepDownProcess"/>
    <dgm:cxn modelId="{D23640E8-2BAF-47B6-88BC-A3EF6465366C}" type="presParOf" srcId="{CA25F1EE-EBF1-4624-880B-D3BCF13A2F47}" destId="{1DBDDA96-9BFE-4E8D-B03A-B2FB6EE49E38}" srcOrd="0" destOrd="0" presId="urn:microsoft.com/office/officeart/2005/8/layout/StepDownProcess"/>
    <dgm:cxn modelId="{55035472-E4CA-48B1-BF2B-4DAAAB04A364}" type="presParOf" srcId="{CA25F1EE-EBF1-4624-880B-D3BCF13A2F47}" destId="{E2700167-FF4B-4025-A48B-3CB1A8B5F4C4}" srcOrd="1" destOrd="0" presId="urn:microsoft.com/office/officeart/2005/8/layout/StepDownProcess"/>
    <dgm:cxn modelId="{EED632F1-8854-4F71-934F-45F2CEC02E09}" type="presParOf" srcId="{CA25F1EE-EBF1-4624-880B-D3BCF13A2F47}" destId="{B00BB2B3-43BF-4BBF-B8B9-75901CCFACA5}" srcOrd="2" destOrd="0" presId="urn:microsoft.com/office/officeart/2005/8/layout/StepDownProcess"/>
    <dgm:cxn modelId="{5CC4978F-7A2D-4EDA-A34B-45A7F5F6526D}" type="presParOf" srcId="{08ECF78B-FAD5-4D9C-8E49-B3383B679E74}" destId="{939CB33E-F6DE-4B22-86E1-389888939D48}" srcOrd="1" destOrd="0" presId="urn:microsoft.com/office/officeart/2005/8/layout/StepDownProcess"/>
    <dgm:cxn modelId="{C2E107DE-F98D-47D2-84A7-D0DDDA9E558C}" type="presParOf" srcId="{08ECF78B-FAD5-4D9C-8E49-B3383B679E74}" destId="{0B9F427B-E521-4A0D-A610-47D9D62FF434}" srcOrd="2" destOrd="0" presId="urn:microsoft.com/office/officeart/2005/8/layout/StepDownProcess"/>
    <dgm:cxn modelId="{5F313F57-1708-4819-8737-D6829F469464}" type="presParOf" srcId="{0B9F427B-E521-4A0D-A610-47D9D62FF434}" destId="{CB65E7BF-26FC-4997-A604-64C56983E379}" srcOrd="0" destOrd="0" presId="urn:microsoft.com/office/officeart/2005/8/layout/StepDownProcess"/>
    <dgm:cxn modelId="{B7EAA625-4715-4955-9E0E-B102C341C7B0}" type="presParOf" srcId="{0B9F427B-E521-4A0D-A610-47D9D62FF434}" destId="{1D736981-5D82-4672-9205-279958AACFE2}" srcOrd="1" destOrd="0" presId="urn:microsoft.com/office/officeart/2005/8/layout/StepDownProcess"/>
    <dgm:cxn modelId="{32045BE1-54E9-4768-896D-DA17335C9157}" type="presParOf" srcId="{0B9F427B-E521-4A0D-A610-47D9D62FF434}" destId="{5812CCDB-7FE7-42D3-9D84-BC2F375234DF}" srcOrd="2" destOrd="0" presId="urn:microsoft.com/office/officeart/2005/8/layout/StepDownProcess"/>
    <dgm:cxn modelId="{963C884C-1227-4140-B158-31F66ADB330B}" type="presParOf" srcId="{08ECF78B-FAD5-4D9C-8E49-B3383B679E74}" destId="{11E7C21B-758A-4A9D-8566-914D35C1B9FC}" srcOrd="3" destOrd="0" presId="urn:microsoft.com/office/officeart/2005/8/layout/StepDownProcess"/>
    <dgm:cxn modelId="{E24CC220-2306-4B3C-86BD-F564B4C8C13E}" type="presParOf" srcId="{08ECF78B-FAD5-4D9C-8E49-B3383B679E74}" destId="{27AC4152-3790-436F-BE68-EF7D8416D588}" srcOrd="4" destOrd="0" presId="urn:microsoft.com/office/officeart/2005/8/layout/StepDownProcess"/>
    <dgm:cxn modelId="{52628CA3-D475-4246-804F-472C881865C4}" type="presParOf" srcId="{27AC4152-3790-436F-BE68-EF7D8416D588}" destId="{AE7ECB50-F4B1-47FD-BE6E-79C06FC25BB6}" srcOrd="0" destOrd="0" presId="urn:microsoft.com/office/officeart/2005/8/layout/StepDownProcess"/>
    <dgm:cxn modelId="{0E4579AB-27E3-4427-945F-1E70A24ED684}" type="presParOf" srcId="{27AC4152-3790-436F-BE68-EF7D8416D588}" destId="{C48B2BD2-56D6-4525-B6C2-CBB8762E943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161100" y="1373992"/>
          <a:ext cx="1204057" cy="10191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2569" y="271749"/>
          <a:ext cx="1506973" cy="1054832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IMDB</a:t>
          </a:r>
          <a:endParaRPr lang="en-US" sz="1500" b="1" kern="1200" dirty="0"/>
        </a:p>
      </dsp:txBody>
      <dsp:txXfrm>
        <a:off x="54071" y="323251"/>
        <a:ext cx="1403969" cy="951828"/>
      </dsp:txXfrm>
    </dsp:sp>
    <dsp:sp modelId="{B00BB2B3-43BF-4BBF-B8B9-75901CCFACA5}">
      <dsp:nvSpPr>
        <dsp:cNvPr id="0" name=""/>
        <dsp:cNvSpPr/>
      </dsp:nvSpPr>
      <dsp:spPr>
        <a:xfrm>
          <a:off x="1527035" y="17422"/>
          <a:ext cx="1727647" cy="1760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MPAA</a:t>
          </a:r>
          <a:r>
            <a:rPr lang="en-US" sz="1400" kern="1200" baseline="0" dirty="0" smtClean="0"/>
            <a:t> Rating</a:t>
          </a:r>
          <a:endParaRPr lang="en-US" sz="14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IMDB Rating</a:t>
          </a:r>
          <a:endParaRPr lang="en-US" sz="14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Genre</a:t>
          </a:r>
          <a:endParaRPr lang="en-US" sz="14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Runtime</a:t>
          </a:r>
          <a:endParaRPr lang="en-US" sz="14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Budget</a:t>
          </a:r>
          <a:endParaRPr lang="en-US" sz="14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Release Date</a:t>
          </a:r>
          <a:endParaRPr lang="en-US" sz="14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Actors</a:t>
          </a:r>
          <a:endParaRPr lang="en-US" sz="1400" kern="1200" dirty="0"/>
        </a:p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400" kern="1200" dirty="0"/>
        </a:p>
      </dsp:txBody>
      <dsp:txXfrm>
        <a:off x="1527035" y="17422"/>
        <a:ext cx="1727647" cy="1760276"/>
      </dsp:txXfrm>
    </dsp:sp>
    <dsp:sp modelId="{CB65E7BF-26FC-4997-A604-64C56983E379}">
      <dsp:nvSpPr>
        <dsp:cNvPr id="0" name=""/>
        <dsp:cNvSpPr/>
      </dsp:nvSpPr>
      <dsp:spPr>
        <a:xfrm rot="5400000">
          <a:off x="1882734" y="2932466"/>
          <a:ext cx="895190" cy="10191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208099" y="1939604"/>
          <a:ext cx="1506973" cy="1054832"/>
        </a:xfrm>
        <a:prstGeom prst="roundRect">
          <a:avLst>
            <a:gd name="adj" fmla="val 16670"/>
          </a:avLst>
        </a:prstGeom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BOX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OFFICE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MOJO</a:t>
          </a:r>
          <a:endParaRPr lang="en-US" sz="1500" b="1" kern="1200" dirty="0"/>
        </a:p>
      </dsp:txBody>
      <dsp:txXfrm>
        <a:off x="1259601" y="1991106"/>
        <a:ext cx="1403969" cy="951828"/>
      </dsp:txXfrm>
    </dsp:sp>
    <dsp:sp modelId="{5812CCDB-7FE7-42D3-9D84-BC2F375234DF}">
      <dsp:nvSpPr>
        <dsp:cNvPr id="0" name=""/>
        <dsp:cNvSpPr/>
      </dsp:nvSpPr>
      <dsp:spPr>
        <a:xfrm>
          <a:off x="2733316" y="2128822"/>
          <a:ext cx="2325761" cy="852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Opening # Theaters</a:t>
          </a:r>
          <a:endParaRPr lang="en-US" sz="14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Opening Gross</a:t>
          </a:r>
          <a:endParaRPr lang="en-US" sz="14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/>
            <a:t>Worldwide Gross</a:t>
          </a:r>
          <a:endParaRPr lang="en-US" sz="1400" kern="1200" dirty="0"/>
        </a:p>
        <a:p>
          <a:pPr marL="114300" marR="0" lvl="1" indent="-114300" algn="l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1400" kern="1200" dirty="0"/>
        </a:p>
      </dsp:txBody>
      <dsp:txXfrm>
        <a:off x="2733316" y="2128822"/>
        <a:ext cx="2325761" cy="852561"/>
      </dsp:txXfrm>
    </dsp:sp>
    <dsp:sp modelId="{AE7ECB50-F4B1-47FD-BE6E-79C06FC25BB6}">
      <dsp:nvSpPr>
        <dsp:cNvPr id="0" name=""/>
        <dsp:cNvSpPr/>
      </dsp:nvSpPr>
      <dsp:spPr>
        <a:xfrm>
          <a:off x="2783500" y="3164918"/>
          <a:ext cx="1506973" cy="1054832"/>
        </a:xfrm>
        <a:prstGeom prst="roundRect">
          <a:avLst>
            <a:gd name="adj" fmla="val 16670"/>
          </a:avLst>
        </a:prstGeom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THE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NUMBERS</a:t>
          </a:r>
          <a:endParaRPr lang="en-US" sz="1500" b="1" kern="1200" dirty="0"/>
        </a:p>
      </dsp:txBody>
      <dsp:txXfrm>
        <a:off x="2835002" y="3216420"/>
        <a:ext cx="1403969" cy="951828"/>
      </dsp:txXfrm>
    </dsp:sp>
    <dsp:sp modelId="{C48B2BD2-56D6-4525-B6C2-CBB8762E943A}">
      <dsp:nvSpPr>
        <dsp:cNvPr id="0" name=""/>
        <dsp:cNvSpPr/>
      </dsp:nvSpPr>
      <dsp:spPr>
        <a:xfrm>
          <a:off x="4313136" y="3315716"/>
          <a:ext cx="1096028" cy="852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Budget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Highest</a:t>
          </a:r>
          <a:r>
            <a:rPr lang="en-US" sz="1400" kern="1200" baseline="0" dirty="0" smtClean="0"/>
            <a:t> grossing actors</a:t>
          </a:r>
          <a:endParaRPr lang="en-US" sz="1400" kern="1200" dirty="0"/>
        </a:p>
      </dsp:txBody>
      <dsp:txXfrm>
        <a:off x="4313136" y="3315716"/>
        <a:ext cx="1096028" cy="852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10/18/18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10/18/18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Comedy data set</a:t>
            </a:r>
            <a:r>
              <a:rPr lang="en-US" baseline="0" dirty="0" smtClean="0"/>
              <a:t>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6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Y, </a:t>
            </a:r>
            <a:r>
              <a:rPr lang="en-US" dirty="0" err="1" smtClean="0"/>
              <a:t>ypred</a:t>
            </a:r>
            <a:r>
              <a:rPr lang="en-US" dirty="0" smtClean="0"/>
              <a:t>, y-</a:t>
            </a:r>
            <a:r>
              <a:rPr lang="en-US" dirty="0" err="1" smtClean="0"/>
              <a:t>ypred</a:t>
            </a:r>
            <a:r>
              <a:rPr lang="en-US" dirty="0" smtClean="0"/>
              <a:t> on </a:t>
            </a:r>
            <a:r>
              <a:rPr lang="en-US" dirty="0" err="1" smtClean="0"/>
              <a:t>dataframe</a:t>
            </a:r>
            <a:r>
              <a:rPr lang="en-US" dirty="0" smtClean="0"/>
              <a:t> to get films predicted well or not</a:t>
            </a:r>
          </a:p>
          <a:p>
            <a:r>
              <a:rPr lang="en-US" dirty="0" smtClean="0"/>
              <a:t># sequels or not</a:t>
            </a:r>
          </a:p>
          <a:p>
            <a:r>
              <a:rPr lang="en-US" dirty="0" smtClean="0"/>
              <a:t># which</a:t>
            </a:r>
            <a:r>
              <a:rPr lang="en-US" baseline="0" dirty="0" smtClean="0"/>
              <a:t> ones did model </a:t>
            </a:r>
            <a:r>
              <a:rPr lang="en-US" baseline="0" dirty="0" err="1" smtClean="0"/>
              <a:t>overpredict</a:t>
            </a:r>
            <a:r>
              <a:rPr lang="en-US" baseline="0" dirty="0" smtClean="0"/>
              <a:t> for or </a:t>
            </a:r>
            <a:r>
              <a:rPr lang="en-US" baseline="0" smtClean="0"/>
              <a:t>underpredict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data set was quite small so</a:t>
            </a:r>
            <a:r>
              <a:rPr lang="en-US" baseline="0" dirty="0" smtClean="0"/>
              <a:t> that was bringing the average down in the CV scores</a:t>
            </a:r>
          </a:p>
          <a:p>
            <a:r>
              <a:rPr lang="en-US" baseline="0" dirty="0" err="1" smtClean="0"/>
              <a:t>Whats</a:t>
            </a:r>
            <a:r>
              <a:rPr lang="en-US" baseline="0" dirty="0" smtClean="0"/>
              <a:t> causing these outliers </a:t>
            </a:r>
          </a:p>
          <a:p>
            <a:r>
              <a:rPr lang="en-US" baseline="0" dirty="0" smtClean="0"/>
              <a:t>Hold out test for CV – run cv on 80% and hold out for the 20%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9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genre</a:t>
            </a:r>
            <a:r>
              <a:rPr lang="en-US" baseline="0" dirty="0" smtClean="0"/>
              <a:t> break down would have been interesting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almost half the amount of the RMSE</a:t>
            </a:r>
            <a:r>
              <a:rPr lang="en-US" baseline="0" dirty="0" smtClean="0"/>
              <a:t> so we lose interpretability but we see a massive drop in </a:t>
            </a:r>
            <a:r>
              <a:rPr lang="en-US" baseline="0" dirty="0" err="1" smtClean="0"/>
              <a:t>rmse</a:t>
            </a:r>
            <a:r>
              <a:rPr lang="en-US" baseline="0" dirty="0" smtClean="0"/>
              <a:t> from the ridge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99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tie back to business problem, we can do a good</a:t>
            </a:r>
            <a:r>
              <a:rPr lang="en-US" baseline="0" dirty="0" smtClean="0"/>
              <a:t> job of extrapolating – here are the main factors what a movie studio should 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10/18/18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10/18/18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10/18/18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10/18/18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10/18/18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10/18/18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10/18/18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10/18/18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10/18/18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10/18/18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10/18/18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How US comedies </a:t>
            </a:r>
            <a:r>
              <a:rPr lang="en-US" cap="none" dirty="0"/>
              <a:t>f</a:t>
            </a:r>
            <a:r>
              <a:rPr lang="en-US" cap="none" dirty="0" smtClean="0"/>
              <a:t>are </a:t>
            </a:r>
            <a:r>
              <a:rPr lang="en-US" cap="none" dirty="0"/>
              <a:t>w</a:t>
            </a:r>
            <a:r>
              <a:rPr lang="en-US" cap="none" dirty="0" smtClean="0"/>
              <a:t>orldwide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Metis </a:t>
            </a:r>
            <a:r>
              <a:rPr lang="en-US" dirty="0" err="1" smtClean="0"/>
              <a:t>Bootcamp</a:t>
            </a:r>
            <a:r>
              <a:rPr lang="en-US" dirty="0" smtClean="0"/>
              <a:t>, Fall 2018</a:t>
            </a:r>
          </a:p>
          <a:p>
            <a:r>
              <a:rPr lang="en-US" dirty="0" smtClean="0"/>
              <a:t>Arianna Breslauer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/>
              <a:t>Tree based methods outperform previous models; RMSE reduced by half</a:t>
            </a:r>
            <a:endParaRPr lang="en-US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1751011" y="1828800"/>
            <a:ext cx="32004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cap="small" dirty="0" err="1" smtClean="0"/>
              <a:t>RandomForest</a:t>
            </a:r>
            <a:endParaRPr lang="en-US" sz="1600" b="1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7009606" y="1828800"/>
            <a:ext cx="32004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cap="small" dirty="0" err="1" smtClean="0"/>
              <a:t>GradientBoosting</a:t>
            </a:r>
            <a:endParaRPr lang="en-US" sz="1600" b="1" cap="small" dirty="0"/>
          </a:p>
        </p:txBody>
      </p:sp>
      <p:sp>
        <p:nvSpPr>
          <p:cNvPr id="9" name="TextBox 8"/>
          <p:cNvSpPr txBox="1"/>
          <p:nvPr/>
        </p:nvSpPr>
        <p:spPr>
          <a:xfrm>
            <a:off x="1751011" y="5645151"/>
            <a:ext cx="3200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R² = 0.66044</a:t>
            </a:r>
          </a:p>
          <a:p>
            <a:pPr algn="ctr">
              <a:lnSpc>
                <a:spcPct val="90000"/>
              </a:lnSpc>
            </a:pPr>
            <a:r>
              <a:rPr lang="en-US" sz="1600" cap="small" dirty="0" smtClean="0"/>
              <a:t>RMSE = 81,411,737</a:t>
            </a:r>
            <a:endParaRPr lang="en-US" sz="1600" cap="small" dirty="0"/>
          </a:p>
        </p:txBody>
      </p:sp>
      <p:sp>
        <p:nvSpPr>
          <p:cNvPr id="10" name="TextBox 9"/>
          <p:cNvSpPr txBox="1"/>
          <p:nvPr/>
        </p:nvSpPr>
        <p:spPr>
          <a:xfrm>
            <a:off x="7008018" y="5577809"/>
            <a:ext cx="3200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R² = </a:t>
            </a:r>
            <a:r>
              <a:rPr lang="en-US" sz="1600" dirty="0" smtClean="0"/>
              <a:t>0.69044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cap="small" dirty="0"/>
              <a:t>RMSE = </a:t>
            </a:r>
            <a:r>
              <a:rPr lang="en-US" sz="1600" cap="small" dirty="0" smtClean="0"/>
              <a:t>77,732,225</a:t>
            </a:r>
            <a:endParaRPr lang="en-US" sz="1600" cap="smal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5" r="2814" b="5026"/>
          <a:stretch/>
        </p:blipFill>
        <p:spPr>
          <a:xfrm>
            <a:off x="510296" y="2598540"/>
            <a:ext cx="5445210" cy="27084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4"/>
          <a:stretch/>
        </p:blipFill>
        <p:spPr>
          <a:xfrm>
            <a:off x="6149183" y="2590800"/>
            <a:ext cx="5431630" cy="27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cap="none" dirty="0" smtClean="0"/>
          </a:p>
          <a:p>
            <a:r>
              <a:rPr lang="en-US" cap="none" dirty="0" smtClean="0"/>
              <a:t>Closing remarks</a:t>
            </a:r>
            <a:endParaRPr lang="en-US" cap="none" dirty="0"/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1213150" y="1752600"/>
            <a:ext cx="9148462" cy="15240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Today’s big hits earn ~80% of their box office revenue internationally</a:t>
            </a:r>
          </a:p>
          <a:p>
            <a:r>
              <a:rPr lang="en-US" dirty="0" smtClean="0"/>
              <a:t>Thinking about foreign audiences has become de rigueur</a:t>
            </a:r>
          </a:p>
          <a:p>
            <a:r>
              <a:rPr lang="en-US" dirty="0" smtClean="0"/>
              <a:t>Next steps to improve prediction model:</a:t>
            </a:r>
          </a:p>
          <a:p>
            <a:pPr lvl="1"/>
            <a:r>
              <a:rPr lang="en-US" dirty="0" smtClean="0"/>
              <a:t>Location of filming (filmed ex US?)</a:t>
            </a:r>
          </a:p>
          <a:p>
            <a:pPr lvl="1"/>
            <a:r>
              <a:rPr lang="en-US" dirty="0" smtClean="0"/>
              <a:t>Plot (high-concept, universal appeal?)</a:t>
            </a:r>
          </a:p>
          <a:p>
            <a:pPr lvl="1"/>
            <a:r>
              <a:rPr lang="en-US" dirty="0" smtClean="0"/>
              <a:t>Production company (large distribution network worldwide?)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2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Past US comedies may have travelled less well overseas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73" y="1902790"/>
            <a:ext cx="4751676" cy="2180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4386071"/>
            <a:ext cx="6476599" cy="22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en-US" cap="none" dirty="0" smtClean="0"/>
              <a:t>Now we have a more globalized movie marketplace</a:t>
            </a:r>
            <a:endParaRPr lang="en-US" cap="non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057400"/>
            <a:ext cx="3517900" cy="351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2057400"/>
            <a:ext cx="3517900" cy="3517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74812" y="5754469"/>
            <a:ext cx="351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/>
              <a:t>Web connected foreign consumers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637212" y="5762950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/>
              <a:t>Purpose-built comedies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cap="none" dirty="0" smtClean="0"/>
          </a:p>
          <a:p>
            <a:r>
              <a:rPr lang="en-US" cap="none" dirty="0" smtClean="0"/>
              <a:t>Initial hypotheses on worldwide gross</a:t>
            </a:r>
            <a:endParaRPr lang="en-US" cap="none" dirty="0"/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1213150" y="1752600"/>
            <a:ext cx="9148462" cy="20574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Opening US domestic gross a strong predictor</a:t>
            </a:r>
          </a:p>
          <a:p>
            <a:r>
              <a:rPr lang="en-US" dirty="0" smtClean="0"/>
              <a:t>Starry actors play a large role</a:t>
            </a:r>
          </a:p>
          <a:p>
            <a:r>
              <a:rPr lang="en-US" dirty="0" smtClean="0"/>
              <a:t>Budget also important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9494242"/>
              </p:ext>
            </p:extLst>
          </p:nvPr>
        </p:nvGraphicFramePr>
        <p:xfrm>
          <a:off x="6094412" y="1371600"/>
          <a:ext cx="5410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Scraped with </a:t>
            </a:r>
            <a:r>
              <a:rPr lang="en-US" dirty="0" err="1" smtClean="0"/>
              <a:t>BeautifulSoup</a:t>
            </a:r>
            <a:endParaRPr lang="en-US" dirty="0" smtClean="0"/>
          </a:p>
          <a:p>
            <a:r>
              <a:rPr lang="en-US" dirty="0" smtClean="0"/>
              <a:t>Generated an Actor Score based on highest grossing actors</a:t>
            </a:r>
          </a:p>
          <a:p>
            <a:r>
              <a:rPr lang="en-US" dirty="0" smtClean="0"/>
              <a:t>Limited data set to movies showing in 100+ theaters</a:t>
            </a:r>
            <a:endParaRPr lang="en-US" dirty="0"/>
          </a:p>
          <a:p>
            <a:r>
              <a:rPr lang="en-US" dirty="0"/>
              <a:t>Target variable: </a:t>
            </a:r>
          </a:p>
          <a:p>
            <a:pPr lvl="1"/>
            <a:r>
              <a:rPr lang="en-US" dirty="0"/>
              <a:t>Worldwide gross ex US</a:t>
            </a:r>
          </a:p>
          <a:p>
            <a:pPr lvl="2"/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cap="none" dirty="0" smtClean="0"/>
          </a:p>
          <a:p>
            <a:r>
              <a:rPr lang="en-US" cap="none" dirty="0" smtClean="0"/>
              <a:t>Setting up the model</a:t>
            </a:r>
          </a:p>
        </p:txBody>
      </p:sp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/>
            </a:r>
            <a:br>
              <a:rPr lang="en-US" cap="none" dirty="0"/>
            </a:br>
            <a:r>
              <a:rPr lang="en-US" cap="none" dirty="0" smtClean="0"/>
              <a:t>Initial EDA: high actor scores appear to be correlated with worldwide gross ex US 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3" y="1828800"/>
            <a:ext cx="5943601" cy="426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R²  </a:t>
            </a:r>
            <a:r>
              <a:rPr lang="en-US" cap="none" dirty="0" smtClean="0"/>
              <a:t>is 0.625 for linear regression model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3" r="6613"/>
          <a:stretch/>
        </p:blipFill>
        <p:spPr>
          <a:xfrm>
            <a:off x="1217614" y="1981200"/>
            <a:ext cx="944360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/>
            </a:r>
            <a:br>
              <a:rPr lang="en-US" cap="none" dirty="0"/>
            </a:br>
            <a:r>
              <a:rPr lang="en-US" cap="none" dirty="0" smtClean="0"/>
              <a:t>Ridge performs best across linear regression features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02230099"/>
              </p:ext>
            </p:extLst>
          </p:nvPr>
        </p:nvGraphicFramePr>
        <p:xfrm>
          <a:off x="1674812" y="1981200"/>
          <a:ext cx="4190998" cy="3202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95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954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5268">
                <a:tc>
                  <a:txBody>
                    <a:bodyPr/>
                    <a:lstStyle/>
                    <a:p>
                      <a:r>
                        <a:rPr lang="en-US" dirty="0" smtClean="0"/>
                        <a:t>Train/Validation/Test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R²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5268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0.62477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5268">
                <a:tc>
                  <a:txBody>
                    <a:bodyPr/>
                    <a:lstStyle/>
                    <a:p>
                      <a:r>
                        <a:rPr lang="en-US" dirty="0" smtClean="0"/>
                        <a:t>Ridge Regression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0.62481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1794">
                <a:tc>
                  <a:txBody>
                    <a:bodyPr/>
                    <a:lstStyle/>
                    <a:p>
                      <a:r>
                        <a:rPr lang="en-US" dirty="0" smtClean="0"/>
                        <a:t>Lasso Regularization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0.62472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5268">
                <a:tc>
                  <a:txBody>
                    <a:bodyPr/>
                    <a:lstStyle/>
                    <a:p>
                      <a:r>
                        <a:rPr lang="en-US" dirty="0" smtClean="0"/>
                        <a:t>Polynomial Features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0.44392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320559"/>
              </p:ext>
            </p:extLst>
          </p:nvPr>
        </p:nvGraphicFramePr>
        <p:xfrm>
          <a:off x="6094414" y="1939966"/>
          <a:ext cx="4190998" cy="3202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95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954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r>
                        <a:rPr lang="en-US" dirty="0" smtClean="0"/>
                        <a:t>Cross-Validation/Test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R²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5268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r>
                        <a:rPr lang="en-US" baseline="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0.44575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5268">
                <a:tc>
                  <a:txBody>
                    <a:bodyPr/>
                    <a:lstStyle/>
                    <a:p>
                      <a:r>
                        <a:rPr lang="en-US" dirty="0" smtClean="0"/>
                        <a:t>Ridge Regression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0.44613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1794">
                <a:tc>
                  <a:txBody>
                    <a:bodyPr/>
                    <a:lstStyle/>
                    <a:p>
                      <a:r>
                        <a:rPr lang="en-US" dirty="0" smtClean="0"/>
                        <a:t>Lasso Regularization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5268">
                <a:tc>
                  <a:txBody>
                    <a:bodyPr/>
                    <a:lstStyle/>
                    <a:p>
                      <a:r>
                        <a:rPr lang="en-US" dirty="0" smtClean="0"/>
                        <a:t>Polynomial Features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0.44575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75514" y="2819400"/>
            <a:ext cx="1371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[0.61579173 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-</a:t>
            </a:r>
            <a:r>
              <a:rPr lang="en-US" sz="1600" dirty="0">
                <a:solidFill>
                  <a:srgbClr val="FF0000"/>
                </a:solidFill>
              </a:rPr>
              <a:t>0.32579784 </a:t>
            </a:r>
            <a:r>
              <a:rPr lang="en-US" sz="1600" dirty="0"/>
              <a:t>0.59130861 0.69818528 0.65115842]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85412" y="2505468"/>
            <a:ext cx="175180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cap="small" dirty="0" err="1" smtClean="0"/>
              <a:t>Ridgecv</a:t>
            </a:r>
            <a:r>
              <a:rPr lang="en-US" sz="1600" b="1" cap="small" dirty="0" smtClean="0"/>
              <a:t> Array</a:t>
            </a:r>
            <a:endParaRPr lang="en-US" sz="1600" b="1" cap="small" dirty="0"/>
          </a:p>
        </p:txBody>
      </p:sp>
    </p:spTree>
    <p:extLst>
      <p:ext uri="{BB962C8B-B14F-4D97-AF65-F5344CB8AC3E}">
        <p14:creationId xmlns:p14="http://schemas.microsoft.com/office/powerpoint/2010/main" val="204721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Scaled Relative Feature Strength – Ridge;  initial hypotheses seem to hold </a:t>
            </a:r>
            <a:endParaRPr lang="en-US" cap="non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t="9091" r="8333" b="4545"/>
          <a:stretch/>
        </p:blipFill>
        <p:spPr>
          <a:xfrm>
            <a:off x="1217614" y="1981200"/>
            <a:ext cx="974557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4720</TotalTime>
  <Words>386</Words>
  <Application>Microsoft Macintosh PowerPoint</Application>
  <PresentationFormat>Custom</PresentationFormat>
  <Paragraphs>96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Arial</vt:lpstr>
      <vt:lpstr>World Presentation 16x9</vt:lpstr>
      <vt:lpstr>How US comedies fare worldwide</vt:lpstr>
      <vt:lpstr>Past US comedies may have travelled less well overseas</vt:lpstr>
      <vt:lpstr>Now we have a more globalized movie marketplace</vt:lpstr>
      <vt:lpstr>PowerPoint Presentation</vt:lpstr>
      <vt:lpstr>PowerPoint Presentation</vt:lpstr>
      <vt:lpstr> Initial EDA: high actor scores appear to be correlated with worldwide gross ex US </vt:lpstr>
      <vt:lpstr>R²  is 0.625 for linear regression model</vt:lpstr>
      <vt:lpstr> Ridge performs best across linear regression features</vt:lpstr>
      <vt:lpstr>Scaled Relative Feature Strength – Ridge;  initial hypotheses seem to hold </vt:lpstr>
      <vt:lpstr>Tree based methods outperform previous models; RMSE reduced by half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Comedies Fare Worldwide</dc:title>
  <dc:creator>Arianna Breslauer</dc:creator>
  <cp:lastModifiedBy>Arianna Breslauer</cp:lastModifiedBy>
  <cp:revision>53</cp:revision>
  <dcterms:created xsi:type="dcterms:W3CDTF">2018-10-12T15:55:02Z</dcterms:created>
  <dcterms:modified xsi:type="dcterms:W3CDTF">2018-10-18T17:21:14Z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