
<file path=[Content_Types].xml><?xml version="1.0" encoding="utf-8"?>
<Types xmlns="http://schemas.openxmlformats.org/package/2006/content-types">
  <Default Extension="png" ContentType="image/png"/>
  <Default Extension="png&amp;ehk=7JkapDFGj1hq352E9KimeA&amp;r=0&amp;pid=OfficeInsert" ContentType="image/png"/>
  <Default Extension="jpeg" ContentType="image/jpeg"/>
  <Default Extension="rels" ContentType="application/vnd.openxmlformats-package.relationships+xml"/>
  <Default Extension="xml" ContentType="application/xml"/>
  <Default Extension="png&amp;ehk=6"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na Avila" initials="AA" lastIdx="2" clrIdx="0">
    <p:extLst>
      <p:ext uri="{19B8F6BF-5375-455C-9EA6-DF929625EA0E}">
        <p15:presenceInfo xmlns:p15="http://schemas.microsoft.com/office/powerpoint/2012/main" userId="fce7274b66882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30T19:49:42.032" idx="1">
    <p:pos x="10" y="10"/>
    <p:text>Yo lo enfoque en las necesidades que particularmente mi papa tiene. Pero lo que hace interesante esta herramienta que utilice es que por su puesto tiene varias funcionalidades para distintos intereses que pueden ser utiles para cualquiera que se maneje constantemente en excel y pueda hacerlo con mayor eficiencia</p:text>
    <p:extLst>
      <p:ext uri="{C676402C-5697-4E1C-873F-D02D1690AC5C}">
        <p15:threadingInfo xmlns:p15="http://schemas.microsoft.com/office/powerpoint/2012/main" timeZoneBias="240"/>
      </p:ext>
    </p:extLst>
  </p:cm>
  <p:cm authorId="1" dt="2017-11-30T20:08:18.876" idx="2">
    <p:pos x="10" y="146"/>
    <p:text>miles de datos. Aca es donde se hace eficaz y productivo el uso de esta herramienta que conecta excel con python</p:text>
    <p:extLst>
      <p:ext uri="{C676402C-5697-4E1C-873F-D02D1690AC5C}">
        <p15:threadingInfo xmlns:p15="http://schemas.microsoft.com/office/powerpoint/2012/main" timeZoneBias="240">
          <p15:parentCm authorId="1" idx="1"/>
        </p15:threadingInfo>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3.png&amp;ehk=6"/><Relationship Id="rId2" Type="http://schemas.openxmlformats.org/officeDocument/2006/relationships/hyperlink" Target="http://fr.wikiversity.org/wiki/Fichier:Microsoft_Excel_2013_logo.svg" TargetMode="External"/><Relationship Id="rId1" Type="http://schemas.openxmlformats.org/officeDocument/2006/relationships/image" Target="../media/image2.png&amp;ehk=7JkapDFGj1hq352E9KimeA&amp;r=0&amp;pid=OfficeInsert"/><Relationship Id="rId4" Type="http://schemas.openxmlformats.org/officeDocument/2006/relationships/hyperlink" Target="https://es.wikipedia.org/wiki/Python"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amp;ehk=6"/><Relationship Id="rId2" Type="http://schemas.openxmlformats.org/officeDocument/2006/relationships/hyperlink" Target="http://fr.wikiversity.org/wiki/Fichier:Microsoft_Excel_2013_logo.svg" TargetMode="External"/><Relationship Id="rId1" Type="http://schemas.openxmlformats.org/officeDocument/2006/relationships/image" Target="../media/image2.png&amp;ehk=7JkapDFGj1hq352E9KimeA&amp;r=0&amp;pid=OfficeInsert"/><Relationship Id="rId4" Type="http://schemas.openxmlformats.org/officeDocument/2006/relationships/hyperlink" Target="https://es.wikipedia.org/wiki/Pytho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928D86-5D87-4D93-A270-7DCA12ED2417}" type="doc">
      <dgm:prSet loTypeId="urn:microsoft.com/office/officeart/2005/8/layout/pyramid2" loCatId="list" qsTypeId="urn:microsoft.com/office/officeart/2005/8/quickstyle/simple1" qsCatId="simple" csTypeId="urn:microsoft.com/office/officeart/2005/8/colors/accent1_2" csCatId="accent1" phldr="1"/>
      <dgm:spPr/>
    </dgm:pt>
    <dgm:pt modelId="{CB153366-9150-4EDC-9F11-FE9FF2797B8E}">
      <dgm:prSet phldrT="[Texto]" custT="1"/>
      <dgm:spPr/>
      <dgm:t>
        <a:bodyPr/>
        <a:lstStyle/>
        <a:p>
          <a:r>
            <a:rPr lang="es-ES" sz="2000" dirty="0"/>
            <a:t>Acceder, al instante, a datos de interés entre cantidades grandes de información </a:t>
          </a:r>
        </a:p>
      </dgm:t>
    </dgm:pt>
    <dgm:pt modelId="{AD6A5FAB-6326-446C-8F2C-E3C8B2589AEF}" type="parTrans" cxnId="{D274CDBB-A23C-4D5F-A7FD-A23C42AB0436}">
      <dgm:prSet/>
      <dgm:spPr/>
      <dgm:t>
        <a:bodyPr/>
        <a:lstStyle/>
        <a:p>
          <a:endParaRPr lang="es-ES"/>
        </a:p>
      </dgm:t>
    </dgm:pt>
    <dgm:pt modelId="{A06EDDD3-2DD2-4844-9DED-9D4B575EB064}" type="sibTrans" cxnId="{D274CDBB-A23C-4D5F-A7FD-A23C42AB0436}">
      <dgm:prSet/>
      <dgm:spPr/>
      <dgm:t>
        <a:bodyPr/>
        <a:lstStyle/>
        <a:p>
          <a:endParaRPr lang="es-ES"/>
        </a:p>
      </dgm:t>
    </dgm:pt>
    <dgm:pt modelId="{350B5E84-DC8B-4E81-B22C-8C71CC05A04A}">
      <dgm:prSet phldrT="[Texto]" custT="1"/>
      <dgm:spPr/>
      <dgm:t>
        <a:bodyPr/>
        <a:lstStyle/>
        <a:p>
          <a:r>
            <a:rPr lang="es-ES" sz="2000" dirty="0"/>
            <a:t>Proporcionar cantidades a pagar basadas en los criterios del interesado   </a:t>
          </a:r>
        </a:p>
      </dgm:t>
    </dgm:pt>
    <dgm:pt modelId="{E05D64F9-E68E-4578-9B8E-47FFBA523523}" type="parTrans" cxnId="{74AF9CEE-E88C-43E8-A0C3-51902DE8063C}">
      <dgm:prSet/>
      <dgm:spPr/>
      <dgm:t>
        <a:bodyPr/>
        <a:lstStyle/>
        <a:p>
          <a:endParaRPr lang="es-ES"/>
        </a:p>
      </dgm:t>
    </dgm:pt>
    <dgm:pt modelId="{772E0998-FE6E-4143-8F64-B703419F7738}" type="sibTrans" cxnId="{74AF9CEE-E88C-43E8-A0C3-51902DE8063C}">
      <dgm:prSet/>
      <dgm:spPr/>
      <dgm:t>
        <a:bodyPr/>
        <a:lstStyle/>
        <a:p>
          <a:endParaRPr lang="es-ES"/>
        </a:p>
      </dgm:t>
    </dgm:pt>
    <dgm:pt modelId="{D1C9F3DB-674C-4CB7-A636-DCA0689D56F5}">
      <dgm:prSet phldrT="[Texto]" custT="1"/>
      <dgm:spPr/>
      <dgm:t>
        <a:bodyPr/>
        <a:lstStyle/>
        <a:p>
          <a:r>
            <a:rPr lang="es-ES" sz="2000" dirty="0"/>
            <a:t>Generar reporte general de gastos totales </a:t>
          </a:r>
        </a:p>
      </dgm:t>
    </dgm:pt>
    <dgm:pt modelId="{A466B7DA-0FEF-44BD-9E02-B4D222374C9D}" type="parTrans" cxnId="{136F4AD0-3B15-4355-B7A8-6BC286227B70}">
      <dgm:prSet/>
      <dgm:spPr/>
      <dgm:t>
        <a:bodyPr/>
        <a:lstStyle/>
        <a:p>
          <a:endParaRPr lang="es-ES"/>
        </a:p>
      </dgm:t>
    </dgm:pt>
    <dgm:pt modelId="{CAB1AC07-49AC-4C7D-AF73-56FFCA0CA3FD}" type="sibTrans" cxnId="{136F4AD0-3B15-4355-B7A8-6BC286227B70}">
      <dgm:prSet/>
      <dgm:spPr/>
      <dgm:t>
        <a:bodyPr/>
        <a:lstStyle/>
        <a:p>
          <a:endParaRPr lang="es-ES"/>
        </a:p>
      </dgm:t>
    </dgm:pt>
    <dgm:pt modelId="{DC624656-111B-4818-BCB2-222428110468}" type="pres">
      <dgm:prSet presAssocID="{72928D86-5D87-4D93-A270-7DCA12ED2417}" presName="compositeShape" presStyleCnt="0">
        <dgm:presLayoutVars>
          <dgm:dir/>
          <dgm:resizeHandles/>
        </dgm:presLayoutVars>
      </dgm:prSet>
      <dgm:spPr/>
    </dgm:pt>
    <dgm:pt modelId="{72BD06FA-1C05-4AA8-A169-B3E4921F6A48}" type="pres">
      <dgm:prSet presAssocID="{72928D86-5D87-4D93-A270-7DCA12ED2417}" presName="pyramid" presStyleLbl="node1" presStyleIdx="0" presStyleCnt="1" custLinFactNeighborX="-3301" custLinFactNeighborY="-461"/>
      <dgm:spPr/>
    </dgm:pt>
    <dgm:pt modelId="{FB48986D-C0F3-4684-ACDC-4771466BCF27}" type="pres">
      <dgm:prSet presAssocID="{72928D86-5D87-4D93-A270-7DCA12ED2417}" presName="theList" presStyleCnt="0"/>
      <dgm:spPr/>
    </dgm:pt>
    <dgm:pt modelId="{9AFA0E28-754E-4FB5-AF49-2BBCCC65733C}" type="pres">
      <dgm:prSet presAssocID="{CB153366-9150-4EDC-9F11-FE9FF2797B8E}" presName="aNode" presStyleLbl="fgAcc1" presStyleIdx="0" presStyleCnt="3" custScaleX="230151" custLinFactNeighborX="40531" custLinFactNeighborY="19381">
        <dgm:presLayoutVars>
          <dgm:bulletEnabled val="1"/>
        </dgm:presLayoutVars>
      </dgm:prSet>
      <dgm:spPr/>
    </dgm:pt>
    <dgm:pt modelId="{5E07303B-A505-4FDB-852D-3E6489CE80C4}" type="pres">
      <dgm:prSet presAssocID="{CB153366-9150-4EDC-9F11-FE9FF2797B8E}" presName="aSpace" presStyleCnt="0"/>
      <dgm:spPr/>
    </dgm:pt>
    <dgm:pt modelId="{C86B0D98-DE6A-407A-B201-8BD6FD493A35}" type="pres">
      <dgm:prSet presAssocID="{350B5E84-DC8B-4E81-B22C-8C71CC05A04A}" presName="aNode" presStyleLbl="fgAcc1" presStyleIdx="1" presStyleCnt="3" custScaleX="230803" custLinFactNeighborX="26482" custLinFactNeighborY="79490">
        <dgm:presLayoutVars>
          <dgm:bulletEnabled val="1"/>
        </dgm:presLayoutVars>
      </dgm:prSet>
      <dgm:spPr/>
    </dgm:pt>
    <dgm:pt modelId="{2EA6CA0D-1CA7-46F3-BAF8-0BA5D8CAFDB8}" type="pres">
      <dgm:prSet presAssocID="{350B5E84-DC8B-4E81-B22C-8C71CC05A04A}" presName="aSpace" presStyleCnt="0"/>
      <dgm:spPr/>
    </dgm:pt>
    <dgm:pt modelId="{8AF7B1FF-97C7-49E6-B83A-20F559C4B776}" type="pres">
      <dgm:prSet presAssocID="{D1C9F3DB-674C-4CB7-A636-DCA0689D56F5}" presName="aNode" presStyleLbl="fgAcc1" presStyleIdx="2" presStyleCnt="3" custScaleX="231114" custLinFactY="4458" custLinFactNeighborX="28323" custLinFactNeighborY="100000">
        <dgm:presLayoutVars>
          <dgm:bulletEnabled val="1"/>
        </dgm:presLayoutVars>
      </dgm:prSet>
      <dgm:spPr/>
    </dgm:pt>
    <dgm:pt modelId="{51488322-7C88-41BF-B1B0-CB657FED6E3D}" type="pres">
      <dgm:prSet presAssocID="{D1C9F3DB-674C-4CB7-A636-DCA0689D56F5}" presName="aSpace" presStyleCnt="0"/>
      <dgm:spPr/>
    </dgm:pt>
  </dgm:ptLst>
  <dgm:cxnLst>
    <dgm:cxn modelId="{37307A2B-88C7-4A07-91B7-BB696DDE2AA5}" type="presOf" srcId="{72928D86-5D87-4D93-A270-7DCA12ED2417}" destId="{DC624656-111B-4818-BCB2-222428110468}" srcOrd="0" destOrd="0" presId="urn:microsoft.com/office/officeart/2005/8/layout/pyramid2"/>
    <dgm:cxn modelId="{AE134364-E039-48F1-A456-0988983BEC98}" type="presOf" srcId="{CB153366-9150-4EDC-9F11-FE9FF2797B8E}" destId="{9AFA0E28-754E-4FB5-AF49-2BBCCC65733C}" srcOrd="0" destOrd="0" presId="urn:microsoft.com/office/officeart/2005/8/layout/pyramid2"/>
    <dgm:cxn modelId="{5C8AA878-2EA7-4C14-B189-D00859B04C31}" type="presOf" srcId="{350B5E84-DC8B-4E81-B22C-8C71CC05A04A}" destId="{C86B0D98-DE6A-407A-B201-8BD6FD493A35}" srcOrd="0" destOrd="0" presId="urn:microsoft.com/office/officeart/2005/8/layout/pyramid2"/>
    <dgm:cxn modelId="{BB1EC395-B3F4-4CC7-8240-241985DBB1BB}" type="presOf" srcId="{D1C9F3DB-674C-4CB7-A636-DCA0689D56F5}" destId="{8AF7B1FF-97C7-49E6-B83A-20F559C4B776}" srcOrd="0" destOrd="0" presId="urn:microsoft.com/office/officeart/2005/8/layout/pyramid2"/>
    <dgm:cxn modelId="{D274CDBB-A23C-4D5F-A7FD-A23C42AB0436}" srcId="{72928D86-5D87-4D93-A270-7DCA12ED2417}" destId="{CB153366-9150-4EDC-9F11-FE9FF2797B8E}" srcOrd="0" destOrd="0" parTransId="{AD6A5FAB-6326-446C-8F2C-E3C8B2589AEF}" sibTransId="{A06EDDD3-2DD2-4844-9DED-9D4B575EB064}"/>
    <dgm:cxn modelId="{136F4AD0-3B15-4355-B7A8-6BC286227B70}" srcId="{72928D86-5D87-4D93-A270-7DCA12ED2417}" destId="{D1C9F3DB-674C-4CB7-A636-DCA0689D56F5}" srcOrd="2" destOrd="0" parTransId="{A466B7DA-0FEF-44BD-9E02-B4D222374C9D}" sibTransId="{CAB1AC07-49AC-4C7D-AF73-56FFCA0CA3FD}"/>
    <dgm:cxn modelId="{74AF9CEE-E88C-43E8-A0C3-51902DE8063C}" srcId="{72928D86-5D87-4D93-A270-7DCA12ED2417}" destId="{350B5E84-DC8B-4E81-B22C-8C71CC05A04A}" srcOrd="1" destOrd="0" parTransId="{E05D64F9-E68E-4578-9B8E-47FFBA523523}" sibTransId="{772E0998-FE6E-4143-8F64-B703419F7738}"/>
    <dgm:cxn modelId="{AEE10AFA-8EFB-460D-AE52-0EC3AA438B3F}" type="presParOf" srcId="{DC624656-111B-4818-BCB2-222428110468}" destId="{72BD06FA-1C05-4AA8-A169-B3E4921F6A48}" srcOrd="0" destOrd="0" presId="urn:microsoft.com/office/officeart/2005/8/layout/pyramid2"/>
    <dgm:cxn modelId="{3110F736-D530-45F1-8B42-8CA3DBCA40B6}" type="presParOf" srcId="{DC624656-111B-4818-BCB2-222428110468}" destId="{FB48986D-C0F3-4684-ACDC-4771466BCF27}" srcOrd="1" destOrd="0" presId="urn:microsoft.com/office/officeart/2005/8/layout/pyramid2"/>
    <dgm:cxn modelId="{C0DA5A14-9378-48F8-9D66-DFAB7DDEF358}" type="presParOf" srcId="{FB48986D-C0F3-4684-ACDC-4771466BCF27}" destId="{9AFA0E28-754E-4FB5-AF49-2BBCCC65733C}" srcOrd="0" destOrd="0" presId="urn:microsoft.com/office/officeart/2005/8/layout/pyramid2"/>
    <dgm:cxn modelId="{7CAD68AC-C4AD-475B-BFCF-9DB1E9F85AE9}" type="presParOf" srcId="{FB48986D-C0F3-4684-ACDC-4771466BCF27}" destId="{5E07303B-A505-4FDB-852D-3E6489CE80C4}" srcOrd="1" destOrd="0" presId="urn:microsoft.com/office/officeart/2005/8/layout/pyramid2"/>
    <dgm:cxn modelId="{A8F351CD-19C5-4622-9059-864D98A83DB5}" type="presParOf" srcId="{FB48986D-C0F3-4684-ACDC-4771466BCF27}" destId="{C86B0D98-DE6A-407A-B201-8BD6FD493A35}" srcOrd="2" destOrd="0" presId="urn:microsoft.com/office/officeart/2005/8/layout/pyramid2"/>
    <dgm:cxn modelId="{E323E97F-3917-498D-AFFD-A74D81C14BA9}" type="presParOf" srcId="{FB48986D-C0F3-4684-ACDC-4771466BCF27}" destId="{2EA6CA0D-1CA7-46F3-BAF8-0BA5D8CAFDB8}" srcOrd="3" destOrd="0" presId="urn:microsoft.com/office/officeart/2005/8/layout/pyramid2"/>
    <dgm:cxn modelId="{B179F6CB-E481-4F9B-9E75-3765F360BDBA}" type="presParOf" srcId="{FB48986D-C0F3-4684-ACDC-4771466BCF27}" destId="{8AF7B1FF-97C7-49E6-B83A-20F559C4B776}" srcOrd="4" destOrd="0" presId="urn:microsoft.com/office/officeart/2005/8/layout/pyramid2"/>
    <dgm:cxn modelId="{42555EEE-D8B9-4AF2-80C8-9D216765261E}" type="presParOf" srcId="{FB48986D-C0F3-4684-ACDC-4771466BCF27}" destId="{51488322-7C88-41BF-B1B0-CB657FED6E3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C1E2D-437C-48B9-B53D-69C1F8D708D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s-ES"/>
        </a:p>
      </dgm:t>
    </dgm:pt>
    <dgm:pt modelId="{36D376FA-91C0-48A2-8DD4-954510AD4BC2}">
      <dgm:prSet phldrT="[Texto]" custT="1"/>
      <dgm:spPr/>
      <dgm:t>
        <a:bodyPr/>
        <a:lstStyle/>
        <a:p>
          <a:r>
            <a:rPr lang="es-ES" sz="3600" dirty="0"/>
            <a:t>Excel</a:t>
          </a:r>
        </a:p>
      </dgm:t>
    </dgm:pt>
    <dgm:pt modelId="{4672D403-C9B8-4693-B3BC-1A34CCC56D1F}" type="parTrans" cxnId="{91CB0E4E-5040-423D-895F-1BCBBE09B75E}">
      <dgm:prSet/>
      <dgm:spPr/>
      <dgm:t>
        <a:bodyPr/>
        <a:lstStyle/>
        <a:p>
          <a:endParaRPr lang="es-ES" sz="3600"/>
        </a:p>
      </dgm:t>
    </dgm:pt>
    <dgm:pt modelId="{961A93BB-0220-4230-A84C-52E3AE28EE4B}" type="sibTrans" cxnId="{91CB0E4E-5040-423D-895F-1BCBBE09B75E}">
      <dgm:prSet/>
      <dgm:spPr/>
      <dgm:t>
        <a:bodyPr/>
        <a:lstStyle/>
        <a:p>
          <a:endParaRPr lang="es-ES" sz="3600"/>
        </a:p>
      </dgm:t>
    </dgm:pt>
    <dgm:pt modelId="{FC269FB2-2059-453A-A52E-158E2FE2F287}">
      <dgm:prSet phldrT="[Texto]" custT="1"/>
      <dgm:spPr/>
      <dgm:t>
        <a:bodyPr/>
        <a:lstStyle/>
        <a:p>
          <a:r>
            <a:rPr lang="es-ES" sz="3600" dirty="0"/>
            <a:t>Python</a:t>
          </a:r>
        </a:p>
      </dgm:t>
    </dgm:pt>
    <dgm:pt modelId="{79E91836-E105-4C2E-A13F-7CFEB4CC87A8}" type="parTrans" cxnId="{142F9705-77E8-4AE1-9A03-E3FC07A9A737}">
      <dgm:prSet/>
      <dgm:spPr/>
      <dgm:t>
        <a:bodyPr/>
        <a:lstStyle/>
        <a:p>
          <a:endParaRPr lang="es-ES" sz="3600"/>
        </a:p>
      </dgm:t>
    </dgm:pt>
    <dgm:pt modelId="{45CF3591-C49A-44FE-8151-1B67B389B131}" type="sibTrans" cxnId="{142F9705-77E8-4AE1-9A03-E3FC07A9A737}">
      <dgm:prSet/>
      <dgm:spPr/>
      <dgm:t>
        <a:bodyPr/>
        <a:lstStyle/>
        <a:p>
          <a:endParaRPr lang="es-ES" sz="3600"/>
        </a:p>
      </dgm:t>
    </dgm:pt>
    <dgm:pt modelId="{1E8E9D0A-706F-47E4-9FCC-48025638A026}" type="pres">
      <dgm:prSet presAssocID="{010C1E2D-437C-48B9-B53D-69C1F8D708D7}" presName="linearFlow" presStyleCnt="0">
        <dgm:presLayoutVars>
          <dgm:dir/>
          <dgm:resizeHandles val="exact"/>
        </dgm:presLayoutVars>
      </dgm:prSet>
      <dgm:spPr/>
    </dgm:pt>
    <dgm:pt modelId="{63133196-104A-4DA5-9407-D5373415BC33}" type="pres">
      <dgm:prSet presAssocID="{36D376FA-91C0-48A2-8DD4-954510AD4BC2}" presName="composite" presStyleCnt="0"/>
      <dgm:spPr/>
    </dgm:pt>
    <dgm:pt modelId="{9DF3A2A0-BE93-4E17-930C-A555958DD7B1}" type="pres">
      <dgm:prSet presAssocID="{36D376FA-91C0-48A2-8DD4-954510AD4BC2}"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000" r="-1000"/>
          </a:stretch>
        </a:blipFill>
      </dgm:spPr>
    </dgm:pt>
    <dgm:pt modelId="{9EB31956-C854-4A8B-A887-D837A3FCFF34}" type="pres">
      <dgm:prSet presAssocID="{36D376FA-91C0-48A2-8DD4-954510AD4BC2}" presName="txShp" presStyleLbl="node1" presStyleIdx="0" presStyleCnt="2" custScaleX="75201" custScaleY="79757">
        <dgm:presLayoutVars>
          <dgm:bulletEnabled val="1"/>
        </dgm:presLayoutVars>
      </dgm:prSet>
      <dgm:spPr/>
    </dgm:pt>
    <dgm:pt modelId="{F2352CEC-25A0-48AF-AF98-F2D419E25FC3}" type="pres">
      <dgm:prSet presAssocID="{961A93BB-0220-4230-A84C-52E3AE28EE4B}" presName="spacing" presStyleCnt="0"/>
      <dgm:spPr/>
    </dgm:pt>
    <dgm:pt modelId="{AD7687FA-790D-4D0C-BC89-D7707D050B41}" type="pres">
      <dgm:prSet presAssocID="{FC269FB2-2059-453A-A52E-158E2FE2F287}" presName="composite" presStyleCnt="0"/>
      <dgm:spPr/>
    </dgm:pt>
    <dgm:pt modelId="{2AB57F10-9EB3-40CD-9EB9-236F664E3848}" type="pres">
      <dgm:prSet presAssocID="{FC269FB2-2059-453A-A52E-158E2FE2F287}" presName="imgShp"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5F20B0FA-0FF6-4374-8017-B439E49C7BD7}" type="pres">
      <dgm:prSet presAssocID="{FC269FB2-2059-453A-A52E-158E2FE2F287}" presName="txShp" presStyleLbl="node1" presStyleIdx="1" presStyleCnt="2" custScaleX="71074" custScaleY="77751">
        <dgm:presLayoutVars>
          <dgm:bulletEnabled val="1"/>
        </dgm:presLayoutVars>
      </dgm:prSet>
      <dgm:spPr/>
    </dgm:pt>
  </dgm:ptLst>
  <dgm:cxnLst>
    <dgm:cxn modelId="{142F9705-77E8-4AE1-9A03-E3FC07A9A737}" srcId="{010C1E2D-437C-48B9-B53D-69C1F8D708D7}" destId="{FC269FB2-2059-453A-A52E-158E2FE2F287}" srcOrd="1" destOrd="0" parTransId="{79E91836-E105-4C2E-A13F-7CFEB4CC87A8}" sibTransId="{45CF3591-C49A-44FE-8151-1B67B389B131}"/>
    <dgm:cxn modelId="{91CB0E4E-5040-423D-895F-1BCBBE09B75E}" srcId="{010C1E2D-437C-48B9-B53D-69C1F8D708D7}" destId="{36D376FA-91C0-48A2-8DD4-954510AD4BC2}" srcOrd="0" destOrd="0" parTransId="{4672D403-C9B8-4693-B3BC-1A34CCC56D1F}" sibTransId="{961A93BB-0220-4230-A84C-52E3AE28EE4B}"/>
    <dgm:cxn modelId="{B50BB0B9-8D75-41CB-8057-BC0150ED075B}" type="presOf" srcId="{010C1E2D-437C-48B9-B53D-69C1F8D708D7}" destId="{1E8E9D0A-706F-47E4-9FCC-48025638A026}" srcOrd="0" destOrd="0" presId="urn:microsoft.com/office/officeart/2005/8/layout/vList3"/>
    <dgm:cxn modelId="{F42A2BC1-B29C-4870-AEBA-F53F72DC99A8}" type="presOf" srcId="{36D376FA-91C0-48A2-8DD4-954510AD4BC2}" destId="{9EB31956-C854-4A8B-A887-D837A3FCFF34}" srcOrd="0" destOrd="0" presId="urn:microsoft.com/office/officeart/2005/8/layout/vList3"/>
    <dgm:cxn modelId="{474E28E2-C95A-4C91-B3C5-4652BA65D334}" type="presOf" srcId="{FC269FB2-2059-453A-A52E-158E2FE2F287}" destId="{5F20B0FA-0FF6-4374-8017-B439E49C7BD7}" srcOrd="0" destOrd="0" presId="urn:microsoft.com/office/officeart/2005/8/layout/vList3"/>
    <dgm:cxn modelId="{544ECE86-2D64-4937-BFE5-46F71BF6ED93}" type="presParOf" srcId="{1E8E9D0A-706F-47E4-9FCC-48025638A026}" destId="{63133196-104A-4DA5-9407-D5373415BC33}" srcOrd="0" destOrd="0" presId="urn:microsoft.com/office/officeart/2005/8/layout/vList3"/>
    <dgm:cxn modelId="{E9F03D1F-4DAF-4377-93AE-68A626DE896E}" type="presParOf" srcId="{63133196-104A-4DA5-9407-D5373415BC33}" destId="{9DF3A2A0-BE93-4E17-930C-A555958DD7B1}" srcOrd="0" destOrd="0" presId="urn:microsoft.com/office/officeart/2005/8/layout/vList3"/>
    <dgm:cxn modelId="{227DAABC-EA73-406A-B6C1-C9AF59279221}" type="presParOf" srcId="{63133196-104A-4DA5-9407-D5373415BC33}" destId="{9EB31956-C854-4A8B-A887-D837A3FCFF34}" srcOrd="1" destOrd="0" presId="urn:microsoft.com/office/officeart/2005/8/layout/vList3"/>
    <dgm:cxn modelId="{AFBC287F-8142-4420-808E-6BD4AE9C8B2A}" type="presParOf" srcId="{1E8E9D0A-706F-47E4-9FCC-48025638A026}" destId="{F2352CEC-25A0-48AF-AF98-F2D419E25FC3}" srcOrd="1" destOrd="0" presId="urn:microsoft.com/office/officeart/2005/8/layout/vList3"/>
    <dgm:cxn modelId="{51F8D1FF-3D0B-44E5-A9EB-2922F86113F6}" type="presParOf" srcId="{1E8E9D0A-706F-47E4-9FCC-48025638A026}" destId="{AD7687FA-790D-4D0C-BC89-D7707D050B41}" srcOrd="2" destOrd="0" presId="urn:microsoft.com/office/officeart/2005/8/layout/vList3"/>
    <dgm:cxn modelId="{B9C03CFD-4243-4EFC-AB7C-7073C30AA466}" type="presParOf" srcId="{AD7687FA-790D-4D0C-BC89-D7707D050B41}" destId="{2AB57F10-9EB3-40CD-9EB9-236F664E3848}" srcOrd="0" destOrd="0" presId="urn:microsoft.com/office/officeart/2005/8/layout/vList3"/>
    <dgm:cxn modelId="{8AA09B4E-7274-415A-B16A-1EAE1BA235F3}" type="presParOf" srcId="{AD7687FA-790D-4D0C-BC89-D7707D050B41}" destId="{5F20B0FA-0FF6-4374-8017-B439E49C7BD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D06FA-1C05-4AA8-A169-B3E4921F6A48}">
      <dsp:nvSpPr>
        <dsp:cNvPr id="0" name=""/>
        <dsp:cNvSpPr/>
      </dsp:nvSpPr>
      <dsp:spPr>
        <a:xfrm>
          <a:off x="669758" y="0"/>
          <a:ext cx="4831794" cy="4831794"/>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A0E28-754E-4FB5-AF49-2BBCCC65733C}">
      <dsp:nvSpPr>
        <dsp:cNvPr id="0" name=""/>
        <dsp:cNvSpPr/>
      </dsp:nvSpPr>
      <dsp:spPr>
        <a:xfrm>
          <a:off x="2045727" y="513484"/>
          <a:ext cx="7228274" cy="1143776"/>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Acceder, al instante, a datos de interés entre cantidades grandes de información </a:t>
          </a:r>
        </a:p>
      </dsp:txBody>
      <dsp:txXfrm>
        <a:off x="2101562" y="569319"/>
        <a:ext cx="7116604" cy="1032106"/>
      </dsp:txXfrm>
    </dsp:sp>
    <dsp:sp modelId="{C86B0D98-DE6A-407A-B201-8BD6FD493A35}">
      <dsp:nvSpPr>
        <dsp:cNvPr id="0" name=""/>
        <dsp:cNvSpPr/>
      </dsp:nvSpPr>
      <dsp:spPr>
        <a:xfrm>
          <a:off x="2022821" y="1886171"/>
          <a:ext cx="7248751" cy="1143776"/>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Proporcionar cantidades a pagar basadas en los criterios del interesado   </a:t>
          </a:r>
        </a:p>
      </dsp:txBody>
      <dsp:txXfrm>
        <a:off x="2078656" y="1942006"/>
        <a:ext cx="7137081" cy="1032106"/>
      </dsp:txXfrm>
    </dsp:sp>
    <dsp:sp modelId="{8AF7B1FF-97C7-49E6-B83A-20F559C4B776}">
      <dsp:nvSpPr>
        <dsp:cNvPr id="0" name=""/>
        <dsp:cNvSpPr/>
      </dsp:nvSpPr>
      <dsp:spPr>
        <a:xfrm>
          <a:off x="2015482" y="3253232"/>
          <a:ext cx="7258519" cy="1143776"/>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Generar reporte general de gastos totales </a:t>
          </a:r>
        </a:p>
      </dsp:txBody>
      <dsp:txXfrm>
        <a:off x="2071317" y="3309067"/>
        <a:ext cx="7146849" cy="1032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31956-C854-4A8B-A887-D837A3FCFF34}">
      <dsp:nvSpPr>
        <dsp:cNvPr id="0" name=""/>
        <dsp:cNvSpPr/>
      </dsp:nvSpPr>
      <dsp:spPr>
        <a:xfrm rot="10800000">
          <a:off x="2614617" y="187778"/>
          <a:ext cx="3698755" cy="1470547"/>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3058" tIns="137160" rIns="256032"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Excel</a:t>
          </a:r>
        </a:p>
      </dsp:txBody>
      <dsp:txXfrm rot="10800000">
        <a:off x="2982254" y="187778"/>
        <a:ext cx="3331118" cy="1470547"/>
      </dsp:txXfrm>
    </dsp:sp>
    <dsp:sp modelId="{9DF3A2A0-BE93-4E17-930C-A555958DD7B1}">
      <dsp:nvSpPr>
        <dsp:cNvPr id="0" name=""/>
        <dsp:cNvSpPr/>
      </dsp:nvSpPr>
      <dsp:spPr>
        <a:xfrm>
          <a:off x="1082856" y="1160"/>
          <a:ext cx="1843784" cy="1843784"/>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000" r="-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20B0FA-0FF6-4374-8017-B439E49C7BD7}">
      <dsp:nvSpPr>
        <dsp:cNvPr id="0" name=""/>
        <dsp:cNvSpPr/>
      </dsp:nvSpPr>
      <dsp:spPr>
        <a:xfrm rot="10800000">
          <a:off x="2766856" y="2600440"/>
          <a:ext cx="3495769" cy="1433560"/>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3058" tIns="137160" rIns="256032"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Python</a:t>
          </a:r>
        </a:p>
      </dsp:txBody>
      <dsp:txXfrm rot="10800000">
        <a:off x="3125246" y="2600440"/>
        <a:ext cx="3137379" cy="1433560"/>
      </dsp:txXfrm>
    </dsp:sp>
    <dsp:sp modelId="{2AB57F10-9EB3-40CD-9EB9-236F664E3848}">
      <dsp:nvSpPr>
        <dsp:cNvPr id="0" name=""/>
        <dsp:cNvSpPr/>
      </dsp:nvSpPr>
      <dsp:spPr>
        <a:xfrm>
          <a:off x="1133602" y="2395328"/>
          <a:ext cx="1843784" cy="1843784"/>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F68311E-D8D2-4D9C-8B28-5630F9A78A7A}" type="datetimeFigureOut">
              <a:rPr lang="es-VE" smtClean="0"/>
              <a:t>30-11-2017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210921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F68311E-D8D2-4D9C-8B28-5630F9A78A7A}" type="datetimeFigureOut">
              <a:rPr lang="es-VE" smtClean="0"/>
              <a:t>30-11-2017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273319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F68311E-D8D2-4D9C-8B28-5630F9A78A7A}" type="datetimeFigureOut">
              <a:rPr lang="es-VE" smtClean="0"/>
              <a:t>30-11-2017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FD1039D-5B73-4317-9C5B-F2D322B38A6A}" type="slidenum">
              <a:rPr lang="es-VE" smtClean="0"/>
              <a:t>‹Nº›</a:t>
            </a:fld>
            <a:endParaRPr lang="es-V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6672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F68311E-D8D2-4D9C-8B28-5630F9A78A7A}" type="datetimeFigureOut">
              <a:rPr lang="es-VE" smtClean="0"/>
              <a:t>30-11-2017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4184315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F68311E-D8D2-4D9C-8B28-5630F9A78A7A}" type="datetimeFigureOut">
              <a:rPr lang="es-VE" smtClean="0"/>
              <a:t>30-11-2017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FD1039D-5B73-4317-9C5B-F2D322B38A6A}" type="slidenum">
              <a:rPr lang="es-VE" smtClean="0"/>
              <a:t>‹Nº›</a:t>
            </a:fld>
            <a:endParaRPr lang="es-V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4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F68311E-D8D2-4D9C-8B28-5630F9A78A7A}" type="datetimeFigureOut">
              <a:rPr lang="es-VE" smtClean="0"/>
              <a:t>30-11-2017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1821704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68311E-D8D2-4D9C-8B28-5630F9A78A7A}" type="datetimeFigureOut">
              <a:rPr lang="es-VE" smtClean="0"/>
              <a:t>30-11-2017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1828679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68311E-D8D2-4D9C-8B28-5630F9A78A7A}" type="datetimeFigureOut">
              <a:rPr lang="es-VE" smtClean="0"/>
              <a:t>30-11-2017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296540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68311E-D8D2-4D9C-8B28-5630F9A78A7A}" type="datetimeFigureOut">
              <a:rPr lang="es-VE" smtClean="0"/>
              <a:t>30-11-2017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1063852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F68311E-D8D2-4D9C-8B28-5630F9A78A7A}" type="datetimeFigureOut">
              <a:rPr lang="es-VE" smtClean="0"/>
              <a:t>30-11-2017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239359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68311E-D8D2-4D9C-8B28-5630F9A78A7A}" type="datetimeFigureOut">
              <a:rPr lang="es-VE" smtClean="0"/>
              <a:t>30-11-2017</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417634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68311E-D8D2-4D9C-8B28-5630F9A78A7A}" type="datetimeFigureOut">
              <a:rPr lang="es-VE" smtClean="0"/>
              <a:t>30-11-2017</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350440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68311E-D8D2-4D9C-8B28-5630F9A78A7A}" type="datetimeFigureOut">
              <a:rPr lang="es-VE" smtClean="0"/>
              <a:t>30-11-2017</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3154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8311E-D8D2-4D9C-8B28-5630F9A78A7A}" type="datetimeFigureOut">
              <a:rPr lang="es-VE" smtClean="0"/>
              <a:t>30-11-2017</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264500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F68311E-D8D2-4D9C-8B28-5630F9A78A7A}" type="datetimeFigureOut">
              <a:rPr lang="es-VE" smtClean="0"/>
              <a:t>30-11-2017</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289111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F68311E-D8D2-4D9C-8B28-5630F9A78A7A}" type="datetimeFigureOut">
              <a:rPr lang="es-VE" smtClean="0"/>
              <a:t>30-11-2017</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FD1039D-5B73-4317-9C5B-F2D322B38A6A}" type="slidenum">
              <a:rPr lang="es-VE" smtClean="0"/>
              <a:t>‹Nº›</a:t>
            </a:fld>
            <a:endParaRPr lang="es-VE"/>
          </a:p>
        </p:txBody>
      </p:sp>
    </p:spTree>
    <p:extLst>
      <p:ext uri="{BB962C8B-B14F-4D97-AF65-F5344CB8AC3E}">
        <p14:creationId xmlns:p14="http://schemas.microsoft.com/office/powerpoint/2010/main" val="363143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68311E-D8D2-4D9C-8B28-5630F9A78A7A}" type="datetimeFigureOut">
              <a:rPr lang="es-VE" smtClean="0"/>
              <a:t>30-11-2017</a:t>
            </a:fld>
            <a:endParaRPr lang="es-V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D1039D-5B73-4317-9C5B-F2D322B38A6A}" type="slidenum">
              <a:rPr lang="es-VE" smtClean="0"/>
              <a:t>‹Nº›</a:t>
            </a:fld>
            <a:endParaRPr lang="es-VE"/>
          </a:p>
        </p:txBody>
      </p:sp>
    </p:spTree>
    <p:extLst>
      <p:ext uri="{BB962C8B-B14F-4D97-AF65-F5344CB8AC3E}">
        <p14:creationId xmlns:p14="http://schemas.microsoft.com/office/powerpoint/2010/main" val="2485827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fr.wikiversity.org/wiki/Fichier:Microsoft_Excel_2013_logo.svg" TargetMode="External"/><Relationship Id="rId2" Type="http://schemas.openxmlformats.org/officeDocument/2006/relationships/image" Target="../media/image2.png&amp;ehk=7JkapDFGj1hq352E9KimeA&amp;r=0&amp;pid=OfficeInsert"/><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Python" TargetMode="External"/><Relationship Id="rId2" Type="http://schemas.openxmlformats.org/officeDocument/2006/relationships/image" Target="../media/image3.png&amp;ehk=6"/><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DEEFF-9E7F-4F20-A4C1-4A81D996175C}"/>
              </a:ext>
            </a:extLst>
          </p:cNvPr>
          <p:cNvSpPr>
            <a:spLocks noGrp="1"/>
          </p:cNvSpPr>
          <p:nvPr>
            <p:ph type="ctrTitle"/>
          </p:nvPr>
        </p:nvSpPr>
        <p:spPr>
          <a:xfrm>
            <a:off x="1003485" y="265325"/>
            <a:ext cx="6868307" cy="2130287"/>
          </a:xfrm>
        </p:spPr>
        <p:txBody>
          <a:bodyPr/>
          <a:lstStyle/>
          <a:p>
            <a:pPr algn="l"/>
            <a:r>
              <a:rPr lang="en-US" sz="4400" dirty="0"/>
              <a:t>Introducci</a:t>
            </a:r>
            <a:r>
              <a:rPr lang="es-VE" sz="4400" dirty="0"/>
              <a:t>ón a la </a:t>
            </a:r>
            <a:br>
              <a:rPr lang="es-VE" sz="4400" dirty="0"/>
            </a:br>
            <a:r>
              <a:rPr lang="es-VE" sz="4400" dirty="0"/>
              <a:t>Ciencia de la Computación</a:t>
            </a:r>
            <a:br>
              <a:rPr lang="es-VE" sz="4400" dirty="0"/>
            </a:br>
            <a:r>
              <a:rPr lang="es-VE" sz="4400" dirty="0"/>
              <a:t>Laboratorio 1.08 </a:t>
            </a:r>
          </a:p>
        </p:txBody>
      </p:sp>
      <p:sp>
        <p:nvSpPr>
          <p:cNvPr id="3" name="Subtítulo 2">
            <a:extLst>
              <a:ext uri="{FF2B5EF4-FFF2-40B4-BE49-F238E27FC236}">
                <a16:creationId xmlns:a16="http://schemas.microsoft.com/office/drawing/2014/main" id="{DEEF013D-500D-4F44-90B5-A1DD28AFDB95}"/>
              </a:ext>
            </a:extLst>
          </p:cNvPr>
          <p:cNvSpPr>
            <a:spLocks noGrp="1"/>
          </p:cNvSpPr>
          <p:nvPr>
            <p:ph type="subTitle" idx="1"/>
          </p:nvPr>
        </p:nvSpPr>
        <p:spPr>
          <a:xfrm>
            <a:off x="1003485" y="5230277"/>
            <a:ext cx="7766936" cy="1096899"/>
          </a:xfrm>
        </p:spPr>
        <p:txBody>
          <a:bodyPr>
            <a:normAutofit/>
          </a:bodyPr>
          <a:lstStyle/>
          <a:p>
            <a:r>
              <a:rPr lang="es-VE" sz="2400" dirty="0"/>
              <a:t>Arianna Avila</a:t>
            </a:r>
          </a:p>
          <a:p>
            <a:r>
              <a:rPr lang="es-VE" sz="2400" dirty="0"/>
              <a:t>Código: 201720123</a:t>
            </a:r>
          </a:p>
        </p:txBody>
      </p:sp>
      <p:sp>
        <p:nvSpPr>
          <p:cNvPr id="4" name="Título 1">
            <a:extLst>
              <a:ext uri="{FF2B5EF4-FFF2-40B4-BE49-F238E27FC236}">
                <a16:creationId xmlns:a16="http://schemas.microsoft.com/office/drawing/2014/main" id="{0BD87423-3B94-404A-BF11-F539E0861B8E}"/>
              </a:ext>
            </a:extLst>
          </p:cNvPr>
          <p:cNvSpPr txBox="1">
            <a:spLocks/>
          </p:cNvSpPr>
          <p:nvPr/>
        </p:nvSpPr>
        <p:spPr>
          <a:xfrm>
            <a:off x="1158403" y="3429000"/>
            <a:ext cx="8648205" cy="63969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VE" sz="3600" dirty="0"/>
              <a:t>Proyecto: Consulta de gastos personales</a:t>
            </a:r>
          </a:p>
        </p:txBody>
      </p:sp>
    </p:spTree>
    <p:extLst>
      <p:ext uri="{BB962C8B-B14F-4D97-AF65-F5344CB8AC3E}">
        <p14:creationId xmlns:p14="http://schemas.microsoft.com/office/powerpoint/2010/main" val="69023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DBE32-D9C0-4074-96BC-EF499E608D71}"/>
              </a:ext>
            </a:extLst>
          </p:cNvPr>
          <p:cNvSpPr>
            <a:spLocks noGrp="1"/>
          </p:cNvSpPr>
          <p:nvPr>
            <p:ph type="title"/>
          </p:nvPr>
        </p:nvSpPr>
        <p:spPr>
          <a:xfrm>
            <a:off x="544812" y="225287"/>
            <a:ext cx="8596668" cy="702365"/>
          </a:xfrm>
        </p:spPr>
        <p:txBody>
          <a:bodyPr>
            <a:normAutofit/>
          </a:bodyPr>
          <a:lstStyle/>
          <a:p>
            <a:pPr algn="ctr"/>
            <a:r>
              <a:rPr lang="es-VE" sz="4000" dirty="0"/>
              <a:t>Descripción del proyecto</a:t>
            </a:r>
          </a:p>
        </p:txBody>
      </p:sp>
      <p:sp>
        <p:nvSpPr>
          <p:cNvPr id="3" name="Marcador de contenido 2">
            <a:extLst>
              <a:ext uri="{FF2B5EF4-FFF2-40B4-BE49-F238E27FC236}">
                <a16:creationId xmlns:a16="http://schemas.microsoft.com/office/drawing/2014/main" id="{1953B981-A3D1-4EF8-B9C6-ABF91B6218F4}"/>
              </a:ext>
            </a:extLst>
          </p:cNvPr>
          <p:cNvSpPr>
            <a:spLocks noGrp="1"/>
          </p:cNvSpPr>
          <p:nvPr>
            <p:ph idx="1"/>
          </p:nvPr>
        </p:nvSpPr>
        <p:spPr>
          <a:xfrm>
            <a:off x="677334" y="1338471"/>
            <a:ext cx="8596668" cy="4702892"/>
          </a:xfrm>
        </p:spPr>
        <p:txBody>
          <a:bodyPr/>
          <a:lstStyle/>
          <a:p>
            <a:pPr marL="0" indent="0">
              <a:buNone/>
            </a:pPr>
            <a:r>
              <a:rPr lang="es-VE" dirty="0"/>
              <a:t>	</a:t>
            </a:r>
          </a:p>
        </p:txBody>
      </p:sp>
      <p:sp>
        <p:nvSpPr>
          <p:cNvPr id="6" name="CuadroTexto 5">
            <a:extLst>
              <a:ext uri="{FF2B5EF4-FFF2-40B4-BE49-F238E27FC236}">
                <a16:creationId xmlns:a16="http://schemas.microsoft.com/office/drawing/2014/main" id="{2B3EFD4A-DD11-428C-8846-11B111BCDA53}"/>
              </a:ext>
            </a:extLst>
          </p:cNvPr>
          <p:cNvSpPr txBox="1"/>
          <p:nvPr/>
        </p:nvSpPr>
        <p:spPr>
          <a:xfrm>
            <a:off x="677334" y="1268596"/>
            <a:ext cx="7366133" cy="5016758"/>
          </a:xfrm>
          <a:prstGeom prst="rect">
            <a:avLst/>
          </a:prstGeom>
          <a:noFill/>
        </p:spPr>
        <p:txBody>
          <a:bodyPr wrap="square" rtlCol="0">
            <a:spAutoFit/>
          </a:bodyPr>
          <a:lstStyle/>
          <a:p>
            <a:pPr algn="just"/>
            <a:r>
              <a:rPr lang="es-VE" sz="2000" dirty="0"/>
              <a:t>	Es un programa pensado inicialmente para uso personal de mi papá, como ayuda para el control de gastos familiares en Venezuela y ahora en Perú. </a:t>
            </a:r>
          </a:p>
          <a:p>
            <a:pPr algn="just"/>
            <a:endParaRPr lang="es-VE" sz="2000" dirty="0"/>
          </a:p>
          <a:p>
            <a:pPr algn="just"/>
            <a:r>
              <a:rPr lang="es-VE" sz="2000" dirty="0"/>
              <a:t>	El programa facilita la búsqueda y acceso de los gastos correspondientes a cada uno de los bienes y servicios, a partir de una base de datos en Excel, la cual naturalmente irá creciendo, por lo que se podrá optimizar el tiempo para efectivamente conseguir un valor particular deseado.</a:t>
            </a:r>
          </a:p>
          <a:p>
            <a:pPr algn="just"/>
            <a:endParaRPr lang="es-VE" sz="2000" dirty="0"/>
          </a:p>
          <a:p>
            <a:pPr algn="just"/>
            <a:r>
              <a:rPr lang="es-VE" sz="2000" dirty="0"/>
              <a:t>	Trabaja con el módulo “</a:t>
            </a:r>
            <a:r>
              <a:rPr lang="es-VE" sz="2000" dirty="0" err="1"/>
              <a:t>OpenPyXl</a:t>
            </a:r>
            <a:r>
              <a:rPr lang="es-VE" sz="2000" dirty="0"/>
              <a:t>”, el cual permite que Python lea y modifique hojas de cálculo; puede recorrer números gigantes de columnas y filas y solo seleccionar datos con los que se quiera realizar alguna operación; tareas que no tienen sentido hacerlas manualmente dentro de una extensa hoja de Excel.</a:t>
            </a:r>
          </a:p>
        </p:txBody>
      </p:sp>
      <p:pic>
        <p:nvPicPr>
          <p:cNvPr id="1026" name="Picture 2" descr="Resultado de imagen para python excel">
            <a:extLst>
              <a:ext uri="{FF2B5EF4-FFF2-40B4-BE49-F238E27FC236}">
                <a16:creationId xmlns:a16="http://schemas.microsoft.com/office/drawing/2014/main" id="{5CF7F2C9-A2C2-47C5-A554-63BDCF28F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547" y="3158836"/>
            <a:ext cx="3102119" cy="329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72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DBE32-D9C0-4074-96BC-EF499E608D71}"/>
              </a:ext>
            </a:extLst>
          </p:cNvPr>
          <p:cNvSpPr>
            <a:spLocks noGrp="1"/>
          </p:cNvSpPr>
          <p:nvPr>
            <p:ph type="title"/>
          </p:nvPr>
        </p:nvSpPr>
        <p:spPr>
          <a:xfrm>
            <a:off x="544812" y="225287"/>
            <a:ext cx="8596668" cy="702365"/>
          </a:xfrm>
        </p:spPr>
        <p:txBody>
          <a:bodyPr>
            <a:normAutofit/>
          </a:bodyPr>
          <a:lstStyle/>
          <a:p>
            <a:pPr algn="ctr"/>
            <a:r>
              <a:rPr lang="es-VE" sz="4000" dirty="0"/>
              <a:t>Objetivos</a:t>
            </a:r>
          </a:p>
        </p:txBody>
      </p:sp>
      <p:sp>
        <p:nvSpPr>
          <p:cNvPr id="3" name="Marcador de contenido 2">
            <a:extLst>
              <a:ext uri="{FF2B5EF4-FFF2-40B4-BE49-F238E27FC236}">
                <a16:creationId xmlns:a16="http://schemas.microsoft.com/office/drawing/2014/main" id="{1953B981-A3D1-4EF8-B9C6-ABF91B6218F4}"/>
              </a:ext>
            </a:extLst>
          </p:cNvPr>
          <p:cNvSpPr>
            <a:spLocks noGrp="1"/>
          </p:cNvSpPr>
          <p:nvPr>
            <p:ph idx="1"/>
          </p:nvPr>
        </p:nvSpPr>
        <p:spPr>
          <a:xfrm>
            <a:off x="677334" y="1338471"/>
            <a:ext cx="8596668" cy="4702892"/>
          </a:xfrm>
        </p:spPr>
        <p:txBody>
          <a:bodyPr/>
          <a:lstStyle/>
          <a:p>
            <a:pPr marL="0" indent="0">
              <a:buNone/>
            </a:pPr>
            <a:r>
              <a:rPr lang="es-VE" dirty="0"/>
              <a:t>	</a:t>
            </a:r>
          </a:p>
        </p:txBody>
      </p:sp>
      <p:graphicFrame>
        <p:nvGraphicFramePr>
          <p:cNvPr id="5" name="Diagrama 4">
            <a:extLst>
              <a:ext uri="{FF2B5EF4-FFF2-40B4-BE49-F238E27FC236}">
                <a16:creationId xmlns:a16="http://schemas.microsoft.com/office/drawing/2014/main" id="{14BFDAD6-7A28-47EF-9E4E-CE21DCACF56F}"/>
              </a:ext>
            </a:extLst>
          </p:cNvPr>
          <p:cNvGraphicFramePr/>
          <p:nvPr>
            <p:extLst>
              <p:ext uri="{D42A27DB-BD31-4B8C-83A1-F6EECF244321}">
                <p14:modId xmlns:p14="http://schemas.microsoft.com/office/powerpoint/2010/main" val="2908629857"/>
              </p:ext>
            </p:extLst>
          </p:nvPr>
        </p:nvGraphicFramePr>
        <p:xfrm>
          <a:off x="0" y="1231858"/>
          <a:ext cx="9274002" cy="4831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08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DBE32-D9C0-4074-96BC-EF499E608D71}"/>
              </a:ext>
            </a:extLst>
          </p:cNvPr>
          <p:cNvSpPr>
            <a:spLocks noGrp="1"/>
          </p:cNvSpPr>
          <p:nvPr>
            <p:ph type="title"/>
          </p:nvPr>
        </p:nvSpPr>
        <p:spPr>
          <a:xfrm>
            <a:off x="544812" y="225287"/>
            <a:ext cx="8596668" cy="702365"/>
          </a:xfrm>
        </p:spPr>
        <p:txBody>
          <a:bodyPr>
            <a:normAutofit/>
          </a:bodyPr>
          <a:lstStyle/>
          <a:p>
            <a:pPr algn="ctr"/>
            <a:r>
              <a:rPr lang="es-VE" sz="4000" dirty="0"/>
              <a:t>Instrucciones</a:t>
            </a:r>
          </a:p>
        </p:txBody>
      </p:sp>
      <p:cxnSp>
        <p:nvCxnSpPr>
          <p:cNvPr id="5" name="Conector: curvado 4">
            <a:extLst>
              <a:ext uri="{FF2B5EF4-FFF2-40B4-BE49-F238E27FC236}">
                <a16:creationId xmlns:a16="http://schemas.microsoft.com/office/drawing/2014/main" id="{16C27745-4ECD-4DD6-AEA6-E9A291A38846}"/>
              </a:ext>
            </a:extLst>
          </p:cNvPr>
          <p:cNvCxnSpPr>
            <a:cxnSpLocks/>
          </p:cNvCxnSpPr>
          <p:nvPr/>
        </p:nvCxnSpPr>
        <p:spPr>
          <a:xfrm>
            <a:off x="1073711" y="1084383"/>
            <a:ext cx="512617" cy="19396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3D792E35-B689-4915-9AF2-18E95C4E07EC}"/>
              </a:ext>
            </a:extLst>
          </p:cNvPr>
          <p:cNvSpPr txBox="1"/>
          <p:nvPr/>
        </p:nvSpPr>
        <p:spPr>
          <a:xfrm>
            <a:off x="1586328" y="1074723"/>
            <a:ext cx="7890087" cy="707886"/>
          </a:xfrm>
          <a:prstGeom prst="rect">
            <a:avLst/>
          </a:prstGeom>
          <a:noFill/>
        </p:spPr>
        <p:txBody>
          <a:bodyPr wrap="square" rtlCol="0">
            <a:spAutoFit/>
          </a:bodyPr>
          <a:lstStyle/>
          <a:p>
            <a:r>
              <a:rPr lang="es-VE" sz="2000" dirty="0"/>
              <a:t>Para iniciar, seleccionar el número de la opción que se quiere consultar.</a:t>
            </a:r>
          </a:p>
        </p:txBody>
      </p:sp>
      <p:cxnSp>
        <p:nvCxnSpPr>
          <p:cNvPr id="24" name="Conector: curvado 23">
            <a:extLst>
              <a:ext uri="{FF2B5EF4-FFF2-40B4-BE49-F238E27FC236}">
                <a16:creationId xmlns:a16="http://schemas.microsoft.com/office/drawing/2014/main" id="{654A82AB-5795-4B2E-8EAB-95427046752D}"/>
              </a:ext>
            </a:extLst>
          </p:cNvPr>
          <p:cNvCxnSpPr>
            <a:cxnSpLocks/>
          </p:cNvCxnSpPr>
          <p:nvPr/>
        </p:nvCxnSpPr>
        <p:spPr>
          <a:xfrm>
            <a:off x="1073711" y="1840644"/>
            <a:ext cx="512617" cy="19396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9CCACA6E-EBF4-48AB-9F5A-7A661B7168EC}"/>
              </a:ext>
            </a:extLst>
          </p:cNvPr>
          <p:cNvSpPr txBox="1"/>
          <p:nvPr/>
        </p:nvSpPr>
        <p:spPr>
          <a:xfrm>
            <a:off x="1586328" y="1816260"/>
            <a:ext cx="7890087" cy="707886"/>
          </a:xfrm>
          <a:prstGeom prst="rect">
            <a:avLst/>
          </a:prstGeom>
          <a:noFill/>
        </p:spPr>
        <p:txBody>
          <a:bodyPr wrap="square" rtlCol="0">
            <a:spAutoFit/>
          </a:bodyPr>
          <a:lstStyle/>
          <a:p>
            <a:r>
              <a:rPr lang="es-VE" sz="2000" dirty="0"/>
              <a:t>Seleccionar el número correspondiente al país que se quiere consultar.</a:t>
            </a:r>
          </a:p>
        </p:txBody>
      </p:sp>
      <p:cxnSp>
        <p:nvCxnSpPr>
          <p:cNvPr id="26" name="Conector: curvado 25">
            <a:extLst>
              <a:ext uri="{FF2B5EF4-FFF2-40B4-BE49-F238E27FC236}">
                <a16:creationId xmlns:a16="http://schemas.microsoft.com/office/drawing/2014/main" id="{8488B317-F8B9-49E0-82BE-BA29823D788D}"/>
              </a:ext>
            </a:extLst>
          </p:cNvPr>
          <p:cNvCxnSpPr>
            <a:cxnSpLocks/>
          </p:cNvCxnSpPr>
          <p:nvPr/>
        </p:nvCxnSpPr>
        <p:spPr>
          <a:xfrm>
            <a:off x="1073711" y="2544982"/>
            <a:ext cx="512617" cy="19396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AFFD6FD5-3BCA-4F37-93BD-7F628AAEE60A}"/>
              </a:ext>
            </a:extLst>
          </p:cNvPr>
          <p:cNvSpPr txBox="1"/>
          <p:nvPr/>
        </p:nvSpPr>
        <p:spPr>
          <a:xfrm>
            <a:off x="1586328" y="2526142"/>
            <a:ext cx="7890087" cy="707886"/>
          </a:xfrm>
          <a:prstGeom prst="rect">
            <a:avLst/>
          </a:prstGeom>
          <a:noFill/>
        </p:spPr>
        <p:txBody>
          <a:bodyPr wrap="square" rtlCol="0">
            <a:spAutoFit/>
          </a:bodyPr>
          <a:lstStyle/>
          <a:p>
            <a:r>
              <a:rPr lang="es-VE" sz="2000" dirty="0"/>
              <a:t>Para cada opción, continuar introduciendo los datos que se solicitan.</a:t>
            </a:r>
          </a:p>
        </p:txBody>
      </p:sp>
      <p:cxnSp>
        <p:nvCxnSpPr>
          <p:cNvPr id="28" name="Conector: curvado 27">
            <a:extLst>
              <a:ext uri="{FF2B5EF4-FFF2-40B4-BE49-F238E27FC236}">
                <a16:creationId xmlns:a16="http://schemas.microsoft.com/office/drawing/2014/main" id="{9A002013-09F0-40FE-A7F6-B9E8A589E821}"/>
              </a:ext>
            </a:extLst>
          </p:cNvPr>
          <p:cNvCxnSpPr>
            <a:cxnSpLocks/>
          </p:cNvCxnSpPr>
          <p:nvPr/>
        </p:nvCxnSpPr>
        <p:spPr>
          <a:xfrm>
            <a:off x="1073711" y="3759695"/>
            <a:ext cx="512617" cy="19396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8A2CC467-C361-455E-991C-716AABB4F0B3}"/>
              </a:ext>
            </a:extLst>
          </p:cNvPr>
          <p:cNvSpPr txBox="1"/>
          <p:nvPr/>
        </p:nvSpPr>
        <p:spPr>
          <a:xfrm>
            <a:off x="1586327" y="3241750"/>
            <a:ext cx="7890087" cy="400110"/>
          </a:xfrm>
          <a:prstGeom prst="rect">
            <a:avLst/>
          </a:prstGeom>
          <a:noFill/>
        </p:spPr>
        <p:txBody>
          <a:bodyPr wrap="square" rtlCol="0">
            <a:spAutoFit/>
          </a:bodyPr>
          <a:lstStyle/>
          <a:p>
            <a:r>
              <a:rPr lang="es-VE" sz="2000" dirty="0"/>
              <a:t>Las cantidades solicitadas se escriben en número.</a:t>
            </a:r>
          </a:p>
        </p:txBody>
      </p:sp>
      <p:cxnSp>
        <p:nvCxnSpPr>
          <p:cNvPr id="32" name="Conector: curvado 31">
            <a:extLst>
              <a:ext uri="{FF2B5EF4-FFF2-40B4-BE49-F238E27FC236}">
                <a16:creationId xmlns:a16="http://schemas.microsoft.com/office/drawing/2014/main" id="{DD89D143-7DE5-4C17-A8F8-662213FE5904}"/>
              </a:ext>
            </a:extLst>
          </p:cNvPr>
          <p:cNvCxnSpPr>
            <a:cxnSpLocks/>
          </p:cNvCxnSpPr>
          <p:nvPr/>
        </p:nvCxnSpPr>
        <p:spPr>
          <a:xfrm>
            <a:off x="1073711" y="3249320"/>
            <a:ext cx="512617" cy="19396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323A100-F69B-4558-9BA1-A64028CFE504}"/>
              </a:ext>
            </a:extLst>
          </p:cNvPr>
          <p:cNvSpPr txBox="1"/>
          <p:nvPr/>
        </p:nvSpPr>
        <p:spPr>
          <a:xfrm>
            <a:off x="1586327" y="3731351"/>
            <a:ext cx="7820811" cy="1015663"/>
          </a:xfrm>
          <a:prstGeom prst="rect">
            <a:avLst/>
          </a:prstGeom>
          <a:noFill/>
        </p:spPr>
        <p:txBody>
          <a:bodyPr wrap="square" rtlCol="0">
            <a:spAutoFit/>
          </a:bodyPr>
          <a:lstStyle/>
          <a:p>
            <a:r>
              <a:rPr lang="es-VE" sz="2000" dirty="0"/>
              <a:t>Los servicios y meses solicitados deben escribirse como se muestran en las listas proporcionadas al momento de introducir el dato.</a:t>
            </a:r>
          </a:p>
        </p:txBody>
      </p:sp>
      <p:cxnSp>
        <p:nvCxnSpPr>
          <p:cNvPr id="34" name="Conector: curvado 33">
            <a:extLst>
              <a:ext uri="{FF2B5EF4-FFF2-40B4-BE49-F238E27FC236}">
                <a16:creationId xmlns:a16="http://schemas.microsoft.com/office/drawing/2014/main" id="{14964FCC-AB68-4D10-8739-9A9B513D7C16}"/>
              </a:ext>
            </a:extLst>
          </p:cNvPr>
          <p:cNvCxnSpPr>
            <a:cxnSpLocks/>
          </p:cNvCxnSpPr>
          <p:nvPr/>
        </p:nvCxnSpPr>
        <p:spPr>
          <a:xfrm>
            <a:off x="1073711" y="4747014"/>
            <a:ext cx="512617" cy="19396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2D4FB31E-8505-45AF-844A-8EF64A919C0E}"/>
              </a:ext>
            </a:extLst>
          </p:cNvPr>
          <p:cNvSpPr txBox="1"/>
          <p:nvPr/>
        </p:nvSpPr>
        <p:spPr>
          <a:xfrm>
            <a:off x="1586327" y="4747014"/>
            <a:ext cx="7890087" cy="707886"/>
          </a:xfrm>
          <a:prstGeom prst="rect">
            <a:avLst/>
          </a:prstGeom>
          <a:noFill/>
        </p:spPr>
        <p:txBody>
          <a:bodyPr wrap="square" rtlCol="0">
            <a:spAutoFit/>
          </a:bodyPr>
          <a:lstStyle/>
          <a:p>
            <a:r>
              <a:rPr lang="es-VE" sz="2000" dirty="0"/>
              <a:t>Al finalizar el proceso, para realizar otra búsqueda de datos, presionar la tecla “</a:t>
            </a:r>
            <a:r>
              <a:rPr lang="es-VE" sz="2000" dirty="0" err="1"/>
              <a:t>enter</a:t>
            </a:r>
            <a:r>
              <a:rPr lang="es-VE" sz="2000" dirty="0"/>
              <a:t>”.</a:t>
            </a:r>
          </a:p>
        </p:txBody>
      </p:sp>
      <p:cxnSp>
        <p:nvCxnSpPr>
          <p:cNvPr id="36" name="Conector: curvado 35">
            <a:extLst>
              <a:ext uri="{FF2B5EF4-FFF2-40B4-BE49-F238E27FC236}">
                <a16:creationId xmlns:a16="http://schemas.microsoft.com/office/drawing/2014/main" id="{7A80580E-AA35-4391-A6AC-0686DA76512D}"/>
              </a:ext>
            </a:extLst>
          </p:cNvPr>
          <p:cNvCxnSpPr>
            <a:cxnSpLocks/>
          </p:cNvCxnSpPr>
          <p:nvPr/>
        </p:nvCxnSpPr>
        <p:spPr>
          <a:xfrm>
            <a:off x="1073709" y="5498225"/>
            <a:ext cx="512617" cy="19396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E64B88CF-1DA4-4DC1-886B-842A5FD1FBE9}"/>
              </a:ext>
            </a:extLst>
          </p:cNvPr>
          <p:cNvSpPr txBox="1"/>
          <p:nvPr/>
        </p:nvSpPr>
        <p:spPr>
          <a:xfrm>
            <a:off x="1586326" y="5498225"/>
            <a:ext cx="7890087" cy="400110"/>
          </a:xfrm>
          <a:prstGeom prst="rect">
            <a:avLst/>
          </a:prstGeom>
          <a:noFill/>
        </p:spPr>
        <p:txBody>
          <a:bodyPr wrap="square" rtlCol="0">
            <a:spAutoFit/>
          </a:bodyPr>
          <a:lstStyle/>
          <a:p>
            <a:r>
              <a:rPr lang="es-VE" sz="2000" dirty="0"/>
              <a:t>Para salir del programa, introducir “0”.</a:t>
            </a:r>
          </a:p>
        </p:txBody>
      </p:sp>
    </p:spTree>
    <p:extLst>
      <p:ext uri="{BB962C8B-B14F-4D97-AF65-F5344CB8AC3E}">
        <p14:creationId xmlns:p14="http://schemas.microsoft.com/office/powerpoint/2010/main" val="128237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DBE32-D9C0-4074-96BC-EF499E608D71}"/>
              </a:ext>
            </a:extLst>
          </p:cNvPr>
          <p:cNvSpPr>
            <a:spLocks noGrp="1"/>
          </p:cNvSpPr>
          <p:nvPr>
            <p:ph type="title"/>
          </p:nvPr>
        </p:nvSpPr>
        <p:spPr>
          <a:xfrm>
            <a:off x="544812" y="225287"/>
            <a:ext cx="8596668" cy="702365"/>
          </a:xfrm>
        </p:spPr>
        <p:txBody>
          <a:bodyPr>
            <a:normAutofit/>
          </a:bodyPr>
          <a:lstStyle/>
          <a:p>
            <a:pPr algn="ctr"/>
            <a:r>
              <a:rPr lang="es-VE" sz="4000" dirty="0"/>
              <a:t>Componentes del proyecto</a:t>
            </a:r>
          </a:p>
        </p:txBody>
      </p:sp>
      <p:sp>
        <p:nvSpPr>
          <p:cNvPr id="3" name="Marcador de contenido 2">
            <a:extLst>
              <a:ext uri="{FF2B5EF4-FFF2-40B4-BE49-F238E27FC236}">
                <a16:creationId xmlns:a16="http://schemas.microsoft.com/office/drawing/2014/main" id="{1953B981-A3D1-4EF8-B9C6-ABF91B6218F4}"/>
              </a:ext>
            </a:extLst>
          </p:cNvPr>
          <p:cNvSpPr>
            <a:spLocks noGrp="1"/>
          </p:cNvSpPr>
          <p:nvPr>
            <p:ph idx="1"/>
          </p:nvPr>
        </p:nvSpPr>
        <p:spPr>
          <a:xfrm>
            <a:off x="677334" y="1338471"/>
            <a:ext cx="8596668" cy="4702892"/>
          </a:xfrm>
        </p:spPr>
        <p:txBody>
          <a:bodyPr/>
          <a:lstStyle/>
          <a:p>
            <a:pPr marL="0" indent="0">
              <a:buNone/>
            </a:pPr>
            <a:r>
              <a:rPr lang="es-VE" dirty="0"/>
              <a:t>	</a:t>
            </a:r>
          </a:p>
        </p:txBody>
      </p:sp>
      <p:graphicFrame>
        <p:nvGraphicFramePr>
          <p:cNvPr id="4" name="Diagrama 3">
            <a:extLst>
              <a:ext uri="{FF2B5EF4-FFF2-40B4-BE49-F238E27FC236}">
                <a16:creationId xmlns:a16="http://schemas.microsoft.com/office/drawing/2014/main" id="{E5AD1466-01CB-498E-9B51-C8B617DAE3AC}"/>
              </a:ext>
            </a:extLst>
          </p:cNvPr>
          <p:cNvGraphicFramePr/>
          <p:nvPr>
            <p:extLst>
              <p:ext uri="{D42A27DB-BD31-4B8C-83A1-F6EECF244321}">
                <p14:modId xmlns:p14="http://schemas.microsoft.com/office/powerpoint/2010/main" val="568976855"/>
              </p:ext>
            </p:extLst>
          </p:nvPr>
        </p:nvGraphicFramePr>
        <p:xfrm>
          <a:off x="1145031" y="1569780"/>
          <a:ext cx="7396229" cy="4240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925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0CC7B0D7-CF6D-43DA-83E1-08FED6646752}"/>
              </a:ext>
            </a:extLst>
          </p:cNvPr>
          <p:cNvGrpSpPr/>
          <p:nvPr/>
        </p:nvGrpSpPr>
        <p:grpSpPr>
          <a:xfrm>
            <a:off x="1174795" y="468910"/>
            <a:ext cx="2482806" cy="1033147"/>
            <a:chOff x="2614617" y="187778"/>
            <a:chExt cx="3698755" cy="1470547"/>
          </a:xfrm>
        </p:grpSpPr>
        <p:sp>
          <p:nvSpPr>
            <p:cNvPr id="6" name="Flecha: pentágono 5">
              <a:extLst>
                <a:ext uri="{FF2B5EF4-FFF2-40B4-BE49-F238E27FC236}">
                  <a16:creationId xmlns:a16="http://schemas.microsoft.com/office/drawing/2014/main" id="{FCCE3000-63EC-4553-BB1C-22067B1652CE}"/>
                </a:ext>
              </a:extLst>
            </p:cNvPr>
            <p:cNvSpPr/>
            <p:nvPr/>
          </p:nvSpPr>
          <p:spPr>
            <a:xfrm rot="10800000">
              <a:off x="2614617" y="187778"/>
              <a:ext cx="3698755" cy="147054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lecha: pentágono 4">
              <a:extLst>
                <a:ext uri="{FF2B5EF4-FFF2-40B4-BE49-F238E27FC236}">
                  <a16:creationId xmlns:a16="http://schemas.microsoft.com/office/drawing/2014/main" id="{B7E42682-D640-4A2A-8255-719EA23DB167}"/>
                </a:ext>
              </a:extLst>
            </p:cNvPr>
            <p:cNvSpPr txBox="1"/>
            <p:nvPr/>
          </p:nvSpPr>
          <p:spPr>
            <a:xfrm rot="21600000">
              <a:off x="2982254" y="187778"/>
              <a:ext cx="3331118" cy="14705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13058" tIns="137160" rIns="256032"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Excel</a:t>
              </a:r>
            </a:p>
          </p:txBody>
        </p:sp>
      </p:grpSp>
      <p:sp>
        <p:nvSpPr>
          <p:cNvPr id="5" name="Elipse 4">
            <a:extLst>
              <a:ext uri="{FF2B5EF4-FFF2-40B4-BE49-F238E27FC236}">
                <a16:creationId xmlns:a16="http://schemas.microsoft.com/office/drawing/2014/main" id="{672333F6-7400-4E0D-BC92-D30B710B8C74}"/>
              </a:ext>
            </a:extLst>
          </p:cNvPr>
          <p:cNvSpPr/>
          <p:nvPr/>
        </p:nvSpPr>
        <p:spPr>
          <a:xfrm>
            <a:off x="280342" y="290381"/>
            <a:ext cx="1237648" cy="1295368"/>
          </a:xfrm>
          <a:prstGeom prst="ellipse">
            <a:avLst/>
          </a:prstGeom>
          <a: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0" name="Imagen 9">
            <a:extLst>
              <a:ext uri="{FF2B5EF4-FFF2-40B4-BE49-F238E27FC236}">
                <a16:creationId xmlns:a16="http://schemas.microsoft.com/office/drawing/2014/main" id="{05F2EF4E-BED6-41E2-BDE2-E679994F61CD}"/>
              </a:ext>
            </a:extLst>
          </p:cNvPr>
          <p:cNvPicPr>
            <a:picLocks noChangeAspect="1"/>
          </p:cNvPicPr>
          <p:nvPr/>
        </p:nvPicPr>
        <p:blipFill rotWithShape="1">
          <a:blip r:embed="rId4"/>
          <a:srcRect l="24773" t="12507" r="44659" b="70920"/>
          <a:stretch/>
        </p:blipFill>
        <p:spPr>
          <a:xfrm>
            <a:off x="1324026" y="2211295"/>
            <a:ext cx="7114826" cy="2168832"/>
          </a:xfrm>
          <a:prstGeom prst="rect">
            <a:avLst/>
          </a:prstGeom>
          <a:solidFill>
            <a:schemeClr val="tx1"/>
          </a:solidFill>
          <a:ln w="38100">
            <a:solidFill>
              <a:schemeClr val="tx1"/>
            </a:solidFill>
          </a:ln>
        </p:spPr>
      </p:pic>
      <p:pic>
        <p:nvPicPr>
          <p:cNvPr id="11" name="Imagen 10">
            <a:extLst>
              <a:ext uri="{FF2B5EF4-FFF2-40B4-BE49-F238E27FC236}">
                <a16:creationId xmlns:a16="http://schemas.microsoft.com/office/drawing/2014/main" id="{70E4F4C4-6AF7-4AE7-AA3D-6880792F6097}"/>
              </a:ext>
            </a:extLst>
          </p:cNvPr>
          <p:cNvPicPr>
            <a:picLocks noChangeAspect="1"/>
          </p:cNvPicPr>
          <p:nvPr/>
        </p:nvPicPr>
        <p:blipFill rotWithShape="1">
          <a:blip r:embed="rId5"/>
          <a:srcRect l="24887" t="31304" r="44773" b="60409"/>
          <a:stretch/>
        </p:blipFill>
        <p:spPr>
          <a:xfrm>
            <a:off x="1324026" y="5005674"/>
            <a:ext cx="7114826" cy="1092538"/>
          </a:xfrm>
          <a:prstGeom prst="rect">
            <a:avLst/>
          </a:prstGeom>
          <a:ln w="38100">
            <a:solidFill>
              <a:schemeClr val="tx1"/>
            </a:solidFill>
          </a:ln>
        </p:spPr>
      </p:pic>
    </p:spTree>
    <p:extLst>
      <p:ext uri="{BB962C8B-B14F-4D97-AF65-F5344CB8AC3E}">
        <p14:creationId xmlns:p14="http://schemas.microsoft.com/office/powerpoint/2010/main" val="386432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8CF108B5-9F52-40E6-BCBF-0DBB1088E965}"/>
              </a:ext>
            </a:extLst>
          </p:cNvPr>
          <p:cNvGrpSpPr/>
          <p:nvPr/>
        </p:nvGrpSpPr>
        <p:grpSpPr>
          <a:xfrm>
            <a:off x="1080439" y="448069"/>
            <a:ext cx="2854251" cy="978950"/>
            <a:chOff x="2766856" y="2600440"/>
            <a:chExt cx="3495769" cy="1433560"/>
          </a:xfrm>
        </p:grpSpPr>
        <p:sp>
          <p:nvSpPr>
            <p:cNvPr id="6" name="Flecha: pentágono 5">
              <a:extLst>
                <a:ext uri="{FF2B5EF4-FFF2-40B4-BE49-F238E27FC236}">
                  <a16:creationId xmlns:a16="http://schemas.microsoft.com/office/drawing/2014/main" id="{6F5ADE90-5581-43EE-9D17-3EC3D8E7CF0B}"/>
                </a:ext>
              </a:extLst>
            </p:cNvPr>
            <p:cNvSpPr/>
            <p:nvPr/>
          </p:nvSpPr>
          <p:spPr>
            <a:xfrm rot="10800000">
              <a:off x="2766856" y="2600440"/>
              <a:ext cx="3495769" cy="14335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lecha: pentágono 4">
              <a:extLst>
                <a:ext uri="{FF2B5EF4-FFF2-40B4-BE49-F238E27FC236}">
                  <a16:creationId xmlns:a16="http://schemas.microsoft.com/office/drawing/2014/main" id="{BF1FEBC2-4E66-4B56-BC75-C790957901A9}"/>
                </a:ext>
              </a:extLst>
            </p:cNvPr>
            <p:cNvSpPr txBox="1"/>
            <p:nvPr/>
          </p:nvSpPr>
          <p:spPr>
            <a:xfrm rot="21600000">
              <a:off x="3125246" y="2600440"/>
              <a:ext cx="3137379" cy="14335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13058" tIns="137160" rIns="256032"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Python</a:t>
              </a:r>
            </a:p>
          </p:txBody>
        </p:sp>
      </p:grpSp>
      <p:sp>
        <p:nvSpPr>
          <p:cNvPr id="5" name="Elipse 4">
            <a:extLst>
              <a:ext uri="{FF2B5EF4-FFF2-40B4-BE49-F238E27FC236}">
                <a16:creationId xmlns:a16="http://schemas.microsoft.com/office/drawing/2014/main" id="{ACB02625-4CDB-43FE-BA2E-075BF5419F79}"/>
              </a:ext>
            </a:extLst>
          </p:cNvPr>
          <p:cNvSpPr/>
          <p:nvPr/>
        </p:nvSpPr>
        <p:spPr>
          <a:xfrm>
            <a:off x="277091" y="193398"/>
            <a:ext cx="1006167" cy="1259085"/>
          </a:xfrm>
          <a:prstGeom prst="ellipse">
            <a:avLst/>
          </a:prstGeom>
          <a: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8" name="Imagen 7">
            <a:extLst>
              <a:ext uri="{FF2B5EF4-FFF2-40B4-BE49-F238E27FC236}">
                <a16:creationId xmlns:a16="http://schemas.microsoft.com/office/drawing/2014/main" id="{7AA9A65F-AFAC-48AD-BA99-DE781AEB802D}"/>
              </a:ext>
            </a:extLst>
          </p:cNvPr>
          <p:cNvPicPr>
            <a:picLocks noChangeAspect="1"/>
          </p:cNvPicPr>
          <p:nvPr/>
        </p:nvPicPr>
        <p:blipFill rotWithShape="1">
          <a:blip r:embed="rId4"/>
          <a:srcRect l="24773" t="17156" r="30227" b="20390"/>
          <a:stretch/>
        </p:blipFill>
        <p:spPr>
          <a:xfrm>
            <a:off x="152400" y="1707152"/>
            <a:ext cx="6353233" cy="4957449"/>
          </a:xfrm>
          <a:prstGeom prst="rect">
            <a:avLst/>
          </a:prstGeom>
          <a:ln w="28575">
            <a:solidFill>
              <a:schemeClr val="tx1"/>
            </a:solidFill>
          </a:ln>
        </p:spPr>
      </p:pic>
      <p:pic>
        <p:nvPicPr>
          <p:cNvPr id="9" name="Imagen 8">
            <a:extLst>
              <a:ext uri="{FF2B5EF4-FFF2-40B4-BE49-F238E27FC236}">
                <a16:creationId xmlns:a16="http://schemas.microsoft.com/office/drawing/2014/main" id="{862B97B5-3D93-4A71-B3E2-2C5A611F944C}"/>
              </a:ext>
            </a:extLst>
          </p:cNvPr>
          <p:cNvPicPr>
            <a:picLocks noChangeAspect="1"/>
          </p:cNvPicPr>
          <p:nvPr/>
        </p:nvPicPr>
        <p:blipFill rotWithShape="1">
          <a:blip r:embed="rId5"/>
          <a:srcRect l="25114" t="33325" r="37500" b="32314"/>
          <a:stretch/>
        </p:blipFill>
        <p:spPr>
          <a:xfrm>
            <a:off x="6790208" y="128472"/>
            <a:ext cx="5124701" cy="2648022"/>
          </a:xfrm>
          <a:prstGeom prst="rect">
            <a:avLst/>
          </a:prstGeom>
          <a:ln w="28575">
            <a:solidFill>
              <a:schemeClr val="tx1"/>
            </a:solidFill>
          </a:ln>
        </p:spPr>
      </p:pic>
      <p:pic>
        <p:nvPicPr>
          <p:cNvPr id="11" name="Imagen 10">
            <a:extLst>
              <a:ext uri="{FF2B5EF4-FFF2-40B4-BE49-F238E27FC236}">
                <a16:creationId xmlns:a16="http://schemas.microsoft.com/office/drawing/2014/main" id="{6CA44EA3-8348-4041-BE87-5F0A30164CFB}"/>
              </a:ext>
            </a:extLst>
          </p:cNvPr>
          <p:cNvPicPr>
            <a:picLocks noChangeAspect="1"/>
          </p:cNvPicPr>
          <p:nvPr/>
        </p:nvPicPr>
        <p:blipFill rotWithShape="1">
          <a:blip r:embed="rId6"/>
          <a:srcRect l="27046" t="23018" r="38068" b="31304"/>
          <a:stretch/>
        </p:blipFill>
        <p:spPr>
          <a:xfrm>
            <a:off x="6997393" y="3006435"/>
            <a:ext cx="4917516" cy="3620061"/>
          </a:xfrm>
          <a:prstGeom prst="rect">
            <a:avLst/>
          </a:prstGeom>
          <a:ln w="28575">
            <a:solidFill>
              <a:schemeClr val="tx1"/>
            </a:solidFill>
          </a:ln>
        </p:spPr>
      </p:pic>
    </p:spTree>
    <p:extLst>
      <p:ext uri="{BB962C8B-B14F-4D97-AF65-F5344CB8AC3E}">
        <p14:creationId xmlns:p14="http://schemas.microsoft.com/office/powerpoint/2010/main" val="271990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DBE32-D9C0-4074-96BC-EF499E608D71}"/>
              </a:ext>
            </a:extLst>
          </p:cNvPr>
          <p:cNvSpPr>
            <a:spLocks noGrp="1"/>
          </p:cNvSpPr>
          <p:nvPr>
            <p:ph type="title"/>
          </p:nvPr>
        </p:nvSpPr>
        <p:spPr>
          <a:xfrm>
            <a:off x="544812" y="225287"/>
            <a:ext cx="8596668" cy="702365"/>
          </a:xfrm>
        </p:spPr>
        <p:txBody>
          <a:bodyPr>
            <a:normAutofit/>
          </a:bodyPr>
          <a:lstStyle/>
          <a:p>
            <a:pPr algn="ctr"/>
            <a:r>
              <a:rPr lang="es-VE" sz="4000" dirty="0"/>
              <a:t>Conclusiones</a:t>
            </a:r>
          </a:p>
        </p:txBody>
      </p:sp>
      <p:sp>
        <p:nvSpPr>
          <p:cNvPr id="3" name="Marcador de contenido 2">
            <a:extLst>
              <a:ext uri="{FF2B5EF4-FFF2-40B4-BE49-F238E27FC236}">
                <a16:creationId xmlns:a16="http://schemas.microsoft.com/office/drawing/2014/main" id="{1953B981-A3D1-4EF8-B9C6-ABF91B6218F4}"/>
              </a:ext>
            </a:extLst>
          </p:cNvPr>
          <p:cNvSpPr>
            <a:spLocks noGrp="1"/>
          </p:cNvSpPr>
          <p:nvPr>
            <p:ph idx="1"/>
          </p:nvPr>
        </p:nvSpPr>
        <p:spPr>
          <a:xfrm>
            <a:off x="677334" y="1338471"/>
            <a:ext cx="8596668" cy="4702892"/>
          </a:xfrm>
        </p:spPr>
        <p:txBody>
          <a:bodyPr/>
          <a:lstStyle/>
          <a:p>
            <a:pPr marL="0" indent="0">
              <a:buNone/>
            </a:pPr>
            <a:r>
              <a:rPr lang="es-VE" dirty="0"/>
              <a:t>	</a:t>
            </a:r>
          </a:p>
        </p:txBody>
      </p:sp>
      <p:sp>
        <p:nvSpPr>
          <p:cNvPr id="4" name="CuadroTexto 3">
            <a:extLst>
              <a:ext uri="{FF2B5EF4-FFF2-40B4-BE49-F238E27FC236}">
                <a16:creationId xmlns:a16="http://schemas.microsoft.com/office/drawing/2014/main" id="{478F0FB0-4D7C-4202-A3F8-B52C12F09AD6}"/>
              </a:ext>
            </a:extLst>
          </p:cNvPr>
          <p:cNvSpPr txBox="1"/>
          <p:nvPr/>
        </p:nvSpPr>
        <p:spPr>
          <a:xfrm>
            <a:off x="1080655" y="1482436"/>
            <a:ext cx="7772400" cy="4093428"/>
          </a:xfrm>
          <a:prstGeom prst="rect">
            <a:avLst/>
          </a:prstGeom>
          <a:noFill/>
        </p:spPr>
        <p:txBody>
          <a:bodyPr wrap="square" rtlCol="0">
            <a:spAutoFit/>
          </a:bodyPr>
          <a:lstStyle/>
          <a:p>
            <a:r>
              <a:rPr lang="es-VE" sz="2000" dirty="0"/>
              <a:t>	El módulo </a:t>
            </a:r>
            <a:r>
              <a:rPr lang="es-VE" sz="2000" dirty="0" err="1"/>
              <a:t>OpenPyXl</a:t>
            </a:r>
            <a:r>
              <a:rPr lang="es-VE" sz="2000" dirty="0"/>
              <a:t> es un mecanismo amigable para su comprensión y aplicación, además de ser sumamente útil cuando se trata de colecciones de datos que se mantienen en constante crecimiento. Son muchas las operaciones que se pueden realizar dependiendo del interés del usuario y es totalmente funcional para los principales aspectos que hoy en día son inevitables: ahorrar tiempo y mantener organizada la información de interés.</a:t>
            </a:r>
          </a:p>
          <a:p>
            <a:endParaRPr lang="es-VE" sz="2000" dirty="0"/>
          </a:p>
          <a:p>
            <a:r>
              <a:rPr lang="es-VE" sz="2000" dirty="0"/>
              <a:t>	Con los métodos aprendidos durante el ciclo y junto con las herramientas del </a:t>
            </a:r>
            <a:r>
              <a:rPr lang="es-VE" sz="2000" dirty="0" err="1"/>
              <a:t>OpenPyXl</a:t>
            </a:r>
            <a:r>
              <a:rPr lang="es-VE" sz="2000" dirty="0"/>
              <a:t>, está garantizada la operatividad de cualquier programa que involucre hojas de cálculo, además de posibles mejoras a medida que se amplíen los conocimientos relacionados a la programación.</a:t>
            </a:r>
          </a:p>
        </p:txBody>
      </p:sp>
    </p:spTree>
    <p:extLst>
      <p:ext uri="{BB962C8B-B14F-4D97-AF65-F5344CB8AC3E}">
        <p14:creationId xmlns:p14="http://schemas.microsoft.com/office/powerpoint/2010/main" val="106686620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837</TotalTime>
  <Words>151</Words>
  <Application>Microsoft Office PowerPoint</Application>
  <PresentationFormat>Panorámica</PresentationFormat>
  <Paragraphs>35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Introducción a la  Ciencia de la Computación Laboratorio 1.08 </vt:lpstr>
      <vt:lpstr>Descripción del proyecto</vt:lpstr>
      <vt:lpstr>Objetivos</vt:lpstr>
      <vt:lpstr>Instrucciones</vt:lpstr>
      <vt:lpstr>Componentes del proyecto</vt:lpstr>
      <vt:lpstr>Presentación de PowerPoint</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Ciencia de la Computación Laboratorio 1.08</dc:title>
  <dc:creator>Arianna Avila</dc:creator>
  <cp:lastModifiedBy>Arianna Avila</cp:lastModifiedBy>
  <cp:revision>29</cp:revision>
  <dcterms:created xsi:type="dcterms:W3CDTF">2017-11-30T21:41:57Z</dcterms:created>
  <dcterms:modified xsi:type="dcterms:W3CDTF">2017-12-01T11:39:53Z</dcterms:modified>
</cp:coreProperties>
</file>