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24" d="100"/>
          <a:sy n="24" d="100"/>
        </p:scale>
        <p:origin x="53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1F2D-05D9-8FCD-D588-A1EC5BC87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BF754-5018-1596-B562-761B3D55C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911A-850E-4611-7487-DD30E4D1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C995-47AF-4BF2-9A94-270B6884BFB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0424-9578-F283-40D6-3B47EE33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9BF2-0D13-B799-9782-BD35913A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FED-2106-4826-93E3-7171BEF2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5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DC70-BB01-AB6B-90FF-8C97CB2B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59051-BF49-0E2D-F054-ED95F1EEF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1B1D-15AE-C19C-599F-2106F86E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C995-47AF-4BF2-9A94-270B6884BFB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5CFDE-2FB4-20D9-E4E7-43ACC4C9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CE0F-A1B2-521E-1227-088CDDB3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FED-2106-4826-93E3-7171BEF2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2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210A2-09A2-900F-4689-737760ECD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91DE8-B9E9-ED76-DCAC-E057A8FD7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24CE8-5127-AF34-4509-55D3C60E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C995-47AF-4BF2-9A94-270B6884BFB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CFBC-ECC5-8FF9-25BC-8B100B10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1072-2B3B-8688-AB8D-3C6DA872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FED-2106-4826-93E3-7171BEF2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686C-E286-8A03-D629-DA79EBD0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8679D-8FA2-2451-5FD2-68ACAAE5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3FB5A-2A84-2F5D-082C-E3E95C03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C995-47AF-4BF2-9A94-270B6884BFB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887B8-B384-DD7D-DAB1-3A3DC5D0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5CA1E-25EC-E4E7-88B5-BE729F1F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FED-2106-4826-93E3-7171BEF2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0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5246-B67D-546B-A5ED-4ADD7A01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522A-D519-E20E-B0B4-0A420462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80329-1052-EDF0-BD58-B14C8B6EA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C995-47AF-4BF2-9A94-270B6884BFB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82D2-A709-6D38-AC44-DA2AEAB4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5CFC2-FCD4-38B2-101E-5C17E9F8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FED-2106-4826-93E3-7171BEF2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712D-3D9D-6824-8354-94223D50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97B2A-5C04-D793-ED3C-A2C5996FE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6071E-4EB1-3CB6-72C7-16F880F04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84FE-B89D-5C84-4953-1A9F5E08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C995-47AF-4BF2-9A94-270B6884BFB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030CB-F506-090D-4DB4-22689C65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8079E-1791-5A4C-2EEB-33897D05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FED-2106-4826-93E3-7171BEF2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DD16-E854-A789-67F8-54CD79E4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8D903-C0FA-E774-81DB-7855828A1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7E358-C667-6839-1A10-70FA888E7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0C2B5-0B78-FA62-9D6C-8AB8C22EA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9F68B-47B6-696A-A7BC-3A1B9F342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CB10E-782D-C538-D849-B6829008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C995-47AF-4BF2-9A94-270B6884BFB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8851D-80A7-E013-2361-8DF35E0C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E01AB-A7DC-2C4D-8390-35F4CDD9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FED-2106-4826-93E3-7171BEF2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A29A-875A-0AD4-71D1-0AB8DE57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23955-6C36-EB5E-CDEE-2BEF2D17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C995-47AF-4BF2-9A94-270B6884BFB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CB9C1-3487-93EF-8C89-5BB82B31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1BE39-E0A4-2DBF-76B1-8E389018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FED-2106-4826-93E3-7171BEF2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4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46C02-E526-4FC7-6813-1194A6F9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C995-47AF-4BF2-9A94-270B6884BFB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33C1D-198D-5E49-81F2-76321B08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670E4-1E50-24DB-CCD3-D955981A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FED-2106-4826-93E3-7171BEF2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0598-A014-B797-C460-49F0E625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10EA-1065-4BDD-3CEB-E0DCBEF65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DDD82-E4FE-BD85-FBD3-FDE4E5A50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76265-4335-B152-C98E-1DEF44A3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C995-47AF-4BF2-9A94-270B6884BFB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C3EB-15A8-9E6F-F400-4E3127D0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70664-079E-E9E0-7A75-2E4DEF52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FED-2106-4826-93E3-7171BEF2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5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A65A-498F-4001-6389-5C2460D7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EF019-AE40-1CA7-8B79-A200B0CE1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55FD8-C3FE-891D-D711-32C81CCC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AB92-C4CF-3A6F-ED46-8758C254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C995-47AF-4BF2-9A94-270B6884BFB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E992D-696B-7BC2-D5FE-79B1404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6D35A-8DA7-F3A7-52EA-055C66D4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31FED-2106-4826-93E3-7171BEF2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0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0BC0E-2182-A785-02BE-84D017D8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3E8ED-F4EC-069B-4897-A144B988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28A8-0964-D00C-0E22-38CCDA081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CBC995-47AF-4BF2-9A94-270B6884BFB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304C0-7EEE-05B5-7CBC-D4FF97764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F03B0-DB2A-2CA2-5CBC-E835F5A25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31FED-2106-4826-93E3-7171BEF2E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6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3BFB0-1253-B32E-F328-445B05AA1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3"/>
            <a:ext cx="9889797" cy="2874471"/>
          </a:xfrm>
        </p:spPr>
        <p:txBody>
          <a:bodyPr anchor="ctr">
            <a:normAutofit/>
          </a:bodyPr>
          <a:lstStyle/>
          <a:p>
            <a:pPr algn="l"/>
            <a:r>
              <a:rPr lang="en-US" sz="8000">
                <a:solidFill>
                  <a:schemeClr val="bg1"/>
                </a:solidFill>
              </a:rPr>
              <a:t>Overdose Death Rate Analysis (1999-2020)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3742597"/>
            <a:ext cx="12191990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2637F-9CEB-73C3-2C4E-AEC3C2EAC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58" y="4307684"/>
            <a:ext cx="9544153" cy="1906846"/>
          </a:xfrm>
        </p:spPr>
        <p:txBody>
          <a:bodyPr anchor="t">
            <a:normAutofit/>
          </a:bodyPr>
          <a:lstStyle/>
          <a:p>
            <a:pPr algn="l"/>
            <a:r>
              <a:rPr lang="en-US" sz="3200"/>
              <a:t>Arianna De Jesus</a:t>
            </a:r>
          </a:p>
          <a:p>
            <a:pPr algn="l"/>
            <a:r>
              <a:rPr lang="en-US" sz="3200"/>
              <a:t>HIT 216</a:t>
            </a:r>
          </a:p>
          <a:p>
            <a:pPr algn="l"/>
            <a:r>
              <a:rPr lang="en-US" sz="3200"/>
              <a:t>05/08/2025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1010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A37715-0829-2B73-5D48-051CFD0C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How do average overdose death rates compare across different racial and ethnic groups in the United States from 1999 to 2020?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AF719-941C-FBA5-FD7D-795A39B19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This project focuses on disparities amongst various demographics to identify trends that could help implement public health strategies to improve these issues.</a:t>
            </a:r>
          </a:p>
        </p:txBody>
      </p:sp>
    </p:spTree>
    <p:extLst>
      <p:ext uri="{BB962C8B-B14F-4D97-AF65-F5344CB8AC3E}">
        <p14:creationId xmlns:p14="http://schemas.microsoft.com/office/powerpoint/2010/main" val="357657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2E20D-E805-BD89-FE0E-19049173C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14E0-9B24-CC38-1BBA-F83C4E11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This dataset is from the CDC – ranging from 1999 to 2020</a:t>
            </a:r>
          </a:p>
          <a:p>
            <a:r>
              <a:rPr lang="en-US" sz="2400"/>
              <a:t>Tracks overdose death rates by:</a:t>
            </a:r>
          </a:p>
          <a:p>
            <a:r>
              <a:rPr lang="en-US" sz="2400"/>
              <a:t>Age</a:t>
            </a:r>
          </a:p>
          <a:p>
            <a:r>
              <a:rPr lang="en-US" sz="2400"/>
              <a:t>Year</a:t>
            </a:r>
          </a:p>
          <a:p>
            <a:r>
              <a:rPr lang="en-US" sz="2400"/>
              <a:t>Race/Ethnicity</a:t>
            </a:r>
          </a:p>
          <a:p>
            <a:r>
              <a:rPr lang="en-US" sz="2400"/>
              <a:t>Drug Type</a:t>
            </a:r>
          </a:p>
        </p:txBody>
      </p:sp>
    </p:spTree>
    <p:extLst>
      <p:ext uri="{BB962C8B-B14F-4D97-AF65-F5344CB8AC3E}">
        <p14:creationId xmlns:p14="http://schemas.microsoft.com/office/powerpoint/2010/main" val="135451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BB12C-EDD5-AC4A-2951-179BE89C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Trends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9C8F-9909-9D11-1DD8-CD5AE48C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707" y="2693675"/>
            <a:ext cx="4391025" cy="24543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Overdose death rates have increased steadily over time</a:t>
            </a:r>
          </a:p>
          <a:p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There was a sharp rise after 2013</a:t>
            </a:r>
          </a:p>
          <a:p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Most of the recent increase seems to be from synthetic opioids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9FB87B63-3179-C25F-3A2E-CA8BBF181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32" y="1822997"/>
            <a:ext cx="4369112" cy="211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7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738D9-4B66-FBDD-354E-2F60E3E8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Racial/Ethnicities Disparities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2B53-A0B4-114E-D90E-397800BF1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bg1">
                    <a:alpha val="80000"/>
                  </a:schemeClr>
                </a:solidFill>
              </a:rPr>
              <a:t>Vast differences across races</a:t>
            </a: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</a:rPr>
              <a:t>Some of the populations are at higher risk</a:t>
            </a:r>
          </a:p>
          <a:p>
            <a:r>
              <a:rPr lang="en-US" sz="1900">
                <a:solidFill>
                  <a:schemeClr val="bg1">
                    <a:alpha val="80000"/>
                  </a:schemeClr>
                </a:solidFill>
              </a:rPr>
              <a:t>Public health strategies should focus on the most affected groups of people with personalized support, resources, and care that is culturally aware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 graph with blue and black text&#10;&#10;AI-generated content may be incorrect.">
            <a:extLst>
              <a:ext uri="{FF2B5EF4-FFF2-40B4-BE49-F238E27FC236}">
                <a16:creationId xmlns:a16="http://schemas.microsoft.com/office/drawing/2014/main" id="{9B8790FF-9FD7-5B4D-D80A-1FF0BBC7A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32" y="1992300"/>
            <a:ext cx="4369112" cy="178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2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9A388-C350-D634-F8DC-4FCECFD9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C287-6BF5-4BCF-2FAE-137433037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Linear regression model shows death rates from year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There is an upward trend of these death rates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 graph with blue dots and a red line&#10;&#10;AI-generated content may be incorrect.">
            <a:extLst>
              <a:ext uri="{FF2B5EF4-FFF2-40B4-BE49-F238E27FC236}">
                <a16:creationId xmlns:a16="http://schemas.microsoft.com/office/drawing/2014/main" id="{0C568D4A-88B3-6E13-F689-2C7CA709A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32" y="1544466"/>
            <a:ext cx="4369112" cy="26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1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85B67-ED73-9A8B-8413-684781A4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29DC-BFD6-B6DF-8091-836FE695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Overdose death rates continue to rise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These rates are unequal amongst different races/ethnicities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Solutions should be focused on at-risk populations, and the specific drug types being used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6209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Overdose Death Rate Analysis (1999-2020)</vt:lpstr>
      <vt:lpstr>How do average overdose death rates compare across different racial and ethnic groups in the United States from 1999 to 2020?</vt:lpstr>
      <vt:lpstr>Overview</vt:lpstr>
      <vt:lpstr>Trends Identified</vt:lpstr>
      <vt:lpstr>Racial/Ethnicities Disparities</vt:lpstr>
      <vt:lpstr>Predictive Modeling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 Jesus, Arianna</dc:creator>
  <cp:lastModifiedBy>De Jesus, Arianna</cp:lastModifiedBy>
  <cp:revision>1</cp:revision>
  <dcterms:created xsi:type="dcterms:W3CDTF">2025-05-08T16:17:27Z</dcterms:created>
  <dcterms:modified xsi:type="dcterms:W3CDTF">2025-05-08T16:40:03Z</dcterms:modified>
</cp:coreProperties>
</file>