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0" r:id="rId8"/>
    <p:sldId id="276" r:id="rId9"/>
    <p:sldId id="261" r:id="rId10"/>
    <p:sldId id="268" r:id="rId11"/>
    <p:sldId id="269" r:id="rId12"/>
    <p:sldId id="262" r:id="rId13"/>
    <p:sldId id="271" r:id="rId14"/>
    <p:sldId id="272" r:id="rId15"/>
    <p:sldId id="273" r:id="rId16"/>
    <p:sldId id="270" r:id="rId17"/>
    <p:sldId id="275" r:id="rId18"/>
    <p:sldId id="274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BA325E5C-7D2D-46C2-9CDD-FA34D555C0F9}">
          <p14:sldIdLst>
            <p14:sldId id="256"/>
            <p14:sldId id="257"/>
            <p14:sldId id="258"/>
          </p14:sldIdLst>
        </p14:section>
        <p14:section name="Sezione senza titolo" id="{BB208600-1DA4-4DA6-8863-46E355CE2350}">
          <p14:sldIdLst>
            <p14:sldId id="259"/>
            <p14:sldId id="265"/>
            <p14:sldId id="267"/>
            <p14:sldId id="260"/>
            <p14:sldId id="276"/>
            <p14:sldId id="261"/>
            <p14:sldId id="268"/>
            <p14:sldId id="269"/>
            <p14:sldId id="262"/>
            <p14:sldId id="271"/>
            <p14:sldId id="272"/>
            <p14:sldId id="273"/>
            <p14:sldId id="270"/>
            <p14:sldId id="275"/>
            <p14:sldId id="274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A03E-870A-481C-84C5-FDA3BC6ABB49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573F-FA9B-4648-8467-E93E0C4D2631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98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A03E-870A-481C-84C5-FDA3BC6ABB49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573F-FA9B-4648-8467-E93E0C4D26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27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A03E-870A-481C-84C5-FDA3BC6ABB49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573F-FA9B-4648-8467-E93E0C4D26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109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A03E-870A-481C-84C5-FDA3BC6ABB49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573F-FA9B-4648-8467-E93E0C4D26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34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A03E-870A-481C-84C5-FDA3BC6ABB49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573F-FA9B-4648-8467-E93E0C4D2631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07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A03E-870A-481C-84C5-FDA3BC6ABB49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573F-FA9B-4648-8467-E93E0C4D26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372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A03E-870A-481C-84C5-FDA3BC6ABB49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573F-FA9B-4648-8467-E93E0C4D26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951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A03E-870A-481C-84C5-FDA3BC6ABB49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573F-FA9B-4648-8467-E93E0C4D26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86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A03E-870A-481C-84C5-FDA3BC6ABB49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573F-FA9B-4648-8467-E93E0C4D26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746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4ECA03E-870A-481C-84C5-FDA3BC6ABB49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B9573F-FA9B-4648-8467-E93E0C4D26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789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A03E-870A-481C-84C5-FDA3BC6ABB49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573F-FA9B-4648-8467-E93E0C4D26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03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ECA03E-870A-481C-84C5-FDA3BC6ABB49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B9573F-FA9B-4648-8467-E93E0C4D2631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32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dventuresinmachinelearning.com/keras-lstm-tutorial/" TargetMode="External"/><Relationship Id="rId2" Type="http://schemas.openxmlformats.org/officeDocument/2006/relationships/hyperlink" Target="https://www.bts.gov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chinelearningmastery.com/multivariate-time-series-forecasting-lstms-keras/" TargetMode="External"/><Relationship Id="rId4" Type="http://schemas.openxmlformats.org/officeDocument/2006/relationships/hyperlink" Target="https://www.kaggle.com/jphoon/bitcoin-time-series-prediction-with-ls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BF64C5-DCC8-42F8-9AB8-29421AE78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Metodi Quantitativi per l’Informatica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B9A597F-5595-40D4-9AE4-E701547F5172}"/>
              </a:ext>
            </a:extLst>
          </p:cNvPr>
          <p:cNvSpPr txBox="1"/>
          <p:nvPr/>
        </p:nvSpPr>
        <p:spPr>
          <a:xfrm>
            <a:off x="5873260" y="6488668"/>
            <a:ext cx="638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Carrarini</a:t>
            </a:r>
            <a:r>
              <a:rPr lang="it-IT" dirty="0">
                <a:solidFill>
                  <a:schemeClr val="bg1"/>
                </a:solidFill>
              </a:rPr>
              <a:t> Luca, </a:t>
            </a:r>
            <a:r>
              <a:rPr lang="it-IT" dirty="0" err="1">
                <a:solidFill>
                  <a:schemeClr val="bg1"/>
                </a:solidFill>
              </a:rPr>
              <a:t>Chiarantano</a:t>
            </a:r>
            <a:r>
              <a:rPr lang="it-IT" dirty="0">
                <a:solidFill>
                  <a:schemeClr val="bg1"/>
                </a:solidFill>
              </a:rPr>
              <a:t> Eleonora, Cossai Anna, </a:t>
            </a:r>
            <a:r>
              <a:rPr lang="it-IT" dirty="0" err="1">
                <a:solidFill>
                  <a:schemeClr val="bg1"/>
                </a:solidFill>
              </a:rPr>
              <a:t>Gavioli</a:t>
            </a:r>
            <a:r>
              <a:rPr lang="it-IT" dirty="0">
                <a:solidFill>
                  <a:schemeClr val="bg1"/>
                </a:solidFill>
              </a:rPr>
              <a:t> Arianna</a:t>
            </a:r>
          </a:p>
        </p:txBody>
      </p:sp>
    </p:spTree>
    <p:extLst>
      <p:ext uri="{BB962C8B-B14F-4D97-AF65-F5344CB8AC3E}">
        <p14:creationId xmlns:p14="http://schemas.microsoft.com/office/powerpoint/2010/main" val="1862048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DFA20C-0A9D-45B6-87FA-DCB0B401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Strati della rete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CDAB68-8562-48FE-9667-3A77F89D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6553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2200" dirty="0"/>
              <a:t>LSTM </a:t>
            </a:r>
            <a:r>
              <a:rPr lang="it-IT" sz="2200" dirty="0" err="1"/>
              <a:t>Layer</a:t>
            </a:r>
            <a:endParaRPr lang="it-IT" sz="2200" dirty="0"/>
          </a:p>
          <a:p>
            <a:pPr>
              <a:buFont typeface="Arial" panose="020B0604020202020204" pitchFamily="34" charset="0"/>
              <a:buChar char="•"/>
            </a:pPr>
            <a:endParaRPr lang="it-IT" sz="2200" dirty="0"/>
          </a:p>
          <a:p>
            <a:pPr>
              <a:buFont typeface="Arial" panose="020B0604020202020204" pitchFamily="34" charset="0"/>
              <a:buChar char="•"/>
            </a:pPr>
            <a:endParaRPr lang="it-IT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Dense </a:t>
            </a:r>
            <a:r>
              <a:rPr lang="it-IT" dirty="0" err="1"/>
              <a:t>Layer</a:t>
            </a:r>
            <a:endParaRPr lang="it-IT" dirty="0"/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Uno strato totalmente connesso, che implementa l’operazione: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output = </a:t>
            </a:r>
            <a:r>
              <a:rPr lang="it-IT" dirty="0" err="1"/>
              <a:t>activation</a:t>
            </a:r>
            <a:r>
              <a:rPr lang="it-IT" dirty="0"/>
              <a:t>(dot(input, kernel) + </a:t>
            </a:r>
            <a:r>
              <a:rPr lang="it-IT" dirty="0" err="1"/>
              <a:t>bias</a:t>
            </a:r>
            <a:r>
              <a:rPr lang="it-IT" dirty="0"/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dove kernel è una matrice dei pesi creata dallo strato</a:t>
            </a:r>
            <a:br>
              <a:rPr lang="it-IT" dirty="0"/>
            </a:br>
            <a:r>
              <a:rPr lang="it-IT" dirty="0"/>
              <a:t>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671CC7B-47E2-4FB1-9CE4-7BD07D447BB4}"/>
              </a:ext>
            </a:extLst>
          </p:cNvPr>
          <p:cNvSpPr txBox="1"/>
          <p:nvPr/>
        </p:nvSpPr>
        <p:spPr>
          <a:xfrm>
            <a:off x="1392891" y="2290619"/>
            <a:ext cx="946717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(LSTM(LSTM_NEURONS,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input_shape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train_X.shape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[1],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train_X.shape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[2]),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kernel_initializer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random_uniform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bias_initializer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23CFA6-3789-4A33-888B-F9A136EA30C2}"/>
              </a:ext>
            </a:extLst>
          </p:cNvPr>
          <p:cNvSpPr txBox="1"/>
          <p:nvPr/>
        </p:nvSpPr>
        <p:spPr>
          <a:xfrm>
            <a:off x="1392891" y="3662384"/>
            <a:ext cx="946717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(Dense(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DENSE_NEURONS,kernel_initializer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random_uniform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bias_initializer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='linear'))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7CCDBD8-1C52-4554-81B5-440E121082D0}"/>
              </a:ext>
            </a:extLst>
          </p:cNvPr>
          <p:cNvSpPr txBox="1"/>
          <p:nvPr/>
        </p:nvSpPr>
        <p:spPr>
          <a:xfrm>
            <a:off x="5873260" y="6488668"/>
            <a:ext cx="638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Carrarini</a:t>
            </a:r>
            <a:r>
              <a:rPr lang="it-IT" dirty="0">
                <a:solidFill>
                  <a:schemeClr val="bg1"/>
                </a:solidFill>
              </a:rPr>
              <a:t> Luca, </a:t>
            </a:r>
            <a:r>
              <a:rPr lang="it-IT" dirty="0" err="1">
                <a:solidFill>
                  <a:schemeClr val="bg1"/>
                </a:solidFill>
              </a:rPr>
              <a:t>Chiarantano</a:t>
            </a:r>
            <a:r>
              <a:rPr lang="it-IT" dirty="0">
                <a:solidFill>
                  <a:schemeClr val="bg1"/>
                </a:solidFill>
              </a:rPr>
              <a:t> Eleonora, Cossai Anna, </a:t>
            </a:r>
            <a:r>
              <a:rPr lang="it-IT" dirty="0" err="1">
                <a:solidFill>
                  <a:schemeClr val="bg1"/>
                </a:solidFill>
              </a:rPr>
              <a:t>Gavioli</a:t>
            </a:r>
            <a:r>
              <a:rPr lang="it-IT" dirty="0">
                <a:solidFill>
                  <a:schemeClr val="bg1"/>
                </a:solidFill>
              </a:rPr>
              <a:t> Arianna</a:t>
            </a:r>
          </a:p>
        </p:txBody>
      </p:sp>
    </p:spTree>
    <p:extLst>
      <p:ext uri="{BB962C8B-B14F-4D97-AF65-F5344CB8AC3E}">
        <p14:creationId xmlns:p14="http://schemas.microsoft.com/office/powerpoint/2010/main" val="377602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D8BD4C-CADC-4D9D-ACFD-41C1BB74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Più strati LSTM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AB2E2A-4462-4232-953D-CA0FD6111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sz="2200" dirty="0"/>
              <a:t>Durante le prove abbiamo anche analizzato la possibilità di aggiungerne più strati LSTM; tuttavia, abbiamo riscontrato risultati peggiori di quelli ottenuti con un unico strato.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200" dirty="0"/>
              <a:t>Esempi con uno strato aggiuntivo:		Con due strati aggiuntivi: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1028" name="Picture 4" descr="https://lh5.googleusercontent.com/ruTVAz7O5J9EfIMTXMb3IRN-Z1qbxwjELFViKEy8FXvdK3rKWEyew-A8DevdeiIjNgmaI5b4y0ITZrjlGb1YDTS2Lfg3bR9CSVPV_qDOA2XBtIxOKDyYQcNjoVqBneuXMn_Kxj-8">
            <a:extLst>
              <a:ext uri="{FF2B5EF4-FFF2-40B4-BE49-F238E27FC236}">
                <a16:creationId xmlns:a16="http://schemas.microsoft.com/office/drawing/2014/main" id="{F481865C-E271-4E83-A5B0-7EC879BE33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4" t="10434" r="6945" b="6222"/>
          <a:stretch/>
        </p:blipFill>
        <p:spPr bwMode="auto">
          <a:xfrm>
            <a:off x="1350360" y="2958159"/>
            <a:ext cx="4572000" cy="284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Fz4K3juwpkRDjUKiGTNit3EEByf3nP6pMrNnXue7ouXM3mqoDWcSCRJXGx6rTTYdPQTv5cwVWcomcAWs9QuU7R4f6cogd_WcA7AkdQXgY7MYyQYDq0l6daHL1VnXYbdjno9Ge7Nt">
            <a:extLst>
              <a:ext uri="{FF2B5EF4-FFF2-40B4-BE49-F238E27FC236}">
                <a16:creationId xmlns:a16="http://schemas.microsoft.com/office/drawing/2014/main" id="{2BDB3A7F-7516-4D0E-8CF4-F31BDC7D29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" t="10395" r="7246" b="5565"/>
          <a:stretch/>
        </p:blipFill>
        <p:spPr bwMode="auto">
          <a:xfrm>
            <a:off x="6096000" y="2958159"/>
            <a:ext cx="4682834" cy="287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DFCA86-2D3F-490D-8370-A3820A53EC44}"/>
              </a:ext>
            </a:extLst>
          </p:cNvPr>
          <p:cNvSpPr txBox="1"/>
          <p:nvPr/>
        </p:nvSpPr>
        <p:spPr>
          <a:xfrm>
            <a:off x="5873260" y="6488668"/>
            <a:ext cx="638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Carrarini</a:t>
            </a:r>
            <a:r>
              <a:rPr lang="it-IT" dirty="0">
                <a:solidFill>
                  <a:schemeClr val="bg1"/>
                </a:solidFill>
              </a:rPr>
              <a:t> Luca, </a:t>
            </a:r>
            <a:r>
              <a:rPr lang="it-IT" dirty="0" err="1">
                <a:solidFill>
                  <a:schemeClr val="bg1"/>
                </a:solidFill>
              </a:rPr>
              <a:t>Chiarantano</a:t>
            </a:r>
            <a:r>
              <a:rPr lang="it-IT" dirty="0">
                <a:solidFill>
                  <a:schemeClr val="bg1"/>
                </a:solidFill>
              </a:rPr>
              <a:t> Eleonora, Cossai Anna, </a:t>
            </a:r>
            <a:r>
              <a:rPr lang="it-IT" dirty="0" err="1">
                <a:solidFill>
                  <a:schemeClr val="bg1"/>
                </a:solidFill>
              </a:rPr>
              <a:t>Gavioli</a:t>
            </a:r>
            <a:r>
              <a:rPr lang="it-IT" dirty="0">
                <a:solidFill>
                  <a:schemeClr val="bg1"/>
                </a:solidFill>
              </a:rPr>
              <a:t> Arianna</a:t>
            </a:r>
          </a:p>
        </p:txBody>
      </p:sp>
    </p:spTree>
    <p:extLst>
      <p:ext uri="{BB962C8B-B14F-4D97-AF65-F5344CB8AC3E}">
        <p14:creationId xmlns:p14="http://schemas.microsoft.com/office/powerpoint/2010/main" val="3323894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417B6F-39AF-4BC5-88F4-5B22631A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Test Peggiori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6333E8-802E-4FD8-8F8B-6A187439E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it-IT" u="sng" dirty="0"/>
              <a:t>DATI</a:t>
            </a:r>
            <a:r>
              <a:rPr lang="it-IT" dirty="0"/>
              <a:t> : </a:t>
            </a:r>
            <a:r>
              <a:rPr lang="it-IT" b="1" dirty="0"/>
              <a:t> </a:t>
            </a:r>
            <a:r>
              <a:rPr lang="it-IT" b="1" dirty="0" err="1"/>
              <a:t>batch_size</a:t>
            </a:r>
            <a:r>
              <a:rPr lang="it-IT" b="1" dirty="0"/>
              <a:t> = 4000</a:t>
            </a:r>
            <a:r>
              <a:rPr lang="it-IT" dirty="0"/>
              <a:t>; epoche = 15; look back= 70; LSTM </a:t>
            </a:r>
            <a:r>
              <a:rPr lang="it-IT" dirty="0" err="1"/>
              <a:t>neurons</a:t>
            </a:r>
            <a:r>
              <a:rPr lang="it-IT" dirty="0"/>
              <a:t>= 50;</a:t>
            </a:r>
            <a:br>
              <a:rPr lang="it-IT" dirty="0"/>
            </a:br>
            <a:r>
              <a:rPr lang="it-IT" dirty="0"/>
              <a:t>	</a:t>
            </a:r>
            <a:r>
              <a:rPr lang="it-IT" b="1" dirty="0"/>
              <a:t>Dataset di training e test </a:t>
            </a:r>
            <a:r>
              <a:rPr lang="it-IT" b="1" dirty="0" err="1"/>
              <a:t>shufflati</a:t>
            </a:r>
            <a:r>
              <a:rPr lang="it-IT" dirty="0"/>
              <a:t>; </a:t>
            </a:r>
            <a:r>
              <a:rPr lang="it-IT" dirty="0" err="1"/>
              <a:t>Optimizer</a:t>
            </a:r>
            <a:r>
              <a:rPr lang="it-IT" dirty="0"/>
              <a:t>= SGD; funzione attivazione LSTM= </a:t>
            </a:r>
            <a:r>
              <a:rPr lang="it-IT" dirty="0" err="1"/>
              <a:t>tanh</a:t>
            </a:r>
            <a:endParaRPr lang="it-IT" dirty="0"/>
          </a:p>
          <a:p>
            <a:br>
              <a:rPr lang="it-IT" dirty="0"/>
            </a:br>
            <a:r>
              <a:rPr lang="it-IT" dirty="0"/>
              <a:t>			</a:t>
            </a:r>
          </a:p>
        </p:txBody>
      </p:sp>
      <p:pic>
        <p:nvPicPr>
          <p:cNvPr id="2056" name="Picture 8" descr="https://lh3.googleusercontent.com/7TT3dlviLzt7NKLzxp6fXcl18oZu_g11FOGtm7MQ2_bspBANWX2pwIMwvKRgXS141BGM_iOpofgSU3EFbPSfTykt_0Di7IsJe6ZpzKAPCsC6M85IPjw3g_bBZbcMCb5NctLBGHOg">
            <a:extLst>
              <a:ext uri="{FF2B5EF4-FFF2-40B4-BE49-F238E27FC236}">
                <a16:creationId xmlns:a16="http://schemas.microsoft.com/office/drawing/2014/main" id="{9A390334-848B-468F-AE3D-E1F600FBC2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" t="8966" r="6888" b="3534"/>
          <a:stretch/>
        </p:blipFill>
        <p:spPr bwMode="auto">
          <a:xfrm>
            <a:off x="1720892" y="3349094"/>
            <a:ext cx="378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5.googleusercontent.com/WQFYqFboeJ12BG5bbTy8TKKQuOUSEx_x570we_mJf34bE2Ujf4DG-JIYvwSFdKDzfLjGCoKMvc2Ka1IWDW8hJqZXeJ6xqzzMN6khiRb7iR_rCg1hU9_nvg6c6BCjHOSCXg6Cwmuf">
            <a:extLst>
              <a:ext uri="{FF2B5EF4-FFF2-40B4-BE49-F238E27FC236}">
                <a16:creationId xmlns:a16="http://schemas.microsoft.com/office/drawing/2014/main" id="{CA01D56A-A39D-4817-8CDB-08BF8AA07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145" y="3330622"/>
            <a:ext cx="378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7CA7978-A23D-406C-BC44-1ADB84EFD159}"/>
              </a:ext>
            </a:extLst>
          </p:cNvPr>
          <p:cNvSpPr txBox="1"/>
          <p:nvPr/>
        </p:nvSpPr>
        <p:spPr>
          <a:xfrm>
            <a:off x="5873260" y="6488668"/>
            <a:ext cx="638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Carrarini</a:t>
            </a:r>
            <a:r>
              <a:rPr lang="it-IT" dirty="0">
                <a:solidFill>
                  <a:schemeClr val="bg1"/>
                </a:solidFill>
              </a:rPr>
              <a:t> Luca, </a:t>
            </a:r>
            <a:r>
              <a:rPr lang="it-IT" dirty="0" err="1">
                <a:solidFill>
                  <a:schemeClr val="bg1"/>
                </a:solidFill>
              </a:rPr>
              <a:t>Chiarantano</a:t>
            </a:r>
            <a:r>
              <a:rPr lang="it-IT" dirty="0">
                <a:solidFill>
                  <a:schemeClr val="bg1"/>
                </a:solidFill>
              </a:rPr>
              <a:t> Eleonora, Cossai Anna, </a:t>
            </a:r>
            <a:r>
              <a:rPr lang="it-IT" dirty="0" err="1">
                <a:solidFill>
                  <a:schemeClr val="bg1"/>
                </a:solidFill>
              </a:rPr>
              <a:t>Gavioli</a:t>
            </a:r>
            <a:r>
              <a:rPr lang="it-IT" dirty="0">
                <a:solidFill>
                  <a:schemeClr val="bg1"/>
                </a:solidFill>
              </a:rPr>
              <a:t> Arianna</a:t>
            </a:r>
          </a:p>
        </p:txBody>
      </p:sp>
    </p:spTree>
    <p:extLst>
      <p:ext uri="{BB962C8B-B14F-4D97-AF65-F5344CB8AC3E}">
        <p14:creationId xmlns:p14="http://schemas.microsoft.com/office/powerpoint/2010/main" val="83302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5A6D97-8F3F-44D3-8B82-B53A39197872}"/>
              </a:ext>
            </a:extLst>
          </p:cNvPr>
          <p:cNvSpPr txBox="1">
            <a:spLocks/>
          </p:cNvSpPr>
          <p:nvPr/>
        </p:nvSpPr>
        <p:spPr>
          <a:xfrm>
            <a:off x="1002030" y="1380516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u="sng" dirty="0"/>
              <a:t>DATI</a:t>
            </a:r>
            <a:r>
              <a:rPr lang="it-IT" dirty="0"/>
              <a:t> :  batch </a:t>
            </a:r>
            <a:r>
              <a:rPr lang="it-IT" dirty="0" err="1"/>
              <a:t>size</a:t>
            </a:r>
            <a:r>
              <a:rPr lang="it-IT" dirty="0"/>
              <a:t>=32; epoche = 20; look back= 70; LSTM </a:t>
            </a:r>
            <a:r>
              <a:rPr lang="it-IT" dirty="0" err="1"/>
              <a:t>neurons</a:t>
            </a:r>
            <a:r>
              <a:rPr lang="it-IT" dirty="0"/>
              <a:t>= 50;</a:t>
            </a:r>
            <a:br>
              <a:rPr lang="it-IT" dirty="0"/>
            </a:br>
            <a:r>
              <a:rPr lang="it-IT" dirty="0"/>
              <a:t>	Dataset di training e test non </a:t>
            </a:r>
            <a:r>
              <a:rPr lang="it-IT" dirty="0" err="1"/>
              <a:t>shufflati</a:t>
            </a:r>
            <a:r>
              <a:rPr lang="it-IT" dirty="0"/>
              <a:t>; </a:t>
            </a:r>
            <a:r>
              <a:rPr lang="it-IT" dirty="0" err="1"/>
              <a:t>Optimizer</a:t>
            </a:r>
            <a:r>
              <a:rPr lang="it-IT" dirty="0"/>
              <a:t>= SGD; </a:t>
            </a:r>
            <a:br>
              <a:rPr lang="it-IT" dirty="0"/>
            </a:br>
            <a:r>
              <a:rPr lang="it-IT" dirty="0"/>
              <a:t>	funzione attivazione LSTM= </a:t>
            </a:r>
            <a:r>
              <a:rPr lang="it-IT" dirty="0" err="1"/>
              <a:t>tanh</a:t>
            </a:r>
            <a:r>
              <a:rPr lang="it-IT" dirty="0"/>
              <a:t>; </a:t>
            </a:r>
            <a:r>
              <a:rPr lang="it-IT" b="1" dirty="0" err="1"/>
              <a:t>learning</a:t>
            </a:r>
            <a:r>
              <a:rPr lang="it-IT" b="1" dirty="0"/>
              <a:t> rate=0.05</a:t>
            </a:r>
            <a:r>
              <a:rPr lang="it-IT" dirty="0"/>
              <a:t>; </a:t>
            </a:r>
            <a:br>
              <a:rPr lang="it-IT" dirty="0"/>
            </a:br>
            <a:r>
              <a:rPr lang="it-IT" dirty="0"/>
              <a:t>	funzione di attivazione in dense= linear;  </a:t>
            </a:r>
          </a:p>
          <a:p>
            <a:r>
              <a:rPr lang="it-IT" u="sng" dirty="0"/>
              <a:t>RISULTATO</a:t>
            </a:r>
            <a:r>
              <a:rPr lang="it-IT" dirty="0"/>
              <a:t> : </a:t>
            </a:r>
            <a:r>
              <a:rPr lang="it-IT" dirty="0" err="1"/>
              <a:t>loss</a:t>
            </a:r>
            <a:r>
              <a:rPr lang="it-IT" dirty="0"/>
              <a:t>: 0.0035; </a:t>
            </a:r>
            <a:r>
              <a:rPr lang="it-IT" dirty="0" err="1"/>
              <a:t>acc</a:t>
            </a:r>
            <a:r>
              <a:rPr lang="it-IT" dirty="0"/>
              <a:t>: 0.6485; </a:t>
            </a:r>
            <a:r>
              <a:rPr lang="it-IT" dirty="0" err="1"/>
              <a:t>val_loss</a:t>
            </a:r>
            <a:r>
              <a:rPr lang="it-IT" dirty="0"/>
              <a:t>: 0.0060; </a:t>
            </a:r>
            <a:r>
              <a:rPr lang="it-IT" dirty="0" err="1"/>
              <a:t>val_acc</a:t>
            </a:r>
            <a:r>
              <a:rPr lang="it-IT" dirty="0"/>
              <a:t>: 0.5721;</a:t>
            </a:r>
            <a:br>
              <a:rPr lang="it-IT" dirty="0"/>
            </a:br>
            <a:r>
              <a:rPr lang="it-IT" dirty="0"/>
              <a:t>		RMSE= 56.929</a:t>
            </a:r>
          </a:p>
          <a:p>
            <a:br>
              <a:rPr lang="it-IT" dirty="0"/>
            </a:br>
            <a:endParaRPr lang="it-IT" dirty="0"/>
          </a:p>
        </p:txBody>
      </p:sp>
      <p:pic>
        <p:nvPicPr>
          <p:cNvPr id="4" name="Picture 2" descr="https://lh4.googleusercontent.com/jphEMIX_jrIpc5FOSXQyk4a5njWfayeFNy-XhlNwIMRVVKpyXbchmYotiuYj4cvbeyzdCT5YtGxMkbMmTw-AYVIKQ_RS908E-F-CmzPSwSMv6Gw1n7BGufhcR9KhqIonH4hTym0I">
            <a:extLst>
              <a:ext uri="{FF2B5EF4-FFF2-40B4-BE49-F238E27FC236}">
                <a16:creationId xmlns:a16="http://schemas.microsoft.com/office/drawing/2014/main" id="{0712DA2B-DFC7-41AF-A7B1-DA5A3C1B09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5" r="8148" b="3515"/>
          <a:stretch/>
        </p:blipFill>
        <p:spPr bwMode="auto">
          <a:xfrm>
            <a:off x="1489057" y="3337198"/>
            <a:ext cx="3968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5.googleusercontent.com/2ZyfeQYxLuultsZe7yNdKjl60_B_CBs0e3fPUoJ0JbGtXPSy_9Au8gxfDh0hEbUt2FgOz8EBL63vj-aQdA_Z5YWba_3nuLLHoB7MlikQ2041_YTDIeG80PVz2lrI0TWKeLgautjn">
            <a:extLst>
              <a:ext uri="{FF2B5EF4-FFF2-40B4-BE49-F238E27FC236}">
                <a16:creationId xmlns:a16="http://schemas.microsoft.com/office/drawing/2014/main" id="{BCA2FCBF-C074-4262-A730-2E7CBF9A1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29" y="3337198"/>
            <a:ext cx="378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9683C12-36C4-4DD5-84EC-EE702CBFBAE2}"/>
              </a:ext>
            </a:extLst>
          </p:cNvPr>
          <p:cNvSpPr txBox="1"/>
          <p:nvPr/>
        </p:nvSpPr>
        <p:spPr>
          <a:xfrm>
            <a:off x="5873260" y="6488668"/>
            <a:ext cx="638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Carrarini</a:t>
            </a:r>
            <a:r>
              <a:rPr lang="it-IT" dirty="0">
                <a:solidFill>
                  <a:schemeClr val="bg1"/>
                </a:solidFill>
              </a:rPr>
              <a:t> Luca, </a:t>
            </a:r>
            <a:r>
              <a:rPr lang="it-IT" dirty="0" err="1">
                <a:solidFill>
                  <a:schemeClr val="bg1"/>
                </a:solidFill>
              </a:rPr>
              <a:t>Chiarantano</a:t>
            </a:r>
            <a:r>
              <a:rPr lang="it-IT" dirty="0">
                <a:solidFill>
                  <a:schemeClr val="bg1"/>
                </a:solidFill>
              </a:rPr>
              <a:t> Eleonora, Cossai Anna, </a:t>
            </a:r>
            <a:r>
              <a:rPr lang="it-IT" dirty="0" err="1">
                <a:solidFill>
                  <a:schemeClr val="bg1"/>
                </a:solidFill>
              </a:rPr>
              <a:t>Gavioli</a:t>
            </a:r>
            <a:r>
              <a:rPr lang="it-IT" dirty="0">
                <a:solidFill>
                  <a:schemeClr val="bg1"/>
                </a:solidFill>
              </a:rPr>
              <a:t> Arianna</a:t>
            </a:r>
          </a:p>
        </p:txBody>
      </p:sp>
    </p:spTree>
    <p:extLst>
      <p:ext uri="{BB962C8B-B14F-4D97-AF65-F5344CB8AC3E}">
        <p14:creationId xmlns:p14="http://schemas.microsoft.com/office/powerpoint/2010/main" val="196514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16E02C42-0BFB-4CCC-9343-FD31C09BA630}"/>
              </a:ext>
            </a:extLst>
          </p:cNvPr>
          <p:cNvSpPr txBox="1">
            <a:spLocks/>
          </p:cNvSpPr>
          <p:nvPr/>
        </p:nvSpPr>
        <p:spPr>
          <a:xfrm>
            <a:off x="1002030" y="1380516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u="sng" dirty="0"/>
              <a:t>DATI</a:t>
            </a:r>
            <a:r>
              <a:rPr lang="it-IT" dirty="0"/>
              <a:t> :  batch </a:t>
            </a:r>
            <a:r>
              <a:rPr lang="it-IT" dirty="0" err="1"/>
              <a:t>size</a:t>
            </a:r>
            <a:r>
              <a:rPr lang="it-IT" dirty="0"/>
              <a:t>=32; epoche = 10; look back= 70; LSTM </a:t>
            </a:r>
            <a:r>
              <a:rPr lang="it-IT" dirty="0" err="1"/>
              <a:t>neurons</a:t>
            </a:r>
            <a:r>
              <a:rPr lang="it-IT" dirty="0"/>
              <a:t>= 64;</a:t>
            </a:r>
            <a:br>
              <a:rPr lang="it-IT" dirty="0"/>
            </a:br>
            <a:r>
              <a:rPr lang="it-IT" dirty="0"/>
              <a:t>	Dataset di training e test </a:t>
            </a:r>
            <a:r>
              <a:rPr lang="it-IT" dirty="0" err="1"/>
              <a:t>shufflati</a:t>
            </a:r>
            <a:r>
              <a:rPr lang="it-IT" dirty="0"/>
              <a:t> nel </a:t>
            </a:r>
            <a:r>
              <a:rPr lang="it-IT" dirty="0" err="1"/>
              <a:t>model.fit</a:t>
            </a:r>
            <a:r>
              <a:rPr lang="it-IT" dirty="0"/>
              <a:t>; </a:t>
            </a:r>
            <a:r>
              <a:rPr lang="it-IT" dirty="0" err="1"/>
              <a:t>Optimizer</a:t>
            </a:r>
            <a:r>
              <a:rPr lang="it-IT" dirty="0"/>
              <a:t>= SGD; </a:t>
            </a:r>
            <a:br>
              <a:rPr lang="it-IT" dirty="0"/>
            </a:br>
            <a:r>
              <a:rPr lang="it-IT" dirty="0"/>
              <a:t>	funzione attivazione LSTM= </a:t>
            </a:r>
            <a:r>
              <a:rPr lang="it-IT" dirty="0" err="1"/>
              <a:t>tanh</a:t>
            </a:r>
            <a:r>
              <a:rPr lang="it-IT" dirty="0"/>
              <a:t>; </a:t>
            </a:r>
            <a:r>
              <a:rPr lang="it-IT" b="1" dirty="0"/>
              <a:t>Normalizzazione dati con </a:t>
            </a:r>
            <a:r>
              <a:rPr lang="it-IT" b="1" dirty="0" err="1"/>
              <a:t>StandardScaler</a:t>
            </a:r>
            <a:r>
              <a:rPr lang="it-IT" dirty="0"/>
              <a:t>; </a:t>
            </a:r>
            <a:br>
              <a:rPr lang="it-IT" dirty="0"/>
            </a:br>
            <a:r>
              <a:rPr lang="it-IT" dirty="0"/>
              <a:t>	funzione di attivazione in dense= linear;  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FBE435C-FC00-4619-BE89-FB33BE6DC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816" y="3074478"/>
            <a:ext cx="4320001" cy="2880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DC24F15-D691-48A3-A2BA-9A579461A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623" y="3074478"/>
            <a:ext cx="4320000" cy="2880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B1043FF-48AB-4220-A146-5E08AA1875AA}"/>
              </a:ext>
            </a:extLst>
          </p:cNvPr>
          <p:cNvSpPr txBox="1"/>
          <p:nvPr/>
        </p:nvSpPr>
        <p:spPr>
          <a:xfrm>
            <a:off x="5873260" y="6488668"/>
            <a:ext cx="638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Carrarini</a:t>
            </a:r>
            <a:r>
              <a:rPr lang="it-IT" dirty="0">
                <a:solidFill>
                  <a:schemeClr val="bg1"/>
                </a:solidFill>
              </a:rPr>
              <a:t> Luca, </a:t>
            </a:r>
            <a:r>
              <a:rPr lang="it-IT" dirty="0" err="1">
                <a:solidFill>
                  <a:schemeClr val="bg1"/>
                </a:solidFill>
              </a:rPr>
              <a:t>Chiarantano</a:t>
            </a:r>
            <a:r>
              <a:rPr lang="it-IT" dirty="0">
                <a:solidFill>
                  <a:schemeClr val="bg1"/>
                </a:solidFill>
              </a:rPr>
              <a:t> Eleonora, Cossai Anna, </a:t>
            </a:r>
            <a:r>
              <a:rPr lang="it-IT" dirty="0" err="1">
                <a:solidFill>
                  <a:schemeClr val="bg1"/>
                </a:solidFill>
              </a:rPr>
              <a:t>Gavioli</a:t>
            </a:r>
            <a:r>
              <a:rPr lang="it-IT" dirty="0">
                <a:solidFill>
                  <a:schemeClr val="bg1"/>
                </a:solidFill>
              </a:rPr>
              <a:t> Arianna</a:t>
            </a:r>
          </a:p>
        </p:txBody>
      </p:sp>
    </p:spTree>
    <p:extLst>
      <p:ext uri="{BB962C8B-B14F-4D97-AF65-F5344CB8AC3E}">
        <p14:creationId xmlns:p14="http://schemas.microsoft.com/office/powerpoint/2010/main" val="1718133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BE5E2E70-520A-4EA7-8E57-4E81CCB1CA90}"/>
              </a:ext>
            </a:extLst>
          </p:cNvPr>
          <p:cNvSpPr txBox="1">
            <a:spLocks/>
          </p:cNvSpPr>
          <p:nvPr/>
        </p:nvSpPr>
        <p:spPr>
          <a:xfrm>
            <a:off x="1002030" y="1380516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u="sng" dirty="0"/>
              <a:t>DATI</a:t>
            </a:r>
            <a:r>
              <a:rPr lang="it-IT" dirty="0"/>
              <a:t> :  batch </a:t>
            </a:r>
            <a:r>
              <a:rPr lang="it-IT" dirty="0" err="1"/>
              <a:t>size</a:t>
            </a:r>
            <a:r>
              <a:rPr lang="it-IT" dirty="0"/>
              <a:t>=32; epoche = 30; look back= 70; LSTM </a:t>
            </a:r>
            <a:r>
              <a:rPr lang="it-IT" dirty="0" err="1"/>
              <a:t>neurons</a:t>
            </a:r>
            <a:r>
              <a:rPr lang="it-IT" dirty="0"/>
              <a:t>= 128;</a:t>
            </a:r>
            <a:br>
              <a:rPr lang="it-IT" dirty="0"/>
            </a:br>
            <a:r>
              <a:rPr lang="it-IT" dirty="0"/>
              <a:t>	</a:t>
            </a:r>
            <a:r>
              <a:rPr lang="it-IT" b="1" dirty="0"/>
              <a:t>Dataset di training e test non </a:t>
            </a:r>
            <a:r>
              <a:rPr lang="it-IT" b="1" dirty="0" err="1"/>
              <a:t>shufflati</a:t>
            </a:r>
            <a:r>
              <a:rPr lang="it-IT" dirty="0"/>
              <a:t>; </a:t>
            </a:r>
            <a:r>
              <a:rPr lang="it-IT" dirty="0" err="1"/>
              <a:t>Optimizer</a:t>
            </a:r>
            <a:r>
              <a:rPr lang="it-IT" dirty="0"/>
              <a:t>= Adam; </a:t>
            </a:r>
            <a:br>
              <a:rPr lang="it-IT" dirty="0"/>
            </a:br>
            <a:r>
              <a:rPr lang="it-IT" dirty="0"/>
              <a:t>	funzione attivazione LSTM= </a:t>
            </a:r>
            <a:r>
              <a:rPr lang="it-IT" dirty="0" err="1"/>
              <a:t>tanh</a:t>
            </a:r>
            <a:r>
              <a:rPr lang="it-IT" dirty="0"/>
              <a:t>; Normalizzazione con </a:t>
            </a:r>
            <a:r>
              <a:rPr lang="it-IT" dirty="0" err="1"/>
              <a:t>MinMaxScaler</a:t>
            </a:r>
            <a:r>
              <a:rPr lang="it-IT" dirty="0"/>
              <a:t>;</a:t>
            </a:r>
            <a:br>
              <a:rPr lang="it-IT" dirty="0"/>
            </a:br>
            <a:r>
              <a:rPr lang="it-IT" dirty="0"/>
              <a:t>	funzione di attivazione in dense= linear;  </a:t>
            </a:r>
          </a:p>
          <a:p>
            <a:r>
              <a:rPr lang="it-IT" u="sng" dirty="0"/>
              <a:t>RISULTATO</a:t>
            </a:r>
            <a:r>
              <a:rPr lang="it-IT" dirty="0"/>
              <a:t> : </a:t>
            </a:r>
            <a:r>
              <a:rPr lang="it-IT" dirty="0" err="1"/>
              <a:t>loss</a:t>
            </a:r>
            <a:r>
              <a:rPr lang="it-IT" dirty="0"/>
              <a:t>: 0.0032; </a:t>
            </a:r>
            <a:r>
              <a:rPr lang="it-IT" dirty="0" err="1"/>
              <a:t>acc</a:t>
            </a:r>
            <a:r>
              <a:rPr lang="it-IT" dirty="0"/>
              <a:t>: 0.6485; </a:t>
            </a:r>
            <a:r>
              <a:rPr lang="it-IT" dirty="0" err="1"/>
              <a:t>val_loss</a:t>
            </a:r>
            <a:r>
              <a:rPr lang="it-IT" dirty="0"/>
              <a:t>: 0.0045; </a:t>
            </a:r>
            <a:r>
              <a:rPr lang="it-IT" dirty="0" err="1"/>
              <a:t>val_acc</a:t>
            </a:r>
            <a:r>
              <a:rPr lang="it-IT" dirty="0"/>
              <a:t>: 0.5721;</a:t>
            </a:r>
            <a:br>
              <a:rPr lang="it-IT" dirty="0"/>
            </a:br>
            <a:r>
              <a:rPr lang="it-IT" dirty="0"/>
              <a:t>		Test RMSE: 44.500; Train RMSE: 34.465</a:t>
            </a:r>
            <a:br>
              <a:rPr lang="it-IT" dirty="0"/>
            </a:b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07F256C-56BC-4E9A-8110-7D45EB77B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73" r="6495" b="3278"/>
          <a:stretch/>
        </p:blipFill>
        <p:spPr>
          <a:xfrm>
            <a:off x="1472402" y="3392055"/>
            <a:ext cx="4059165" cy="248744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2A1C4A1-E80C-46A9-998F-ADB3544D9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557" y="3327544"/>
            <a:ext cx="3790388" cy="248744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2F9E73A-CD22-407D-A9B3-E9D6FC10F5C4}"/>
              </a:ext>
            </a:extLst>
          </p:cNvPr>
          <p:cNvSpPr txBox="1"/>
          <p:nvPr/>
        </p:nvSpPr>
        <p:spPr>
          <a:xfrm>
            <a:off x="5873260" y="6488668"/>
            <a:ext cx="638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Carrarini</a:t>
            </a:r>
            <a:r>
              <a:rPr lang="it-IT" dirty="0">
                <a:solidFill>
                  <a:schemeClr val="bg1"/>
                </a:solidFill>
              </a:rPr>
              <a:t> Luca, </a:t>
            </a:r>
            <a:r>
              <a:rPr lang="it-IT" dirty="0" err="1">
                <a:solidFill>
                  <a:schemeClr val="bg1"/>
                </a:solidFill>
              </a:rPr>
              <a:t>Chiarantano</a:t>
            </a:r>
            <a:r>
              <a:rPr lang="it-IT" dirty="0">
                <a:solidFill>
                  <a:schemeClr val="bg1"/>
                </a:solidFill>
              </a:rPr>
              <a:t> Eleonora, Cossai Anna, </a:t>
            </a:r>
            <a:r>
              <a:rPr lang="it-IT" dirty="0" err="1">
                <a:solidFill>
                  <a:schemeClr val="bg1"/>
                </a:solidFill>
              </a:rPr>
              <a:t>Gavioli</a:t>
            </a:r>
            <a:r>
              <a:rPr lang="it-IT" dirty="0">
                <a:solidFill>
                  <a:schemeClr val="bg1"/>
                </a:solidFill>
              </a:rPr>
              <a:t> Arianna</a:t>
            </a:r>
          </a:p>
        </p:txBody>
      </p:sp>
    </p:spTree>
    <p:extLst>
      <p:ext uri="{BB962C8B-B14F-4D97-AF65-F5344CB8AC3E}">
        <p14:creationId xmlns:p14="http://schemas.microsoft.com/office/powerpoint/2010/main" val="2534397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EEF936-9501-4F3E-8ED7-16247A17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Test Migliori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368CC31E-1E54-40F6-A840-2F5681CCAFB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u="sng" dirty="0"/>
              <a:t>DATI</a:t>
            </a:r>
            <a:r>
              <a:rPr lang="it-IT" dirty="0"/>
              <a:t> :  batch </a:t>
            </a:r>
            <a:r>
              <a:rPr lang="it-IT" dirty="0" err="1"/>
              <a:t>size</a:t>
            </a:r>
            <a:r>
              <a:rPr lang="it-IT" dirty="0"/>
              <a:t>=32; epoche = 20; look back= 70; LSTM </a:t>
            </a:r>
            <a:r>
              <a:rPr lang="it-IT" dirty="0" err="1"/>
              <a:t>neurons</a:t>
            </a:r>
            <a:r>
              <a:rPr lang="it-IT" dirty="0"/>
              <a:t>= 50;</a:t>
            </a:r>
            <a:br>
              <a:rPr lang="it-IT" dirty="0"/>
            </a:br>
            <a:r>
              <a:rPr lang="it-IT" dirty="0"/>
              <a:t>	Dataset di training e test non </a:t>
            </a:r>
            <a:r>
              <a:rPr lang="it-IT" dirty="0" err="1"/>
              <a:t>shufflati</a:t>
            </a:r>
            <a:r>
              <a:rPr lang="it-IT" dirty="0"/>
              <a:t>; </a:t>
            </a:r>
            <a:r>
              <a:rPr lang="it-IT" dirty="0" err="1"/>
              <a:t>Optimizer</a:t>
            </a:r>
            <a:r>
              <a:rPr lang="it-IT" dirty="0"/>
              <a:t>= SDG; </a:t>
            </a:r>
            <a:br>
              <a:rPr lang="it-IT" dirty="0"/>
            </a:br>
            <a:r>
              <a:rPr lang="it-IT" dirty="0"/>
              <a:t>	funzione attivazione LSTM= </a:t>
            </a:r>
            <a:r>
              <a:rPr lang="it-IT" dirty="0" err="1"/>
              <a:t>tanh</a:t>
            </a:r>
            <a:r>
              <a:rPr lang="it-IT" dirty="0"/>
              <a:t>; </a:t>
            </a:r>
            <a:r>
              <a:rPr lang="it-IT" b="1" dirty="0"/>
              <a:t>Learning rate= 0.001</a:t>
            </a:r>
            <a:r>
              <a:rPr lang="it-IT" dirty="0"/>
              <a:t>;</a:t>
            </a:r>
            <a:br>
              <a:rPr lang="it-IT" dirty="0"/>
            </a:br>
            <a:r>
              <a:rPr lang="it-IT" dirty="0"/>
              <a:t>	Normalizzazione con </a:t>
            </a:r>
            <a:r>
              <a:rPr lang="it-IT" dirty="0" err="1"/>
              <a:t>MinMaxScaler</a:t>
            </a:r>
            <a:r>
              <a:rPr lang="it-IT" dirty="0"/>
              <a:t>; funzione di attivazione in dense= linear;  </a:t>
            </a:r>
          </a:p>
          <a:p>
            <a:r>
              <a:rPr lang="it-IT" u="sng" dirty="0"/>
              <a:t>RISULTATO</a:t>
            </a:r>
            <a:r>
              <a:rPr lang="it-IT" dirty="0"/>
              <a:t> : </a:t>
            </a:r>
            <a:r>
              <a:rPr lang="it-IT" dirty="0" err="1"/>
              <a:t>loss</a:t>
            </a:r>
            <a:r>
              <a:rPr lang="it-IT" dirty="0"/>
              <a:t>: 0.0036; </a:t>
            </a:r>
            <a:r>
              <a:rPr lang="it-IT" dirty="0" err="1"/>
              <a:t>acc</a:t>
            </a:r>
            <a:r>
              <a:rPr lang="it-IT" dirty="0"/>
              <a:t>: 0.6485; </a:t>
            </a:r>
            <a:r>
              <a:rPr lang="it-IT" dirty="0" err="1"/>
              <a:t>val_loss</a:t>
            </a:r>
            <a:r>
              <a:rPr lang="it-IT" dirty="0"/>
              <a:t>: 0.0046; </a:t>
            </a:r>
            <a:r>
              <a:rPr lang="it-IT" dirty="0" err="1"/>
              <a:t>val_acc</a:t>
            </a:r>
            <a:r>
              <a:rPr lang="it-IT" dirty="0"/>
              <a:t>: 0.5721;</a:t>
            </a:r>
            <a:br>
              <a:rPr lang="it-IT" dirty="0"/>
            </a:br>
            <a:r>
              <a:rPr lang="it-IT" dirty="0"/>
              <a:t>		RMSE: 45.719; </a:t>
            </a:r>
            <a:br>
              <a:rPr lang="it-IT" dirty="0"/>
            </a:br>
            <a:endParaRPr lang="it-IT" dirty="0"/>
          </a:p>
        </p:txBody>
      </p:sp>
      <p:pic>
        <p:nvPicPr>
          <p:cNvPr id="4098" name="Picture 2" descr="https://lh5.googleusercontent.com/sGNRdcBTbRrO9uaPUa6QlvhdMkN0irVtzdIspNTc3WkGgeyFVv9zqybu-eE9tAiFdHl7RFX2bZ7YujPiudAG3ZBWktfDFo37FnGVwO0WQ6714udmciOW6Ig2JoMIy4P8aMylk9-A">
            <a:extLst>
              <a:ext uri="{FF2B5EF4-FFF2-40B4-BE49-F238E27FC236}">
                <a16:creationId xmlns:a16="http://schemas.microsoft.com/office/drawing/2014/main" id="{3E3139B3-A3CF-42FE-8171-378FFA59A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" t="8052" r="7796" b="4447"/>
          <a:stretch/>
        </p:blipFill>
        <p:spPr bwMode="auto">
          <a:xfrm>
            <a:off x="1544262" y="3745100"/>
            <a:ext cx="392421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4.googleusercontent.com/aO-fJKFW_63BUCx_OjqU8BxGsqjn3zuNyyvweKGkPEHB3dAPCSygLdaRwnrPi8ifNDFqKssWrAJTJ2nXeBg99EFQFzzbqNAz2ZH908jTMxpCaNwZeAuqT-VkXiKLIF5Vs3zg8GOK">
            <a:extLst>
              <a:ext uri="{FF2B5EF4-FFF2-40B4-BE49-F238E27FC236}">
                <a16:creationId xmlns:a16="http://schemas.microsoft.com/office/drawing/2014/main" id="{272A27A5-7F84-43B1-910D-CA5876AE9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83" y="3745100"/>
            <a:ext cx="378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2713C45-7EBD-4DFA-AECE-D5BB35D0B101}"/>
              </a:ext>
            </a:extLst>
          </p:cNvPr>
          <p:cNvSpPr txBox="1"/>
          <p:nvPr/>
        </p:nvSpPr>
        <p:spPr>
          <a:xfrm>
            <a:off x="5873260" y="6488668"/>
            <a:ext cx="638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Carrarini</a:t>
            </a:r>
            <a:r>
              <a:rPr lang="it-IT" dirty="0">
                <a:solidFill>
                  <a:schemeClr val="bg1"/>
                </a:solidFill>
              </a:rPr>
              <a:t> Luca, </a:t>
            </a:r>
            <a:r>
              <a:rPr lang="it-IT" dirty="0" err="1">
                <a:solidFill>
                  <a:schemeClr val="bg1"/>
                </a:solidFill>
              </a:rPr>
              <a:t>Chiarantano</a:t>
            </a:r>
            <a:r>
              <a:rPr lang="it-IT" dirty="0">
                <a:solidFill>
                  <a:schemeClr val="bg1"/>
                </a:solidFill>
              </a:rPr>
              <a:t> Eleonora, Cossai Anna, </a:t>
            </a:r>
            <a:r>
              <a:rPr lang="it-IT" dirty="0" err="1">
                <a:solidFill>
                  <a:schemeClr val="bg1"/>
                </a:solidFill>
              </a:rPr>
              <a:t>Gavioli</a:t>
            </a:r>
            <a:r>
              <a:rPr lang="it-IT" dirty="0">
                <a:solidFill>
                  <a:schemeClr val="bg1"/>
                </a:solidFill>
              </a:rPr>
              <a:t> Arianna</a:t>
            </a:r>
          </a:p>
        </p:txBody>
      </p:sp>
    </p:spTree>
    <p:extLst>
      <p:ext uri="{BB962C8B-B14F-4D97-AF65-F5344CB8AC3E}">
        <p14:creationId xmlns:p14="http://schemas.microsoft.com/office/powerpoint/2010/main" val="3288571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9A13126F-4E60-4159-9916-620C4276AA0D}"/>
              </a:ext>
            </a:extLst>
          </p:cNvPr>
          <p:cNvSpPr txBox="1">
            <a:spLocks/>
          </p:cNvSpPr>
          <p:nvPr/>
        </p:nvSpPr>
        <p:spPr>
          <a:xfrm>
            <a:off x="1004920" y="1845734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u="sng" dirty="0"/>
              <a:t>DATI</a:t>
            </a:r>
            <a:r>
              <a:rPr lang="it-IT" dirty="0"/>
              <a:t> :  </a:t>
            </a:r>
            <a:r>
              <a:rPr lang="it-IT" b="1" dirty="0"/>
              <a:t>batch </a:t>
            </a:r>
            <a:r>
              <a:rPr lang="it-IT" b="1" dirty="0" err="1"/>
              <a:t>size</a:t>
            </a:r>
            <a:r>
              <a:rPr lang="it-IT" b="1" dirty="0"/>
              <a:t>=128</a:t>
            </a:r>
            <a:r>
              <a:rPr lang="it-IT" dirty="0"/>
              <a:t>; epoche = 20; look back= 70; LSTM </a:t>
            </a:r>
            <a:r>
              <a:rPr lang="it-IT" dirty="0" err="1"/>
              <a:t>neurons</a:t>
            </a:r>
            <a:r>
              <a:rPr lang="it-IT" dirty="0"/>
              <a:t>= 64;</a:t>
            </a:r>
            <a:br>
              <a:rPr lang="it-IT" dirty="0"/>
            </a:br>
            <a:r>
              <a:rPr lang="it-IT" dirty="0"/>
              <a:t>	</a:t>
            </a:r>
            <a:r>
              <a:rPr lang="it-IT" b="1" dirty="0"/>
              <a:t>Dataset di training e test </a:t>
            </a:r>
            <a:r>
              <a:rPr lang="it-IT" b="1" dirty="0" err="1"/>
              <a:t>shufflati</a:t>
            </a:r>
            <a:r>
              <a:rPr lang="it-IT" b="1" dirty="0"/>
              <a:t> nel </a:t>
            </a:r>
            <a:r>
              <a:rPr lang="it-IT" b="1" dirty="0" err="1"/>
              <a:t>model.fit</a:t>
            </a:r>
            <a:r>
              <a:rPr lang="it-IT" b="1" dirty="0"/>
              <a:t>; </a:t>
            </a:r>
            <a:r>
              <a:rPr lang="it-IT" b="1" dirty="0" err="1"/>
              <a:t>Optimizer</a:t>
            </a:r>
            <a:r>
              <a:rPr lang="it-IT" b="1" dirty="0"/>
              <a:t>= </a:t>
            </a:r>
            <a:r>
              <a:rPr lang="it-IT" b="1" dirty="0" err="1"/>
              <a:t>adam</a:t>
            </a:r>
            <a:r>
              <a:rPr lang="it-IT" dirty="0"/>
              <a:t>; </a:t>
            </a:r>
            <a:br>
              <a:rPr lang="it-IT" dirty="0"/>
            </a:br>
            <a:r>
              <a:rPr lang="it-IT" dirty="0"/>
              <a:t>	funzione attivazione LSTM= </a:t>
            </a:r>
            <a:r>
              <a:rPr lang="it-IT" dirty="0" err="1"/>
              <a:t>tanh</a:t>
            </a:r>
            <a:r>
              <a:rPr lang="it-IT" dirty="0"/>
              <a:t>; Normalizzazione con </a:t>
            </a:r>
            <a:r>
              <a:rPr lang="it-IT" dirty="0" err="1"/>
              <a:t>MinMaxScaler</a:t>
            </a:r>
            <a:r>
              <a:rPr lang="it-IT" dirty="0"/>
              <a:t>; </a:t>
            </a:r>
            <a:br>
              <a:rPr lang="it-IT" dirty="0"/>
            </a:br>
            <a:r>
              <a:rPr lang="it-IT" dirty="0"/>
              <a:t>	funzione di attivazione in dense= linear;  </a:t>
            </a:r>
          </a:p>
          <a:p>
            <a:r>
              <a:rPr lang="it-IT" u="sng" dirty="0"/>
              <a:t>RISULTATO</a:t>
            </a:r>
            <a:r>
              <a:rPr lang="it-IT" dirty="0"/>
              <a:t> : </a:t>
            </a:r>
            <a:r>
              <a:rPr lang="it-IT" dirty="0" err="1"/>
              <a:t>loss</a:t>
            </a:r>
            <a:r>
              <a:rPr lang="it-IT" dirty="0"/>
              <a:t>: 0.0033; </a:t>
            </a:r>
            <a:r>
              <a:rPr lang="it-IT" dirty="0" err="1"/>
              <a:t>acc</a:t>
            </a:r>
            <a:r>
              <a:rPr lang="it-IT" dirty="0"/>
              <a:t>: 0.6485; </a:t>
            </a:r>
            <a:r>
              <a:rPr lang="it-IT" dirty="0" err="1"/>
              <a:t>val_loss</a:t>
            </a:r>
            <a:r>
              <a:rPr lang="it-IT" dirty="0"/>
              <a:t>: 0.0042; </a:t>
            </a:r>
            <a:r>
              <a:rPr lang="it-IT" dirty="0" err="1"/>
              <a:t>val_acc</a:t>
            </a:r>
            <a:r>
              <a:rPr lang="it-IT" dirty="0"/>
              <a:t>: 0.5721;</a:t>
            </a:r>
            <a:br>
              <a:rPr lang="it-IT" dirty="0"/>
            </a:br>
            <a:r>
              <a:rPr lang="it-IT" dirty="0"/>
              <a:t>		Test RMSE: 44.115; Train RMSE= 33.712;</a:t>
            </a:r>
            <a:br>
              <a:rPr lang="it-IT" dirty="0"/>
            </a:br>
            <a:endParaRPr lang="it-IT" dirty="0"/>
          </a:p>
        </p:txBody>
      </p:sp>
      <p:pic>
        <p:nvPicPr>
          <p:cNvPr id="8194" name="Picture 2" descr="https://lh5.googleusercontent.com/Hp-nBEHf5lSFL3rCZNT_dTRUDN-t_O-i4RNPl-qU-1YnD4b699-_BpgIw_EZPOFVVLu9g0pn5Ez7QEFs_MqhZxAh5xiGEq0ZNBIvjOWBkU5KZ7yMF3tRPRU6BE_GFF3cpZaaX0Yd">
            <a:extLst>
              <a:ext uri="{FF2B5EF4-FFF2-40B4-BE49-F238E27FC236}">
                <a16:creationId xmlns:a16="http://schemas.microsoft.com/office/drawing/2014/main" id="{7616217E-9526-49C2-B3FD-FA96A0CC7F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5" r="7703" b="6144"/>
          <a:stretch/>
        </p:blipFill>
        <p:spPr bwMode="auto">
          <a:xfrm>
            <a:off x="1544783" y="3811234"/>
            <a:ext cx="3920334" cy="236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h3.googleusercontent.com/mr3itrgLXBWUvm-RTh_n2okqWL--TQby0UPxG61CowQx63QqDO2xrC7FLcgw4FiA9XdU5XakG9jh2KvYuyOl6bP3fLXcA23W1ARNNFszDojZSmDjI_BUfhGWAmI858Pnt-GBeaIl">
            <a:extLst>
              <a:ext uri="{FF2B5EF4-FFF2-40B4-BE49-F238E27FC236}">
                <a16:creationId xmlns:a16="http://schemas.microsoft.com/office/drawing/2014/main" id="{53D7AB93-EE3A-4091-9E54-FB6D68D92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794" y="3755256"/>
            <a:ext cx="3797822" cy="253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61F998-A7A5-4D33-BFC5-5E15A5DB6FB0}"/>
              </a:ext>
            </a:extLst>
          </p:cNvPr>
          <p:cNvSpPr txBox="1"/>
          <p:nvPr/>
        </p:nvSpPr>
        <p:spPr>
          <a:xfrm>
            <a:off x="5873260" y="6488668"/>
            <a:ext cx="638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Carrarini</a:t>
            </a:r>
            <a:r>
              <a:rPr lang="it-IT" dirty="0">
                <a:solidFill>
                  <a:schemeClr val="bg1"/>
                </a:solidFill>
              </a:rPr>
              <a:t> Luca, </a:t>
            </a:r>
            <a:r>
              <a:rPr lang="it-IT" dirty="0" err="1">
                <a:solidFill>
                  <a:schemeClr val="bg1"/>
                </a:solidFill>
              </a:rPr>
              <a:t>Chiarantano</a:t>
            </a:r>
            <a:r>
              <a:rPr lang="it-IT" dirty="0">
                <a:solidFill>
                  <a:schemeClr val="bg1"/>
                </a:solidFill>
              </a:rPr>
              <a:t> Eleonora, Cossai Anna, </a:t>
            </a:r>
            <a:r>
              <a:rPr lang="it-IT" dirty="0" err="1">
                <a:solidFill>
                  <a:schemeClr val="bg1"/>
                </a:solidFill>
              </a:rPr>
              <a:t>Gavioli</a:t>
            </a:r>
            <a:r>
              <a:rPr lang="it-IT" dirty="0">
                <a:solidFill>
                  <a:schemeClr val="bg1"/>
                </a:solidFill>
              </a:rPr>
              <a:t> Arianna</a:t>
            </a:r>
          </a:p>
        </p:txBody>
      </p:sp>
    </p:spTree>
    <p:extLst>
      <p:ext uri="{BB962C8B-B14F-4D97-AF65-F5344CB8AC3E}">
        <p14:creationId xmlns:p14="http://schemas.microsoft.com/office/powerpoint/2010/main" val="3141329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3F338A-82E4-4BE2-9DFB-84CFF23EAA80}"/>
              </a:ext>
            </a:extLst>
          </p:cNvPr>
          <p:cNvSpPr txBox="1">
            <a:spLocks/>
          </p:cNvSpPr>
          <p:nvPr/>
        </p:nvSpPr>
        <p:spPr>
          <a:xfrm>
            <a:off x="1004920" y="1845734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u="sng" dirty="0"/>
              <a:t>DATI</a:t>
            </a:r>
            <a:r>
              <a:rPr lang="it-IT" dirty="0"/>
              <a:t> :  batch </a:t>
            </a:r>
            <a:r>
              <a:rPr lang="it-IT" dirty="0" err="1"/>
              <a:t>size</a:t>
            </a:r>
            <a:r>
              <a:rPr lang="it-IT" dirty="0"/>
              <a:t>=32; epoche = 10; look back= 70; LSTM </a:t>
            </a:r>
            <a:r>
              <a:rPr lang="it-IT" dirty="0" err="1"/>
              <a:t>neurons</a:t>
            </a:r>
            <a:r>
              <a:rPr lang="it-IT" dirty="0"/>
              <a:t>= 64;</a:t>
            </a:r>
            <a:br>
              <a:rPr lang="it-IT" dirty="0"/>
            </a:br>
            <a:r>
              <a:rPr lang="it-IT" dirty="0"/>
              <a:t>	</a:t>
            </a:r>
            <a:r>
              <a:rPr lang="it-IT" b="1" dirty="0"/>
              <a:t>Dataset di training e test </a:t>
            </a:r>
            <a:r>
              <a:rPr lang="it-IT" b="1" dirty="0" err="1"/>
              <a:t>shufflati</a:t>
            </a:r>
            <a:r>
              <a:rPr lang="it-IT" b="1" dirty="0"/>
              <a:t> nel </a:t>
            </a:r>
            <a:r>
              <a:rPr lang="it-IT" b="1" dirty="0" err="1"/>
              <a:t>model.fit</a:t>
            </a:r>
            <a:r>
              <a:rPr lang="it-IT" b="1" dirty="0"/>
              <a:t>; </a:t>
            </a:r>
            <a:r>
              <a:rPr lang="it-IT" b="1" dirty="0" err="1"/>
              <a:t>Optimizer</a:t>
            </a:r>
            <a:r>
              <a:rPr lang="it-IT" b="1" dirty="0"/>
              <a:t>= </a:t>
            </a:r>
            <a:r>
              <a:rPr lang="it-IT" b="1" dirty="0" err="1"/>
              <a:t>adam</a:t>
            </a:r>
            <a:r>
              <a:rPr lang="it-IT" dirty="0"/>
              <a:t>; </a:t>
            </a:r>
            <a:br>
              <a:rPr lang="it-IT" dirty="0"/>
            </a:br>
            <a:r>
              <a:rPr lang="it-IT" dirty="0"/>
              <a:t>	funzione attivazione LSTM= </a:t>
            </a:r>
            <a:r>
              <a:rPr lang="it-IT" dirty="0" err="1"/>
              <a:t>tanh</a:t>
            </a:r>
            <a:r>
              <a:rPr lang="it-IT" dirty="0"/>
              <a:t>; </a:t>
            </a:r>
            <a:r>
              <a:rPr lang="it-IT" b="1" dirty="0"/>
              <a:t>Learning rate= 0.001</a:t>
            </a:r>
            <a:r>
              <a:rPr lang="it-IT" dirty="0"/>
              <a:t>;</a:t>
            </a:r>
            <a:br>
              <a:rPr lang="it-IT" dirty="0"/>
            </a:br>
            <a:r>
              <a:rPr lang="it-IT" dirty="0"/>
              <a:t>	Normalizzazione con </a:t>
            </a:r>
            <a:r>
              <a:rPr lang="it-IT" dirty="0" err="1"/>
              <a:t>MinMaxScaler</a:t>
            </a:r>
            <a:r>
              <a:rPr lang="it-IT" dirty="0"/>
              <a:t>; funzione di attivazione in dense= linear;  </a:t>
            </a:r>
          </a:p>
          <a:p>
            <a:r>
              <a:rPr lang="it-IT" u="sng" dirty="0"/>
              <a:t>RISULTATO</a:t>
            </a:r>
            <a:r>
              <a:rPr lang="it-IT" dirty="0"/>
              <a:t> : </a:t>
            </a:r>
            <a:r>
              <a:rPr lang="it-IT" dirty="0" err="1"/>
              <a:t>loss</a:t>
            </a:r>
            <a:r>
              <a:rPr lang="it-IT" dirty="0"/>
              <a:t>: 0.0033; </a:t>
            </a:r>
            <a:r>
              <a:rPr lang="it-IT" dirty="0" err="1"/>
              <a:t>acc</a:t>
            </a:r>
            <a:r>
              <a:rPr lang="it-IT" dirty="0"/>
              <a:t>: 0.6485; </a:t>
            </a:r>
            <a:r>
              <a:rPr lang="it-IT" dirty="0" err="1"/>
              <a:t>val_loss</a:t>
            </a:r>
            <a:r>
              <a:rPr lang="it-IT" dirty="0"/>
              <a:t>: 0.0042; </a:t>
            </a:r>
            <a:r>
              <a:rPr lang="it-IT" dirty="0" err="1"/>
              <a:t>val_acc</a:t>
            </a:r>
            <a:r>
              <a:rPr lang="it-IT" dirty="0"/>
              <a:t>: 0.5721;</a:t>
            </a:r>
            <a:br>
              <a:rPr lang="it-IT" dirty="0"/>
            </a:br>
            <a:r>
              <a:rPr lang="it-IT" dirty="0"/>
              <a:t>		Test RMSE: 44.257; Train RMSE= 33.135;</a:t>
            </a:r>
            <a:br>
              <a:rPr lang="it-IT" dirty="0"/>
            </a:br>
            <a:endParaRPr lang="it-IT" dirty="0"/>
          </a:p>
        </p:txBody>
      </p:sp>
      <p:pic>
        <p:nvPicPr>
          <p:cNvPr id="7172" name="Picture 4" descr="https://lh4.googleusercontent.com/BK4b9uLkVw_xY4qT9urYUyNOPpNoowpNNrtOry4yQ3q7n0DhHTgVoNG56KQj0J1ASBBxsn4ulj8K9SflQcnV2oDoR7SoiePytEMd8vtYQdpwmQlnWJ2a8U6oyhE6U2jwuNu7nzQ0">
            <a:extLst>
              <a:ext uri="{FF2B5EF4-FFF2-40B4-BE49-F238E27FC236}">
                <a16:creationId xmlns:a16="http://schemas.microsoft.com/office/drawing/2014/main" id="{B2A67BC4-BC5C-42AB-AC65-5ED0DD8975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0" r="5657" b="4078"/>
          <a:stretch/>
        </p:blipFill>
        <p:spPr bwMode="auto">
          <a:xfrm>
            <a:off x="1560750" y="3820470"/>
            <a:ext cx="3990306" cy="24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lh4.googleusercontent.com/1iYXAaanHetcDsXkcQJsBh9R7HcJhu_B153ColxuihqGvUBz4Ve_axa2ED5UcM4qV7I7-vVv9kmjcBaQ7nZm7yiHh2UgPM4OiK_jS0ULM2Hj7XGann4RCxNXAJIngB1lOFO0WaoV">
            <a:extLst>
              <a:ext uri="{FF2B5EF4-FFF2-40B4-BE49-F238E27FC236}">
                <a16:creationId xmlns:a16="http://schemas.microsoft.com/office/drawing/2014/main" id="{4FA062C0-0107-4DBC-9582-43DB22CE8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527" y="3766553"/>
            <a:ext cx="378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0092B9-F95B-41C5-899C-3FBECDCD7389}"/>
              </a:ext>
            </a:extLst>
          </p:cNvPr>
          <p:cNvSpPr txBox="1"/>
          <p:nvPr/>
        </p:nvSpPr>
        <p:spPr>
          <a:xfrm>
            <a:off x="5873260" y="6488668"/>
            <a:ext cx="638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Carrarini</a:t>
            </a:r>
            <a:r>
              <a:rPr lang="it-IT" dirty="0">
                <a:solidFill>
                  <a:schemeClr val="bg1"/>
                </a:solidFill>
              </a:rPr>
              <a:t> Luca, </a:t>
            </a:r>
            <a:r>
              <a:rPr lang="it-IT" dirty="0" err="1">
                <a:solidFill>
                  <a:schemeClr val="bg1"/>
                </a:solidFill>
              </a:rPr>
              <a:t>Chiarantano</a:t>
            </a:r>
            <a:r>
              <a:rPr lang="it-IT" dirty="0">
                <a:solidFill>
                  <a:schemeClr val="bg1"/>
                </a:solidFill>
              </a:rPr>
              <a:t> Eleonora, Cossai Anna, </a:t>
            </a:r>
            <a:r>
              <a:rPr lang="it-IT" dirty="0" err="1">
                <a:solidFill>
                  <a:schemeClr val="bg1"/>
                </a:solidFill>
              </a:rPr>
              <a:t>Gavioli</a:t>
            </a:r>
            <a:r>
              <a:rPr lang="it-IT" dirty="0">
                <a:solidFill>
                  <a:schemeClr val="bg1"/>
                </a:solidFill>
              </a:rPr>
              <a:t> Arianna</a:t>
            </a:r>
          </a:p>
        </p:txBody>
      </p:sp>
    </p:spTree>
    <p:extLst>
      <p:ext uri="{BB962C8B-B14F-4D97-AF65-F5344CB8AC3E}">
        <p14:creationId xmlns:p14="http://schemas.microsoft.com/office/powerpoint/2010/main" val="59190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4C6D12-D8E7-4A73-A648-B398279A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Bibliografia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7FAEFE-B33A-4052-BE81-180EB0DE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it-IT" sz="2200" dirty="0"/>
              <a:t>Dataset :</a:t>
            </a:r>
          </a:p>
          <a:p>
            <a:pPr lvl="1" fontAlgn="base"/>
            <a:r>
              <a:rPr lang="it-IT" u="sng" dirty="0">
                <a:hlinkClick r:id="rId2"/>
              </a:rPr>
              <a:t>https://www.bts.gov/</a:t>
            </a:r>
            <a:r>
              <a:rPr lang="it-IT" dirty="0"/>
              <a:t> 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it-IT" sz="2200" dirty="0" err="1"/>
              <a:t>Lstm</a:t>
            </a:r>
            <a:r>
              <a:rPr lang="it-IT" sz="2200" dirty="0"/>
              <a:t> :</a:t>
            </a:r>
          </a:p>
          <a:p>
            <a:pPr lvl="1" fontAlgn="base"/>
            <a:r>
              <a:rPr lang="it-IT" u="sng" dirty="0">
                <a:hlinkClick r:id="rId3"/>
              </a:rPr>
              <a:t>http://adventuresinmachinelearning.com/keras-lstm-tutorial/</a:t>
            </a:r>
            <a:r>
              <a:rPr lang="it-IT" dirty="0"/>
              <a:t> 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it-IT" sz="2200" dirty="0"/>
              <a:t>Implementazione :</a:t>
            </a:r>
          </a:p>
          <a:p>
            <a:pPr lvl="1" fontAlgn="base"/>
            <a:r>
              <a:rPr lang="it-IT" u="sng" dirty="0">
                <a:hlinkClick r:id="rId4"/>
              </a:rPr>
              <a:t>https://www.kaggle.com/jphoon/bitcoin-time-series-prediction-with-lstm</a:t>
            </a:r>
            <a:r>
              <a:rPr lang="it-IT" dirty="0"/>
              <a:t> ;</a:t>
            </a:r>
          </a:p>
          <a:p>
            <a:pPr lvl="1" fontAlgn="base"/>
            <a:r>
              <a:rPr lang="it-IT" u="sng" dirty="0">
                <a:hlinkClick r:id="rId5"/>
              </a:rPr>
              <a:t>https://machinelearningmastery.com/multivariate-time-series-forecasting-lstms-keras/</a:t>
            </a:r>
            <a:r>
              <a:rPr lang="it-IT" dirty="0"/>
              <a:t> ;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B13C949-39FF-428F-A923-23AC22636429}"/>
              </a:ext>
            </a:extLst>
          </p:cNvPr>
          <p:cNvSpPr txBox="1"/>
          <p:nvPr/>
        </p:nvSpPr>
        <p:spPr>
          <a:xfrm>
            <a:off x="5873260" y="6488668"/>
            <a:ext cx="638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Carrarini</a:t>
            </a:r>
            <a:r>
              <a:rPr lang="it-IT" dirty="0">
                <a:solidFill>
                  <a:schemeClr val="bg1"/>
                </a:solidFill>
              </a:rPr>
              <a:t> Luca, </a:t>
            </a:r>
            <a:r>
              <a:rPr lang="it-IT" dirty="0" err="1">
                <a:solidFill>
                  <a:schemeClr val="bg1"/>
                </a:solidFill>
              </a:rPr>
              <a:t>Chiarantano</a:t>
            </a:r>
            <a:r>
              <a:rPr lang="it-IT" dirty="0">
                <a:solidFill>
                  <a:schemeClr val="bg1"/>
                </a:solidFill>
              </a:rPr>
              <a:t> Eleonora, Cossai Anna, </a:t>
            </a:r>
            <a:r>
              <a:rPr lang="it-IT" dirty="0" err="1">
                <a:solidFill>
                  <a:schemeClr val="bg1"/>
                </a:solidFill>
              </a:rPr>
              <a:t>Gavioli</a:t>
            </a:r>
            <a:r>
              <a:rPr lang="it-IT" dirty="0">
                <a:solidFill>
                  <a:schemeClr val="bg1"/>
                </a:solidFill>
              </a:rPr>
              <a:t> Arianna</a:t>
            </a:r>
          </a:p>
        </p:txBody>
      </p:sp>
    </p:spTree>
    <p:extLst>
      <p:ext uri="{BB962C8B-B14F-4D97-AF65-F5344CB8AC3E}">
        <p14:creationId xmlns:p14="http://schemas.microsoft.com/office/powerpoint/2010/main" val="38107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0A4EE7-6FAD-4C1E-BA7E-1989D859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Descrizione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7FEA29-D960-4350-A04B-1749BD601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it-IT" sz="2800" dirty="0"/>
              <a:t>Ogni anno molti voli sono cancellati o in ritardo.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it-IT" sz="2800" dirty="0"/>
              <a:t>Vi sono motivazioni casuali, oppure predicibili tramite lo studio dei dati delle compagnie aeree.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it-IT" sz="2800" dirty="0"/>
              <a:t>Proponiamo un loro studio per costruire un modello che possa predire il ritardo di un volo in base a determinate caratteristiche del volo stesso.</a:t>
            </a:r>
          </a:p>
          <a:p>
            <a:br>
              <a:rPr lang="it-IT" dirty="0"/>
            </a:b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17AD38-02EF-49C0-B848-A1962A4D8343}"/>
              </a:ext>
            </a:extLst>
          </p:cNvPr>
          <p:cNvSpPr txBox="1"/>
          <p:nvPr/>
        </p:nvSpPr>
        <p:spPr>
          <a:xfrm>
            <a:off x="5873260" y="6488668"/>
            <a:ext cx="638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Carrarini</a:t>
            </a:r>
            <a:r>
              <a:rPr lang="it-IT" dirty="0">
                <a:solidFill>
                  <a:schemeClr val="bg1"/>
                </a:solidFill>
              </a:rPr>
              <a:t> Luca, </a:t>
            </a:r>
            <a:r>
              <a:rPr lang="it-IT" dirty="0" err="1">
                <a:solidFill>
                  <a:schemeClr val="bg1"/>
                </a:solidFill>
              </a:rPr>
              <a:t>Chiarantano</a:t>
            </a:r>
            <a:r>
              <a:rPr lang="it-IT" dirty="0">
                <a:solidFill>
                  <a:schemeClr val="bg1"/>
                </a:solidFill>
              </a:rPr>
              <a:t> Eleonora, Cossai Anna, </a:t>
            </a:r>
            <a:r>
              <a:rPr lang="it-IT" dirty="0" err="1">
                <a:solidFill>
                  <a:schemeClr val="bg1"/>
                </a:solidFill>
              </a:rPr>
              <a:t>Gavioli</a:t>
            </a:r>
            <a:r>
              <a:rPr lang="it-IT" dirty="0">
                <a:solidFill>
                  <a:schemeClr val="bg1"/>
                </a:solidFill>
              </a:rPr>
              <a:t> Arianna</a:t>
            </a:r>
          </a:p>
        </p:txBody>
      </p:sp>
    </p:spTree>
    <p:extLst>
      <p:ext uri="{BB962C8B-B14F-4D97-AF65-F5344CB8AC3E}">
        <p14:creationId xmlns:p14="http://schemas.microsoft.com/office/powerpoint/2010/main" val="32821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F61CFE-4CBD-4F66-815C-949C3697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Analisi del problema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5C2CFF-207B-4481-90E3-91EA9263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it-IT" sz="2800" dirty="0"/>
              <a:t>L’andamento dei ritardi aerei è senz’altro legato al periodo dell’anno considerato, ma anche a tutti i ritardi subiti nell’intervallo di tempo precedente al momento del volo. 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it-IT" sz="2800" dirty="0"/>
              <a:t>Una </a:t>
            </a:r>
            <a:r>
              <a:rPr lang="it-IT" sz="2800" b="1" dirty="0"/>
              <a:t>rete neurale ricorsiva</a:t>
            </a:r>
            <a:r>
              <a:rPr lang="it-IT" sz="2800" dirty="0"/>
              <a:t> non solo può imparare le </a:t>
            </a:r>
            <a:r>
              <a:rPr lang="it-IT" sz="2800" b="1" dirty="0"/>
              <a:t>ricorrenze annuali </a:t>
            </a:r>
            <a:r>
              <a:rPr lang="it-IT" sz="2800" dirty="0"/>
              <a:t>particolari, ma anche le particolari </a:t>
            </a:r>
            <a:r>
              <a:rPr lang="it-IT" sz="2800" b="1" dirty="0"/>
              <a:t>dipendenze in archi di tempo </a:t>
            </a:r>
            <a:r>
              <a:rPr lang="it-IT" sz="2800" dirty="0"/>
              <a:t>successivi tra loro. 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it-IT" sz="2800" dirty="0"/>
              <a:t>Idea iniziale: consigliare la compagnia aerea che si prevede faccia meno ritardi in un determinato giorno, su una determinata tratta. 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it-IT" sz="2800" dirty="0"/>
              <a:t>Idea finale: restringerci a un sottoinsieme di voli e predire il ritardo di un determinato volo, sulla base dei voli nelle 24 ore precedenti.</a:t>
            </a:r>
            <a:br>
              <a:rPr lang="it-IT" dirty="0"/>
            </a:b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311B426-70A2-4BA6-B196-500FE3FF6CC8}"/>
              </a:ext>
            </a:extLst>
          </p:cNvPr>
          <p:cNvSpPr txBox="1"/>
          <p:nvPr/>
        </p:nvSpPr>
        <p:spPr>
          <a:xfrm>
            <a:off x="5873260" y="6488668"/>
            <a:ext cx="638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Carrarini</a:t>
            </a:r>
            <a:r>
              <a:rPr lang="it-IT" dirty="0">
                <a:solidFill>
                  <a:schemeClr val="bg1"/>
                </a:solidFill>
              </a:rPr>
              <a:t> Luca, </a:t>
            </a:r>
            <a:r>
              <a:rPr lang="it-IT" dirty="0" err="1">
                <a:solidFill>
                  <a:schemeClr val="bg1"/>
                </a:solidFill>
              </a:rPr>
              <a:t>Chiarantano</a:t>
            </a:r>
            <a:r>
              <a:rPr lang="it-IT" dirty="0">
                <a:solidFill>
                  <a:schemeClr val="bg1"/>
                </a:solidFill>
              </a:rPr>
              <a:t> Eleonora, Cossai Anna, </a:t>
            </a:r>
            <a:r>
              <a:rPr lang="it-IT" dirty="0" err="1">
                <a:solidFill>
                  <a:schemeClr val="bg1"/>
                </a:solidFill>
              </a:rPr>
              <a:t>Gavioli</a:t>
            </a:r>
            <a:r>
              <a:rPr lang="it-IT" dirty="0">
                <a:solidFill>
                  <a:schemeClr val="bg1"/>
                </a:solidFill>
              </a:rPr>
              <a:t> Arianna</a:t>
            </a:r>
          </a:p>
        </p:txBody>
      </p:sp>
    </p:spTree>
    <p:extLst>
      <p:ext uri="{BB962C8B-B14F-4D97-AF65-F5344CB8AC3E}">
        <p14:creationId xmlns:p14="http://schemas.microsoft.com/office/powerpoint/2010/main" val="123118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E16895-07B1-4AEC-A5D8-CF4BF22E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Descrizione dataset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F45DC1-73F8-4B94-B6DA-04E0E50BB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Il dataset è stato preso dal “Bureau of </a:t>
            </a:r>
            <a:r>
              <a:rPr lang="it-IT" sz="2800" dirty="0" err="1"/>
              <a:t>Transportation</a:t>
            </a:r>
            <a:r>
              <a:rPr lang="it-IT" sz="2800" dirty="0"/>
              <a:t> </a:t>
            </a:r>
            <a:r>
              <a:rPr lang="it-IT" sz="2800" dirty="0" err="1"/>
              <a:t>Statistics</a:t>
            </a:r>
            <a:r>
              <a:rPr lang="it-IT" sz="2800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Le features sono state ridotte da 109 iniziali a 21 finali.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Alla fine abbiamo ottenuto un </a:t>
            </a:r>
            <a:r>
              <a:rPr lang="it-IT" sz="2800" dirty="0" err="1"/>
              <a:t>csv</a:t>
            </a:r>
            <a:r>
              <a:rPr lang="it-IT" sz="2800" dirty="0"/>
              <a:t> unico contenente tutti i voli dal 2014 al 2017 che partivano dallo stato di New York e che arrivavano nello stato della California. </a:t>
            </a:r>
          </a:p>
          <a:p>
            <a:pPr marL="0" indent="0">
              <a:buNone/>
            </a:pPr>
            <a:br>
              <a:rPr lang="it-IT" sz="2800" dirty="0"/>
            </a:br>
            <a:endParaRPr lang="it-IT" sz="28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F39D065-9A37-4260-86C7-920CB6EC0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846" y="22104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936E6C4-9E39-42BC-8E93-664F3E2CE5FB}"/>
              </a:ext>
            </a:extLst>
          </p:cNvPr>
          <p:cNvSpPr txBox="1"/>
          <p:nvPr/>
        </p:nvSpPr>
        <p:spPr>
          <a:xfrm>
            <a:off x="5873260" y="6488668"/>
            <a:ext cx="638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Carrarini</a:t>
            </a:r>
            <a:r>
              <a:rPr lang="it-IT" dirty="0">
                <a:solidFill>
                  <a:schemeClr val="bg1"/>
                </a:solidFill>
              </a:rPr>
              <a:t> Luca, </a:t>
            </a:r>
            <a:r>
              <a:rPr lang="it-IT" dirty="0" err="1">
                <a:solidFill>
                  <a:schemeClr val="bg1"/>
                </a:solidFill>
              </a:rPr>
              <a:t>Chiarantano</a:t>
            </a:r>
            <a:r>
              <a:rPr lang="it-IT" dirty="0">
                <a:solidFill>
                  <a:schemeClr val="bg1"/>
                </a:solidFill>
              </a:rPr>
              <a:t> Eleonora, Cossai Anna, </a:t>
            </a:r>
            <a:r>
              <a:rPr lang="it-IT" dirty="0" err="1">
                <a:solidFill>
                  <a:schemeClr val="bg1"/>
                </a:solidFill>
              </a:rPr>
              <a:t>Gavioli</a:t>
            </a:r>
            <a:r>
              <a:rPr lang="it-IT" dirty="0">
                <a:solidFill>
                  <a:schemeClr val="bg1"/>
                </a:solidFill>
              </a:rPr>
              <a:t> Arianna</a:t>
            </a:r>
          </a:p>
        </p:txBody>
      </p:sp>
    </p:spTree>
    <p:extLst>
      <p:ext uri="{BB962C8B-B14F-4D97-AF65-F5344CB8AC3E}">
        <p14:creationId xmlns:p14="http://schemas.microsoft.com/office/powerpoint/2010/main" val="129430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904FC6E-C395-44D8-AF85-A25E913D0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1814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A5379F2-A9A0-4F81-963A-7ADAB8D2F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112340"/>
              </p:ext>
            </p:extLst>
          </p:nvPr>
        </p:nvGraphicFramePr>
        <p:xfrm>
          <a:off x="2032000" y="571730"/>
          <a:ext cx="8128000" cy="571454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6003574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87416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u="none" strike="noStrike" dirty="0" err="1">
                          <a:effectLst/>
                        </a:rPr>
                        <a:t>Year,Month,DayOfMonth</a:t>
                      </a:r>
                      <a:r>
                        <a:rPr lang="it-IT" sz="1800" u="none" strike="noStrike" dirty="0">
                          <a:effectLst/>
                        </a:rPr>
                        <a:t>,</a:t>
                      </a:r>
                      <a:endParaRPr lang="it-IT" sz="2800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u="none" strike="noStrike" dirty="0" err="1">
                          <a:effectLst/>
                        </a:rPr>
                        <a:t>DayOfWeek</a:t>
                      </a:r>
                      <a:endParaRPr lang="it-IT" sz="2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 dirty="0">
                          <a:effectLst/>
                        </a:rPr>
                        <a:t>Informazioni sulla data del volo </a:t>
                      </a:r>
                      <a:endParaRPr lang="it-IT" sz="2800" dirty="0">
                        <a:effectLst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4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 dirty="0" err="1">
                          <a:effectLst/>
                        </a:rPr>
                        <a:t>AirlineID</a:t>
                      </a:r>
                      <a:endParaRPr lang="it-IT" sz="2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 dirty="0">
                          <a:effectLst/>
                        </a:rPr>
                        <a:t>ID della compagnia aerea </a:t>
                      </a:r>
                      <a:endParaRPr lang="it-IT" sz="28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96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 kern="1200" dirty="0" err="1">
                          <a:effectLst/>
                        </a:rPr>
                        <a:t>OriginAirportID</a:t>
                      </a:r>
                      <a:r>
                        <a:rPr lang="it-IT" sz="1800" u="none" strike="noStrike" kern="1200" dirty="0">
                          <a:effectLst/>
                        </a:rPr>
                        <a:t>, </a:t>
                      </a:r>
                      <a:r>
                        <a:rPr lang="it-IT" sz="1800" u="none" strike="noStrike" kern="1200" dirty="0" err="1">
                          <a:effectLst/>
                        </a:rPr>
                        <a:t>OriginState</a:t>
                      </a:r>
                      <a:endParaRPr lang="it-IT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Ubuntu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 kern="1200" dirty="0">
                          <a:effectLst/>
                        </a:rPr>
                        <a:t>Dati su aeroporto di partenza</a:t>
                      </a:r>
                      <a:endParaRPr lang="it-IT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Ubuntu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55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 kern="1200" dirty="0" err="1">
                          <a:effectLst/>
                        </a:rPr>
                        <a:t>DestAirportID</a:t>
                      </a:r>
                      <a:r>
                        <a:rPr lang="it-IT" sz="1800" u="none" strike="noStrike" kern="1200" dirty="0">
                          <a:effectLst/>
                        </a:rPr>
                        <a:t>, </a:t>
                      </a:r>
                      <a:r>
                        <a:rPr lang="it-IT" sz="1800" u="none" strike="noStrike" kern="1200" dirty="0" err="1">
                          <a:effectLst/>
                        </a:rPr>
                        <a:t>DestState</a:t>
                      </a:r>
                      <a:endParaRPr lang="it-IT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Ubuntu"/>
                        <a:ea typeface="+mn-ea"/>
                        <a:cs typeface="+mn-cs"/>
                      </a:endParaRPr>
                    </a:p>
                  </a:txBody>
                  <a:tcPr marL="30682" marR="31250" marT="31250" marB="312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 kern="1200" dirty="0">
                          <a:effectLst/>
                        </a:rPr>
                        <a:t>Dati su aeroporto di arrivo</a:t>
                      </a:r>
                      <a:endParaRPr lang="it-IT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Ubuntu"/>
                        <a:ea typeface="+mn-ea"/>
                        <a:cs typeface="+mn-cs"/>
                      </a:endParaRPr>
                    </a:p>
                  </a:txBody>
                  <a:tcPr marL="30682" marR="31250" marT="31250" marB="31250"/>
                </a:tc>
                <a:extLst>
                  <a:ext uri="{0D108BD9-81ED-4DB2-BD59-A6C34878D82A}">
                    <a16:rowId xmlns:a16="http://schemas.microsoft.com/office/drawing/2014/main" val="342982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 kern="1200" dirty="0" err="1">
                          <a:effectLst/>
                        </a:rPr>
                        <a:t>CRSDepTime</a:t>
                      </a:r>
                      <a:r>
                        <a:rPr lang="it-IT" sz="1800" u="none" strike="noStrike" kern="1200" dirty="0">
                          <a:effectLst/>
                        </a:rPr>
                        <a:t>, </a:t>
                      </a:r>
                      <a:r>
                        <a:rPr lang="it-IT" sz="1800" u="none" strike="noStrike" kern="1200" dirty="0" err="1">
                          <a:effectLst/>
                        </a:rPr>
                        <a:t>DepTime,DepDelayMinutes</a:t>
                      </a:r>
                      <a:endParaRPr lang="it-IT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Ubuntu"/>
                        <a:ea typeface="+mn-ea"/>
                        <a:cs typeface="+mn-cs"/>
                      </a:endParaRPr>
                    </a:p>
                  </a:txBody>
                  <a:tcPr marL="30682" marR="31250" marT="31250" marB="312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 kern="1200" dirty="0">
                          <a:effectLst/>
                        </a:rPr>
                        <a:t>Ritardo alla partenza</a:t>
                      </a:r>
                      <a:endParaRPr lang="it-IT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Ubuntu"/>
                        <a:ea typeface="+mn-ea"/>
                        <a:cs typeface="+mn-cs"/>
                      </a:endParaRPr>
                    </a:p>
                  </a:txBody>
                  <a:tcPr marL="30682" marR="31250" marT="31250" marB="31250"/>
                </a:tc>
                <a:extLst>
                  <a:ext uri="{0D108BD9-81ED-4DB2-BD59-A6C34878D82A}">
                    <a16:rowId xmlns:a16="http://schemas.microsoft.com/office/drawing/2014/main" val="301268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 kern="1200" dirty="0" err="1">
                          <a:effectLst/>
                        </a:rPr>
                        <a:t>CRSArrTime</a:t>
                      </a:r>
                      <a:r>
                        <a:rPr lang="it-IT" sz="1800" u="none" strike="noStrike" kern="1200" dirty="0">
                          <a:effectLst/>
                        </a:rPr>
                        <a:t>, </a:t>
                      </a:r>
                      <a:r>
                        <a:rPr lang="it-IT" sz="1800" u="none" strike="noStrike" kern="1200" dirty="0" err="1">
                          <a:effectLst/>
                        </a:rPr>
                        <a:t>ArrTime</a:t>
                      </a:r>
                      <a:r>
                        <a:rPr lang="it-IT" sz="1800" u="none" strike="noStrike" kern="1200" dirty="0">
                          <a:effectLst/>
                        </a:rPr>
                        <a:t>, </a:t>
                      </a:r>
                      <a:r>
                        <a:rPr lang="it-IT" sz="1800" u="none" strike="noStrike" kern="1200" dirty="0" err="1">
                          <a:effectLst/>
                        </a:rPr>
                        <a:t>ArrDelayMinutes</a:t>
                      </a:r>
                      <a:endParaRPr lang="it-IT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Ubuntu"/>
                        <a:ea typeface="+mn-ea"/>
                        <a:cs typeface="+mn-cs"/>
                      </a:endParaRPr>
                    </a:p>
                  </a:txBody>
                  <a:tcPr marL="30682" marR="31250" marT="31250" marB="312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 kern="1200" dirty="0">
                          <a:effectLst/>
                        </a:rPr>
                        <a:t>Ritardo all’arrivo</a:t>
                      </a:r>
                      <a:endParaRPr lang="it-IT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Ubuntu"/>
                        <a:ea typeface="+mn-ea"/>
                        <a:cs typeface="+mn-cs"/>
                      </a:endParaRPr>
                    </a:p>
                  </a:txBody>
                  <a:tcPr marL="30682" marR="31250" marT="31250" marB="31250"/>
                </a:tc>
                <a:extLst>
                  <a:ext uri="{0D108BD9-81ED-4DB2-BD59-A6C34878D82A}">
                    <a16:rowId xmlns:a16="http://schemas.microsoft.com/office/drawing/2014/main" val="43175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 kern="1200" dirty="0" err="1">
                          <a:effectLst/>
                        </a:rPr>
                        <a:t>Distance</a:t>
                      </a:r>
                      <a:r>
                        <a:rPr lang="it-IT" sz="1800" u="none" strike="noStrike" kern="1200" dirty="0">
                          <a:effectLst/>
                        </a:rPr>
                        <a:t> Group </a:t>
                      </a:r>
                      <a:endParaRPr lang="it-IT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Ubuntu"/>
                        <a:ea typeface="+mn-ea"/>
                        <a:cs typeface="+mn-cs"/>
                      </a:endParaRPr>
                    </a:p>
                  </a:txBody>
                  <a:tcPr marL="30682" marR="31250" marT="31250" marB="312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 kern="1200" dirty="0">
                          <a:effectLst/>
                        </a:rPr>
                        <a:t>Variabile che indica l’appartenenza a intervalli di distanze</a:t>
                      </a:r>
                      <a:endParaRPr lang="it-IT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Ubuntu"/>
                        <a:ea typeface="+mn-ea"/>
                        <a:cs typeface="+mn-cs"/>
                      </a:endParaRPr>
                    </a:p>
                  </a:txBody>
                  <a:tcPr marL="30682" marR="31250" marT="31250" marB="31250"/>
                </a:tc>
                <a:extLst>
                  <a:ext uri="{0D108BD9-81ED-4DB2-BD59-A6C34878D82A}">
                    <a16:rowId xmlns:a16="http://schemas.microsoft.com/office/drawing/2014/main" val="1425234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 kern="1200">
                          <a:effectLst/>
                        </a:rPr>
                        <a:t>CarrierDelay</a:t>
                      </a:r>
                      <a:endParaRPr lang="it-IT" sz="1800" b="0" i="0" u="none" strike="noStrike" kern="1200">
                        <a:solidFill>
                          <a:srgbClr val="000000"/>
                        </a:solidFill>
                        <a:effectLst/>
                        <a:latin typeface="Ubuntu"/>
                        <a:ea typeface="+mn-ea"/>
                        <a:cs typeface="+mn-cs"/>
                      </a:endParaRPr>
                    </a:p>
                  </a:txBody>
                  <a:tcPr marL="30682" marR="31250" marT="31250" marB="312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 kern="1200" dirty="0">
                          <a:effectLst/>
                        </a:rPr>
                        <a:t>Ritardo causato dal velivolo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800" u="none" strike="noStrike" kern="1200" dirty="0">
                          <a:effectLst/>
                        </a:rPr>
                      </a:br>
                      <a:endParaRPr lang="it-IT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Ubuntu"/>
                        <a:ea typeface="+mn-ea"/>
                        <a:cs typeface="+mn-cs"/>
                      </a:endParaRPr>
                    </a:p>
                  </a:txBody>
                  <a:tcPr marL="30682" marR="31250" marT="31250" marB="31250"/>
                </a:tc>
                <a:extLst>
                  <a:ext uri="{0D108BD9-81ED-4DB2-BD59-A6C34878D82A}">
                    <a16:rowId xmlns:a16="http://schemas.microsoft.com/office/drawing/2014/main" val="366276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 kern="1200">
                          <a:effectLst/>
                        </a:rPr>
                        <a:t>WeatherDelay</a:t>
                      </a:r>
                      <a:endParaRPr lang="it-IT" sz="1800" b="0" i="0" u="none" strike="noStrike" kern="1200">
                        <a:solidFill>
                          <a:srgbClr val="000000"/>
                        </a:solidFill>
                        <a:effectLst/>
                        <a:latin typeface="Ubuntu"/>
                        <a:ea typeface="+mn-ea"/>
                        <a:cs typeface="+mn-cs"/>
                      </a:endParaRPr>
                    </a:p>
                  </a:txBody>
                  <a:tcPr marL="30682" marR="31250" marT="31250" marB="312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 kern="1200" dirty="0">
                          <a:effectLst/>
                        </a:rPr>
                        <a:t>Ritardo causato dal tempo </a:t>
                      </a:r>
                      <a:endParaRPr lang="it-IT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Ubuntu"/>
                        <a:ea typeface="+mn-ea"/>
                        <a:cs typeface="+mn-cs"/>
                      </a:endParaRPr>
                    </a:p>
                  </a:txBody>
                  <a:tcPr marL="30682" marR="31250" marT="31250" marB="31250"/>
                </a:tc>
                <a:extLst>
                  <a:ext uri="{0D108BD9-81ED-4DB2-BD59-A6C34878D82A}">
                    <a16:rowId xmlns:a16="http://schemas.microsoft.com/office/drawing/2014/main" val="2180357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 kern="1200">
                          <a:effectLst/>
                        </a:rPr>
                        <a:t>NASDelay</a:t>
                      </a:r>
                      <a:endParaRPr lang="it-IT" sz="1800" b="0" i="0" u="none" strike="noStrike" kern="1200">
                        <a:solidFill>
                          <a:srgbClr val="000000"/>
                        </a:solidFill>
                        <a:effectLst/>
                        <a:latin typeface="Ubuntu"/>
                        <a:ea typeface="+mn-ea"/>
                        <a:cs typeface="+mn-cs"/>
                      </a:endParaRPr>
                    </a:p>
                  </a:txBody>
                  <a:tcPr marL="30682" marR="31250" marT="31250" marB="312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 kern="1200" dirty="0">
                          <a:effectLst/>
                        </a:rPr>
                        <a:t>Ritardo causato </a:t>
                      </a:r>
                      <a:endParaRPr lang="it-IT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Ubuntu"/>
                        <a:ea typeface="+mn-ea"/>
                        <a:cs typeface="+mn-cs"/>
                      </a:endParaRPr>
                    </a:p>
                  </a:txBody>
                  <a:tcPr marL="30682" marR="31250" marT="31250" marB="31250"/>
                </a:tc>
                <a:extLst>
                  <a:ext uri="{0D108BD9-81ED-4DB2-BD59-A6C34878D82A}">
                    <a16:rowId xmlns:a16="http://schemas.microsoft.com/office/drawing/2014/main" val="296163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 kern="1200">
                          <a:effectLst/>
                        </a:rPr>
                        <a:t>SecurityDelay</a:t>
                      </a:r>
                      <a:endParaRPr lang="it-IT" sz="1800" b="0" i="0" u="none" strike="noStrike" kern="1200">
                        <a:solidFill>
                          <a:srgbClr val="000000"/>
                        </a:solidFill>
                        <a:effectLst/>
                        <a:latin typeface="Ubuntu"/>
                        <a:ea typeface="+mn-ea"/>
                        <a:cs typeface="+mn-cs"/>
                      </a:endParaRPr>
                    </a:p>
                  </a:txBody>
                  <a:tcPr marL="30682" marR="31250" marT="31250" marB="312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 kern="1200" dirty="0">
                          <a:effectLst/>
                        </a:rPr>
                        <a:t>Ritardo causato da rallentamenti ai controlli di sicurezza</a:t>
                      </a:r>
                      <a:endParaRPr lang="it-IT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Ubuntu"/>
                        <a:ea typeface="+mn-ea"/>
                        <a:cs typeface="+mn-cs"/>
                      </a:endParaRPr>
                    </a:p>
                  </a:txBody>
                  <a:tcPr marL="30682" marR="31250" marT="31250" marB="31250"/>
                </a:tc>
                <a:extLst>
                  <a:ext uri="{0D108BD9-81ED-4DB2-BD59-A6C34878D82A}">
                    <a16:rowId xmlns:a16="http://schemas.microsoft.com/office/drawing/2014/main" val="53208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 kern="1200">
                          <a:effectLst/>
                        </a:rPr>
                        <a:t>LateAircraftDelay</a:t>
                      </a:r>
                      <a:endParaRPr lang="it-IT" sz="1800" b="0" i="0" u="none" strike="noStrike" kern="1200">
                        <a:solidFill>
                          <a:srgbClr val="000000"/>
                        </a:solidFill>
                        <a:effectLst/>
                        <a:latin typeface="Ubuntu"/>
                        <a:ea typeface="+mn-ea"/>
                        <a:cs typeface="+mn-cs"/>
                      </a:endParaRPr>
                    </a:p>
                  </a:txBody>
                  <a:tcPr marL="30682" marR="31250" marT="31250" marB="312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 kern="1200" dirty="0">
                          <a:effectLst/>
                        </a:rPr>
                        <a:t>Ritardo delle coincidenze</a:t>
                      </a:r>
                      <a:endParaRPr lang="it-IT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Ubuntu"/>
                        <a:ea typeface="+mn-ea"/>
                        <a:cs typeface="+mn-cs"/>
                      </a:endParaRPr>
                    </a:p>
                  </a:txBody>
                  <a:tcPr marL="30682" marR="31250" marT="31250" marB="31250"/>
                </a:tc>
                <a:extLst>
                  <a:ext uri="{0D108BD9-81ED-4DB2-BD59-A6C34878D82A}">
                    <a16:rowId xmlns:a16="http://schemas.microsoft.com/office/drawing/2014/main" val="3847687649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1E4053-CC50-4B70-904E-EA27DDC4E901}"/>
              </a:ext>
            </a:extLst>
          </p:cNvPr>
          <p:cNvSpPr txBox="1"/>
          <p:nvPr/>
        </p:nvSpPr>
        <p:spPr>
          <a:xfrm>
            <a:off x="5873260" y="6488668"/>
            <a:ext cx="638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Carrarini</a:t>
            </a:r>
            <a:r>
              <a:rPr lang="it-IT" dirty="0">
                <a:solidFill>
                  <a:schemeClr val="bg1"/>
                </a:solidFill>
              </a:rPr>
              <a:t> Luca, </a:t>
            </a:r>
            <a:r>
              <a:rPr lang="it-IT" dirty="0" err="1">
                <a:solidFill>
                  <a:schemeClr val="bg1"/>
                </a:solidFill>
              </a:rPr>
              <a:t>Chiarantano</a:t>
            </a:r>
            <a:r>
              <a:rPr lang="it-IT" dirty="0">
                <a:solidFill>
                  <a:schemeClr val="bg1"/>
                </a:solidFill>
              </a:rPr>
              <a:t> Eleonora, Cossai Anna, </a:t>
            </a:r>
            <a:r>
              <a:rPr lang="it-IT" dirty="0" err="1">
                <a:solidFill>
                  <a:schemeClr val="bg1"/>
                </a:solidFill>
              </a:rPr>
              <a:t>Gavioli</a:t>
            </a:r>
            <a:r>
              <a:rPr lang="it-IT" dirty="0">
                <a:solidFill>
                  <a:schemeClr val="bg1"/>
                </a:solidFill>
              </a:rPr>
              <a:t> Arianna</a:t>
            </a:r>
          </a:p>
        </p:txBody>
      </p:sp>
    </p:spTree>
    <p:extLst>
      <p:ext uri="{BB962C8B-B14F-4D97-AF65-F5344CB8AC3E}">
        <p14:creationId xmlns:p14="http://schemas.microsoft.com/office/powerpoint/2010/main" val="85663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4.googleusercontent.com/3_lFWvMsA33vPVUuvWC103aXxb5mssuGwTZLffzyc_nJTmX-LEWxVHQDZFPGP9h7MEeI1qw6QY2wtIqZdbOSWzMndyGJZtupJciIEgMIW--8stDiev3TAJyiyqeOVhyqG1kCaQEE">
            <a:extLst>
              <a:ext uri="{FF2B5EF4-FFF2-40B4-BE49-F238E27FC236}">
                <a16:creationId xmlns:a16="http://schemas.microsoft.com/office/drawing/2014/main" id="{944F9EF8-A13D-4624-B1EA-816CED40AE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1"/>
          <a:stretch/>
        </p:blipFill>
        <p:spPr bwMode="auto">
          <a:xfrm>
            <a:off x="5183389" y="286603"/>
            <a:ext cx="7008611" cy="345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90720DC-9A5F-421B-AA35-5C6E6C45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Divisione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AB9613-902E-4CA5-9CA0-BDF5CCF0E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Due approcci diversi:</a:t>
            </a:r>
          </a:p>
          <a:p>
            <a:pPr marL="715518" lvl="1" indent="-514350">
              <a:buFont typeface="+mj-lt"/>
              <a:buAutoNum type="arabicParenR"/>
            </a:pPr>
            <a:r>
              <a:rPr lang="it-IT" sz="2600" dirty="0"/>
              <a:t>Il dataset viene prima </a:t>
            </a:r>
            <a:r>
              <a:rPr lang="it-IT" sz="2600" b="1" dirty="0" err="1"/>
              <a:t>shufflato</a:t>
            </a:r>
            <a:r>
              <a:rPr lang="it-IT" sz="2600" dirty="0"/>
              <a:t> e poi diviso in 80% </a:t>
            </a:r>
            <a:r>
              <a:rPr lang="it-IT" sz="2600" dirty="0" err="1"/>
              <a:t>train</a:t>
            </a:r>
            <a:r>
              <a:rPr lang="it-IT" sz="2600" dirty="0"/>
              <a:t> e 20 % test. Il 20% del training set compone il </a:t>
            </a:r>
            <a:r>
              <a:rPr lang="it-IT" sz="2600" dirty="0" err="1"/>
              <a:t>validation</a:t>
            </a:r>
            <a:r>
              <a:rPr lang="it-IT" sz="2600" dirty="0"/>
              <a:t> set. Dopo aver suddiviso l’intero dataset, i singoli </a:t>
            </a:r>
            <a:r>
              <a:rPr lang="it-IT" sz="2600" dirty="0" err="1"/>
              <a:t>train</a:t>
            </a:r>
            <a:r>
              <a:rPr lang="it-IT" sz="2600" dirty="0"/>
              <a:t> set e test set vengono riordinati seguendo l’ordine temporale dei voli.</a:t>
            </a:r>
          </a:p>
          <a:p>
            <a:pPr marL="715518" lvl="1" indent="-514350">
              <a:buFont typeface="+mj-lt"/>
              <a:buAutoNum type="arabicParenR"/>
            </a:pPr>
            <a:r>
              <a:rPr lang="it-IT" sz="2600" dirty="0"/>
              <a:t>Il dataset </a:t>
            </a:r>
            <a:r>
              <a:rPr lang="it-IT" sz="2600" b="1" dirty="0"/>
              <a:t>non </a:t>
            </a:r>
            <a:r>
              <a:rPr lang="it-IT" sz="2600" b="1" dirty="0" err="1"/>
              <a:t>shufflato</a:t>
            </a:r>
            <a:r>
              <a:rPr lang="it-IT" sz="2600" b="1" dirty="0"/>
              <a:t> </a:t>
            </a:r>
            <a:r>
              <a:rPr lang="it-IT" sz="2600" dirty="0"/>
              <a:t>viene diviso in </a:t>
            </a:r>
            <a:r>
              <a:rPr lang="it-IT" sz="2600" dirty="0" err="1"/>
              <a:t>train</a:t>
            </a:r>
            <a:r>
              <a:rPr lang="it-IT" sz="2600" dirty="0"/>
              <a:t> e test. Il 20% del training set compone il </a:t>
            </a:r>
            <a:r>
              <a:rPr lang="it-IT" sz="2600" dirty="0" err="1"/>
              <a:t>validation</a:t>
            </a:r>
            <a:r>
              <a:rPr lang="it-IT" sz="2600" dirty="0"/>
              <a:t> set. L’obiettivo è quello di mantenere il trend presente nei dati confidando nella casualità degli stessi.</a:t>
            </a:r>
          </a:p>
          <a:p>
            <a:pPr marL="201168" lvl="1" indent="0">
              <a:buNone/>
            </a:pPr>
            <a:endParaRPr lang="it-IT" sz="26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E4C1F9E-88AA-4DC3-BC0E-B1895941A00C}"/>
              </a:ext>
            </a:extLst>
          </p:cNvPr>
          <p:cNvSpPr txBox="1"/>
          <p:nvPr/>
        </p:nvSpPr>
        <p:spPr>
          <a:xfrm>
            <a:off x="5873260" y="6488668"/>
            <a:ext cx="638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Carrarini</a:t>
            </a:r>
            <a:r>
              <a:rPr lang="it-IT" dirty="0">
                <a:solidFill>
                  <a:schemeClr val="bg1"/>
                </a:solidFill>
              </a:rPr>
              <a:t> Luca, </a:t>
            </a:r>
            <a:r>
              <a:rPr lang="it-IT" dirty="0" err="1">
                <a:solidFill>
                  <a:schemeClr val="bg1"/>
                </a:solidFill>
              </a:rPr>
              <a:t>Chiarantano</a:t>
            </a:r>
            <a:r>
              <a:rPr lang="it-IT" dirty="0">
                <a:solidFill>
                  <a:schemeClr val="bg1"/>
                </a:solidFill>
              </a:rPr>
              <a:t> Eleonora, Cossai Anna, </a:t>
            </a:r>
            <a:r>
              <a:rPr lang="it-IT" dirty="0" err="1">
                <a:solidFill>
                  <a:schemeClr val="bg1"/>
                </a:solidFill>
              </a:rPr>
              <a:t>Gavioli</a:t>
            </a:r>
            <a:r>
              <a:rPr lang="it-IT" dirty="0">
                <a:solidFill>
                  <a:schemeClr val="bg1"/>
                </a:solidFill>
              </a:rPr>
              <a:t> Arianna</a:t>
            </a:r>
          </a:p>
        </p:txBody>
      </p:sp>
    </p:spTree>
    <p:extLst>
      <p:ext uri="{BB962C8B-B14F-4D97-AF65-F5344CB8AC3E}">
        <p14:creationId xmlns:p14="http://schemas.microsoft.com/office/powerpoint/2010/main" val="350481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01C192-7F88-4B23-8C0E-5BD2588C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Rete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A577DB-620C-4F02-BED8-3F5A78EA2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it-IT" sz="2200" dirty="0"/>
              <a:t>Le </a:t>
            </a:r>
            <a:r>
              <a:rPr lang="it-IT" sz="2200" dirty="0" err="1"/>
              <a:t>Recurrent</a:t>
            </a:r>
            <a:r>
              <a:rPr lang="it-IT" sz="2200" dirty="0"/>
              <a:t> </a:t>
            </a:r>
            <a:r>
              <a:rPr lang="it-IT" sz="2200" dirty="0" err="1"/>
              <a:t>Neural</a:t>
            </a:r>
            <a:r>
              <a:rPr lang="it-IT" sz="2200" dirty="0"/>
              <a:t> Network sono tra le più usate in </a:t>
            </a:r>
            <a:r>
              <a:rPr lang="it-IT" sz="2200" b="1" dirty="0"/>
              <a:t>problemi di </a:t>
            </a:r>
            <a:r>
              <a:rPr lang="it-IT" sz="2200" b="1" dirty="0" err="1"/>
              <a:t>prediction</a:t>
            </a:r>
            <a:r>
              <a:rPr lang="it-IT" sz="2200" b="1" dirty="0"/>
              <a:t> </a:t>
            </a:r>
            <a:r>
              <a:rPr lang="it-IT" sz="2200" dirty="0"/>
              <a:t>in cui </a:t>
            </a:r>
            <a:r>
              <a:rPr lang="it-IT" sz="2200" u="sng" dirty="0"/>
              <a:t>le </a:t>
            </a:r>
            <a:r>
              <a:rPr lang="it-IT" sz="2200" b="1" u="sng" dirty="0"/>
              <a:t>sequenze temporali</a:t>
            </a:r>
            <a:r>
              <a:rPr lang="it-IT" sz="2200" b="1" dirty="0"/>
              <a:t> </a:t>
            </a:r>
            <a:r>
              <a:rPr lang="it-IT" sz="2200" dirty="0"/>
              <a:t>dei casi precedenti hanno una grande incisione sul risultato.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it-IT" sz="2200" dirty="0"/>
              <a:t>Al tempo stesso individuano i </a:t>
            </a:r>
            <a:r>
              <a:rPr lang="it-IT" sz="2200" b="1" u="sng" dirty="0"/>
              <a:t>pattern</a:t>
            </a:r>
            <a:r>
              <a:rPr lang="it-IT" sz="2200" dirty="0"/>
              <a:t> all’interno del dataset (festività, periodi in cui sono probabili condizioni climatiche particolari…).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it-IT" sz="2200" dirty="0"/>
              <a:t>Il tipo di rete RNN, pertanto, ci è sembrato adatto in quanto riesce sia a catturare le relazioni che ci potrebbero essere tra i voli precedenti e il volo preso in considerazione in una certa finestra temporale, sia ad individuare i pattern.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it-IT" sz="2200" dirty="0"/>
              <a:t>Uno dei </a:t>
            </a:r>
            <a:r>
              <a:rPr lang="it-IT" sz="2200" b="1" dirty="0"/>
              <a:t>difetti</a:t>
            </a:r>
            <a:r>
              <a:rPr lang="it-IT" sz="2200" dirty="0"/>
              <a:t> delle reti RNN, tuttavia, consiste nel </a:t>
            </a:r>
            <a:r>
              <a:rPr lang="it-IT" sz="2200" b="1" u="sng" dirty="0" err="1"/>
              <a:t>vanishing</a:t>
            </a:r>
            <a:r>
              <a:rPr lang="it-IT" sz="2200" b="1" u="sng" dirty="0"/>
              <a:t> </a:t>
            </a:r>
            <a:r>
              <a:rPr lang="it-IT" sz="2200" b="1" u="sng" dirty="0" err="1"/>
              <a:t>gradient</a:t>
            </a:r>
            <a:r>
              <a:rPr lang="it-IT" sz="2200" dirty="0"/>
              <a:t>: durante la back-</a:t>
            </a:r>
            <a:r>
              <a:rPr lang="it-IT" sz="2200" dirty="0" err="1"/>
              <a:t>propagation</a:t>
            </a:r>
            <a:r>
              <a:rPr lang="it-IT" sz="2200" dirty="0"/>
              <a:t> i pesi non vengono aggiornati correttamente poiché se gli step temporali sono numerosi il gradiente svanisce o esplode. Di qui la scelta delle reti </a:t>
            </a:r>
            <a:r>
              <a:rPr lang="it-IT" sz="2200" b="1" dirty="0"/>
              <a:t>LSTM</a:t>
            </a:r>
            <a:r>
              <a:rPr lang="it-IT" sz="2200" dirty="0"/>
              <a:t>, che supera tale problematica grazie alla sua struttura.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3A75630-86CC-41AC-972E-C1410117166E}"/>
              </a:ext>
            </a:extLst>
          </p:cNvPr>
          <p:cNvSpPr txBox="1"/>
          <p:nvPr/>
        </p:nvSpPr>
        <p:spPr>
          <a:xfrm>
            <a:off x="5873260" y="6488668"/>
            <a:ext cx="638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Carrarini</a:t>
            </a:r>
            <a:r>
              <a:rPr lang="it-IT" dirty="0">
                <a:solidFill>
                  <a:schemeClr val="bg1"/>
                </a:solidFill>
              </a:rPr>
              <a:t> Luca, </a:t>
            </a:r>
            <a:r>
              <a:rPr lang="it-IT" dirty="0" err="1">
                <a:solidFill>
                  <a:schemeClr val="bg1"/>
                </a:solidFill>
              </a:rPr>
              <a:t>Chiarantano</a:t>
            </a:r>
            <a:r>
              <a:rPr lang="it-IT" dirty="0">
                <a:solidFill>
                  <a:schemeClr val="bg1"/>
                </a:solidFill>
              </a:rPr>
              <a:t> Eleonora, Cossai Anna, </a:t>
            </a:r>
            <a:r>
              <a:rPr lang="it-IT" dirty="0" err="1">
                <a:solidFill>
                  <a:schemeClr val="bg1"/>
                </a:solidFill>
              </a:rPr>
              <a:t>Gavioli</a:t>
            </a:r>
            <a:r>
              <a:rPr lang="it-IT" dirty="0">
                <a:solidFill>
                  <a:schemeClr val="bg1"/>
                </a:solidFill>
              </a:rPr>
              <a:t> Arianna</a:t>
            </a:r>
          </a:p>
        </p:txBody>
      </p:sp>
    </p:spTree>
    <p:extLst>
      <p:ext uri="{BB962C8B-B14F-4D97-AF65-F5344CB8AC3E}">
        <p14:creationId xmlns:p14="http://schemas.microsoft.com/office/powerpoint/2010/main" val="215473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76BC6279-28F0-41CC-91E1-DC020BC19E4F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it-IT" sz="2200" dirty="0"/>
              <a:t>Nelle RNN:</a:t>
            </a:r>
            <a:br>
              <a:rPr lang="it-IT" sz="2200" dirty="0"/>
            </a:br>
            <a:br>
              <a:rPr lang="it-IT" sz="2200" dirty="0"/>
            </a:br>
            <a:endParaRPr lang="it-IT" sz="2200" dirty="0"/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it-IT" sz="2200" dirty="0"/>
              <a:t>Nelle LSTM:</a:t>
            </a:r>
            <a:br>
              <a:rPr lang="it-IT" sz="2200" dirty="0"/>
            </a:br>
            <a:endParaRPr lang="it-IT" sz="2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A3D19EF-A1BA-4ED3-83B5-37504050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54" t="41333" r="51179" b="55257"/>
          <a:stretch/>
        </p:blipFill>
        <p:spPr>
          <a:xfrm>
            <a:off x="4750777" y="1929031"/>
            <a:ext cx="2690446" cy="23387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0A0E952-4CB2-429C-B3F7-553D1CDBF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95" t="55897" r="53486" b="38462"/>
          <a:stretch/>
        </p:blipFill>
        <p:spPr>
          <a:xfrm>
            <a:off x="4799136" y="2367476"/>
            <a:ext cx="2593727" cy="48357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9DE13E8-BC1C-476B-88C1-2181FCEE8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50" t="22949" r="42741" b="40256"/>
          <a:stretch/>
        </p:blipFill>
        <p:spPr>
          <a:xfrm>
            <a:off x="1216856" y="3344660"/>
            <a:ext cx="4695092" cy="252339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6D8EAA2-E4F9-48FB-8C0F-A768E8A6C3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30" t="78590" r="54205" b="17051"/>
          <a:stretch/>
        </p:blipFill>
        <p:spPr>
          <a:xfrm>
            <a:off x="7566660" y="3595550"/>
            <a:ext cx="1934307" cy="29893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823495F-6163-492A-B1A7-1E0F88E8B6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10" t="13333" r="55144" b="82693"/>
          <a:stretch/>
        </p:blipFill>
        <p:spPr>
          <a:xfrm>
            <a:off x="7663376" y="3834517"/>
            <a:ext cx="1688123" cy="27256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6B5D761-81D5-4F68-AA16-7FF2849353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183" t="71795" r="50817" b="24615"/>
          <a:stretch/>
        </p:blipFill>
        <p:spPr>
          <a:xfrm>
            <a:off x="7628206" y="4072023"/>
            <a:ext cx="1828800" cy="24618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5BCB1B2-BBCC-4647-89AD-81BDFE738A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884" t="23718" r="56803" b="71872"/>
          <a:stretch/>
        </p:blipFill>
        <p:spPr>
          <a:xfrm>
            <a:off x="7905164" y="4290141"/>
            <a:ext cx="1257300" cy="30245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854A7C7-3781-4A76-82C3-090930F09E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264" t="61674" r="50000" b="34563"/>
          <a:stretch/>
        </p:blipFill>
        <p:spPr>
          <a:xfrm>
            <a:off x="7661034" y="4566143"/>
            <a:ext cx="1796562" cy="25804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9CF3549-45D6-41F9-AC19-E8C9D6D49C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934" t="71411" r="52980" b="24743"/>
          <a:stretch/>
        </p:blipFill>
        <p:spPr>
          <a:xfrm>
            <a:off x="7988690" y="4849475"/>
            <a:ext cx="1107831" cy="26377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4C067BA-5A63-47B4-919C-3937DAD336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264" t="67821" r="58779" b="25384"/>
          <a:stretch/>
        </p:blipFill>
        <p:spPr>
          <a:xfrm>
            <a:off x="8170691" y="5060493"/>
            <a:ext cx="726244" cy="46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6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F2CA12-39C2-41A3-B516-AB765B59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Input e Output della rete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20F5E6B-5D0A-47C3-AF23-2A7CFDA9A0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977628"/>
              </p:ext>
            </p:extLst>
          </p:nvPr>
        </p:nvGraphicFramePr>
        <p:xfrm>
          <a:off x="1096963" y="1846263"/>
          <a:ext cx="10058400" cy="3688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141691260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53354017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894266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7200237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84273430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3843052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3881365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65275311"/>
                    </a:ext>
                  </a:extLst>
                </a:gridCol>
              </a:tblGrid>
              <a:tr h="5189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F1(t-LB)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F21(t-LB)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F1(t-LB+1)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F21(t-1)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RE(t)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52952369"/>
                  </a:ext>
                </a:extLst>
              </a:tr>
              <a:tr h="5189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31174164"/>
                  </a:ext>
                </a:extLst>
              </a:tr>
              <a:tr h="5189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61651179"/>
                  </a:ext>
                </a:extLst>
              </a:tr>
              <a:tr h="5189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91592109"/>
                  </a:ext>
                </a:extLst>
              </a:tr>
              <a:tr h="5189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77402168"/>
                  </a:ext>
                </a:extLst>
              </a:tr>
              <a:tr h="5189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N°samples</a:t>
                      </a:r>
                      <a:endParaRPr lang="it-IT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it-IT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45070600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713A27-F767-4A3C-BF50-D3BC1B8A2A2F}"/>
              </a:ext>
            </a:extLst>
          </p:cNvPr>
          <p:cNvSpPr txBox="1"/>
          <p:nvPr/>
        </p:nvSpPr>
        <p:spPr>
          <a:xfrm>
            <a:off x="805152" y="5643246"/>
            <a:ext cx="1072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L’output è un vettore di lunghezza </a:t>
            </a:r>
            <a:r>
              <a:rPr lang="it-IT" dirty="0" err="1"/>
              <a:t>N°samples</a:t>
            </a:r>
            <a:r>
              <a:rPr lang="it-IT" dirty="0"/>
              <a:t> in cui ogni cella </a:t>
            </a:r>
            <a:r>
              <a:rPr lang="it-IT" i="1" dirty="0"/>
              <a:t>i</a:t>
            </a:r>
            <a:r>
              <a:rPr lang="it-IT" dirty="0"/>
              <a:t> contiene il ritardo predetto dalla rete per il volo </a:t>
            </a:r>
            <a:r>
              <a:rPr lang="it-IT" i="1" dirty="0"/>
              <a:t>i</a:t>
            </a:r>
            <a:r>
              <a:rPr lang="it-IT" dirty="0"/>
              <a:t>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18BFBA9-98AE-49A4-99B7-AB1DA7031081}"/>
              </a:ext>
            </a:extLst>
          </p:cNvPr>
          <p:cNvSpPr txBox="1"/>
          <p:nvPr/>
        </p:nvSpPr>
        <p:spPr>
          <a:xfrm>
            <a:off x="5873260" y="6488668"/>
            <a:ext cx="638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Carrarini</a:t>
            </a:r>
            <a:r>
              <a:rPr lang="it-IT" dirty="0">
                <a:solidFill>
                  <a:schemeClr val="bg1"/>
                </a:solidFill>
              </a:rPr>
              <a:t> Luca, </a:t>
            </a:r>
            <a:r>
              <a:rPr lang="it-IT" dirty="0" err="1">
                <a:solidFill>
                  <a:schemeClr val="bg1"/>
                </a:solidFill>
              </a:rPr>
              <a:t>Chiarantano</a:t>
            </a:r>
            <a:r>
              <a:rPr lang="it-IT" dirty="0">
                <a:solidFill>
                  <a:schemeClr val="bg1"/>
                </a:solidFill>
              </a:rPr>
              <a:t> Eleonora, Cossai Anna, </a:t>
            </a:r>
            <a:r>
              <a:rPr lang="it-IT" dirty="0" err="1">
                <a:solidFill>
                  <a:schemeClr val="bg1"/>
                </a:solidFill>
              </a:rPr>
              <a:t>Gavioli</a:t>
            </a:r>
            <a:r>
              <a:rPr lang="it-IT" dirty="0">
                <a:solidFill>
                  <a:schemeClr val="bg1"/>
                </a:solidFill>
              </a:rPr>
              <a:t> Arianna</a:t>
            </a:r>
          </a:p>
        </p:txBody>
      </p:sp>
    </p:spTree>
    <p:extLst>
      <p:ext uri="{BB962C8B-B14F-4D97-AF65-F5344CB8AC3E}">
        <p14:creationId xmlns:p14="http://schemas.microsoft.com/office/powerpoint/2010/main" val="542952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284</TotalTime>
  <Words>991</Words>
  <Application>Microsoft Office PowerPoint</Application>
  <PresentationFormat>Widescreen</PresentationFormat>
  <Paragraphs>163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Ubuntu</vt:lpstr>
      <vt:lpstr>Retrospettivo</vt:lpstr>
      <vt:lpstr>Progetto Metodi Quantitativi per l’Informatica</vt:lpstr>
      <vt:lpstr>Descrizione del progetto</vt:lpstr>
      <vt:lpstr>Analisi del problema</vt:lpstr>
      <vt:lpstr>Descrizione dataset</vt:lpstr>
      <vt:lpstr>Presentazione standard di PowerPoint</vt:lpstr>
      <vt:lpstr>Divisione del dataset</vt:lpstr>
      <vt:lpstr>Rete </vt:lpstr>
      <vt:lpstr>Presentazione standard di PowerPoint</vt:lpstr>
      <vt:lpstr>Input e Output della rete</vt:lpstr>
      <vt:lpstr>Strati della rete</vt:lpstr>
      <vt:lpstr>Più strati LSTM</vt:lpstr>
      <vt:lpstr>Test Peggiori</vt:lpstr>
      <vt:lpstr>Presentazione standard di PowerPoint</vt:lpstr>
      <vt:lpstr>Presentazione standard di PowerPoint</vt:lpstr>
      <vt:lpstr>Presentazione standard di PowerPoint</vt:lpstr>
      <vt:lpstr>Test Migliori</vt:lpstr>
      <vt:lpstr>Presentazione standard di PowerPoint</vt:lpstr>
      <vt:lpstr>Presentazione standard di PowerPoint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Eleonora Chiarantano</dc:creator>
  <cp:lastModifiedBy>Anna Cossai</cp:lastModifiedBy>
  <cp:revision>29</cp:revision>
  <dcterms:created xsi:type="dcterms:W3CDTF">2018-04-09T17:04:56Z</dcterms:created>
  <dcterms:modified xsi:type="dcterms:W3CDTF">2018-04-10T05:59:50Z</dcterms:modified>
</cp:coreProperties>
</file>