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Trebuchet MS" panose="020B0603020202020204" pitchFamily="34" charset="0"/>
      <p:regular r:id="rId10"/>
      <p:bold r:id="rId11"/>
      <p:italic r:id="rId12"/>
      <p:boldItalic r:id="rId13"/>
    </p:embeddedFont>
    <p:embeddedFont>
      <p:font typeface="Wingdings 3" panose="05040102010807070707" pitchFamily="18" charset="2"/>
      <p:regular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4D8D8E4-DE41-42E5-BDF6-FA3079A7B5F6}" type="doc">
      <dgm:prSet loTypeId="urn:microsoft.com/office/officeart/2018/2/layout/IconVerticalSolidList" loCatId="icon" qsTypeId="urn:microsoft.com/office/officeart/2005/8/quickstyle/simple1" qsCatId="simple" csTypeId="urn:microsoft.com/office/officeart/2018/5/colors/Iconchunking_neutralicontext_accent6_2" csCatId="accent6" phldr="1"/>
      <dgm:spPr/>
      <dgm:t>
        <a:bodyPr/>
        <a:lstStyle/>
        <a:p>
          <a:endParaRPr lang="en-US"/>
        </a:p>
      </dgm:t>
    </dgm:pt>
    <dgm:pt modelId="{C6D59D4D-A4CA-4AD3-AD99-65DA3CE83467}">
      <dgm:prSet/>
      <dgm:spPr/>
      <dgm:t>
        <a:bodyPr/>
        <a:lstStyle/>
        <a:p>
          <a:r>
            <a:rPr lang="en-US" b="1" i="0"/>
            <a:t>Market Stack API</a:t>
          </a:r>
          <a:r>
            <a:rPr lang="en-US" b="0" i="0"/>
            <a:t>: Market Stack is a powerful API that provides real-time, intraday, and historical market data for global stock markets. It's widely used for accessing up-to-date stock price information in various formats.</a:t>
          </a:r>
          <a:endParaRPr lang="en-US"/>
        </a:p>
      </dgm:t>
    </dgm:pt>
    <dgm:pt modelId="{B4B0D033-852C-41A6-95AF-AF097847332F}" type="parTrans" cxnId="{54BEC37D-CA7A-46CC-AF5A-39AB6B4AC3E9}">
      <dgm:prSet/>
      <dgm:spPr/>
      <dgm:t>
        <a:bodyPr/>
        <a:lstStyle/>
        <a:p>
          <a:endParaRPr lang="en-US"/>
        </a:p>
      </dgm:t>
    </dgm:pt>
    <dgm:pt modelId="{AF3A2B07-AE1A-4042-B12F-488276A988AF}" type="sibTrans" cxnId="{54BEC37D-CA7A-46CC-AF5A-39AB6B4AC3E9}">
      <dgm:prSet/>
      <dgm:spPr/>
      <dgm:t>
        <a:bodyPr/>
        <a:lstStyle/>
        <a:p>
          <a:endParaRPr lang="en-US"/>
        </a:p>
      </dgm:t>
    </dgm:pt>
    <dgm:pt modelId="{E546A9E7-8853-4F6C-BB8F-161D1E2E8E70}">
      <dgm:prSet/>
      <dgm:spPr/>
      <dgm:t>
        <a:bodyPr/>
        <a:lstStyle/>
        <a:p>
          <a:r>
            <a:rPr lang="en-US" b="1" i="0"/>
            <a:t>Fixer API</a:t>
          </a:r>
          <a:r>
            <a:rPr lang="en-US" b="0" i="0"/>
            <a:t>: Fixer API is a popular service that provides real-time and historical exchange rate data for a wide range of currencies. It’s widely used for currency conversion applications.</a:t>
          </a:r>
          <a:endParaRPr lang="en-US"/>
        </a:p>
      </dgm:t>
    </dgm:pt>
    <dgm:pt modelId="{11E26830-7DEE-4ADE-9C1F-F343E366890D}" type="parTrans" cxnId="{6A5A2E42-2264-4577-9E51-67F871894F5B}">
      <dgm:prSet/>
      <dgm:spPr/>
      <dgm:t>
        <a:bodyPr/>
        <a:lstStyle/>
        <a:p>
          <a:endParaRPr lang="en-US"/>
        </a:p>
      </dgm:t>
    </dgm:pt>
    <dgm:pt modelId="{10757409-3AC8-422D-B086-BF2CCC410595}" type="sibTrans" cxnId="{6A5A2E42-2264-4577-9E51-67F871894F5B}">
      <dgm:prSet/>
      <dgm:spPr/>
      <dgm:t>
        <a:bodyPr/>
        <a:lstStyle/>
        <a:p>
          <a:endParaRPr lang="en-US"/>
        </a:p>
      </dgm:t>
    </dgm:pt>
    <dgm:pt modelId="{62449AE3-508E-4E03-B7A6-659A9188AF44}">
      <dgm:prSet/>
      <dgm:spPr/>
      <dgm:t>
        <a:bodyPr/>
        <a:lstStyle/>
        <a:p>
          <a:r>
            <a:rPr lang="en-US" b="1" i="0"/>
            <a:t>Postgres</a:t>
          </a:r>
          <a:r>
            <a:rPr lang="en-US" b="0" i="0"/>
            <a:t>: Progress is used for storing store data from API, transformation of data and loading the results for traders to access using SQL. Analyst can use the SQL to build a report/dashboard for analysis.</a:t>
          </a:r>
          <a:endParaRPr lang="en-US"/>
        </a:p>
      </dgm:t>
    </dgm:pt>
    <dgm:pt modelId="{5C19F8F1-90D5-4090-A69F-82D16BC59FC6}" type="parTrans" cxnId="{0BA7F13D-1314-48DA-A575-B3BD1A05B8BE}">
      <dgm:prSet/>
      <dgm:spPr/>
      <dgm:t>
        <a:bodyPr/>
        <a:lstStyle/>
        <a:p>
          <a:endParaRPr lang="en-US"/>
        </a:p>
      </dgm:t>
    </dgm:pt>
    <dgm:pt modelId="{DAA36EA8-68A0-4B40-8C7B-08E4AD0756DF}" type="sibTrans" cxnId="{0BA7F13D-1314-48DA-A575-B3BD1A05B8BE}">
      <dgm:prSet/>
      <dgm:spPr/>
      <dgm:t>
        <a:bodyPr/>
        <a:lstStyle/>
        <a:p>
          <a:endParaRPr lang="en-US"/>
        </a:p>
      </dgm:t>
    </dgm:pt>
    <dgm:pt modelId="{26C070DD-5324-4F37-AC5F-487EE459AB24}" type="pres">
      <dgm:prSet presAssocID="{E4D8D8E4-DE41-42E5-BDF6-FA3079A7B5F6}" presName="root" presStyleCnt="0">
        <dgm:presLayoutVars>
          <dgm:dir/>
          <dgm:resizeHandles val="exact"/>
        </dgm:presLayoutVars>
      </dgm:prSet>
      <dgm:spPr/>
    </dgm:pt>
    <dgm:pt modelId="{C9D2BB43-30BE-4C77-8A15-BA4E5C47890B}" type="pres">
      <dgm:prSet presAssocID="{C6D59D4D-A4CA-4AD3-AD99-65DA3CE83467}" presName="compNode" presStyleCnt="0"/>
      <dgm:spPr/>
    </dgm:pt>
    <dgm:pt modelId="{667CF39F-2A97-4416-9A74-9F4E602C0AD3}" type="pres">
      <dgm:prSet presAssocID="{C6D59D4D-A4CA-4AD3-AD99-65DA3CE83467}" presName="bgRect" presStyleLbl="bgShp" presStyleIdx="0" presStyleCnt="3"/>
      <dgm:spPr/>
    </dgm:pt>
    <dgm:pt modelId="{5B3325CE-671B-4975-8228-64EDB14A2AE0}" type="pres">
      <dgm:prSet presAssocID="{C6D59D4D-A4CA-4AD3-AD99-65DA3CE834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DD78B46E-C0EA-41C5-B6CC-9DE3E3D10ACF}" type="pres">
      <dgm:prSet presAssocID="{C6D59D4D-A4CA-4AD3-AD99-65DA3CE83467}" presName="spaceRect" presStyleCnt="0"/>
      <dgm:spPr/>
    </dgm:pt>
    <dgm:pt modelId="{F759FBB2-C188-4672-B8D6-A43FBA994D8B}" type="pres">
      <dgm:prSet presAssocID="{C6D59D4D-A4CA-4AD3-AD99-65DA3CE83467}" presName="parTx" presStyleLbl="revTx" presStyleIdx="0" presStyleCnt="3">
        <dgm:presLayoutVars>
          <dgm:chMax val="0"/>
          <dgm:chPref val="0"/>
        </dgm:presLayoutVars>
      </dgm:prSet>
      <dgm:spPr/>
    </dgm:pt>
    <dgm:pt modelId="{70D17019-5D28-4CE2-8DF0-064D5B446F8E}" type="pres">
      <dgm:prSet presAssocID="{AF3A2B07-AE1A-4042-B12F-488276A988AF}" presName="sibTrans" presStyleCnt="0"/>
      <dgm:spPr/>
    </dgm:pt>
    <dgm:pt modelId="{2DF37D70-D1EF-41C0-8066-BE7EA59E95EB}" type="pres">
      <dgm:prSet presAssocID="{E546A9E7-8853-4F6C-BB8F-161D1E2E8E70}" presName="compNode" presStyleCnt="0"/>
      <dgm:spPr/>
    </dgm:pt>
    <dgm:pt modelId="{40A3EB35-9E72-43B8-8804-681F2FCF452F}" type="pres">
      <dgm:prSet presAssocID="{E546A9E7-8853-4F6C-BB8F-161D1E2E8E70}" presName="bgRect" presStyleLbl="bgShp" presStyleIdx="1" presStyleCnt="3"/>
      <dgm:spPr/>
    </dgm:pt>
    <dgm:pt modelId="{49AF16FF-7536-4B5C-994F-C405B8F13B27}" type="pres">
      <dgm:prSet presAssocID="{E546A9E7-8853-4F6C-BB8F-161D1E2E8E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FA2DD8AD-7F3A-4D31-9D40-84C051A03434}" type="pres">
      <dgm:prSet presAssocID="{E546A9E7-8853-4F6C-BB8F-161D1E2E8E70}" presName="spaceRect" presStyleCnt="0"/>
      <dgm:spPr/>
    </dgm:pt>
    <dgm:pt modelId="{F841457E-D542-4984-8542-763C463710D8}" type="pres">
      <dgm:prSet presAssocID="{E546A9E7-8853-4F6C-BB8F-161D1E2E8E70}" presName="parTx" presStyleLbl="revTx" presStyleIdx="1" presStyleCnt="3">
        <dgm:presLayoutVars>
          <dgm:chMax val="0"/>
          <dgm:chPref val="0"/>
        </dgm:presLayoutVars>
      </dgm:prSet>
      <dgm:spPr/>
    </dgm:pt>
    <dgm:pt modelId="{3A162745-7EA2-491D-B5AD-68B6D942441C}" type="pres">
      <dgm:prSet presAssocID="{10757409-3AC8-422D-B086-BF2CCC410595}" presName="sibTrans" presStyleCnt="0"/>
      <dgm:spPr/>
    </dgm:pt>
    <dgm:pt modelId="{17C0A216-F9BE-43DB-9F95-5D7AE2617678}" type="pres">
      <dgm:prSet presAssocID="{62449AE3-508E-4E03-B7A6-659A9188AF44}" presName="compNode" presStyleCnt="0"/>
      <dgm:spPr/>
    </dgm:pt>
    <dgm:pt modelId="{84D3DEDC-472E-4987-913A-DF4B9D516A20}" type="pres">
      <dgm:prSet presAssocID="{62449AE3-508E-4E03-B7A6-659A9188AF44}" presName="bgRect" presStyleLbl="bgShp" presStyleIdx="2" presStyleCnt="3"/>
      <dgm:spPr/>
    </dgm:pt>
    <dgm:pt modelId="{BD70DD44-030B-4FEC-BCC5-1DF8631B135A}" type="pres">
      <dgm:prSet presAssocID="{62449AE3-508E-4E03-B7A6-659A9188AF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63B8D17-F870-42BB-BD71-75AC5D4752CB}" type="pres">
      <dgm:prSet presAssocID="{62449AE3-508E-4E03-B7A6-659A9188AF44}" presName="spaceRect" presStyleCnt="0"/>
      <dgm:spPr/>
    </dgm:pt>
    <dgm:pt modelId="{1D26D378-06F2-42D2-8CB3-F4645C5CBA61}" type="pres">
      <dgm:prSet presAssocID="{62449AE3-508E-4E03-B7A6-659A9188AF44}" presName="parTx" presStyleLbl="revTx" presStyleIdx="2" presStyleCnt="3">
        <dgm:presLayoutVars>
          <dgm:chMax val="0"/>
          <dgm:chPref val="0"/>
        </dgm:presLayoutVars>
      </dgm:prSet>
      <dgm:spPr/>
    </dgm:pt>
  </dgm:ptLst>
  <dgm:cxnLst>
    <dgm:cxn modelId="{7EFC3112-2751-4574-ACB9-A8758B113257}" type="presOf" srcId="{C6D59D4D-A4CA-4AD3-AD99-65DA3CE83467}" destId="{F759FBB2-C188-4672-B8D6-A43FBA994D8B}" srcOrd="0" destOrd="0" presId="urn:microsoft.com/office/officeart/2018/2/layout/IconVerticalSolidList"/>
    <dgm:cxn modelId="{0BA7F13D-1314-48DA-A575-B3BD1A05B8BE}" srcId="{E4D8D8E4-DE41-42E5-BDF6-FA3079A7B5F6}" destId="{62449AE3-508E-4E03-B7A6-659A9188AF44}" srcOrd="2" destOrd="0" parTransId="{5C19F8F1-90D5-4090-A69F-82D16BC59FC6}" sibTransId="{DAA36EA8-68A0-4B40-8C7B-08E4AD0756DF}"/>
    <dgm:cxn modelId="{6A5A2E42-2264-4577-9E51-67F871894F5B}" srcId="{E4D8D8E4-DE41-42E5-BDF6-FA3079A7B5F6}" destId="{E546A9E7-8853-4F6C-BB8F-161D1E2E8E70}" srcOrd="1" destOrd="0" parTransId="{11E26830-7DEE-4ADE-9C1F-F343E366890D}" sibTransId="{10757409-3AC8-422D-B086-BF2CCC410595}"/>
    <dgm:cxn modelId="{654CEF68-24D2-4332-8235-27C472225687}" type="presOf" srcId="{E546A9E7-8853-4F6C-BB8F-161D1E2E8E70}" destId="{F841457E-D542-4984-8542-763C463710D8}" srcOrd="0" destOrd="0" presId="urn:microsoft.com/office/officeart/2018/2/layout/IconVerticalSolidList"/>
    <dgm:cxn modelId="{54BEC37D-CA7A-46CC-AF5A-39AB6B4AC3E9}" srcId="{E4D8D8E4-DE41-42E5-BDF6-FA3079A7B5F6}" destId="{C6D59D4D-A4CA-4AD3-AD99-65DA3CE83467}" srcOrd="0" destOrd="0" parTransId="{B4B0D033-852C-41A6-95AF-AF097847332F}" sibTransId="{AF3A2B07-AE1A-4042-B12F-488276A988AF}"/>
    <dgm:cxn modelId="{831A17C4-CC85-4988-A929-B7178EB40093}" type="presOf" srcId="{E4D8D8E4-DE41-42E5-BDF6-FA3079A7B5F6}" destId="{26C070DD-5324-4F37-AC5F-487EE459AB24}" srcOrd="0" destOrd="0" presId="urn:microsoft.com/office/officeart/2018/2/layout/IconVerticalSolidList"/>
    <dgm:cxn modelId="{D61786E3-19BE-428E-8657-646694DA08AA}" type="presOf" srcId="{62449AE3-508E-4E03-B7A6-659A9188AF44}" destId="{1D26D378-06F2-42D2-8CB3-F4645C5CBA61}" srcOrd="0" destOrd="0" presId="urn:microsoft.com/office/officeart/2018/2/layout/IconVerticalSolidList"/>
    <dgm:cxn modelId="{380EB9C6-C7AA-44A4-8BC2-B5BC18199F5F}" type="presParOf" srcId="{26C070DD-5324-4F37-AC5F-487EE459AB24}" destId="{C9D2BB43-30BE-4C77-8A15-BA4E5C47890B}" srcOrd="0" destOrd="0" presId="urn:microsoft.com/office/officeart/2018/2/layout/IconVerticalSolidList"/>
    <dgm:cxn modelId="{00AEFCF5-3DA6-4ABC-A98E-43F40979E4A6}" type="presParOf" srcId="{C9D2BB43-30BE-4C77-8A15-BA4E5C47890B}" destId="{667CF39F-2A97-4416-9A74-9F4E602C0AD3}" srcOrd="0" destOrd="0" presId="urn:microsoft.com/office/officeart/2018/2/layout/IconVerticalSolidList"/>
    <dgm:cxn modelId="{2683CC05-CA6C-46CF-9B96-65133E577481}" type="presParOf" srcId="{C9D2BB43-30BE-4C77-8A15-BA4E5C47890B}" destId="{5B3325CE-671B-4975-8228-64EDB14A2AE0}" srcOrd="1" destOrd="0" presId="urn:microsoft.com/office/officeart/2018/2/layout/IconVerticalSolidList"/>
    <dgm:cxn modelId="{8C206C46-2320-4027-B5E3-CFB073D67643}" type="presParOf" srcId="{C9D2BB43-30BE-4C77-8A15-BA4E5C47890B}" destId="{DD78B46E-C0EA-41C5-B6CC-9DE3E3D10ACF}" srcOrd="2" destOrd="0" presId="urn:microsoft.com/office/officeart/2018/2/layout/IconVerticalSolidList"/>
    <dgm:cxn modelId="{FEAC9736-6B0B-4DF6-916E-440F6AE83F09}" type="presParOf" srcId="{C9D2BB43-30BE-4C77-8A15-BA4E5C47890B}" destId="{F759FBB2-C188-4672-B8D6-A43FBA994D8B}" srcOrd="3" destOrd="0" presId="urn:microsoft.com/office/officeart/2018/2/layout/IconVerticalSolidList"/>
    <dgm:cxn modelId="{CBAAF707-0931-4449-9312-DC4CC4A49BB8}" type="presParOf" srcId="{26C070DD-5324-4F37-AC5F-487EE459AB24}" destId="{70D17019-5D28-4CE2-8DF0-064D5B446F8E}" srcOrd="1" destOrd="0" presId="urn:microsoft.com/office/officeart/2018/2/layout/IconVerticalSolidList"/>
    <dgm:cxn modelId="{958399D1-3275-445F-8CCE-CA7AE3CDE0B5}" type="presParOf" srcId="{26C070DD-5324-4F37-AC5F-487EE459AB24}" destId="{2DF37D70-D1EF-41C0-8066-BE7EA59E95EB}" srcOrd="2" destOrd="0" presId="urn:microsoft.com/office/officeart/2018/2/layout/IconVerticalSolidList"/>
    <dgm:cxn modelId="{78019D48-23E9-456B-8B28-78D96AD6CFF0}" type="presParOf" srcId="{2DF37D70-D1EF-41C0-8066-BE7EA59E95EB}" destId="{40A3EB35-9E72-43B8-8804-681F2FCF452F}" srcOrd="0" destOrd="0" presId="urn:microsoft.com/office/officeart/2018/2/layout/IconVerticalSolidList"/>
    <dgm:cxn modelId="{8B195177-E14A-4729-B822-525A95E7B2E2}" type="presParOf" srcId="{2DF37D70-D1EF-41C0-8066-BE7EA59E95EB}" destId="{49AF16FF-7536-4B5C-994F-C405B8F13B27}" srcOrd="1" destOrd="0" presId="urn:microsoft.com/office/officeart/2018/2/layout/IconVerticalSolidList"/>
    <dgm:cxn modelId="{7C2D94E5-357A-418E-8608-480D1720AEDD}" type="presParOf" srcId="{2DF37D70-D1EF-41C0-8066-BE7EA59E95EB}" destId="{FA2DD8AD-7F3A-4D31-9D40-84C051A03434}" srcOrd="2" destOrd="0" presId="urn:microsoft.com/office/officeart/2018/2/layout/IconVerticalSolidList"/>
    <dgm:cxn modelId="{7B4959EB-D678-4006-BDD8-63C615ADE0E2}" type="presParOf" srcId="{2DF37D70-D1EF-41C0-8066-BE7EA59E95EB}" destId="{F841457E-D542-4984-8542-763C463710D8}" srcOrd="3" destOrd="0" presId="urn:microsoft.com/office/officeart/2018/2/layout/IconVerticalSolidList"/>
    <dgm:cxn modelId="{8262841A-22B0-4418-97FA-E0351548AA44}" type="presParOf" srcId="{26C070DD-5324-4F37-AC5F-487EE459AB24}" destId="{3A162745-7EA2-491D-B5AD-68B6D942441C}" srcOrd="3" destOrd="0" presId="urn:microsoft.com/office/officeart/2018/2/layout/IconVerticalSolidList"/>
    <dgm:cxn modelId="{5C979D0A-B7B5-47AC-A1F1-161292D67A42}" type="presParOf" srcId="{26C070DD-5324-4F37-AC5F-487EE459AB24}" destId="{17C0A216-F9BE-43DB-9F95-5D7AE2617678}" srcOrd="4" destOrd="0" presId="urn:microsoft.com/office/officeart/2018/2/layout/IconVerticalSolidList"/>
    <dgm:cxn modelId="{3BD2A3C4-6932-4404-B9EC-25D7FC4E0ACF}" type="presParOf" srcId="{17C0A216-F9BE-43DB-9F95-5D7AE2617678}" destId="{84D3DEDC-472E-4987-913A-DF4B9D516A20}" srcOrd="0" destOrd="0" presId="urn:microsoft.com/office/officeart/2018/2/layout/IconVerticalSolidList"/>
    <dgm:cxn modelId="{1C9347F4-FD97-45AD-AEF7-9336AE896562}" type="presParOf" srcId="{17C0A216-F9BE-43DB-9F95-5D7AE2617678}" destId="{BD70DD44-030B-4FEC-BCC5-1DF8631B135A}" srcOrd="1" destOrd="0" presId="urn:microsoft.com/office/officeart/2018/2/layout/IconVerticalSolidList"/>
    <dgm:cxn modelId="{D3B80577-0226-497F-9DE7-F68F1508D04C}" type="presParOf" srcId="{17C0A216-F9BE-43DB-9F95-5D7AE2617678}" destId="{063B8D17-F870-42BB-BD71-75AC5D4752CB}" srcOrd="2" destOrd="0" presId="urn:microsoft.com/office/officeart/2018/2/layout/IconVerticalSolidList"/>
    <dgm:cxn modelId="{F2FBCB41-DC59-47FD-A6D9-7B46629BA51F}" type="presParOf" srcId="{17C0A216-F9BE-43DB-9F95-5D7AE2617678}" destId="{1D26D378-06F2-42D2-8CB3-F4645C5CBA6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CF39F-2A97-4416-9A74-9F4E602C0AD3}">
      <dsp:nvSpPr>
        <dsp:cNvPr id="0" name=""/>
        <dsp:cNvSpPr/>
      </dsp:nvSpPr>
      <dsp:spPr>
        <a:xfrm>
          <a:off x="0" y="374"/>
          <a:ext cx="7213600" cy="87696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3325CE-671B-4975-8228-64EDB14A2AE0}">
      <dsp:nvSpPr>
        <dsp:cNvPr id="0" name=""/>
        <dsp:cNvSpPr/>
      </dsp:nvSpPr>
      <dsp:spPr>
        <a:xfrm>
          <a:off x="265280" y="197690"/>
          <a:ext cx="482328" cy="482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59FBB2-C188-4672-B8D6-A43FBA994D8B}">
      <dsp:nvSpPr>
        <dsp:cNvPr id="0" name=""/>
        <dsp:cNvSpPr/>
      </dsp:nvSpPr>
      <dsp:spPr>
        <a:xfrm>
          <a:off x="1012889" y="374"/>
          <a:ext cx="6200710" cy="8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812" tIns="92812" rIns="92812" bIns="92812" numCol="1" spcCol="1270" anchor="ctr" anchorCtr="0">
          <a:noAutofit/>
        </a:bodyPr>
        <a:lstStyle/>
        <a:p>
          <a:pPr marL="0" lvl="0" indent="0" algn="l" defTabSz="622300">
            <a:lnSpc>
              <a:spcPct val="90000"/>
            </a:lnSpc>
            <a:spcBef>
              <a:spcPct val="0"/>
            </a:spcBef>
            <a:spcAft>
              <a:spcPct val="35000"/>
            </a:spcAft>
            <a:buNone/>
          </a:pPr>
          <a:r>
            <a:rPr lang="en-US" sz="1400" b="1" i="0" kern="1200"/>
            <a:t>Market Stack API</a:t>
          </a:r>
          <a:r>
            <a:rPr lang="en-US" sz="1400" b="0" i="0" kern="1200"/>
            <a:t>: Market Stack is a powerful API that provides real-time, intraday, and historical market data for global stock markets. It's widely used for accessing up-to-date stock price information in various formats.</a:t>
          </a:r>
          <a:endParaRPr lang="en-US" sz="1400" kern="1200"/>
        </a:p>
      </dsp:txBody>
      <dsp:txXfrm>
        <a:off x="1012889" y="374"/>
        <a:ext cx="6200710" cy="876960"/>
      </dsp:txXfrm>
    </dsp:sp>
    <dsp:sp modelId="{40A3EB35-9E72-43B8-8804-681F2FCF452F}">
      <dsp:nvSpPr>
        <dsp:cNvPr id="0" name=""/>
        <dsp:cNvSpPr/>
      </dsp:nvSpPr>
      <dsp:spPr>
        <a:xfrm>
          <a:off x="0" y="1096575"/>
          <a:ext cx="7213600" cy="87696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AF16FF-7536-4B5C-994F-C405B8F13B27}">
      <dsp:nvSpPr>
        <dsp:cNvPr id="0" name=""/>
        <dsp:cNvSpPr/>
      </dsp:nvSpPr>
      <dsp:spPr>
        <a:xfrm>
          <a:off x="265280" y="1293891"/>
          <a:ext cx="482328" cy="482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41457E-D542-4984-8542-763C463710D8}">
      <dsp:nvSpPr>
        <dsp:cNvPr id="0" name=""/>
        <dsp:cNvSpPr/>
      </dsp:nvSpPr>
      <dsp:spPr>
        <a:xfrm>
          <a:off x="1012889" y="1096575"/>
          <a:ext cx="6200710" cy="8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812" tIns="92812" rIns="92812" bIns="92812" numCol="1" spcCol="1270" anchor="ctr" anchorCtr="0">
          <a:noAutofit/>
        </a:bodyPr>
        <a:lstStyle/>
        <a:p>
          <a:pPr marL="0" lvl="0" indent="0" algn="l" defTabSz="622300">
            <a:lnSpc>
              <a:spcPct val="90000"/>
            </a:lnSpc>
            <a:spcBef>
              <a:spcPct val="0"/>
            </a:spcBef>
            <a:spcAft>
              <a:spcPct val="35000"/>
            </a:spcAft>
            <a:buNone/>
          </a:pPr>
          <a:r>
            <a:rPr lang="en-US" sz="1400" b="1" i="0" kern="1200"/>
            <a:t>Fixer API</a:t>
          </a:r>
          <a:r>
            <a:rPr lang="en-US" sz="1400" b="0" i="0" kern="1200"/>
            <a:t>: Fixer API is a popular service that provides real-time and historical exchange rate data for a wide range of currencies. It’s widely used for currency conversion applications.</a:t>
          </a:r>
          <a:endParaRPr lang="en-US" sz="1400" kern="1200"/>
        </a:p>
      </dsp:txBody>
      <dsp:txXfrm>
        <a:off x="1012889" y="1096575"/>
        <a:ext cx="6200710" cy="876960"/>
      </dsp:txXfrm>
    </dsp:sp>
    <dsp:sp modelId="{84D3DEDC-472E-4987-913A-DF4B9D516A20}">
      <dsp:nvSpPr>
        <dsp:cNvPr id="0" name=""/>
        <dsp:cNvSpPr/>
      </dsp:nvSpPr>
      <dsp:spPr>
        <a:xfrm>
          <a:off x="0" y="2192775"/>
          <a:ext cx="7213600" cy="87696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0DD44-030B-4FEC-BCC5-1DF8631B135A}">
      <dsp:nvSpPr>
        <dsp:cNvPr id="0" name=""/>
        <dsp:cNvSpPr/>
      </dsp:nvSpPr>
      <dsp:spPr>
        <a:xfrm>
          <a:off x="265280" y="2390091"/>
          <a:ext cx="482328" cy="4823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26D378-06F2-42D2-8CB3-F4645C5CBA61}">
      <dsp:nvSpPr>
        <dsp:cNvPr id="0" name=""/>
        <dsp:cNvSpPr/>
      </dsp:nvSpPr>
      <dsp:spPr>
        <a:xfrm>
          <a:off x="1012889" y="2192775"/>
          <a:ext cx="6200710" cy="8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812" tIns="92812" rIns="92812" bIns="92812" numCol="1" spcCol="1270" anchor="ctr" anchorCtr="0">
          <a:noAutofit/>
        </a:bodyPr>
        <a:lstStyle/>
        <a:p>
          <a:pPr marL="0" lvl="0" indent="0" algn="l" defTabSz="622300">
            <a:lnSpc>
              <a:spcPct val="90000"/>
            </a:lnSpc>
            <a:spcBef>
              <a:spcPct val="0"/>
            </a:spcBef>
            <a:spcAft>
              <a:spcPct val="35000"/>
            </a:spcAft>
            <a:buNone/>
          </a:pPr>
          <a:r>
            <a:rPr lang="en-US" sz="1400" b="1" i="0" kern="1200"/>
            <a:t>Postgres</a:t>
          </a:r>
          <a:r>
            <a:rPr lang="en-US" sz="1400" b="0" i="0" kern="1200"/>
            <a:t>: Progress is used for storing store data from API, transformation of data and loading the results for traders to access using SQL. Analyst can use the SQL to build a report/dashboard for analysis.</a:t>
          </a:r>
          <a:endParaRPr lang="en-US" sz="1400" kern="1200"/>
        </a:p>
      </dsp:txBody>
      <dsp:txXfrm>
        <a:off x="1012889" y="2192775"/>
        <a:ext cx="6200710" cy="8769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e226d72c53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e226d72c53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226d72c5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226d72c5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e226d72c53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e226d72c53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e226d72c53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e226d72c53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226d72c53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e226d72c53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e226d72c53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e226d72c53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92620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254452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891147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49195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31560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740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82599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087807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723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76404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53268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81053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63309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4934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349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48841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40859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6/3/2024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8366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7"/>
        <p:cNvGrpSpPr/>
        <p:nvPr/>
      </p:nvGrpSpPr>
      <p:grpSpPr>
        <a:xfrm>
          <a:off x="0" y="0"/>
          <a:ext cx="0" cy="0"/>
          <a:chOff x="0" y="0"/>
          <a:chExt cx="0" cy="0"/>
        </a:xfrm>
      </p:grpSpPr>
      <p:pic>
        <p:nvPicPr>
          <p:cNvPr id="61" name="Picture 60" descr="Digital numbers and graphs">
            <a:extLst>
              <a:ext uri="{FF2B5EF4-FFF2-40B4-BE49-F238E27FC236}">
                <a16:creationId xmlns:a16="http://schemas.microsoft.com/office/drawing/2014/main" id="{D7296B3E-FA93-F970-09A6-6E3C3999C212}"/>
              </a:ext>
            </a:extLst>
          </p:cNvPr>
          <p:cNvPicPr>
            <a:picLocks noChangeAspect="1"/>
          </p:cNvPicPr>
          <p:nvPr/>
        </p:nvPicPr>
        <p:blipFill rotWithShape="1">
          <a:blip r:embed="rId3">
            <a:duotone>
              <a:prstClr val="black"/>
              <a:prstClr val="white"/>
            </a:duotone>
          </a:blip>
          <a:srcRect l="30448" t="9091" r="7035" b="-2"/>
          <a:stretch/>
        </p:blipFill>
        <p:spPr>
          <a:xfrm>
            <a:off x="3842657" y="10"/>
            <a:ext cx="5298961" cy="5143490"/>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58" name="Google Shape;58;p13"/>
          <p:cNvSpPr txBox="1">
            <a:spLocks noGrp="1"/>
          </p:cNvSpPr>
          <p:nvPr>
            <p:ph type="ctrTitle"/>
          </p:nvPr>
        </p:nvSpPr>
        <p:spPr>
          <a:xfrm>
            <a:off x="501649" y="1258999"/>
            <a:ext cx="3842636" cy="1776820"/>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3300">
                <a:highlight>
                  <a:srgbClr val="FFFFFF"/>
                </a:highlight>
                <a:latin typeface="Arial"/>
                <a:ea typeface="Arial"/>
                <a:cs typeface="Arial"/>
                <a:sym typeface="Arial"/>
              </a:rPr>
              <a:t>Stock Master : Know stocks in your local currency!</a:t>
            </a:r>
          </a:p>
          <a:p>
            <a:pPr marL="0" lvl="0" indent="0" rtl="0">
              <a:spcBef>
                <a:spcPts val="1200"/>
              </a:spcBef>
              <a:spcAft>
                <a:spcPts val="0"/>
              </a:spcAft>
              <a:buNone/>
            </a:pPr>
            <a:endParaRPr lang="en-US" sz="3300"/>
          </a:p>
        </p:txBody>
      </p:sp>
      <p:sp>
        <p:nvSpPr>
          <p:cNvPr id="59" name="Google Shape;59;p13"/>
          <p:cNvSpPr txBox="1">
            <a:spLocks noGrp="1"/>
          </p:cNvSpPr>
          <p:nvPr>
            <p:ph type="subTitle" idx="1"/>
          </p:nvPr>
        </p:nvSpPr>
        <p:spPr>
          <a:xfrm>
            <a:off x="508001" y="3038123"/>
            <a:ext cx="3834913" cy="822676"/>
          </a:xfrm>
          <a:prstGeom prst="rect">
            <a:avLst/>
          </a:prstGeom>
        </p:spPr>
        <p:txBody>
          <a:bodyPr spcFirstLastPara="1" lIns="91425" tIns="91425" rIns="91425" bIns="91425" anchorCtr="0">
            <a:normAutofit/>
          </a:bodyPr>
          <a:lstStyle/>
          <a:p>
            <a:pPr marL="457200" lvl="0" indent="-381000" rtl="0">
              <a:spcBef>
                <a:spcPts val="0"/>
              </a:spcBef>
              <a:spcAft>
                <a:spcPts val="600"/>
              </a:spcAft>
              <a:buSzPts val="2400"/>
              <a:buChar char="-"/>
            </a:pPr>
            <a:r>
              <a:rPr lang="en-US" sz="1200" dirty="0"/>
              <a:t>Ari and Yash</a:t>
            </a:r>
          </a:p>
        </p:txBody>
      </p:sp>
      <p:cxnSp>
        <p:nvCxnSpPr>
          <p:cNvPr id="89" name="Straight Connector 8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51435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2761059"/>
            <a:ext cx="3572668" cy="23824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6350"/>
            <a:ext cx="967571" cy="514985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0"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6350"/>
            <a:ext cx="937369" cy="514985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8"/>
                                        </p:tgtEl>
                                        <p:attrNameLst>
                                          <p:attrName>style.visibility</p:attrName>
                                        </p:attrNameLst>
                                      </p:cBhvr>
                                      <p:to>
                                        <p:strVal val="visible"/>
                                      </p:to>
                                    </p:set>
                                    <p:animEffect transition="in" filter="fade">
                                      <p:cBhvr>
                                        <p:cTn id="7" dur="700"/>
                                        <p:tgtEl>
                                          <p:spTgt spid="58"/>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9">
                                            <p:txEl>
                                              <p:pRg st="0" end="0"/>
                                            </p:txEl>
                                          </p:spTgt>
                                        </p:tgtEl>
                                        <p:attrNameLst>
                                          <p:attrName>style.visibility</p:attrName>
                                        </p:attrNameLst>
                                      </p:cBhvr>
                                      <p:to>
                                        <p:strVal val="visible"/>
                                      </p:to>
                                    </p:set>
                                    <p:animEffect transition="in" filter="fade">
                                      <p:cBhvr>
                                        <p:cTn id="10" dur="7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3"/>
        <p:cNvGrpSpPr/>
        <p:nvPr/>
      </p:nvGrpSpPr>
      <p:grpSpPr>
        <a:xfrm>
          <a:off x="0" y="0"/>
          <a:ext cx="0" cy="0"/>
          <a:chOff x="0" y="0"/>
          <a:chExt cx="0" cy="0"/>
        </a:xfrm>
      </p:grpSpPr>
      <p:grpSp>
        <p:nvGrpSpPr>
          <p:cNvPr id="85" name="Group 84">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 name="Isosceles Triangle 8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 name="Isosceles Triangle 9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 name="Isosceles Triangle 9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64" name="Google Shape;64;p14"/>
          <p:cNvSpPr txBox="1">
            <a:spLocks noGrp="1"/>
          </p:cNvSpPr>
          <p:nvPr>
            <p:ph type="title"/>
          </p:nvPr>
        </p:nvSpPr>
        <p:spPr>
          <a:xfrm>
            <a:off x="2137171" y="457200"/>
            <a:ext cx="4818330" cy="990600"/>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3100"/>
              <a:t>Project Context and Business Goal</a:t>
            </a:r>
          </a:p>
        </p:txBody>
      </p:sp>
      <p:pic>
        <p:nvPicPr>
          <p:cNvPr id="67" name="Picture 66" descr="Graph">
            <a:extLst>
              <a:ext uri="{FF2B5EF4-FFF2-40B4-BE49-F238E27FC236}">
                <a16:creationId xmlns:a16="http://schemas.microsoft.com/office/drawing/2014/main" id="{6824C4E2-6E96-BBBF-31C3-96CDB347E607}"/>
              </a:ext>
            </a:extLst>
          </p:cNvPr>
          <p:cNvPicPr>
            <a:picLocks noChangeAspect="1"/>
          </p:cNvPicPr>
          <p:nvPr/>
        </p:nvPicPr>
        <p:blipFill rotWithShape="1">
          <a:blip r:embed="rId3"/>
          <a:srcRect l="35069" r="40049" b="-1"/>
          <a:stretch/>
        </p:blipFill>
        <p:spPr>
          <a:xfrm>
            <a:off x="20" y="10"/>
            <a:ext cx="2050522" cy="5150786"/>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4" name="Isosceles Triangle 93">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9900"/>
            <a:ext cx="357491" cy="21336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5" name="Google Shape;65;p14"/>
          <p:cNvSpPr txBox="1">
            <a:spLocks noGrp="1"/>
          </p:cNvSpPr>
          <p:nvPr>
            <p:ph type="body" idx="1"/>
          </p:nvPr>
        </p:nvSpPr>
        <p:spPr>
          <a:xfrm>
            <a:off x="2137171" y="1620441"/>
            <a:ext cx="4818330" cy="2910580"/>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r>
              <a:rPr lang="en-US" sz="1200" u="sng"/>
              <a:t>Context</a:t>
            </a:r>
            <a:r>
              <a:rPr lang="en-US" sz="1200"/>
              <a:t>:</a:t>
            </a:r>
          </a:p>
          <a:p>
            <a:pPr marL="0" lvl="0" indent="0" defTabSz="457200">
              <a:spcBef>
                <a:spcPts val="1000"/>
              </a:spcBef>
              <a:buSzPct val="80000"/>
              <a:buFont typeface="Wingdings 3" charset="2"/>
              <a:buChar char=""/>
            </a:pPr>
            <a:r>
              <a:rPr lang="en-US" sz="1200" b="0" i="0">
                <a:effectLst/>
                <a:highlight>
                  <a:srgbClr val="FFFFFF"/>
                </a:highlight>
              </a:rPr>
              <a:t>The project aimed to create a data pipeline for live dataset extraction and loading into a relational database through ETL/ELT processes. The primary goal was to format the data in a user-friendly manner for quick engagement by analysts and scientists, achieved by loading it into distinct tables with clear column names and appropriate data types.</a:t>
            </a:r>
          </a:p>
          <a:p>
            <a:pPr marL="0" lvl="0" indent="0" defTabSz="457200">
              <a:spcBef>
                <a:spcPts val="1000"/>
              </a:spcBef>
              <a:buSzPct val="80000"/>
              <a:buFont typeface="Wingdings 3" charset="2"/>
              <a:buChar char=""/>
            </a:pPr>
            <a:r>
              <a:rPr lang="en-US" sz="1200" u="sng"/>
              <a:t>Business Goal</a:t>
            </a:r>
            <a:r>
              <a:rPr lang="en-US" sz="1200"/>
              <a:t>:</a:t>
            </a:r>
          </a:p>
          <a:p>
            <a:pPr marL="0" lvl="0" indent="0" defTabSz="457200">
              <a:spcBef>
                <a:spcPts val="1000"/>
              </a:spcBef>
              <a:buSzPct val="80000"/>
              <a:buFont typeface="Wingdings 3" charset="2"/>
              <a:buChar char=""/>
            </a:pPr>
            <a:r>
              <a:rPr lang="en-US" sz="1200">
                <a:highlight>
                  <a:srgbClr val="FFFFFF"/>
                </a:highlight>
                <a:sym typeface="Arial"/>
              </a:rPr>
              <a:t>The project aims to create analytical datasets using the Market Stack API and Fixer API to provide comprehensive stock data and exchange information in local currencies for investors</a:t>
            </a:r>
            <a:endParaRPr lang="en-US" sz="1200">
              <a:highlight>
                <a:srgbClr val="FFFFFF"/>
              </a:highlight>
            </a:endParaRPr>
          </a:p>
          <a:p>
            <a:pPr marL="0" lvl="0" indent="0" defTabSz="457200">
              <a:spcBef>
                <a:spcPts val="1000"/>
              </a:spcBef>
              <a:buSzPct val="80000"/>
              <a:buFont typeface="Wingdings 3" charset="2"/>
              <a:buChar char=""/>
            </a:pPr>
            <a:endParaRPr lang="en-US" sz="1200"/>
          </a:p>
          <a:p>
            <a:pPr marL="0" lvl="0" indent="0" defTabSz="457200">
              <a:spcBef>
                <a:spcPts val="1000"/>
              </a:spcBef>
              <a:buSzPct val="80000"/>
              <a:buFont typeface="Wingdings 3" charset="2"/>
              <a:buChar char=""/>
            </a:pPr>
            <a:endParaRPr 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
        <p:cNvGrpSpPr/>
        <p:nvPr/>
      </p:nvGrpSpPr>
      <p:grpSpPr>
        <a:xfrm>
          <a:off x="0" y="0"/>
          <a:ext cx="0" cy="0"/>
          <a:chOff x="0" y="0"/>
          <a:chExt cx="0" cy="0"/>
        </a:xfrm>
      </p:grpSpPr>
      <p:grpSp>
        <p:nvGrpSpPr>
          <p:cNvPr id="78" name="Group 77">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79" name="Straight Connector 78">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1"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 name="Isosceles Triangle 82">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4"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5"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 name="Isosceles Triangle 86">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 name="Isosceles Triangle 87">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00" name="Rectangle 9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5"/>
          <p:cNvSpPr txBox="1">
            <a:spLocks noGrp="1"/>
          </p:cNvSpPr>
          <p:nvPr>
            <p:ph type="title"/>
          </p:nvPr>
        </p:nvSpPr>
        <p:spPr>
          <a:xfrm>
            <a:off x="965199" y="457200"/>
            <a:ext cx="7648121" cy="824592"/>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Dataset Selected</a:t>
            </a:r>
          </a:p>
        </p:txBody>
      </p:sp>
      <p:sp>
        <p:nvSpPr>
          <p:cNvPr id="101" name="Isosceles Triangle 10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Isosceles Triangle 10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3" name="Google Shape;71;p15">
            <a:extLst>
              <a:ext uri="{FF2B5EF4-FFF2-40B4-BE49-F238E27FC236}">
                <a16:creationId xmlns:a16="http://schemas.microsoft.com/office/drawing/2014/main" id="{0C0A944E-AB4D-332D-260E-9F17AACDB879}"/>
              </a:ext>
            </a:extLst>
          </p:cNvPr>
          <p:cNvGraphicFramePr/>
          <p:nvPr>
            <p:extLst>
              <p:ext uri="{D42A27DB-BD31-4B8C-83A1-F6EECF244321}">
                <p14:modId xmlns:p14="http://schemas.microsoft.com/office/powerpoint/2010/main" val="2892967692"/>
              </p:ext>
            </p:extLst>
          </p:nvPr>
        </p:nvGraphicFramePr>
        <p:xfrm>
          <a:off x="965199" y="1461407"/>
          <a:ext cx="7213600" cy="3070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5"/>
        <p:cNvGrpSpPr/>
        <p:nvPr/>
      </p:nvGrpSpPr>
      <p:grpSpPr>
        <a:xfrm>
          <a:off x="0" y="0"/>
          <a:ext cx="0" cy="0"/>
          <a:chOff x="0" y="0"/>
          <a:chExt cx="0" cy="0"/>
        </a:xfrm>
      </p:grpSpPr>
      <p:grpSp>
        <p:nvGrpSpPr>
          <p:cNvPr id="81" name="Group 8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82" name="Straight Connector 8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 name="Isosceles Triangle 8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0" name="Isosceles Triangle 8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 name="Isosceles Triangle 9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76" name="Google Shape;76;p16"/>
          <p:cNvSpPr txBox="1">
            <a:spLocks noGrp="1"/>
          </p:cNvSpPr>
          <p:nvPr>
            <p:ph type="title"/>
          </p:nvPr>
        </p:nvSpPr>
        <p:spPr>
          <a:xfrm>
            <a:off x="1243145" y="61393"/>
            <a:ext cx="5755351" cy="815742"/>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3600" kern="1200" dirty="0">
                <a:solidFill>
                  <a:schemeClr val="accent1"/>
                </a:solidFill>
                <a:latin typeface="+mj-lt"/>
                <a:ea typeface="+mj-ea"/>
                <a:cs typeface="+mj-cs"/>
              </a:rPr>
              <a:t>Solution Architecture</a:t>
            </a:r>
          </a:p>
        </p:txBody>
      </p:sp>
      <p:pic>
        <p:nvPicPr>
          <p:cNvPr id="3" name="Picture 2">
            <a:extLst>
              <a:ext uri="{FF2B5EF4-FFF2-40B4-BE49-F238E27FC236}">
                <a16:creationId xmlns:a16="http://schemas.microsoft.com/office/drawing/2014/main" id="{71CBAD50-5A54-12E6-A104-408F7F00DFF1}"/>
              </a:ext>
            </a:extLst>
          </p:cNvPr>
          <p:cNvPicPr>
            <a:picLocks noChangeAspect="1"/>
          </p:cNvPicPr>
          <p:nvPr/>
        </p:nvPicPr>
        <p:blipFill>
          <a:blip r:embed="rId3"/>
          <a:stretch>
            <a:fillRect/>
          </a:stretch>
        </p:blipFill>
        <p:spPr>
          <a:xfrm>
            <a:off x="863064" y="978282"/>
            <a:ext cx="6403125" cy="36337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1"/>
        <p:cNvGrpSpPr/>
        <p:nvPr/>
      </p:nvGrpSpPr>
      <p:grpSpPr>
        <a:xfrm>
          <a:off x="0" y="0"/>
          <a:ext cx="0" cy="0"/>
          <a:chOff x="0" y="0"/>
          <a:chExt cx="0" cy="0"/>
        </a:xfrm>
      </p:grpSpPr>
      <p:grpSp>
        <p:nvGrpSpPr>
          <p:cNvPr id="127" name="Group 126">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89" name="Straight Connector 8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8"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9"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0" name="Isosceles Triangle 12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1"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3"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4" name="Isosceles Triangle 133">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5" name="Isosceles Triangle 134">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36" name="Rectangle 135">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Google Shape;82;p17"/>
          <p:cNvSpPr txBox="1">
            <a:spLocks noGrp="1"/>
          </p:cNvSpPr>
          <p:nvPr>
            <p:ph type="title"/>
          </p:nvPr>
        </p:nvSpPr>
        <p:spPr>
          <a:xfrm>
            <a:off x="1000126"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ETL/ELT technique used</a:t>
            </a:r>
          </a:p>
        </p:txBody>
      </p:sp>
      <p:sp>
        <p:nvSpPr>
          <p:cNvPr id="102" name="Isosceles Triangle 10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 name="Google Shape;83;p17"/>
          <p:cNvSpPr txBox="1">
            <a:spLocks noGrp="1"/>
          </p:cNvSpPr>
          <p:nvPr>
            <p:ph type="body" idx="1"/>
          </p:nvPr>
        </p:nvSpPr>
        <p:spPr>
          <a:xfrm>
            <a:off x="1000126" y="1620441"/>
            <a:ext cx="6447501" cy="2910580"/>
          </a:xfrm>
          <a:prstGeom prst="rect">
            <a:avLst/>
          </a:prstGeom>
        </p:spPr>
        <p:txBody>
          <a:bodyPr spcFirstLastPara="1" vert="horz" lIns="91440" tIns="45720" rIns="91440" bIns="45720" rtlCol="0" anchorCtr="0">
            <a:normAutofit/>
          </a:bodyPr>
          <a:lstStyle/>
          <a:p>
            <a:pPr marL="285750" lvl="0" indent="-285750" defTabSz="457200">
              <a:lnSpc>
                <a:spcPct val="90000"/>
              </a:lnSpc>
              <a:spcBef>
                <a:spcPts val="1000"/>
              </a:spcBef>
              <a:buSzPct val="80000"/>
              <a:buFont typeface="Wingdings 3" charset="2"/>
              <a:buChar char=""/>
            </a:pPr>
            <a:r>
              <a:rPr lang="en-US" sz="1000"/>
              <a:t>ETL-TL (Extract, Transform, Load) is the primary tool used in our project for data integration and processing.</a:t>
            </a:r>
          </a:p>
          <a:p>
            <a:pPr marL="285750" lvl="0" indent="-285750" defTabSz="457200">
              <a:lnSpc>
                <a:spcPct val="90000"/>
              </a:lnSpc>
              <a:spcBef>
                <a:spcPts val="1000"/>
              </a:spcBef>
              <a:buSzPct val="80000"/>
              <a:buFont typeface="Wingdings 3" charset="2"/>
              <a:buChar char=""/>
            </a:pPr>
            <a:r>
              <a:rPr lang="en-US" sz="1000"/>
              <a:t>We utilized the Live Market Stack and Fixer API to effectively load raw data and performed upsert operations.</a:t>
            </a:r>
          </a:p>
          <a:p>
            <a:pPr marL="285750" lvl="0" indent="-285750" defTabSz="457200">
              <a:lnSpc>
                <a:spcPct val="90000"/>
              </a:lnSpc>
              <a:spcBef>
                <a:spcPts val="1000"/>
              </a:spcBef>
              <a:buSzPct val="80000"/>
              <a:buFont typeface="Wingdings 3" charset="2"/>
              <a:buChar char=""/>
            </a:pPr>
            <a:r>
              <a:rPr lang="en-US" sz="1000"/>
              <a:t>The raw data was extracted and transformed for serving using incremental techniques, ensuring efficient data refresh.</a:t>
            </a:r>
          </a:p>
          <a:p>
            <a:pPr marL="285750" lvl="0" indent="-285750" defTabSz="457200">
              <a:lnSpc>
                <a:spcPct val="90000"/>
              </a:lnSpc>
              <a:spcBef>
                <a:spcPts val="1000"/>
              </a:spcBef>
              <a:buSzPct val="80000"/>
              <a:buFont typeface="Wingdings 3" charset="2"/>
              <a:buChar char=""/>
            </a:pPr>
            <a:r>
              <a:rPr lang="en-US" sz="1000"/>
              <a:t> We employed more than 7 transformation techniques, including data cleansing, aggregation, and normalization, to prepare the data for serving.</a:t>
            </a:r>
          </a:p>
          <a:p>
            <a:pPr marL="285750" lvl="0" indent="-285750" defTabSz="457200">
              <a:lnSpc>
                <a:spcPct val="90000"/>
              </a:lnSpc>
              <a:spcBef>
                <a:spcPts val="1000"/>
              </a:spcBef>
              <a:buSzPct val="80000"/>
              <a:buFont typeface="Wingdings 3" charset="2"/>
              <a:buChar char=""/>
            </a:pPr>
            <a:r>
              <a:rPr lang="en-US" sz="1000"/>
              <a:t>The processed data was loaded into PostgreSQL for storage and accessibility.</a:t>
            </a:r>
          </a:p>
          <a:p>
            <a:pPr marL="285750" lvl="0" indent="-285750" defTabSz="457200">
              <a:lnSpc>
                <a:spcPct val="90000"/>
              </a:lnSpc>
              <a:spcBef>
                <a:spcPts val="1000"/>
              </a:spcBef>
              <a:buSzPct val="80000"/>
              <a:buFont typeface="Wingdings 3" charset="2"/>
              <a:buChar char=""/>
            </a:pPr>
            <a:r>
              <a:rPr lang="en-US" sz="1000"/>
              <a:t>A comprehensive image of the entire ETL pipeline was created using Docker Compose and AWS services for seamless integration and deployment.</a:t>
            </a:r>
          </a:p>
          <a:p>
            <a:pPr marL="285750" lvl="0" indent="-285750" defTabSz="457200">
              <a:lnSpc>
                <a:spcPct val="90000"/>
              </a:lnSpc>
              <a:spcBef>
                <a:spcPts val="1000"/>
              </a:spcBef>
              <a:buSzPct val="80000"/>
              <a:buFont typeface="Wingdings 3" charset="2"/>
              <a:buChar char=""/>
            </a:pPr>
            <a:r>
              <a:rPr lang="en-US" sz="1000"/>
              <a:t>The pipeline image was seamlessly migrated to AWS for execution via ECS (Elastic Container Service) for optimal performance and scalability.</a:t>
            </a:r>
            <a:endParaRPr lang="en-US" sz="1000" dirty="0"/>
          </a:p>
        </p:txBody>
      </p:sp>
      <p:sp>
        <p:nvSpPr>
          <p:cNvPr id="104" name="Isosceles Triangle 10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Demo time!</a:t>
            </a:r>
            <a:endParaRPr/>
          </a:p>
        </p:txBody>
      </p:sp>
      <p:sp>
        <p:nvSpPr>
          <p:cNvPr id="89" name="Google Shape;89;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3"/>
        <p:cNvGrpSpPr/>
        <p:nvPr/>
      </p:nvGrpSpPr>
      <p:grpSpPr>
        <a:xfrm>
          <a:off x="0" y="0"/>
          <a:ext cx="0" cy="0"/>
          <a:chOff x="0" y="0"/>
          <a:chExt cx="0" cy="0"/>
        </a:xfrm>
      </p:grpSpPr>
      <p:grpSp>
        <p:nvGrpSpPr>
          <p:cNvPr id="147" name="Group 146">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2" name="Straight Connector 10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8"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 name="Isosceles Triangle 10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0" name="Isosceles Triangle 10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1" name="Isosceles Triangle 11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94" name="Google Shape;94;p19"/>
          <p:cNvSpPr txBox="1">
            <a:spLocks noGrp="1"/>
          </p:cNvSpPr>
          <p:nvPr>
            <p:ph type="title"/>
          </p:nvPr>
        </p:nvSpPr>
        <p:spPr>
          <a:xfrm>
            <a:off x="2137171" y="457200"/>
            <a:ext cx="4818330"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Lesson Learnt</a:t>
            </a:r>
          </a:p>
        </p:txBody>
      </p:sp>
      <p:pic>
        <p:nvPicPr>
          <p:cNvPr id="149" name="Picture 148" descr="Light bulb on yellow background with sketched light beams and cord">
            <a:extLst>
              <a:ext uri="{FF2B5EF4-FFF2-40B4-BE49-F238E27FC236}">
                <a16:creationId xmlns:a16="http://schemas.microsoft.com/office/drawing/2014/main" id="{2F269CFB-68FE-D9E8-18BF-B5BADA6938DF}"/>
              </a:ext>
            </a:extLst>
          </p:cNvPr>
          <p:cNvPicPr>
            <a:picLocks noChangeAspect="1"/>
          </p:cNvPicPr>
          <p:nvPr/>
        </p:nvPicPr>
        <p:blipFill rotWithShape="1">
          <a:blip r:embed="rId3"/>
          <a:srcRect l="62980" r="12537" b="-1"/>
          <a:stretch/>
        </p:blipFill>
        <p:spPr>
          <a:xfrm>
            <a:off x="20" y="10"/>
            <a:ext cx="2050522" cy="5150786"/>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50" name="Isosceles Triangle 149">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9900"/>
            <a:ext cx="357491" cy="21336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5" name="Google Shape;95;p19"/>
          <p:cNvSpPr txBox="1">
            <a:spLocks noGrp="1"/>
          </p:cNvSpPr>
          <p:nvPr>
            <p:ph type="body" idx="1"/>
          </p:nvPr>
        </p:nvSpPr>
        <p:spPr>
          <a:xfrm>
            <a:off x="2137171" y="1620441"/>
            <a:ext cx="4818330" cy="2910580"/>
          </a:xfrm>
          <a:prstGeom prst="rect">
            <a:avLst/>
          </a:prstGeom>
        </p:spPr>
        <p:txBody>
          <a:bodyPr spcFirstLastPara="1" vert="horz" lIns="91440" tIns="45720" rIns="91440" bIns="45720" rtlCol="0" anchorCtr="0">
            <a:normAutofit/>
          </a:bodyPr>
          <a:lstStyle/>
          <a:p>
            <a:pPr marL="285750" lvl="0" indent="-285750" defTabSz="457200">
              <a:lnSpc>
                <a:spcPct val="90000"/>
              </a:lnSpc>
              <a:spcBef>
                <a:spcPts val="1000"/>
              </a:spcBef>
              <a:buSzPct val="80000"/>
              <a:buFont typeface="Wingdings 3" charset="2"/>
              <a:buChar char=""/>
            </a:pPr>
            <a:r>
              <a:rPr lang="en-US" sz="1100"/>
              <a:t>Understanding ETL/ELT Workflows: Knowledge of how data is extracted from various sources, transformed according to business requirements, and loaded into the target data warehouse or database. Understanding the difference between ETL (Extract, Transform, Load) and ELT (Extract, Load, Transform) workflows is crucial for efficient data integration.</a:t>
            </a:r>
          </a:p>
          <a:p>
            <a:pPr marL="285750" lvl="0" indent="-285750" defTabSz="457200">
              <a:lnSpc>
                <a:spcPct val="90000"/>
              </a:lnSpc>
              <a:spcBef>
                <a:spcPts val="1000"/>
              </a:spcBef>
              <a:buSzPct val="80000"/>
              <a:buFont typeface="Wingdings 3" charset="2"/>
              <a:buChar char=""/>
            </a:pPr>
            <a:r>
              <a:rPr lang="en-US" sz="1100"/>
              <a:t>Error Handling and Logging: Ability to design and implement error handling mechanisms to gracefully manage unexpected situations in ETL design and status information for troubleshooting, analysis, and audit purposes</a:t>
            </a:r>
          </a:p>
          <a:p>
            <a:pPr marL="285750" lvl="0" indent="-285750" defTabSz="457200">
              <a:lnSpc>
                <a:spcPct val="90000"/>
              </a:lnSpc>
              <a:spcBef>
                <a:spcPts val="1000"/>
              </a:spcBef>
              <a:buSzPct val="80000"/>
              <a:buFont typeface="Wingdings 3" charset="2"/>
              <a:buChar char=""/>
            </a:pPr>
            <a:r>
              <a:rPr lang="en-US" sz="1100" b="0" i="0">
                <a:effectLst/>
                <a:highlight>
                  <a:srgbClr val="FFFFFF"/>
                </a:highlight>
              </a:rPr>
              <a:t>Understanding in deploying applications, services, and infrastructure on the Amazon Web Services (AWS) cloud platform. This includes understanding various deployment in EC2 instances, and container orchestration with Amazon ECS. Knowledge of AWS security, scalability, and cost optimization practices for successful AWS deployments</a:t>
            </a:r>
            <a:endParaRPr lang="en-US" sz="11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33</TotalTime>
  <Words>521</Words>
  <Application>Microsoft Office PowerPoint</Application>
  <PresentationFormat>On-screen Show (16:9)</PresentationFormat>
  <Paragraphs>25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Wingdings 3</vt:lpstr>
      <vt:lpstr>Arial</vt:lpstr>
      <vt:lpstr>Trebuchet MS</vt:lpstr>
      <vt:lpstr>Facet</vt:lpstr>
      <vt:lpstr>Stock Master : Know stocks in your local currency! </vt:lpstr>
      <vt:lpstr>Project Context and Business Goal</vt:lpstr>
      <vt:lpstr>Dataset Selected</vt:lpstr>
      <vt:lpstr>Solution Architecture</vt:lpstr>
      <vt:lpstr>ETL/ELT technique used</vt:lpstr>
      <vt:lpstr>Final Demo time!</vt:lpstr>
      <vt:lpstr>Lesson Learnt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Master : Know stocks in your local currency!</dc:title>
  <dc:creator>Yash Karwa</dc:creator>
  <cp:lastModifiedBy>Yash Karwa</cp:lastModifiedBy>
  <cp:revision>3</cp:revision>
  <dcterms:modified xsi:type="dcterms:W3CDTF">2024-06-04T05:40:16Z</dcterms:modified>
</cp:coreProperties>
</file>