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Poppins"/>
      <p:regular r:id="rId28"/>
      <p:bold r:id="rId29"/>
      <p:italic r:id="rId30"/>
      <p:boldItalic r:id="rId31"/>
    </p:embeddedFont>
    <p:embeddedFont>
      <p:font typeface="Coiny"/>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4E1A27-4D39-46CE-96E7-69E35EF99CBA}">
  <a:tblStyle styleId="{E24E1A27-4D39-46CE-96E7-69E35EF99C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oppins-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oppi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Coiny-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17723ca9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a17723ca9e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461eda8b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6461eda8b0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17723ca9e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a17723ca9e_2_2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2c544935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62c5449351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461eda8b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6461eda8b0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6461eda8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26461eda8b0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64dfe2732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64dfe27323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64dfe2732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264dfe27323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64dfe2732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264dfe27323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64dfe2732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264dfe2732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a17723ca9e_2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2a17723ca9e_2_3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17723ca9e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a17723ca9e_2_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a17723ca9e_2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2a17723ca9e_2_3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17723ca9e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a17723ca9e_2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2c544935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62c5449351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2c54493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62c544935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2c54493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62c5449351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2c544935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62c5449351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461eda8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6461eda8b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461eda8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6461eda8b0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9.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7.png"/><Relationship Id="rId5"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128" name="Shape 128"/>
        <p:cNvGrpSpPr/>
        <p:nvPr/>
      </p:nvGrpSpPr>
      <p:grpSpPr>
        <a:xfrm>
          <a:off x="0" y="0"/>
          <a:ext cx="0" cy="0"/>
          <a:chOff x="0" y="0"/>
          <a:chExt cx="0" cy="0"/>
        </a:xfrm>
      </p:grpSpPr>
      <p:grpSp>
        <p:nvGrpSpPr>
          <p:cNvPr id="129" name="Google Shape;129;p25"/>
          <p:cNvGrpSpPr/>
          <p:nvPr/>
        </p:nvGrpSpPr>
        <p:grpSpPr>
          <a:xfrm>
            <a:off x="514350" y="101952"/>
            <a:ext cx="7985244" cy="4831100"/>
            <a:chOff x="0" y="-57150"/>
            <a:chExt cx="4206219" cy="2544777"/>
          </a:xfrm>
        </p:grpSpPr>
        <p:sp>
          <p:nvSpPr>
            <p:cNvPr id="130" name="Google Shape;130;p25"/>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1" name="Google Shape;131;p25"/>
            <p:cNvSpPr txBox="1"/>
            <p:nvPr/>
          </p:nvSpPr>
          <p:spPr>
            <a:xfrm>
              <a:off x="0" y="-57150"/>
              <a:ext cx="4206219" cy="2544777"/>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2" name="Google Shape;132;p25"/>
          <p:cNvGrpSpPr/>
          <p:nvPr/>
        </p:nvGrpSpPr>
        <p:grpSpPr>
          <a:xfrm>
            <a:off x="748147" y="345683"/>
            <a:ext cx="7517650" cy="4293005"/>
            <a:chOff x="0" y="-57150"/>
            <a:chExt cx="3959914" cy="2261336"/>
          </a:xfrm>
        </p:grpSpPr>
        <p:sp>
          <p:nvSpPr>
            <p:cNvPr id="133" name="Google Shape;133;p25"/>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4" name="Google Shape;134;p25"/>
            <p:cNvSpPr txBox="1"/>
            <p:nvPr/>
          </p:nvSpPr>
          <p:spPr>
            <a:xfrm>
              <a:off x="0" y="-57150"/>
              <a:ext cx="3959914" cy="226133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5" name="Google Shape;135;p25"/>
          <p:cNvGrpSpPr/>
          <p:nvPr/>
        </p:nvGrpSpPr>
        <p:grpSpPr>
          <a:xfrm>
            <a:off x="2614555" y="3318219"/>
            <a:ext cx="3914891" cy="608558"/>
            <a:chOff x="0" y="-57150"/>
            <a:chExt cx="2062165" cy="320557"/>
          </a:xfrm>
        </p:grpSpPr>
        <p:sp>
          <p:nvSpPr>
            <p:cNvPr id="136" name="Google Shape;136;p25"/>
            <p:cNvSpPr/>
            <p:nvPr/>
          </p:nvSpPr>
          <p:spPr>
            <a:xfrm>
              <a:off x="0" y="0"/>
              <a:ext cx="2062165" cy="263407"/>
            </a:xfrm>
            <a:custGeom>
              <a:rect b="b" l="l" r="r" t="t"/>
              <a:pathLst>
                <a:path extrusionOk="0" h="263407" w="2062165">
                  <a:moveTo>
                    <a:pt x="98878" y="0"/>
                  </a:moveTo>
                  <a:lnTo>
                    <a:pt x="1963287" y="0"/>
                  </a:lnTo>
                  <a:cubicBezTo>
                    <a:pt x="1989511" y="0"/>
                    <a:pt x="2014661" y="10417"/>
                    <a:pt x="2033204" y="28961"/>
                  </a:cubicBezTo>
                  <a:cubicBezTo>
                    <a:pt x="2051747" y="47504"/>
                    <a:pt x="2062165" y="72654"/>
                    <a:pt x="2062165" y="98878"/>
                  </a:cubicBezTo>
                  <a:lnTo>
                    <a:pt x="2062165" y="164530"/>
                  </a:lnTo>
                  <a:cubicBezTo>
                    <a:pt x="2062165" y="219138"/>
                    <a:pt x="2017895" y="263407"/>
                    <a:pt x="1963287" y="263407"/>
                  </a:cubicBezTo>
                  <a:lnTo>
                    <a:pt x="98878" y="263407"/>
                  </a:lnTo>
                  <a:cubicBezTo>
                    <a:pt x="72654" y="263407"/>
                    <a:pt x="47504" y="252990"/>
                    <a:pt x="28961" y="234447"/>
                  </a:cubicBezTo>
                  <a:cubicBezTo>
                    <a:pt x="10417" y="215904"/>
                    <a:pt x="0" y="190754"/>
                    <a:pt x="0" y="164530"/>
                  </a:cubicBezTo>
                  <a:lnTo>
                    <a:pt x="0" y="98878"/>
                  </a:lnTo>
                  <a:cubicBezTo>
                    <a:pt x="0" y="72654"/>
                    <a:pt x="10417" y="47504"/>
                    <a:pt x="28961" y="28961"/>
                  </a:cubicBezTo>
                  <a:cubicBezTo>
                    <a:pt x="47504" y="10417"/>
                    <a:pt x="72654" y="0"/>
                    <a:pt x="9887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7" name="Google Shape;137;p25"/>
            <p:cNvSpPr txBox="1"/>
            <p:nvPr/>
          </p:nvSpPr>
          <p:spPr>
            <a:xfrm>
              <a:off x="0" y="-57150"/>
              <a:ext cx="2062165" cy="320557"/>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8" name="Google Shape;138;p25"/>
          <p:cNvSpPr/>
          <p:nvPr/>
        </p:nvSpPr>
        <p:spPr>
          <a:xfrm>
            <a:off x="1026523" y="450576"/>
            <a:ext cx="1032686" cy="2095857"/>
          </a:xfrm>
          <a:custGeom>
            <a:rect b="b" l="l" r="r" t="t"/>
            <a:pathLst>
              <a:path extrusionOk="0" h="4191715" w="2065372">
                <a:moveTo>
                  <a:pt x="0" y="0"/>
                </a:moveTo>
                <a:lnTo>
                  <a:pt x="2065372" y="0"/>
                </a:lnTo>
                <a:lnTo>
                  <a:pt x="2065372" y="4191715"/>
                </a:lnTo>
                <a:lnTo>
                  <a:pt x="0" y="4191715"/>
                </a:lnTo>
                <a:lnTo>
                  <a:pt x="0" y="0"/>
                </a:lnTo>
                <a:close/>
              </a:path>
            </a:pathLst>
          </a:custGeom>
          <a:blipFill rotWithShape="1">
            <a:blip r:embed="rId3">
              <a:alphaModFix/>
            </a:blip>
            <a:stretch>
              <a:fillRect b="0" l="0" r="0" t="0"/>
            </a:stretch>
          </a:blipFill>
          <a:ln>
            <a:noFill/>
          </a:ln>
        </p:spPr>
      </p:sp>
      <p:sp>
        <p:nvSpPr>
          <p:cNvPr id="139" name="Google Shape;139;p25"/>
          <p:cNvSpPr/>
          <p:nvPr/>
        </p:nvSpPr>
        <p:spPr>
          <a:xfrm>
            <a:off x="7164772" y="3181578"/>
            <a:ext cx="794393" cy="1296488"/>
          </a:xfrm>
          <a:custGeom>
            <a:rect b="b" l="l" r="r" t="t"/>
            <a:pathLst>
              <a:path extrusionOk="0" h="2592976" w="1588787">
                <a:moveTo>
                  <a:pt x="0" y="0"/>
                </a:moveTo>
                <a:lnTo>
                  <a:pt x="1588788" y="0"/>
                </a:lnTo>
                <a:lnTo>
                  <a:pt x="1588788" y="2592976"/>
                </a:lnTo>
                <a:lnTo>
                  <a:pt x="0" y="2592976"/>
                </a:lnTo>
                <a:lnTo>
                  <a:pt x="0" y="0"/>
                </a:lnTo>
                <a:close/>
              </a:path>
            </a:pathLst>
          </a:custGeom>
          <a:blipFill rotWithShape="1">
            <a:blip r:embed="rId4">
              <a:alphaModFix/>
            </a:blip>
            <a:stretch>
              <a:fillRect b="0" l="0" r="0" t="0"/>
            </a:stretch>
          </a:blipFill>
          <a:ln>
            <a:noFill/>
          </a:ln>
        </p:spPr>
      </p:sp>
      <p:sp>
        <p:nvSpPr>
          <p:cNvPr id="140" name="Google Shape;140;p25"/>
          <p:cNvSpPr/>
          <p:nvPr/>
        </p:nvSpPr>
        <p:spPr>
          <a:xfrm>
            <a:off x="7590606" y="2546434"/>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5">
              <a:alphaModFix/>
            </a:blip>
            <a:stretch>
              <a:fillRect b="0" l="0" r="0" t="0"/>
            </a:stretch>
          </a:blipFill>
          <a:ln>
            <a:noFill/>
          </a:ln>
        </p:spPr>
      </p:sp>
      <p:sp>
        <p:nvSpPr>
          <p:cNvPr id="141" name="Google Shape;141;p25"/>
          <p:cNvSpPr/>
          <p:nvPr/>
        </p:nvSpPr>
        <p:spPr>
          <a:xfrm>
            <a:off x="1505568" y="3077082"/>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5">
              <a:alphaModFix/>
            </a:blip>
            <a:stretch>
              <a:fillRect b="0" l="0" r="0" t="0"/>
            </a:stretch>
          </a:blipFill>
          <a:ln>
            <a:noFill/>
          </a:ln>
        </p:spPr>
      </p:sp>
      <p:sp>
        <p:nvSpPr>
          <p:cNvPr id="142" name="Google Shape;142;p25"/>
          <p:cNvSpPr/>
          <p:nvPr/>
        </p:nvSpPr>
        <p:spPr>
          <a:xfrm>
            <a:off x="1211605" y="3436826"/>
            <a:ext cx="292359" cy="420936"/>
          </a:xfrm>
          <a:custGeom>
            <a:rect b="b" l="l" r="r" t="t"/>
            <a:pathLst>
              <a:path extrusionOk="0" h="841873" w="584719">
                <a:moveTo>
                  <a:pt x="0" y="0"/>
                </a:moveTo>
                <a:lnTo>
                  <a:pt x="584719" y="0"/>
                </a:lnTo>
                <a:lnTo>
                  <a:pt x="584719" y="841873"/>
                </a:lnTo>
                <a:lnTo>
                  <a:pt x="0" y="841873"/>
                </a:lnTo>
                <a:lnTo>
                  <a:pt x="0" y="0"/>
                </a:lnTo>
                <a:close/>
              </a:path>
            </a:pathLst>
          </a:custGeom>
          <a:blipFill rotWithShape="1">
            <a:blip r:embed="rId5">
              <a:alphaModFix/>
            </a:blip>
            <a:stretch>
              <a:fillRect b="0" l="0" r="0" t="0"/>
            </a:stretch>
          </a:blipFill>
          <a:ln>
            <a:noFill/>
          </a:ln>
        </p:spPr>
      </p:sp>
      <p:sp>
        <p:nvSpPr>
          <p:cNvPr id="143" name="Google Shape;143;p25"/>
          <p:cNvSpPr/>
          <p:nvPr/>
        </p:nvSpPr>
        <p:spPr>
          <a:xfrm>
            <a:off x="8629650" y="1371563"/>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6">
              <a:alphaModFix/>
            </a:blip>
            <a:stretch>
              <a:fillRect b="0" l="0" r="0" t="0"/>
            </a:stretch>
          </a:blipFill>
          <a:ln>
            <a:noFill/>
          </a:ln>
        </p:spPr>
      </p:sp>
      <p:sp>
        <p:nvSpPr>
          <p:cNvPr id="144" name="Google Shape;144;p25"/>
          <p:cNvSpPr/>
          <p:nvPr/>
        </p:nvSpPr>
        <p:spPr>
          <a:xfrm>
            <a:off x="145790" y="3466278"/>
            <a:ext cx="252498" cy="363544"/>
          </a:xfrm>
          <a:custGeom>
            <a:rect b="b" l="l" r="r" t="t"/>
            <a:pathLst>
              <a:path extrusionOk="0" h="727088" w="504996">
                <a:moveTo>
                  <a:pt x="0" y="0"/>
                </a:moveTo>
                <a:lnTo>
                  <a:pt x="504996" y="0"/>
                </a:lnTo>
                <a:lnTo>
                  <a:pt x="504996" y="727088"/>
                </a:lnTo>
                <a:lnTo>
                  <a:pt x="0" y="727088"/>
                </a:lnTo>
                <a:lnTo>
                  <a:pt x="0" y="0"/>
                </a:lnTo>
                <a:close/>
              </a:path>
            </a:pathLst>
          </a:custGeom>
          <a:blipFill rotWithShape="1">
            <a:blip r:embed="rId6">
              <a:alphaModFix/>
            </a:blip>
            <a:stretch>
              <a:fillRect b="0" l="0" r="0" t="0"/>
            </a:stretch>
          </a:blipFill>
          <a:ln>
            <a:noFill/>
          </a:ln>
        </p:spPr>
      </p:sp>
      <p:sp>
        <p:nvSpPr>
          <p:cNvPr id="145" name="Google Shape;145;p25"/>
          <p:cNvSpPr/>
          <p:nvPr/>
        </p:nvSpPr>
        <p:spPr>
          <a:xfrm rot="3207531">
            <a:off x="7865950" y="-965223"/>
            <a:ext cx="1420194" cy="2983041"/>
          </a:xfrm>
          <a:custGeom>
            <a:rect b="b" l="l" r="r" t="t"/>
            <a:pathLst>
              <a:path extrusionOk="0" h="5966081" w="2840387">
                <a:moveTo>
                  <a:pt x="0" y="0"/>
                </a:moveTo>
                <a:lnTo>
                  <a:pt x="2840387" y="0"/>
                </a:lnTo>
                <a:lnTo>
                  <a:pt x="2840387" y="5966082"/>
                </a:lnTo>
                <a:lnTo>
                  <a:pt x="0" y="5966082"/>
                </a:lnTo>
                <a:lnTo>
                  <a:pt x="0" y="0"/>
                </a:lnTo>
                <a:close/>
              </a:path>
            </a:pathLst>
          </a:custGeom>
          <a:blipFill rotWithShape="1">
            <a:blip r:embed="rId7">
              <a:alphaModFix/>
            </a:blip>
            <a:stretch>
              <a:fillRect b="0" l="0" r="0" t="0"/>
            </a:stretch>
          </a:blipFill>
          <a:ln>
            <a:noFill/>
          </a:ln>
        </p:spPr>
      </p:sp>
      <p:sp>
        <p:nvSpPr>
          <p:cNvPr id="146" name="Google Shape;146;p25"/>
          <p:cNvSpPr txBox="1"/>
          <p:nvPr/>
        </p:nvSpPr>
        <p:spPr>
          <a:xfrm>
            <a:off x="2131550" y="1202025"/>
            <a:ext cx="4865400" cy="2064300"/>
          </a:xfrm>
          <a:prstGeom prst="rect">
            <a:avLst/>
          </a:prstGeom>
          <a:noFill/>
          <a:ln>
            <a:noFill/>
          </a:ln>
        </p:spPr>
        <p:txBody>
          <a:bodyPr anchorCtr="0" anchor="t" bIns="0" lIns="0" spcFirstLastPara="1" rIns="0" wrap="square" tIns="0">
            <a:spAutoFit/>
          </a:bodyPr>
          <a:lstStyle/>
          <a:p>
            <a:pPr indent="0" lvl="0" marL="0" rtl="0" algn="ctr">
              <a:lnSpc>
                <a:spcPct val="129002"/>
              </a:lnSpc>
              <a:spcBef>
                <a:spcPts val="0"/>
              </a:spcBef>
              <a:spcAft>
                <a:spcPts val="0"/>
              </a:spcAft>
              <a:buClr>
                <a:schemeClr val="dk1"/>
              </a:buClr>
              <a:buSzPts val="1100"/>
              <a:buFont typeface="Arial"/>
              <a:buNone/>
            </a:pPr>
            <a:r>
              <a:rPr lang="en" sz="1800">
                <a:solidFill>
                  <a:srgbClr val="E18455"/>
                </a:solidFill>
                <a:latin typeface="Coiny"/>
                <a:ea typeface="Coiny"/>
                <a:cs typeface="Coiny"/>
                <a:sym typeface="Coiny"/>
              </a:rPr>
              <a:t>Advanced exergy analysis and optimization of a CO2 to methanol process</a:t>
            </a:r>
            <a:endParaRPr sz="1800">
              <a:solidFill>
                <a:srgbClr val="E18455"/>
              </a:solidFill>
              <a:latin typeface="Coiny"/>
              <a:ea typeface="Coiny"/>
              <a:cs typeface="Coiny"/>
              <a:sym typeface="Coiny"/>
            </a:endParaRPr>
          </a:p>
          <a:p>
            <a:pPr indent="0" lvl="0" marL="0" rtl="0" algn="ctr">
              <a:lnSpc>
                <a:spcPct val="129002"/>
              </a:lnSpc>
              <a:spcBef>
                <a:spcPts val="0"/>
              </a:spcBef>
              <a:spcAft>
                <a:spcPts val="0"/>
              </a:spcAft>
              <a:buClr>
                <a:schemeClr val="dk1"/>
              </a:buClr>
              <a:buSzPts val="1100"/>
              <a:buFont typeface="Arial"/>
              <a:buNone/>
            </a:pPr>
            <a:r>
              <a:rPr lang="en" sz="1800">
                <a:solidFill>
                  <a:srgbClr val="E18455"/>
                </a:solidFill>
                <a:latin typeface="Coiny"/>
                <a:ea typeface="Coiny"/>
                <a:cs typeface="Coiny"/>
                <a:sym typeface="Coiny"/>
              </a:rPr>
              <a:t>based on rigorous modeling and simulation</a:t>
            </a:r>
            <a:endParaRPr sz="1800">
              <a:solidFill>
                <a:srgbClr val="E18455"/>
              </a:solidFill>
              <a:latin typeface="Coiny"/>
              <a:ea typeface="Coiny"/>
              <a:cs typeface="Coiny"/>
              <a:sym typeface="Coiny"/>
            </a:endParaRPr>
          </a:p>
          <a:p>
            <a:pPr indent="0" lvl="0" marL="0" marR="0" rtl="0" algn="ctr">
              <a:lnSpc>
                <a:spcPct val="129002"/>
              </a:lnSpc>
              <a:spcBef>
                <a:spcPts val="0"/>
              </a:spcBef>
              <a:spcAft>
                <a:spcPts val="0"/>
              </a:spcAft>
              <a:buNone/>
            </a:pPr>
            <a:r>
              <a:t/>
            </a:r>
            <a:endParaRPr sz="1800">
              <a:solidFill>
                <a:srgbClr val="E18455"/>
              </a:solidFill>
              <a:latin typeface="Coiny"/>
              <a:ea typeface="Coiny"/>
              <a:cs typeface="Coiny"/>
              <a:sym typeface="Coiny"/>
            </a:endParaRPr>
          </a:p>
        </p:txBody>
      </p:sp>
      <p:sp>
        <p:nvSpPr>
          <p:cNvPr id="147" name="Google Shape;147;p25"/>
          <p:cNvSpPr txBox="1"/>
          <p:nvPr/>
        </p:nvSpPr>
        <p:spPr>
          <a:xfrm>
            <a:off x="2830650" y="3519583"/>
            <a:ext cx="3482700" cy="231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500" u="none" cap="none" strike="noStrike">
                <a:solidFill>
                  <a:srgbClr val="5D381C"/>
                </a:solidFill>
                <a:latin typeface="Poppins"/>
                <a:ea typeface="Poppins"/>
                <a:cs typeface="Poppins"/>
                <a:sym typeface="Poppins"/>
              </a:rPr>
              <a:t>Presented by </a:t>
            </a:r>
            <a:r>
              <a:rPr lang="en" sz="1500">
                <a:solidFill>
                  <a:srgbClr val="5D381C"/>
                </a:solidFill>
                <a:latin typeface="Poppins"/>
                <a:ea typeface="Poppins"/>
                <a:cs typeface="Poppins"/>
                <a:sym typeface="Poppins"/>
              </a:rPr>
              <a:t>Arian Wazed</a:t>
            </a:r>
            <a:endParaRPr sz="700"/>
          </a:p>
        </p:txBody>
      </p:sp>
      <p:sp>
        <p:nvSpPr>
          <p:cNvPr id="148" name="Google Shape;148;p25"/>
          <p:cNvSpPr/>
          <p:nvPr/>
        </p:nvSpPr>
        <p:spPr>
          <a:xfrm rot="-9230465">
            <a:off x="-273182" y="3828313"/>
            <a:ext cx="1342941" cy="2820776"/>
          </a:xfrm>
          <a:custGeom>
            <a:rect b="b" l="l" r="r" t="t"/>
            <a:pathLst>
              <a:path extrusionOk="0" h="5641551" w="2685882">
                <a:moveTo>
                  <a:pt x="0" y="0"/>
                </a:moveTo>
                <a:lnTo>
                  <a:pt x="2685882" y="0"/>
                </a:lnTo>
                <a:lnTo>
                  <a:pt x="2685882" y="5641551"/>
                </a:lnTo>
                <a:lnTo>
                  <a:pt x="0" y="5641551"/>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319" name="Shape 319"/>
        <p:cNvGrpSpPr/>
        <p:nvPr/>
      </p:nvGrpSpPr>
      <p:grpSpPr>
        <a:xfrm>
          <a:off x="0" y="0"/>
          <a:ext cx="0" cy="0"/>
          <a:chOff x="0" y="0"/>
          <a:chExt cx="0" cy="0"/>
        </a:xfrm>
      </p:grpSpPr>
      <p:grpSp>
        <p:nvGrpSpPr>
          <p:cNvPr id="320" name="Google Shape;320;p34"/>
          <p:cNvGrpSpPr/>
          <p:nvPr/>
        </p:nvGrpSpPr>
        <p:grpSpPr>
          <a:xfrm>
            <a:off x="514350" y="120034"/>
            <a:ext cx="7985398" cy="4813109"/>
            <a:chOff x="0" y="-241102"/>
            <a:chExt cx="21294394" cy="12834956"/>
          </a:xfrm>
        </p:grpSpPr>
        <p:grpSp>
          <p:nvGrpSpPr>
            <p:cNvPr id="321" name="Google Shape;321;p34"/>
            <p:cNvGrpSpPr/>
            <p:nvPr/>
          </p:nvGrpSpPr>
          <p:grpSpPr>
            <a:xfrm>
              <a:off x="0" y="-241102"/>
              <a:ext cx="21294394" cy="12834956"/>
              <a:chOff x="0" y="-47625"/>
              <a:chExt cx="4206300" cy="2535300"/>
            </a:xfrm>
          </p:grpSpPr>
          <p:sp>
            <p:nvSpPr>
              <p:cNvPr id="322" name="Google Shape;322;p34"/>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3" name="Google Shape;323;p34"/>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24" name="Google Shape;324;p34"/>
            <p:cNvGrpSpPr/>
            <p:nvPr/>
          </p:nvGrpSpPr>
          <p:grpSpPr>
            <a:xfrm>
              <a:off x="623458" y="408848"/>
              <a:ext cx="20047500" cy="11399793"/>
              <a:chOff x="0" y="-47625"/>
              <a:chExt cx="3960000" cy="2251811"/>
            </a:xfrm>
          </p:grpSpPr>
          <p:sp>
            <p:nvSpPr>
              <p:cNvPr id="325" name="Google Shape;325;p34"/>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6" name="Google Shape;326;p34"/>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327" name="Google Shape;327;p34"/>
          <p:cNvGrpSpPr/>
          <p:nvPr/>
        </p:nvGrpSpPr>
        <p:grpSpPr>
          <a:xfrm>
            <a:off x="2343729" y="535522"/>
            <a:ext cx="4326643" cy="975443"/>
            <a:chOff x="0" y="0"/>
            <a:chExt cx="2279100" cy="513824"/>
          </a:xfrm>
        </p:grpSpPr>
        <p:sp>
          <p:nvSpPr>
            <p:cNvPr id="328" name="Google Shape;328;p34"/>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9" name="Google Shape;329;p34"/>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0" name="Google Shape;330;p34"/>
          <p:cNvSpPr txBox="1"/>
          <p:nvPr/>
        </p:nvSpPr>
        <p:spPr>
          <a:xfrm>
            <a:off x="2418899" y="786194"/>
            <a:ext cx="4306200" cy="3540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300">
                <a:solidFill>
                  <a:srgbClr val="E18455"/>
                </a:solidFill>
                <a:latin typeface="Coiny"/>
                <a:ea typeface="Coiny"/>
                <a:cs typeface="Coiny"/>
                <a:sym typeface="Coiny"/>
              </a:rPr>
              <a:t>Table of Calculations</a:t>
            </a:r>
            <a:endParaRPr sz="700"/>
          </a:p>
        </p:txBody>
      </p:sp>
      <p:sp>
        <p:nvSpPr>
          <p:cNvPr id="331" name="Google Shape;331;p34"/>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332" name="Google Shape;332;p34"/>
          <p:cNvSpPr/>
          <p:nvPr/>
        </p:nvSpPr>
        <p:spPr>
          <a:xfrm>
            <a:off x="991325" y="6392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333" name="Google Shape;333;p34"/>
          <p:cNvSpPr/>
          <p:nvPr/>
        </p:nvSpPr>
        <p:spPr>
          <a:xfrm>
            <a:off x="826203" y="100650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pic>
        <p:nvPicPr>
          <p:cNvPr id="334" name="Google Shape;334;p34"/>
          <p:cNvPicPr preferRelativeResize="0"/>
          <p:nvPr/>
        </p:nvPicPr>
        <p:blipFill>
          <a:blip r:embed="rId4">
            <a:alphaModFix/>
          </a:blip>
          <a:stretch>
            <a:fillRect/>
          </a:stretch>
        </p:blipFill>
        <p:spPr>
          <a:xfrm>
            <a:off x="2511550" y="1510975"/>
            <a:ext cx="3990975" cy="287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338" name="Shape 338"/>
        <p:cNvGrpSpPr/>
        <p:nvPr/>
      </p:nvGrpSpPr>
      <p:grpSpPr>
        <a:xfrm>
          <a:off x="0" y="0"/>
          <a:ext cx="0" cy="0"/>
          <a:chOff x="0" y="0"/>
          <a:chExt cx="0" cy="0"/>
        </a:xfrm>
      </p:grpSpPr>
      <p:grpSp>
        <p:nvGrpSpPr>
          <p:cNvPr id="339" name="Google Shape;339;p35"/>
          <p:cNvGrpSpPr/>
          <p:nvPr/>
        </p:nvGrpSpPr>
        <p:grpSpPr>
          <a:xfrm>
            <a:off x="514350" y="101952"/>
            <a:ext cx="7985244" cy="4831100"/>
            <a:chOff x="0" y="-57150"/>
            <a:chExt cx="4206219" cy="2544777"/>
          </a:xfrm>
        </p:grpSpPr>
        <p:sp>
          <p:nvSpPr>
            <p:cNvPr id="340" name="Google Shape;340;p35"/>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1" name="Google Shape;341;p35"/>
            <p:cNvSpPr txBox="1"/>
            <p:nvPr/>
          </p:nvSpPr>
          <p:spPr>
            <a:xfrm>
              <a:off x="0" y="-57150"/>
              <a:ext cx="4206219" cy="2544777"/>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42" name="Google Shape;342;p35"/>
          <p:cNvGrpSpPr/>
          <p:nvPr/>
        </p:nvGrpSpPr>
        <p:grpSpPr>
          <a:xfrm>
            <a:off x="748147" y="345683"/>
            <a:ext cx="7517650" cy="4293005"/>
            <a:chOff x="0" y="-57150"/>
            <a:chExt cx="3959914" cy="2261336"/>
          </a:xfrm>
        </p:grpSpPr>
        <p:sp>
          <p:nvSpPr>
            <p:cNvPr id="343" name="Google Shape;343;p35"/>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4" name="Google Shape;344;p35"/>
            <p:cNvSpPr txBox="1"/>
            <p:nvPr/>
          </p:nvSpPr>
          <p:spPr>
            <a:xfrm>
              <a:off x="0" y="-57150"/>
              <a:ext cx="3959914" cy="226133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45" name="Google Shape;345;p35"/>
          <p:cNvGrpSpPr/>
          <p:nvPr/>
        </p:nvGrpSpPr>
        <p:grpSpPr>
          <a:xfrm>
            <a:off x="2534753" y="1595114"/>
            <a:ext cx="4074035" cy="1794144"/>
            <a:chOff x="0" y="-57150"/>
            <a:chExt cx="2145994" cy="945063"/>
          </a:xfrm>
        </p:grpSpPr>
        <p:sp>
          <p:nvSpPr>
            <p:cNvPr id="346" name="Google Shape;346;p35"/>
            <p:cNvSpPr/>
            <p:nvPr/>
          </p:nvSpPr>
          <p:spPr>
            <a:xfrm>
              <a:off x="0" y="0"/>
              <a:ext cx="2145994" cy="887913"/>
            </a:xfrm>
            <a:custGeom>
              <a:rect b="b" l="l" r="r" t="t"/>
              <a:pathLst>
                <a:path extrusionOk="0" h="887913" w="2145994">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7" name="Google Shape;347;p35"/>
            <p:cNvSpPr txBox="1"/>
            <p:nvPr/>
          </p:nvSpPr>
          <p:spPr>
            <a:xfrm>
              <a:off x="0" y="-57150"/>
              <a:ext cx="2145994" cy="94506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48" name="Google Shape;348;p35"/>
          <p:cNvSpPr/>
          <p:nvPr/>
        </p:nvSpPr>
        <p:spPr>
          <a:xfrm>
            <a:off x="7033260" y="2124546"/>
            <a:ext cx="368560" cy="530649"/>
          </a:xfrm>
          <a:custGeom>
            <a:rect b="b" l="l" r="r" t="t"/>
            <a:pathLst>
              <a:path extrusionOk="0" h="1061297" w="737119">
                <a:moveTo>
                  <a:pt x="0" y="0"/>
                </a:moveTo>
                <a:lnTo>
                  <a:pt x="737119" y="0"/>
                </a:lnTo>
                <a:lnTo>
                  <a:pt x="737119" y="1061298"/>
                </a:lnTo>
                <a:lnTo>
                  <a:pt x="0" y="1061298"/>
                </a:lnTo>
                <a:lnTo>
                  <a:pt x="0" y="0"/>
                </a:lnTo>
                <a:close/>
              </a:path>
            </a:pathLst>
          </a:custGeom>
          <a:blipFill rotWithShape="1">
            <a:blip r:embed="rId3">
              <a:alphaModFix/>
            </a:blip>
            <a:stretch>
              <a:fillRect b="0" l="0" r="0" t="0"/>
            </a:stretch>
          </a:blipFill>
          <a:ln>
            <a:noFill/>
          </a:ln>
        </p:spPr>
      </p:sp>
      <p:sp>
        <p:nvSpPr>
          <p:cNvPr id="349" name="Google Shape;349;p35"/>
          <p:cNvSpPr/>
          <p:nvPr/>
        </p:nvSpPr>
        <p:spPr>
          <a:xfrm>
            <a:off x="1690650" y="2896066"/>
            <a:ext cx="368560" cy="530648"/>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350" name="Google Shape;350;p35"/>
          <p:cNvSpPr/>
          <p:nvPr/>
        </p:nvSpPr>
        <p:spPr>
          <a:xfrm>
            <a:off x="2150802" y="3216246"/>
            <a:ext cx="292360" cy="420936"/>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351" name="Google Shape;351;p35"/>
          <p:cNvSpPr txBox="1"/>
          <p:nvPr/>
        </p:nvSpPr>
        <p:spPr>
          <a:xfrm>
            <a:off x="2402870" y="2091204"/>
            <a:ext cx="4337801" cy="804863"/>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i="0" lang="en" sz="2300" u="none" cap="none" strike="noStrike">
                <a:solidFill>
                  <a:srgbClr val="E18455"/>
                </a:solidFill>
                <a:latin typeface="Poppins"/>
                <a:ea typeface="Poppins"/>
                <a:cs typeface="Poppins"/>
                <a:sym typeface="Poppins"/>
              </a:rPr>
              <a:t>It's time to reveal</a:t>
            </a:r>
            <a:endParaRPr sz="700"/>
          </a:p>
          <a:p>
            <a:pPr indent="0" lvl="0" marL="0" marR="0" rtl="0" algn="ctr">
              <a:lnSpc>
                <a:spcPct val="139977"/>
              </a:lnSpc>
              <a:spcBef>
                <a:spcPts val="0"/>
              </a:spcBef>
              <a:spcAft>
                <a:spcPts val="0"/>
              </a:spcAft>
              <a:buNone/>
            </a:pPr>
            <a:r>
              <a:rPr b="1" i="0" lang="en" sz="2300" u="none" cap="none" strike="noStrike">
                <a:solidFill>
                  <a:srgbClr val="E18455"/>
                </a:solidFill>
                <a:latin typeface="Poppins"/>
                <a:ea typeface="Poppins"/>
                <a:cs typeface="Poppins"/>
                <a:sym typeface="Poppins"/>
              </a:rPr>
              <a:t>the results!</a:t>
            </a:r>
            <a:endParaRPr sz="700"/>
          </a:p>
        </p:txBody>
      </p:sp>
      <p:sp>
        <p:nvSpPr>
          <p:cNvPr id="352" name="Google Shape;352;p35"/>
          <p:cNvSpPr/>
          <p:nvPr/>
        </p:nvSpPr>
        <p:spPr>
          <a:xfrm>
            <a:off x="6740900" y="1703610"/>
            <a:ext cx="292360" cy="420936"/>
          </a:xfrm>
          <a:custGeom>
            <a:rect b="b" l="l" r="r" t="t"/>
            <a:pathLst>
              <a:path extrusionOk="0" h="841873" w="584719">
                <a:moveTo>
                  <a:pt x="0" y="0"/>
                </a:moveTo>
                <a:lnTo>
                  <a:pt x="584720" y="0"/>
                </a:lnTo>
                <a:lnTo>
                  <a:pt x="584720" y="841873"/>
                </a:lnTo>
                <a:lnTo>
                  <a:pt x="0" y="841873"/>
                </a:lnTo>
                <a:lnTo>
                  <a:pt x="0" y="0"/>
                </a:lnTo>
                <a:close/>
              </a:path>
            </a:pathLst>
          </a:custGeom>
          <a:blipFill rotWithShape="1">
            <a:blip r:embed="rId3">
              <a:alphaModFix/>
            </a:blip>
            <a:stretch>
              <a:fillRect b="0" l="0" r="0" t="0"/>
            </a:stretch>
          </a:blipFill>
          <a:ln>
            <a:noFill/>
          </a:ln>
        </p:spPr>
      </p:sp>
      <p:sp>
        <p:nvSpPr>
          <p:cNvPr id="353" name="Google Shape;353;p35"/>
          <p:cNvSpPr/>
          <p:nvPr/>
        </p:nvSpPr>
        <p:spPr>
          <a:xfrm>
            <a:off x="1026523" y="450576"/>
            <a:ext cx="1032686" cy="2095857"/>
          </a:xfrm>
          <a:custGeom>
            <a:rect b="b" l="l" r="r" t="t"/>
            <a:pathLst>
              <a:path extrusionOk="0" h="4191715" w="2065372">
                <a:moveTo>
                  <a:pt x="0" y="0"/>
                </a:moveTo>
                <a:lnTo>
                  <a:pt x="2065372" y="0"/>
                </a:lnTo>
                <a:lnTo>
                  <a:pt x="2065372" y="4191715"/>
                </a:lnTo>
                <a:lnTo>
                  <a:pt x="0" y="4191715"/>
                </a:lnTo>
                <a:lnTo>
                  <a:pt x="0" y="0"/>
                </a:lnTo>
                <a:close/>
              </a:path>
            </a:pathLst>
          </a:custGeom>
          <a:blipFill rotWithShape="1">
            <a:blip r:embed="rId4">
              <a:alphaModFix/>
            </a:blip>
            <a:stretch>
              <a:fillRect b="0" l="0" r="0" t="0"/>
            </a:stretch>
          </a:blipFill>
          <a:ln>
            <a:noFill/>
          </a:ln>
        </p:spPr>
      </p:sp>
      <p:sp>
        <p:nvSpPr>
          <p:cNvPr id="354" name="Google Shape;354;p35"/>
          <p:cNvSpPr/>
          <p:nvPr/>
        </p:nvSpPr>
        <p:spPr>
          <a:xfrm>
            <a:off x="7164772" y="3181578"/>
            <a:ext cx="794393" cy="1296488"/>
          </a:xfrm>
          <a:custGeom>
            <a:rect b="b" l="l" r="r" t="t"/>
            <a:pathLst>
              <a:path extrusionOk="0" h="2592976" w="1588787">
                <a:moveTo>
                  <a:pt x="0" y="0"/>
                </a:moveTo>
                <a:lnTo>
                  <a:pt x="1588788" y="0"/>
                </a:lnTo>
                <a:lnTo>
                  <a:pt x="1588788" y="2592976"/>
                </a:lnTo>
                <a:lnTo>
                  <a:pt x="0" y="259297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358" name="Shape 358"/>
        <p:cNvGrpSpPr/>
        <p:nvPr/>
      </p:nvGrpSpPr>
      <p:grpSpPr>
        <a:xfrm>
          <a:off x="0" y="0"/>
          <a:ext cx="0" cy="0"/>
          <a:chOff x="0" y="0"/>
          <a:chExt cx="0" cy="0"/>
        </a:xfrm>
      </p:grpSpPr>
      <p:grpSp>
        <p:nvGrpSpPr>
          <p:cNvPr id="359" name="Google Shape;359;p36"/>
          <p:cNvGrpSpPr/>
          <p:nvPr/>
        </p:nvGrpSpPr>
        <p:grpSpPr>
          <a:xfrm>
            <a:off x="514350" y="120034"/>
            <a:ext cx="7985398" cy="4813109"/>
            <a:chOff x="0" y="-241102"/>
            <a:chExt cx="21294394" cy="12834956"/>
          </a:xfrm>
        </p:grpSpPr>
        <p:grpSp>
          <p:nvGrpSpPr>
            <p:cNvPr id="360" name="Google Shape;360;p36"/>
            <p:cNvGrpSpPr/>
            <p:nvPr/>
          </p:nvGrpSpPr>
          <p:grpSpPr>
            <a:xfrm>
              <a:off x="0" y="-241102"/>
              <a:ext cx="21294394" cy="12834956"/>
              <a:chOff x="0" y="-47625"/>
              <a:chExt cx="4206300" cy="2535300"/>
            </a:xfrm>
          </p:grpSpPr>
          <p:sp>
            <p:nvSpPr>
              <p:cNvPr id="361" name="Google Shape;361;p36"/>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62" name="Google Shape;362;p36"/>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63" name="Google Shape;363;p36"/>
            <p:cNvGrpSpPr/>
            <p:nvPr/>
          </p:nvGrpSpPr>
          <p:grpSpPr>
            <a:xfrm>
              <a:off x="623458" y="408848"/>
              <a:ext cx="20047500" cy="11399793"/>
              <a:chOff x="0" y="-47625"/>
              <a:chExt cx="3960000" cy="2251811"/>
            </a:xfrm>
          </p:grpSpPr>
          <p:sp>
            <p:nvSpPr>
              <p:cNvPr id="364" name="Google Shape;364;p36"/>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65" name="Google Shape;365;p36"/>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366" name="Google Shape;366;p36"/>
          <p:cNvGrpSpPr/>
          <p:nvPr/>
        </p:nvGrpSpPr>
        <p:grpSpPr>
          <a:xfrm>
            <a:off x="2455004" y="639297"/>
            <a:ext cx="4326643" cy="975443"/>
            <a:chOff x="0" y="0"/>
            <a:chExt cx="2279100" cy="513824"/>
          </a:xfrm>
        </p:grpSpPr>
        <p:sp>
          <p:nvSpPr>
            <p:cNvPr id="367" name="Google Shape;367;p36"/>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68" name="Google Shape;368;p36"/>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69" name="Google Shape;369;p36"/>
          <p:cNvSpPr txBox="1"/>
          <p:nvPr/>
        </p:nvSpPr>
        <p:spPr>
          <a:xfrm>
            <a:off x="2418899" y="786194"/>
            <a:ext cx="4306200" cy="3231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100">
                <a:solidFill>
                  <a:schemeClr val="accent6"/>
                </a:solidFill>
                <a:latin typeface="Coiny"/>
                <a:ea typeface="Coiny"/>
                <a:cs typeface="Coiny"/>
                <a:sym typeface="Coiny"/>
              </a:rPr>
              <a:t>Results and discussion</a:t>
            </a:r>
            <a:endParaRPr sz="2100">
              <a:solidFill>
                <a:schemeClr val="accent6"/>
              </a:solidFill>
              <a:latin typeface="Coiny"/>
              <a:ea typeface="Coiny"/>
              <a:cs typeface="Coiny"/>
              <a:sym typeface="Coiny"/>
            </a:endParaRPr>
          </a:p>
        </p:txBody>
      </p:sp>
      <p:sp>
        <p:nvSpPr>
          <p:cNvPr id="370" name="Google Shape;370;p36"/>
          <p:cNvSpPr/>
          <p:nvPr/>
        </p:nvSpPr>
        <p:spPr>
          <a:xfrm>
            <a:off x="7757391" y="3821247"/>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371" name="Google Shape;371;p36"/>
          <p:cNvSpPr/>
          <p:nvPr/>
        </p:nvSpPr>
        <p:spPr>
          <a:xfrm>
            <a:off x="1408150" y="7861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372" name="Google Shape;372;p36"/>
          <p:cNvSpPr/>
          <p:nvPr/>
        </p:nvSpPr>
        <p:spPr>
          <a:xfrm>
            <a:off x="1164378" y="126085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373" name="Google Shape;373;p36"/>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
        <p:nvSpPr>
          <p:cNvPr id="374" name="Google Shape;374;p36"/>
          <p:cNvSpPr txBox="1"/>
          <p:nvPr/>
        </p:nvSpPr>
        <p:spPr>
          <a:xfrm>
            <a:off x="886600" y="1614750"/>
            <a:ext cx="4783800" cy="26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5D381C"/>
                </a:solidFill>
                <a:latin typeface="Poppins"/>
                <a:ea typeface="Poppins"/>
                <a:cs typeface="Poppins"/>
                <a:sym typeface="Poppins"/>
              </a:rPr>
              <a:t>Simulation results and validation:</a:t>
            </a:r>
            <a:endParaRPr b="1" sz="800">
              <a:solidFill>
                <a:srgbClr val="5D381C"/>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800">
              <a:solidFill>
                <a:srgbClr val="5D381C"/>
              </a:solidFill>
              <a:latin typeface="Poppins"/>
              <a:ea typeface="Poppins"/>
              <a:cs typeface="Poppins"/>
              <a:sym typeface="Poppins"/>
            </a:endParaRPr>
          </a:p>
          <a:p>
            <a:pPr indent="-279400" lvl="0" marL="457200" rtl="0" algn="l">
              <a:lnSpc>
                <a:spcPct val="11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Rigorous models of the carbon-to-methanol (CTM) process were employed.</a:t>
            </a:r>
            <a:endParaRPr sz="800">
              <a:solidFill>
                <a:srgbClr val="5D381C"/>
              </a:solidFill>
              <a:latin typeface="Poppins"/>
              <a:ea typeface="Poppins"/>
              <a:cs typeface="Poppins"/>
              <a:sym typeface="Poppins"/>
            </a:endParaRPr>
          </a:p>
          <a:p>
            <a:pPr indent="-279400" lvl="0" marL="457200" rtl="0" algn="l">
              <a:lnSpc>
                <a:spcPct val="11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Material and energy balance results are provided in Tables 2 and 3 in the Supporting Information.</a:t>
            </a:r>
            <a:endParaRPr sz="800">
              <a:solidFill>
                <a:srgbClr val="5D381C"/>
              </a:solidFill>
              <a:latin typeface="Poppins"/>
              <a:ea typeface="Poppins"/>
              <a:cs typeface="Poppins"/>
              <a:sym typeface="Poppins"/>
            </a:endParaRPr>
          </a:p>
          <a:p>
            <a:pPr indent="-279400" lvl="0" marL="457200" rtl="0" algn="l">
              <a:lnSpc>
                <a:spcPct val="11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The process involves converting 900 kmol/h of CO2 and 2700 kmol/h of H2 into methanol.</a:t>
            </a:r>
            <a:endParaRPr sz="800">
              <a:solidFill>
                <a:srgbClr val="5D381C"/>
              </a:solidFill>
              <a:latin typeface="Poppins"/>
              <a:ea typeface="Poppins"/>
              <a:cs typeface="Poppins"/>
              <a:sym typeface="Poppins"/>
            </a:endParaRPr>
          </a:p>
          <a:p>
            <a:pPr indent="-279400" lvl="0" marL="457200" rtl="0" algn="l">
              <a:lnSpc>
                <a:spcPct val="11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Methanol production reaches 787.64 kmol/h with a molar fraction exceeding 99.99%.</a:t>
            </a:r>
            <a:endParaRPr sz="800">
              <a:solidFill>
                <a:srgbClr val="5D381C"/>
              </a:solidFill>
              <a:latin typeface="Poppins"/>
              <a:ea typeface="Poppins"/>
              <a:cs typeface="Poppins"/>
              <a:sym typeface="Poppins"/>
            </a:endParaRPr>
          </a:p>
          <a:p>
            <a:pPr indent="-279400" lvl="0" marL="457200" rtl="0" algn="l">
              <a:lnSpc>
                <a:spcPct val="11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Emphasis is placed on the significance of the methanol synthesis reactor.</a:t>
            </a:r>
            <a:endParaRPr sz="800">
              <a:solidFill>
                <a:srgbClr val="5D381C"/>
              </a:solidFill>
              <a:latin typeface="Poppins"/>
              <a:ea typeface="Poppins"/>
              <a:cs typeface="Poppins"/>
              <a:sym typeface="Poppins"/>
            </a:endParaRPr>
          </a:p>
          <a:p>
            <a:pPr indent="-279400" lvl="0" marL="457200" rtl="0" algn="l">
              <a:lnSpc>
                <a:spcPct val="11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Simulation results of the reactor are compared with experimental data.</a:t>
            </a:r>
            <a:endParaRPr sz="800">
              <a:solidFill>
                <a:srgbClr val="5D381C"/>
              </a:solidFill>
              <a:latin typeface="Poppins"/>
              <a:ea typeface="Poppins"/>
              <a:cs typeface="Poppins"/>
              <a:sym typeface="Poppins"/>
            </a:endParaRPr>
          </a:p>
          <a:p>
            <a:pPr indent="-279400" lvl="0" marL="457200" rtl="0" algn="l">
              <a:lnSpc>
                <a:spcPct val="11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Consistency is observed in the change trend of temperature on CO2 conversion and methanol yield.</a:t>
            </a:r>
            <a:endParaRPr sz="800">
              <a:solidFill>
                <a:srgbClr val="5D381C"/>
              </a:solidFill>
              <a:latin typeface="Poppins"/>
              <a:ea typeface="Poppins"/>
              <a:cs typeface="Poppins"/>
              <a:sym typeface="Poppins"/>
            </a:endParaRPr>
          </a:p>
          <a:p>
            <a:pPr indent="-279400" lvl="0" marL="457200" rtl="0" algn="l">
              <a:lnSpc>
                <a:spcPct val="11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Operational parameters are aligned with a previous study for comparison.</a:t>
            </a:r>
            <a:endParaRPr sz="800">
              <a:solidFill>
                <a:srgbClr val="5D381C"/>
              </a:solidFill>
              <a:latin typeface="Poppins"/>
              <a:ea typeface="Poppins"/>
              <a:cs typeface="Poppins"/>
              <a:sym typeface="Poppins"/>
            </a:endParaRPr>
          </a:p>
          <a:p>
            <a:pPr indent="-279400" lvl="0" marL="457200" rtl="0" algn="l">
              <a:lnSpc>
                <a:spcPct val="11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The established models and simulations are considered suitable for subsequent system analysis and optimization.</a:t>
            </a:r>
            <a:endParaRPr sz="800">
              <a:solidFill>
                <a:srgbClr val="5D381C"/>
              </a:solidFill>
              <a:latin typeface="Poppins"/>
              <a:ea typeface="Poppins"/>
              <a:cs typeface="Poppins"/>
              <a:sym typeface="Poppins"/>
            </a:endParaRPr>
          </a:p>
          <a:p>
            <a:pPr indent="0" lvl="0" marL="0" rtl="0" algn="l">
              <a:spcBef>
                <a:spcPts val="0"/>
              </a:spcBef>
              <a:spcAft>
                <a:spcPts val="0"/>
              </a:spcAft>
              <a:buNone/>
            </a:pPr>
            <a:r>
              <a:t/>
            </a:r>
            <a:endParaRPr sz="800">
              <a:solidFill>
                <a:srgbClr val="5D381C"/>
              </a:solidFill>
              <a:latin typeface="Poppins"/>
              <a:ea typeface="Poppins"/>
              <a:cs typeface="Poppins"/>
              <a:sym typeface="Poppins"/>
            </a:endParaRPr>
          </a:p>
        </p:txBody>
      </p:sp>
      <p:pic>
        <p:nvPicPr>
          <p:cNvPr id="375" name="Google Shape;375;p36"/>
          <p:cNvPicPr preferRelativeResize="0"/>
          <p:nvPr/>
        </p:nvPicPr>
        <p:blipFill>
          <a:blip r:embed="rId5">
            <a:alphaModFix/>
          </a:blip>
          <a:stretch>
            <a:fillRect/>
          </a:stretch>
        </p:blipFill>
        <p:spPr>
          <a:xfrm>
            <a:off x="5670398" y="1681796"/>
            <a:ext cx="2455548" cy="202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379" name="Shape 379"/>
        <p:cNvGrpSpPr/>
        <p:nvPr/>
      </p:nvGrpSpPr>
      <p:grpSpPr>
        <a:xfrm>
          <a:off x="0" y="0"/>
          <a:ext cx="0" cy="0"/>
          <a:chOff x="0" y="0"/>
          <a:chExt cx="0" cy="0"/>
        </a:xfrm>
      </p:grpSpPr>
      <p:grpSp>
        <p:nvGrpSpPr>
          <p:cNvPr id="380" name="Google Shape;380;p37"/>
          <p:cNvGrpSpPr/>
          <p:nvPr/>
        </p:nvGrpSpPr>
        <p:grpSpPr>
          <a:xfrm>
            <a:off x="514350" y="120034"/>
            <a:ext cx="7985398" cy="4813109"/>
            <a:chOff x="0" y="-241102"/>
            <a:chExt cx="21294394" cy="12834956"/>
          </a:xfrm>
        </p:grpSpPr>
        <p:grpSp>
          <p:nvGrpSpPr>
            <p:cNvPr id="381" name="Google Shape;381;p37"/>
            <p:cNvGrpSpPr/>
            <p:nvPr/>
          </p:nvGrpSpPr>
          <p:grpSpPr>
            <a:xfrm>
              <a:off x="0" y="-241102"/>
              <a:ext cx="21294394" cy="12834956"/>
              <a:chOff x="0" y="-47625"/>
              <a:chExt cx="4206300" cy="2535300"/>
            </a:xfrm>
          </p:grpSpPr>
          <p:sp>
            <p:nvSpPr>
              <p:cNvPr id="382" name="Google Shape;382;p37"/>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3" name="Google Shape;383;p37"/>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4" name="Google Shape;384;p37"/>
            <p:cNvGrpSpPr/>
            <p:nvPr/>
          </p:nvGrpSpPr>
          <p:grpSpPr>
            <a:xfrm>
              <a:off x="623458" y="408848"/>
              <a:ext cx="20047500" cy="11399793"/>
              <a:chOff x="0" y="-47625"/>
              <a:chExt cx="3960000" cy="2251811"/>
            </a:xfrm>
          </p:grpSpPr>
          <p:sp>
            <p:nvSpPr>
              <p:cNvPr id="385" name="Google Shape;385;p37"/>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6" name="Google Shape;386;p37"/>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387" name="Google Shape;387;p37"/>
          <p:cNvGrpSpPr/>
          <p:nvPr/>
        </p:nvGrpSpPr>
        <p:grpSpPr>
          <a:xfrm>
            <a:off x="2455004" y="639297"/>
            <a:ext cx="4326643" cy="975443"/>
            <a:chOff x="0" y="0"/>
            <a:chExt cx="2279100" cy="513824"/>
          </a:xfrm>
        </p:grpSpPr>
        <p:sp>
          <p:nvSpPr>
            <p:cNvPr id="388" name="Google Shape;388;p37"/>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9" name="Google Shape;389;p37"/>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90" name="Google Shape;390;p37"/>
          <p:cNvSpPr txBox="1"/>
          <p:nvPr/>
        </p:nvSpPr>
        <p:spPr>
          <a:xfrm>
            <a:off x="2418899" y="786194"/>
            <a:ext cx="4306200" cy="3231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100">
                <a:solidFill>
                  <a:schemeClr val="accent6"/>
                </a:solidFill>
                <a:latin typeface="Coiny"/>
                <a:ea typeface="Coiny"/>
                <a:cs typeface="Coiny"/>
                <a:sym typeface="Coiny"/>
              </a:rPr>
              <a:t>Results and discussion</a:t>
            </a:r>
            <a:endParaRPr sz="2100">
              <a:solidFill>
                <a:schemeClr val="accent6"/>
              </a:solidFill>
              <a:latin typeface="Coiny"/>
              <a:ea typeface="Coiny"/>
              <a:cs typeface="Coiny"/>
              <a:sym typeface="Coiny"/>
            </a:endParaRPr>
          </a:p>
        </p:txBody>
      </p:sp>
      <p:sp>
        <p:nvSpPr>
          <p:cNvPr id="391" name="Google Shape;391;p37"/>
          <p:cNvSpPr/>
          <p:nvPr/>
        </p:nvSpPr>
        <p:spPr>
          <a:xfrm>
            <a:off x="7766966" y="4045747"/>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392" name="Google Shape;392;p37"/>
          <p:cNvSpPr/>
          <p:nvPr/>
        </p:nvSpPr>
        <p:spPr>
          <a:xfrm>
            <a:off x="1408150" y="7861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393" name="Google Shape;393;p37"/>
          <p:cNvSpPr/>
          <p:nvPr/>
        </p:nvSpPr>
        <p:spPr>
          <a:xfrm>
            <a:off x="1007078" y="639306"/>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394" name="Google Shape;394;p37"/>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
        <p:nvSpPr>
          <p:cNvPr id="395" name="Google Shape;395;p37"/>
          <p:cNvSpPr txBox="1"/>
          <p:nvPr/>
        </p:nvSpPr>
        <p:spPr>
          <a:xfrm>
            <a:off x="1007075" y="1517600"/>
            <a:ext cx="3861300" cy="26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5D381C"/>
                </a:solidFill>
                <a:latin typeface="Poppins"/>
                <a:ea typeface="Poppins"/>
                <a:cs typeface="Poppins"/>
                <a:sym typeface="Poppins"/>
              </a:rPr>
              <a:t>Implications of the conventional exergy analysis:</a:t>
            </a:r>
            <a:endParaRPr b="1" sz="800">
              <a:solidFill>
                <a:srgbClr val="5D381C"/>
              </a:solidFill>
              <a:latin typeface="Poppins"/>
              <a:ea typeface="Poppins"/>
              <a:cs typeface="Poppins"/>
              <a:sym typeface="Poppins"/>
            </a:endParaRPr>
          </a:p>
          <a:p>
            <a:pPr indent="0" lvl="0" marL="0" rtl="0" algn="l">
              <a:spcBef>
                <a:spcPts val="0"/>
              </a:spcBef>
              <a:spcAft>
                <a:spcPts val="0"/>
              </a:spcAft>
              <a:buNone/>
            </a:pPr>
            <a:r>
              <a:t/>
            </a:r>
            <a:endParaRPr sz="800">
              <a:solidFill>
                <a:srgbClr val="5D381C"/>
              </a:solidFill>
              <a:latin typeface="Poppins"/>
              <a:ea typeface="Poppins"/>
              <a:cs typeface="Poppins"/>
              <a:sym typeface="Poppins"/>
            </a:endParaRPr>
          </a:p>
          <a:p>
            <a:pPr indent="-279400" lvl="0" marL="457200" rtl="0" algn="l">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The exergy flow diagram of the Carbon-to-Methanol (CTM) process is determined based on material and energy balance results (Fig. 5).</a:t>
            </a:r>
            <a:endParaRPr sz="800">
              <a:solidFill>
                <a:srgbClr val="5D381C"/>
              </a:solidFill>
              <a:latin typeface="Poppins"/>
              <a:ea typeface="Poppins"/>
              <a:cs typeface="Poppins"/>
              <a:sym typeface="Poppins"/>
            </a:endParaRPr>
          </a:p>
          <a:p>
            <a:pPr indent="-279400" lvl="0" marL="457200" rtl="0" algn="l">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The total input exergy of the CTM process is 235.2 MW, comprising raw material (183.9 MW), heat (25.7 MW), and electricity (25.6 MW).</a:t>
            </a:r>
            <a:endParaRPr sz="800">
              <a:solidFill>
                <a:srgbClr val="5D381C"/>
              </a:solidFill>
              <a:latin typeface="Poppins"/>
              <a:ea typeface="Poppins"/>
              <a:cs typeface="Poppins"/>
              <a:sym typeface="Poppins"/>
            </a:endParaRPr>
          </a:p>
          <a:p>
            <a:pPr indent="-279400" lvl="0" marL="457200" rtl="0" algn="l">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The input exergy of the CO2 stream is only 7.6 MW due to the small unit chemical exergy of CO2 compared to methanol, CO, and hydrogen.</a:t>
            </a:r>
            <a:endParaRPr sz="800">
              <a:solidFill>
                <a:srgbClr val="5D381C"/>
              </a:solidFill>
              <a:latin typeface="Poppins"/>
              <a:ea typeface="Poppins"/>
              <a:cs typeface="Poppins"/>
              <a:sym typeface="Poppins"/>
            </a:endParaRPr>
          </a:p>
          <a:p>
            <a:pPr indent="-279400" lvl="0" marL="457200" rtl="0" algn="l">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Unreacted gas (1405.6 MW) is recycled due to the low conversion ratio of CO2 hydrogenation, mixed with fresh CO2, and fed into the reactor.</a:t>
            </a:r>
            <a:endParaRPr sz="800">
              <a:solidFill>
                <a:srgbClr val="5D381C"/>
              </a:solidFill>
              <a:latin typeface="Poppins"/>
              <a:ea typeface="Poppins"/>
              <a:cs typeface="Poppins"/>
              <a:sym typeface="Poppins"/>
            </a:endParaRPr>
          </a:p>
          <a:p>
            <a:pPr indent="-279400" lvl="0" marL="457200" rtl="0" algn="l">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Crude methanol (164.2 MW) is separated and processed, resulting in 156.7 MW high-purity methanol.</a:t>
            </a:r>
            <a:endParaRPr sz="800">
              <a:solidFill>
                <a:srgbClr val="5D381C"/>
              </a:solidFill>
              <a:latin typeface="Poppins"/>
              <a:ea typeface="Poppins"/>
              <a:cs typeface="Poppins"/>
              <a:sym typeface="Poppins"/>
            </a:endParaRPr>
          </a:p>
          <a:p>
            <a:pPr indent="-279400" lvl="0" marL="457200" rtl="0" algn="l">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The total exergy efficiency of the CTM process is approximately 66.62%, as indicated in Table 5.</a:t>
            </a:r>
            <a:endParaRPr sz="800">
              <a:solidFill>
                <a:srgbClr val="5D381C"/>
              </a:solidFill>
              <a:latin typeface="Poppins"/>
              <a:ea typeface="Poppins"/>
              <a:cs typeface="Poppins"/>
              <a:sym typeface="Poppins"/>
            </a:endParaRPr>
          </a:p>
          <a:p>
            <a:pPr indent="-279400" lvl="0" marL="457200" rtl="0" algn="l">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Table 5 shows that the exergy efficiency of all components in the CTM process is higher than 90%, based on the "Fuel-Product" concept.</a:t>
            </a:r>
            <a:endParaRPr sz="800">
              <a:solidFill>
                <a:srgbClr val="5D381C"/>
              </a:solidFill>
              <a:latin typeface="Poppins"/>
              <a:ea typeface="Poppins"/>
              <a:cs typeface="Poppins"/>
              <a:sym typeface="Poppins"/>
            </a:endParaRPr>
          </a:p>
          <a:p>
            <a:pPr indent="0" lvl="0" marL="0" rtl="0" algn="l">
              <a:spcBef>
                <a:spcPts val="0"/>
              </a:spcBef>
              <a:spcAft>
                <a:spcPts val="0"/>
              </a:spcAft>
              <a:buNone/>
            </a:pPr>
            <a:r>
              <a:t/>
            </a:r>
            <a:endParaRPr sz="800">
              <a:solidFill>
                <a:srgbClr val="5D381C"/>
              </a:solidFill>
              <a:latin typeface="Poppins"/>
              <a:ea typeface="Poppins"/>
              <a:cs typeface="Poppins"/>
              <a:sym typeface="Poppins"/>
            </a:endParaRPr>
          </a:p>
        </p:txBody>
      </p:sp>
      <p:pic>
        <p:nvPicPr>
          <p:cNvPr id="396" name="Google Shape;396;p37"/>
          <p:cNvPicPr preferRelativeResize="0"/>
          <p:nvPr/>
        </p:nvPicPr>
        <p:blipFill>
          <a:blip r:embed="rId5">
            <a:alphaModFix/>
          </a:blip>
          <a:stretch>
            <a:fillRect/>
          </a:stretch>
        </p:blipFill>
        <p:spPr>
          <a:xfrm>
            <a:off x="4782975" y="1903850"/>
            <a:ext cx="3452221" cy="191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400" name="Shape 400"/>
        <p:cNvGrpSpPr/>
        <p:nvPr/>
      </p:nvGrpSpPr>
      <p:grpSpPr>
        <a:xfrm>
          <a:off x="0" y="0"/>
          <a:ext cx="0" cy="0"/>
          <a:chOff x="0" y="0"/>
          <a:chExt cx="0" cy="0"/>
        </a:xfrm>
      </p:grpSpPr>
      <p:grpSp>
        <p:nvGrpSpPr>
          <p:cNvPr id="401" name="Google Shape;401;p38"/>
          <p:cNvGrpSpPr/>
          <p:nvPr/>
        </p:nvGrpSpPr>
        <p:grpSpPr>
          <a:xfrm>
            <a:off x="514350" y="120034"/>
            <a:ext cx="7985398" cy="4813109"/>
            <a:chOff x="0" y="-241102"/>
            <a:chExt cx="21294394" cy="12834956"/>
          </a:xfrm>
        </p:grpSpPr>
        <p:grpSp>
          <p:nvGrpSpPr>
            <p:cNvPr id="402" name="Google Shape;402;p38"/>
            <p:cNvGrpSpPr/>
            <p:nvPr/>
          </p:nvGrpSpPr>
          <p:grpSpPr>
            <a:xfrm>
              <a:off x="0" y="-241102"/>
              <a:ext cx="21294394" cy="12834956"/>
              <a:chOff x="0" y="-47625"/>
              <a:chExt cx="4206300" cy="2535300"/>
            </a:xfrm>
          </p:grpSpPr>
          <p:sp>
            <p:nvSpPr>
              <p:cNvPr id="403" name="Google Shape;403;p38"/>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04" name="Google Shape;404;p38"/>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05" name="Google Shape;405;p38"/>
            <p:cNvGrpSpPr/>
            <p:nvPr/>
          </p:nvGrpSpPr>
          <p:grpSpPr>
            <a:xfrm>
              <a:off x="623458" y="408848"/>
              <a:ext cx="20047500" cy="11399793"/>
              <a:chOff x="0" y="-47625"/>
              <a:chExt cx="3960000" cy="2251811"/>
            </a:xfrm>
          </p:grpSpPr>
          <p:sp>
            <p:nvSpPr>
              <p:cNvPr id="406" name="Google Shape;406;p38"/>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07" name="Google Shape;407;p38"/>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408" name="Google Shape;408;p38"/>
          <p:cNvGrpSpPr/>
          <p:nvPr/>
        </p:nvGrpSpPr>
        <p:grpSpPr>
          <a:xfrm>
            <a:off x="2455004" y="639297"/>
            <a:ext cx="4326643" cy="975443"/>
            <a:chOff x="0" y="0"/>
            <a:chExt cx="2279100" cy="513824"/>
          </a:xfrm>
        </p:grpSpPr>
        <p:sp>
          <p:nvSpPr>
            <p:cNvPr id="409" name="Google Shape;409;p38"/>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10" name="Google Shape;410;p38"/>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11" name="Google Shape;411;p38"/>
          <p:cNvSpPr txBox="1"/>
          <p:nvPr/>
        </p:nvSpPr>
        <p:spPr>
          <a:xfrm>
            <a:off x="2418899" y="786194"/>
            <a:ext cx="4306200" cy="323100"/>
          </a:xfrm>
          <a:prstGeom prst="rect">
            <a:avLst/>
          </a:prstGeom>
          <a:noFill/>
          <a:ln>
            <a:noFill/>
          </a:ln>
        </p:spPr>
        <p:txBody>
          <a:bodyPr anchorCtr="0" anchor="t" bIns="0" lIns="0" spcFirstLastPara="1" rIns="0" wrap="square" tIns="0">
            <a:spAutoFit/>
          </a:bodyPr>
          <a:lstStyle/>
          <a:p>
            <a:pPr indent="0" lvl="0" marL="0" rtl="0" algn="ctr">
              <a:lnSpc>
                <a:spcPct val="129000"/>
              </a:lnSpc>
              <a:spcBef>
                <a:spcPts val="0"/>
              </a:spcBef>
              <a:spcAft>
                <a:spcPts val="0"/>
              </a:spcAft>
              <a:buClr>
                <a:schemeClr val="dk1"/>
              </a:buClr>
              <a:buFont typeface="Arial"/>
              <a:buNone/>
            </a:pPr>
            <a:r>
              <a:rPr lang="en" sz="2100">
                <a:solidFill>
                  <a:schemeClr val="accent6"/>
                </a:solidFill>
                <a:latin typeface="Coiny"/>
                <a:ea typeface="Coiny"/>
                <a:cs typeface="Coiny"/>
                <a:sym typeface="Coiny"/>
              </a:rPr>
              <a:t>Results and discussion</a:t>
            </a:r>
            <a:endParaRPr sz="2100">
              <a:solidFill>
                <a:schemeClr val="accent6"/>
              </a:solidFill>
              <a:latin typeface="Coiny"/>
              <a:ea typeface="Coiny"/>
              <a:cs typeface="Coiny"/>
              <a:sym typeface="Coiny"/>
            </a:endParaRPr>
          </a:p>
        </p:txBody>
      </p:sp>
      <p:sp>
        <p:nvSpPr>
          <p:cNvPr id="412" name="Google Shape;412;p38"/>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413" name="Google Shape;413;p38"/>
          <p:cNvSpPr/>
          <p:nvPr/>
        </p:nvSpPr>
        <p:spPr>
          <a:xfrm>
            <a:off x="1408150" y="7861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414" name="Google Shape;414;p38"/>
          <p:cNvSpPr/>
          <p:nvPr/>
        </p:nvSpPr>
        <p:spPr>
          <a:xfrm>
            <a:off x="1164378" y="126085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415" name="Google Shape;415;p38"/>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
        <p:nvSpPr>
          <p:cNvPr id="416" name="Google Shape;416;p38"/>
          <p:cNvSpPr txBox="1"/>
          <p:nvPr/>
        </p:nvSpPr>
        <p:spPr>
          <a:xfrm>
            <a:off x="1565075" y="2005500"/>
            <a:ext cx="5906400" cy="19269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1" lang="en" sz="900">
                <a:solidFill>
                  <a:srgbClr val="5D381C"/>
                </a:solidFill>
                <a:latin typeface="Poppins"/>
                <a:ea typeface="Poppins"/>
                <a:cs typeface="Poppins"/>
                <a:sym typeface="Poppins"/>
              </a:rPr>
              <a:t>Implications of the advanced exergy analysis:</a:t>
            </a:r>
            <a:endParaRPr b="1" sz="900">
              <a:solidFill>
                <a:srgbClr val="5D381C"/>
              </a:solidFill>
              <a:latin typeface="Poppins"/>
              <a:ea typeface="Poppins"/>
              <a:cs typeface="Poppins"/>
              <a:sym typeface="Poppins"/>
            </a:endParaRPr>
          </a:p>
          <a:p>
            <a:pPr indent="-285750" lvl="0" marL="457200" rtl="0" algn="l">
              <a:lnSpc>
                <a:spcPct val="175000"/>
              </a:lnSpc>
              <a:spcBef>
                <a:spcPts val="0"/>
              </a:spcBef>
              <a:spcAft>
                <a:spcPts val="0"/>
              </a:spcAft>
              <a:buClr>
                <a:srgbClr val="5D381C"/>
              </a:buClr>
              <a:buSzPts val="900"/>
              <a:buFont typeface="Poppins"/>
              <a:buAutoNum type="arabicPeriod"/>
            </a:pPr>
            <a:r>
              <a:rPr lang="en" sz="900">
                <a:solidFill>
                  <a:srgbClr val="5D381C"/>
                </a:solidFill>
                <a:latin typeface="Poppins"/>
                <a:ea typeface="Poppins"/>
                <a:cs typeface="Poppins"/>
                <a:sym typeface="Poppins"/>
              </a:rPr>
              <a:t>Endogenous and exogenous exergy destruction</a:t>
            </a:r>
            <a:endParaRPr sz="900">
              <a:solidFill>
                <a:srgbClr val="5D381C"/>
              </a:solidFill>
              <a:latin typeface="Poppins"/>
              <a:ea typeface="Poppins"/>
              <a:cs typeface="Poppins"/>
              <a:sym typeface="Poppins"/>
            </a:endParaRPr>
          </a:p>
          <a:p>
            <a:pPr indent="-285750" lvl="0" marL="457200" rtl="0" algn="l">
              <a:lnSpc>
                <a:spcPct val="175000"/>
              </a:lnSpc>
              <a:spcBef>
                <a:spcPts val="0"/>
              </a:spcBef>
              <a:spcAft>
                <a:spcPts val="0"/>
              </a:spcAft>
              <a:buClr>
                <a:srgbClr val="5D381C"/>
              </a:buClr>
              <a:buSzPts val="900"/>
              <a:buFont typeface="Poppins"/>
              <a:buAutoNum type="arabicPeriod"/>
            </a:pPr>
            <a:r>
              <a:rPr lang="en" sz="900">
                <a:solidFill>
                  <a:srgbClr val="5D381C"/>
                </a:solidFill>
                <a:latin typeface="Poppins"/>
                <a:ea typeface="Poppins"/>
                <a:cs typeface="Poppins"/>
                <a:sym typeface="Poppins"/>
              </a:rPr>
              <a:t>Unavoidable and avoidable exergy destruction</a:t>
            </a:r>
            <a:endParaRPr sz="900">
              <a:solidFill>
                <a:srgbClr val="5D381C"/>
              </a:solidFill>
              <a:latin typeface="Poppins"/>
              <a:ea typeface="Poppins"/>
              <a:cs typeface="Poppins"/>
              <a:sym typeface="Poppins"/>
            </a:endParaRPr>
          </a:p>
          <a:p>
            <a:pPr indent="-285750" lvl="0" marL="457200" rtl="0" algn="l">
              <a:lnSpc>
                <a:spcPct val="175000"/>
              </a:lnSpc>
              <a:spcBef>
                <a:spcPts val="0"/>
              </a:spcBef>
              <a:spcAft>
                <a:spcPts val="0"/>
              </a:spcAft>
              <a:buClr>
                <a:srgbClr val="5D381C"/>
              </a:buClr>
              <a:buSzPts val="900"/>
              <a:buFont typeface="Poppins"/>
              <a:buAutoNum type="arabicPeriod"/>
            </a:pPr>
            <a:r>
              <a:rPr lang="en" sz="900">
                <a:solidFill>
                  <a:srgbClr val="5D381C"/>
                </a:solidFill>
                <a:latin typeface="Poppins"/>
                <a:ea typeface="Poppins"/>
                <a:cs typeface="Poppins"/>
                <a:sym typeface="Poppins"/>
              </a:rPr>
              <a:t>Combination of splitting the exergy destruction</a:t>
            </a:r>
            <a:endParaRPr sz="900">
              <a:solidFill>
                <a:srgbClr val="5D381C"/>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420" name="Shape 420"/>
        <p:cNvGrpSpPr/>
        <p:nvPr/>
      </p:nvGrpSpPr>
      <p:grpSpPr>
        <a:xfrm>
          <a:off x="0" y="0"/>
          <a:ext cx="0" cy="0"/>
          <a:chOff x="0" y="0"/>
          <a:chExt cx="0" cy="0"/>
        </a:xfrm>
      </p:grpSpPr>
      <p:grpSp>
        <p:nvGrpSpPr>
          <p:cNvPr id="421" name="Google Shape;421;p39"/>
          <p:cNvGrpSpPr/>
          <p:nvPr/>
        </p:nvGrpSpPr>
        <p:grpSpPr>
          <a:xfrm>
            <a:off x="514350" y="120034"/>
            <a:ext cx="7985398" cy="4813109"/>
            <a:chOff x="0" y="-241102"/>
            <a:chExt cx="21294394" cy="12834956"/>
          </a:xfrm>
        </p:grpSpPr>
        <p:grpSp>
          <p:nvGrpSpPr>
            <p:cNvPr id="422" name="Google Shape;422;p39"/>
            <p:cNvGrpSpPr/>
            <p:nvPr/>
          </p:nvGrpSpPr>
          <p:grpSpPr>
            <a:xfrm>
              <a:off x="0" y="-241102"/>
              <a:ext cx="21294394" cy="12834956"/>
              <a:chOff x="0" y="-47625"/>
              <a:chExt cx="4206300" cy="2535300"/>
            </a:xfrm>
          </p:grpSpPr>
          <p:sp>
            <p:nvSpPr>
              <p:cNvPr id="423" name="Google Shape;423;p39"/>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24" name="Google Shape;424;p39"/>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25" name="Google Shape;425;p39"/>
            <p:cNvGrpSpPr/>
            <p:nvPr/>
          </p:nvGrpSpPr>
          <p:grpSpPr>
            <a:xfrm>
              <a:off x="623458" y="408848"/>
              <a:ext cx="20047500" cy="11399793"/>
              <a:chOff x="0" y="-47625"/>
              <a:chExt cx="3960000" cy="2251811"/>
            </a:xfrm>
          </p:grpSpPr>
          <p:sp>
            <p:nvSpPr>
              <p:cNvPr id="426" name="Google Shape;426;p39"/>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27" name="Google Shape;427;p39"/>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428" name="Google Shape;428;p39"/>
          <p:cNvGrpSpPr/>
          <p:nvPr/>
        </p:nvGrpSpPr>
        <p:grpSpPr>
          <a:xfrm>
            <a:off x="2455004" y="639297"/>
            <a:ext cx="4326643" cy="975443"/>
            <a:chOff x="0" y="0"/>
            <a:chExt cx="2279100" cy="513824"/>
          </a:xfrm>
        </p:grpSpPr>
        <p:sp>
          <p:nvSpPr>
            <p:cNvPr id="429" name="Google Shape;429;p39"/>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30" name="Google Shape;430;p39"/>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31" name="Google Shape;431;p39"/>
          <p:cNvSpPr txBox="1"/>
          <p:nvPr/>
        </p:nvSpPr>
        <p:spPr>
          <a:xfrm>
            <a:off x="2418899" y="786194"/>
            <a:ext cx="4306200" cy="323100"/>
          </a:xfrm>
          <a:prstGeom prst="rect">
            <a:avLst/>
          </a:prstGeom>
          <a:noFill/>
          <a:ln>
            <a:noFill/>
          </a:ln>
        </p:spPr>
        <p:txBody>
          <a:bodyPr anchorCtr="0" anchor="t" bIns="0" lIns="0" spcFirstLastPara="1" rIns="0" wrap="square" tIns="0">
            <a:spAutoFit/>
          </a:bodyPr>
          <a:lstStyle/>
          <a:p>
            <a:pPr indent="0" lvl="0" marL="0" rtl="0" algn="ctr">
              <a:lnSpc>
                <a:spcPct val="129000"/>
              </a:lnSpc>
              <a:spcBef>
                <a:spcPts val="0"/>
              </a:spcBef>
              <a:spcAft>
                <a:spcPts val="0"/>
              </a:spcAft>
              <a:buNone/>
            </a:pPr>
            <a:r>
              <a:rPr lang="en" sz="2100">
                <a:solidFill>
                  <a:schemeClr val="accent6"/>
                </a:solidFill>
                <a:latin typeface="Coiny"/>
                <a:ea typeface="Coiny"/>
                <a:cs typeface="Coiny"/>
                <a:sym typeface="Coiny"/>
              </a:rPr>
              <a:t>Results and discussion</a:t>
            </a:r>
            <a:endParaRPr sz="2100">
              <a:solidFill>
                <a:schemeClr val="accent6"/>
              </a:solidFill>
              <a:latin typeface="Coiny"/>
              <a:ea typeface="Coiny"/>
              <a:cs typeface="Coiny"/>
              <a:sym typeface="Coiny"/>
            </a:endParaRPr>
          </a:p>
        </p:txBody>
      </p:sp>
      <p:sp>
        <p:nvSpPr>
          <p:cNvPr id="432" name="Google Shape;432;p39"/>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433" name="Google Shape;433;p39"/>
          <p:cNvSpPr/>
          <p:nvPr/>
        </p:nvSpPr>
        <p:spPr>
          <a:xfrm>
            <a:off x="1408150" y="7861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434" name="Google Shape;434;p39"/>
          <p:cNvSpPr/>
          <p:nvPr/>
        </p:nvSpPr>
        <p:spPr>
          <a:xfrm>
            <a:off x="1164378" y="126085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435" name="Google Shape;435;p39"/>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
        <p:nvSpPr>
          <p:cNvPr id="436" name="Google Shape;436;p39"/>
          <p:cNvSpPr txBox="1"/>
          <p:nvPr/>
        </p:nvSpPr>
        <p:spPr>
          <a:xfrm>
            <a:off x="1270725" y="1608300"/>
            <a:ext cx="4273800" cy="19269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1" lang="en" sz="900">
                <a:solidFill>
                  <a:srgbClr val="5D381C"/>
                </a:solidFill>
                <a:latin typeface="Poppins"/>
                <a:ea typeface="Poppins"/>
                <a:cs typeface="Poppins"/>
                <a:sym typeface="Poppins"/>
              </a:rPr>
              <a:t>Implications of the advanced exergy analysis:</a:t>
            </a:r>
            <a:endParaRPr b="1" sz="900">
              <a:solidFill>
                <a:srgbClr val="5D381C"/>
              </a:solidFill>
              <a:latin typeface="Poppins"/>
              <a:ea typeface="Poppins"/>
              <a:cs typeface="Poppins"/>
              <a:sym typeface="Poppins"/>
            </a:endParaRPr>
          </a:p>
          <a:p>
            <a:pPr indent="-285750" lvl="0" marL="457200" rtl="0" algn="l">
              <a:lnSpc>
                <a:spcPct val="175000"/>
              </a:lnSpc>
              <a:spcBef>
                <a:spcPts val="0"/>
              </a:spcBef>
              <a:spcAft>
                <a:spcPts val="0"/>
              </a:spcAft>
              <a:buClr>
                <a:srgbClr val="5D381C"/>
              </a:buClr>
              <a:buSzPts val="900"/>
              <a:buFont typeface="Poppins"/>
              <a:buAutoNum type="arabicPeriod"/>
            </a:pPr>
            <a:r>
              <a:rPr lang="en" sz="900">
                <a:solidFill>
                  <a:srgbClr val="5D381C"/>
                </a:solidFill>
                <a:latin typeface="Poppins"/>
                <a:ea typeface="Poppins"/>
                <a:cs typeface="Poppins"/>
                <a:sym typeface="Poppins"/>
              </a:rPr>
              <a:t>Endogenous and exogenous exergy destruction:</a:t>
            </a:r>
            <a:endParaRPr sz="900">
              <a:solidFill>
                <a:srgbClr val="5D381C"/>
              </a:solidFill>
              <a:latin typeface="Poppins"/>
              <a:ea typeface="Poppins"/>
              <a:cs typeface="Poppins"/>
              <a:sym typeface="Poppins"/>
            </a:endParaRPr>
          </a:p>
          <a:p>
            <a:pPr indent="-285750" lvl="0" marL="457200" rtl="0" algn="l">
              <a:lnSpc>
                <a:spcPct val="175000"/>
              </a:lnSpc>
              <a:spcBef>
                <a:spcPts val="0"/>
              </a:spcBef>
              <a:spcAft>
                <a:spcPts val="0"/>
              </a:spcAft>
              <a:buClr>
                <a:srgbClr val="374151"/>
              </a:buClr>
              <a:buSzPts val="900"/>
              <a:buChar char="●"/>
            </a:pPr>
            <a:r>
              <a:rPr lang="en" sz="800">
                <a:solidFill>
                  <a:srgbClr val="374151"/>
                </a:solidFill>
                <a:latin typeface="Poppins"/>
                <a:ea typeface="Poppins"/>
                <a:cs typeface="Poppins"/>
                <a:sym typeface="Poppins"/>
              </a:rPr>
              <a:t>The paragraph addresses the division of exergy destruction in a CTM (Coal to Methanol) system into endogenous and exogenous parts.</a:t>
            </a:r>
            <a:endParaRPr sz="800">
              <a:solidFill>
                <a:srgbClr val="374151"/>
              </a:solidFill>
              <a:latin typeface="Poppins"/>
              <a:ea typeface="Poppins"/>
              <a:cs typeface="Poppins"/>
              <a:sym typeface="Poppins"/>
            </a:endParaRPr>
          </a:p>
          <a:p>
            <a:pPr indent="-279400" lvl="0" marL="457200" rtl="0" algn="l">
              <a:lnSpc>
                <a:spcPct val="175000"/>
              </a:lnSpc>
              <a:spcBef>
                <a:spcPts val="0"/>
              </a:spcBef>
              <a:spcAft>
                <a:spcPts val="0"/>
              </a:spcAft>
              <a:buClr>
                <a:srgbClr val="374151"/>
              </a:buClr>
              <a:buSzPts val="800"/>
              <a:buFont typeface="Poppins"/>
              <a:buChar char="●"/>
            </a:pPr>
            <a:r>
              <a:rPr lang="en" sz="800">
                <a:solidFill>
                  <a:srgbClr val="374151"/>
                </a:solidFill>
                <a:latin typeface="Poppins"/>
                <a:ea typeface="Poppins"/>
                <a:cs typeface="Poppins"/>
                <a:sym typeface="Poppins"/>
              </a:rPr>
              <a:t>Results reveal that the majority (94.47%) of exergy destruction is due to endogenous factors.</a:t>
            </a:r>
            <a:endParaRPr sz="800">
              <a:solidFill>
                <a:srgbClr val="374151"/>
              </a:solidFill>
              <a:latin typeface="Poppins"/>
              <a:ea typeface="Poppins"/>
              <a:cs typeface="Poppins"/>
              <a:sym typeface="Poppins"/>
            </a:endParaRPr>
          </a:p>
          <a:p>
            <a:pPr indent="-279400" lvl="0" marL="457200" rtl="0" algn="l">
              <a:lnSpc>
                <a:spcPct val="175000"/>
              </a:lnSpc>
              <a:spcBef>
                <a:spcPts val="0"/>
              </a:spcBef>
              <a:spcAft>
                <a:spcPts val="0"/>
              </a:spcAft>
              <a:buClr>
                <a:srgbClr val="374151"/>
              </a:buClr>
              <a:buSzPts val="800"/>
              <a:buFont typeface="Poppins"/>
              <a:buChar char="●"/>
            </a:pPr>
            <a:r>
              <a:rPr lang="en" sz="800">
                <a:solidFill>
                  <a:srgbClr val="374151"/>
                </a:solidFill>
                <a:latin typeface="Poppins"/>
                <a:ea typeface="Poppins"/>
                <a:cs typeface="Poppins"/>
                <a:sym typeface="Poppins"/>
              </a:rPr>
              <a:t>This underscores the significance of addressing irreversibility within the system's components.</a:t>
            </a:r>
            <a:endParaRPr sz="800">
              <a:solidFill>
                <a:srgbClr val="374151"/>
              </a:solidFill>
              <a:latin typeface="Poppins"/>
              <a:ea typeface="Poppins"/>
              <a:cs typeface="Poppins"/>
              <a:sym typeface="Poppins"/>
            </a:endParaRPr>
          </a:p>
          <a:p>
            <a:pPr indent="-279400" lvl="0" marL="457200" rtl="0" algn="l">
              <a:lnSpc>
                <a:spcPct val="175000"/>
              </a:lnSpc>
              <a:spcBef>
                <a:spcPts val="0"/>
              </a:spcBef>
              <a:spcAft>
                <a:spcPts val="0"/>
              </a:spcAft>
              <a:buClr>
                <a:srgbClr val="374151"/>
              </a:buClr>
              <a:buSzPts val="800"/>
              <a:buFont typeface="Poppins"/>
              <a:buChar char="●"/>
            </a:pPr>
            <a:r>
              <a:rPr lang="en" sz="800">
                <a:solidFill>
                  <a:srgbClr val="374151"/>
                </a:solidFill>
                <a:latin typeface="Poppins"/>
                <a:ea typeface="Poppins"/>
                <a:cs typeface="Poppins"/>
                <a:sym typeface="Poppins"/>
              </a:rPr>
              <a:t>The paragraph suggests a focus on optimizing key components, including the splitter, distillation column, and methanol synthesis reactor.</a:t>
            </a:r>
            <a:endParaRPr sz="800">
              <a:solidFill>
                <a:srgbClr val="374151"/>
              </a:solidFill>
              <a:latin typeface="Poppins"/>
              <a:ea typeface="Poppins"/>
              <a:cs typeface="Poppins"/>
              <a:sym typeface="Poppins"/>
            </a:endParaRPr>
          </a:p>
          <a:p>
            <a:pPr indent="-279400" lvl="0" marL="457200" rtl="0" algn="l">
              <a:lnSpc>
                <a:spcPct val="175000"/>
              </a:lnSpc>
              <a:spcBef>
                <a:spcPts val="0"/>
              </a:spcBef>
              <a:spcAft>
                <a:spcPts val="0"/>
              </a:spcAft>
              <a:buClr>
                <a:srgbClr val="374151"/>
              </a:buClr>
              <a:buSzPts val="800"/>
              <a:buFont typeface="Poppins"/>
              <a:buChar char="●"/>
            </a:pPr>
            <a:r>
              <a:rPr lang="en" sz="800">
                <a:solidFill>
                  <a:srgbClr val="374151"/>
                </a:solidFill>
                <a:latin typeface="Poppins"/>
                <a:ea typeface="Poppins"/>
                <a:cs typeface="Poppins"/>
                <a:sym typeface="Poppins"/>
              </a:rPr>
              <a:t>The goal is to enhance the overall thermodynamic performance of the CTM process through targeted optimization of these components.</a:t>
            </a:r>
            <a:endParaRPr sz="800">
              <a:solidFill>
                <a:srgbClr val="374151"/>
              </a:solidFill>
              <a:latin typeface="Poppins"/>
              <a:ea typeface="Poppins"/>
              <a:cs typeface="Poppins"/>
              <a:sym typeface="Poppins"/>
            </a:endParaRPr>
          </a:p>
          <a:p>
            <a:pPr indent="0" lvl="0" marL="0" rtl="0" algn="l">
              <a:lnSpc>
                <a:spcPct val="175000"/>
              </a:lnSpc>
              <a:spcBef>
                <a:spcPts val="0"/>
              </a:spcBef>
              <a:spcAft>
                <a:spcPts val="0"/>
              </a:spcAft>
              <a:buNone/>
            </a:pPr>
            <a:r>
              <a:t/>
            </a:r>
            <a:endParaRPr sz="900">
              <a:solidFill>
                <a:srgbClr val="5D381C"/>
              </a:solidFill>
              <a:latin typeface="Poppins"/>
              <a:ea typeface="Poppins"/>
              <a:cs typeface="Poppins"/>
              <a:sym typeface="Poppins"/>
            </a:endParaRPr>
          </a:p>
        </p:txBody>
      </p:sp>
      <p:pic>
        <p:nvPicPr>
          <p:cNvPr id="437" name="Google Shape;437;p39"/>
          <p:cNvPicPr preferRelativeResize="0"/>
          <p:nvPr/>
        </p:nvPicPr>
        <p:blipFill>
          <a:blip r:embed="rId5">
            <a:alphaModFix/>
          </a:blip>
          <a:stretch>
            <a:fillRect/>
          </a:stretch>
        </p:blipFill>
        <p:spPr>
          <a:xfrm>
            <a:off x="5481675" y="1814925"/>
            <a:ext cx="2774525" cy="162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441" name="Shape 441"/>
        <p:cNvGrpSpPr/>
        <p:nvPr/>
      </p:nvGrpSpPr>
      <p:grpSpPr>
        <a:xfrm>
          <a:off x="0" y="0"/>
          <a:ext cx="0" cy="0"/>
          <a:chOff x="0" y="0"/>
          <a:chExt cx="0" cy="0"/>
        </a:xfrm>
      </p:grpSpPr>
      <p:grpSp>
        <p:nvGrpSpPr>
          <p:cNvPr id="442" name="Google Shape;442;p40"/>
          <p:cNvGrpSpPr/>
          <p:nvPr/>
        </p:nvGrpSpPr>
        <p:grpSpPr>
          <a:xfrm>
            <a:off x="514350" y="120034"/>
            <a:ext cx="7985398" cy="4813109"/>
            <a:chOff x="0" y="-241102"/>
            <a:chExt cx="21294394" cy="12834956"/>
          </a:xfrm>
        </p:grpSpPr>
        <p:grpSp>
          <p:nvGrpSpPr>
            <p:cNvPr id="443" name="Google Shape;443;p40"/>
            <p:cNvGrpSpPr/>
            <p:nvPr/>
          </p:nvGrpSpPr>
          <p:grpSpPr>
            <a:xfrm>
              <a:off x="0" y="-241102"/>
              <a:ext cx="21294394" cy="12834956"/>
              <a:chOff x="0" y="-47625"/>
              <a:chExt cx="4206300" cy="2535300"/>
            </a:xfrm>
          </p:grpSpPr>
          <p:sp>
            <p:nvSpPr>
              <p:cNvPr id="444" name="Google Shape;444;p40"/>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45" name="Google Shape;445;p40"/>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46" name="Google Shape;446;p40"/>
            <p:cNvGrpSpPr/>
            <p:nvPr/>
          </p:nvGrpSpPr>
          <p:grpSpPr>
            <a:xfrm>
              <a:off x="623458" y="408848"/>
              <a:ext cx="20047500" cy="11399793"/>
              <a:chOff x="0" y="-47625"/>
              <a:chExt cx="3960000" cy="2251811"/>
            </a:xfrm>
          </p:grpSpPr>
          <p:sp>
            <p:nvSpPr>
              <p:cNvPr id="447" name="Google Shape;447;p40"/>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48" name="Google Shape;448;p40"/>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449" name="Google Shape;449;p40"/>
          <p:cNvGrpSpPr/>
          <p:nvPr/>
        </p:nvGrpSpPr>
        <p:grpSpPr>
          <a:xfrm>
            <a:off x="2455004" y="639297"/>
            <a:ext cx="4326643" cy="975443"/>
            <a:chOff x="0" y="0"/>
            <a:chExt cx="2279100" cy="513824"/>
          </a:xfrm>
        </p:grpSpPr>
        <p:sp>
          <p:nvSpPr>
            <p:cNvPr id="450" name="Google Shape;450;p40"/>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51" name="Google Shape;451;p40"/>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52" name="Google Shape;452;p40"/>
          <p:cNvSpPr txBox="1"/>
          <p:nvPr/>
        </p:nvSpPr>
        <p:spPr>
          <a:xfrm>
            <a:off x="2418899" y="786194"/>
            <a:ext cx="4306200" cy="323100"/>
          </a:xfrm>
          <a:prstGeom prst="rect">
            <a:avLst/>
          </a:prstGeom>
          <a:noFill/>
          <a:ln>
            <a:noFill/>
          </a:ln>
        </p:spPr>
        <p:txBody>
          <a:bodyPr anchorCtr="0" anchor="t" bIns="0" lIns="0" spcFirstLastPara="1" rIns="0" wrap="square" tIns="0">
            <a:spAutoFit/>
          </a:bodyPr>
          <a:lstStyle/>
          <a:p>
            <a:pPr indent="0" lvl="0" marL="0" rtl="0" algn="ctr">
              <a:lnSpc>
                <a:spcPct val="129000"/>
              </a:lnSpc>
              <a:spcBef>
                <a:spcPts val="0"/>
              </a:spcBef>
              <a:spcAft>
                <a:spcPts val="0"/>
              </a:spcAft>
              <a:buNone/>
            </a:pPr>
            <a:r>
              <a:rPr lang="en" sz="2100">
                <a:solidFill>
                  <a:schemeClr val="accent6"/>
                </a:solidFill>
                <a:latin typeface="Coiny"/>
                <a:ea typeface="Coiny"/>
                <a:cs typeface="Coiny"/>
                <a:sym typeface="Coiny"/>
              </a:rPr>
              <a:t>Results and discussion</a:t>
            </a:r>
            <a:endParaRPr sz="2100">
              <a:solidFill>
                <a:schemeClr val="accent6"/>
              </a:solidFill>
              <a:latin typeface="Coiny"/>
              <a:ea typeface="Coiny"/>
              <a:cs typeface="Coiny"/>
              <a:sym typeface="Coiny"/>
            </a:endParaRPr>
          </a:p>
        </p:txBody>
      </p:sp>
      <p:sp>
        <p:nvSpPr>
          <p:cNvPr id="453" name="Google Shape;453;p40"/>
          <p:cNvSpPr/>
          <p:nvPr/>
        </p:nvSpPr>
        <p:spPr>
          <a:xfrm>
            <a:off x="7743366" y="3872722"/>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454" name="Google Shape;454;p40"/>
          <p:cNvSpPr/>
          <p:nvPr/>
        </p:nvSpPr>
        <p:spPr>
          <a:xfrm>
            <a:off x="1408150" y="7861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455" name="Google Shape;455;p40"/>
          <p:cNvSpPr/>
          <p:nvPr/>
        </p:nvSpPr>
        <p:spPr>
          <a:xfrm>
            <a:off x="1164378" y="126085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456" name="Google Shape;456;p40"/>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
        <p:nvSpPr>
          <p:cNvPr id="457" name="Google Shape;457;p40"/>
          <p:cNvSpPr txBox="1"/>
          <p:nvPr/>
        </p:nvSpPr>
        <p:spPr>
          <a:xfrm>
            <a:off x="1538125" y="1510025"/>
            <a:ext cx="4092900" cy="27132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1" lang="en" sz="900">
                <a:solidFill>
                  <a:srgbClr val="5D381C"/>
                </a:solidFill>
                <a:latin typeface="Poppins"/>
                <a:ea typeface="Poppins"/>
                <a:cs typeface="Poppins"/>
                <a:sym typeface="Poppins"/>
              </a:rPr>
              <a:t>Implications of the advanced exergy analysis</a:t>
            </a:r>
            <a:r>
              <a:rPr b="1" lang="en" sz="900">
                <a:solidFill>
                  <a:srgbClr val="5D381C"/>
                </a:solidFill>
                <a:latin typeface="Poppins"/>
                <a:ea typeface="Poppins"/>
                <a:cs typeface="Poppins"/>
                <a:sym typeface="Poppins"/>
              </a:rPr>
              <a:t>:</a:t>
            </a:r>
            <a:endParaRPr b="1" sz="900">
              <a:solidFill>
                <a:srgbClr val="5D381C"/>
              </a:solidFill>
              <a:latin typeface="Poppins"/>
              <a:ea typeface="Poppins"/>
              <a:cs typeface="Poppins"/>
              <a:sym typeface="Poppins"/>
            </a:endParaRPr>
          </a:p>
          <a:p>
            <a:pPr indent="0" lvl="0" marL="0" rtl="0" algn="l">
              <a:lnSpc>
                <a:spcPct val="175000"/>
              </a:lnSpc>
              <a:spcBef>
                <a:spcPts val="0"/>
              </a:spcBef>
              <a:spcAft>
                <a:spcPts val="0"/>
              </a:spcAft>
              <a:buNone/>
            </a:pPr>
            <a:r>
              <a:rPr lang="en" sz="900">
                <a:solidFill>
                  <a:srgbClr val="5D381C"/>
                </a:solidFill>
                <a:latin typeface="Poppins"/>
                <a:ea typeface="Poppins"/>
                <a:cs typeface="Poppins"/>
                <a:sym typeface="Poppins"/>
              </a:rPr>
              <a:t>2. </a:t>
            </a:r>
            <a:r>
              <a:rPr lang="en" sz="900">
                <a:solidFill>
                  <a:srgbClr val="5D381C"/>
                </a:solidFill>
                <a:latin typeface="Poppins"/>
                <a:ea typeface="Poppins"/>
                <a:cs typeface="Poppins"/>
                <a:sym typeface="Poppins"/>
              </a:rPr>
              <a:t>Unavoidable and avoidable exergy destruction:</a:t>
            </a:r>
            <a:endParaRPr sz="9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Approximately 46.55% of exergy destruction in the CTM (Coal to Methanol) process is revealed to be avoidable.</a:t>
            </a:r>
            <a:endParaRPr sz="8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This represents a significant potential for improvement in exergy destruction reduction.</a:t>
            </a:r>
            <a:endParaRPr sz="8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The remaining 53.45% is constrained by current technical or economic limitations.</a:t>
            </a:r>
            <a:endParaRPr sz="8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The splitter, distillation column, and methanol synthesis reactor are identified as components with the highest avoidable exergy destruction.</a:t>
            </a:r>
            <a:endParaRPr sz="8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This points to a need for focused efforts to enhance the efficiency of these components.</a:t>
            </a:r>
            <a:endParaRPr sz="800">
              <a:solidFill>
                <a:srgbClr val="5D381C"/>
              </a:solidFill>
              <a:latin typeface="Poppins"/>
              <a:ea typeface="Poppins"/>
              <a:cs typeface="Poppins"/>
              <a:sym typeface="Poppins"/>
            </a:endParaRPr>
          </a:p>
          <a:p>
            <a:pPr indent="0" lvl="0" marL="0" rtl="0" algn="l">
              <a:lnSpc>
                <a:spcPct val="175000"/>
              </a:lnSpc>
              <a:spcBef>
                <a:spcPts val="0"/>
              </a:spcBef>
              <a:spcAft>
                <a:spcPts val="0"/>
              </a:spcAft>
              <a:buNone/>
            </a:pPr>
            <a:r>
              <a:t/>
            </a:r>
            <a:endParaRPr sz="900">
              <a:solidFill>
                <a:srgbClr val="5D381C"/>
              </a:solidFill>
              <a:latin typeface="Poppins"/>
              <a:ea typeface="Poppins"/>
              <a:cs typeface="Poppins"/>
              <a:sym typeface="Poppins"/>
            </a:endParaRPr>
          </a:p>
        </p:txBody>
      </p:sp>
      <p:pic>
        <p:nvPicPr>
          <p:cNvPr id="458" name="Google Shape;458;p40"/>
          <p:cNvPicPr preferRelativeResize="0"/>
          <p:nvPr/>
        </p:nvPicPr>
        <p:blipFill>
          <a:blip r:embed="rId5">
            <a:alphaModFix/>
          </a:blip>
          <a:stretch>
            <a:fillRect/>
          </a:stretch>
        </p:blipFill>
        <p:spPr>
          <a:xfrm>
            <a:off x="5538125" y="1856075"/>
            <a:ext cx="2718600" cy="158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462" name="Shape 462"/>
        <p:cNvGrpSpPr/>
        <p:nvPr/>
      </p:nvGrpSpPr>
      <p:grpSpPr>
        <a:xfrm>
          <a:off x="0" y="0"/>
          <a:ext cx="0" cy="0"/>
          <a:chOff x="0" y="0"/>
          <a:chExt cx="0" cy="0"/>
        </a:xfrm>
      </p:grpSpPr>
      <p:grpSp>
        <p:nvGrpSpPr>
          <p:cNvPr id="463" name="Google Shape;463;p41"/>
          <p:cNvGrpSpPr/>
          <p:nvPr/>
        </p:nvGrpSpPr>
        <p:grpSpPr>
          <a:xfrm>
            <a:off x="514350" y="120034"/>
            <a:ext cx="7985398" cy="4813109"/>
            <a:chOff x="0" y="-241102"/>
            <a:chExt cx="21294394" cy="12834956"/>
          </a:xfrm>
        </p:grpSpPr>
        <p:grpSp>
          <p:nvGrpSpPr>
            <p:cNvPr id="464" name="Google Shape;464;p41"/>
            <p:cNvGrpSpPr/>
            <p:nvPr/>
          </p:nvGrpSpPr>
          <p:grpSpPr>
            <a:xfrm>
              <a:off x="0" y="-241102"/>
              <a:ext cx="21294394" cy="12834956"/>
              <a:chOff x="0" y="-47625"/>
              <a:chExt cx="4206300" cy="2535300"/>
            </a:xfrm>
          </p:grpSpPr>
          <p:sp>
            <p:nvSpPr>
              <p:cNvPr id="465" name="Google Shape;465;p41"/>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66" name="Google Shape;466;p41"/>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67" name="Google Shape;467;p41"/>
            <p:cNvGrpSpPr/>
            <p:nvPr/>
          </p:nvGrpSpPr>
          <p:grpSpPr>
            <a:xfrm>
              <a:off x="623458" y="408848"/>
              <a:ext cx="20047500" cy="11399793"/>
              <a:chOff x="0" y="-47625"/>
              <a:chExt cx="3960000" cy="2251811"/>
            </a:xfrm>
          </p:grpSpPr>
          <p:sp>
            <p:nvSpPr>
              <p:cNvPr id="468" name="Google Shape;468;p41"/>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69" name="Google Shape;469;p41"/>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470" name="Google Shape;470;p41"/>
          <p:cNvGrpSpPr/>
          <p:nvPr/>
        </p:nvGrpSpPr>
        <p:grpSpPr>
          <a:xfrm>
            <a:off x="2455004" y="639297"/>
            <a:ext cx="4326643" cy="975443"/>
            <a:chOff x="0" y="0"/>
            <a:chExt cx="2279100" cy="513824"/>
          </a:xfrm>
        </p:grpSpPr>
        <p:sp>
          <p:nvSpPr>
            <p:cNvPr id="471" name="Google Shape;471;p41"/>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2" name="Google Shape;472;p41"/>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73" name="Google Shape;473;p41"/>
          <p:cNvSpPr txBox="1"/>
          <p:nvPr/>
        </p:nvSpPr>
        <p:spPr>
          <a:xfrm>
            <a:off x="2418899" y="786194"/>
            <a:ext cx="4306200" cy="323100"/>
          </a:xfrm>
          <a:prstGeom prst="rect">
            <a:avLst/>
          </a:prstGeom>
          <a:noFill/>
          <a:ln>
            <a:noFill/>
          </a:ln>
        </p:spPr>
        <p:txBody>
          <a:bodyPr anchorCtr="0" anchor="t" bIns="0" lIns="0" spcFirstLastPara="1" rIns="0" wrap="square" tIns="0">
            <a:spAutoFit/>
          </a:bodyPr>
          <a:lstStyle/>
          <a:p>
            <a:pPr indent="0" lvl="0" marL="0" rtl="0" algn="ctr">
              <a:lnSpc>
                <a:spcPct val="129000"/>
              </a:lnSpc>
              <a:spcBef>
                <a:spcPts val="0"/>
              </a:spcBef>
              <a:spcAft>
                <a:spcPts val="0"/>
              </a:spcAft>
              <a:buNone/>
            </a:pPr>
            <a:r>
              <a:rPr lang="en" sz="2100">
                <a:solidFill>
                  <a:schemeClr val="accent6"/>
                </a:solidFill>
                <a:latin typeface="Coiny"/>
                <a:ea typeface="Coiny"/>
                <a:cs typeface="Coiny"/>
                <a:sym typeface="Coiny"/>
              </a:rPr>
              <a:t>Results and discussion</a:t>
            </a:r>
            <a:endParaRPr sz="2100">
              <a:solidFill>
                <a:schemeClr val="accent6"/>
              </a:solidFill>
              <a:latin typeface="Coiny"/>
              <a:ea typeface="Coiny"/>
              <a:cs typeface="Coiny"/>
              <a:sym typeface="Coiny"/>
            </a:endParaRPr>
          </a:p>
        </p:txBody>
      </p:sp>
      <p:sp>
        <p:nvSpPr>
          <p:cNvPr id="474" name="Google Shape;474;p41"/>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475" name="Google Shape;475;p41"/>
          <p:cNvSpPr/>
          <p:nvPr/>
        </p:nvSpPr>
        <p:spPr>
          <a:xfrm>
            <a:off x="1408150" y="7861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476" name="Google Shape;476;p41"/>
          <p:cNvSpPr/>
          <p:nvPr/>
        </p:nvSpPr>
        <p:spPr>
          <a:xfrm>
            <a:off x="1164378" y="126085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477" name="Google Shape;477;p41"/>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
        <p:nvSpPr>
          <p:cNvPr id="478" name="Google Shape;478;p41"/>
          <p:cNvSpPr txBox="1"/>
          <p:nvPr/>
        </p:nvSpPr>
        <p:spPr>
          <a:xfrm>
            <a:off x="1456750" y="1681799"/>
            <a:ext cx="5325000" cy="18081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1" lang="en" sz="900">
                <a:solidFill>
                  <a:srgbClr val="5D381C"/>
                </a:solidFill>
                <a:latin typeface="Poppins"/>
                <a:ea typeface="Poppins"/>
                <a:cs typeface="Poppins"/>
                <a:sym typeface="Poppins"/>
              </a:rPr>
              <a:t>Implications of the advanced exergy analysis:</a:t>
            </a:r>
            <a:endParaRPr sz="900">
              <a:solidFill>
                <a:srgbClr val="5D381C"/>
              </a:solidFill>
              <a:latin typeface="Poppins"/>
              <a:ea typeface="Poppins"/>
              <a:cs typeface="Poppins"/>
              <a:sym typeface="Poppins"/>
            </a:endParaRPr>
          </a:p>
          <a:p>
            <a:pPr indent="0" lvl="0" marL="0" rtl="0" algn="l">
              <a:lnSpc>
                <a:spcPct val="175000"/>
              </a:lnSpc>
              <a:spcBef>
                <a:spcPts val="0"/>
              </a:spcBef>
              <a:spcAft>
                <a:spcPts val="0"/>
              </a:spcAft>
              <a:buNone/>
            </a:pPr>
            <a:r>
              <a:rPr lang="en" sz="900">
                <a:solidFill>
                  <a:srgbClr val="5D381C"/>
                </a:solidFill>
                <a:latin typeface="Poppins"/>
                <a:ea typeface="Poppins"/>
                <a:cs typeface="Poppins"/>
                <a:sym typeface="Poppins"/>
              </a:rPr>
              <a:t>3. Combination of splitting the exergy destruction:</a:t>
            </a:r>
            <a:endParaRPr sz="9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Unavoidable endogenous exergy destruction in the CTM (Coal to Methanol) process constitutes the largest portion (50.93%) of total exergy destruction.</a:t>
            </a:r>
            <a:endParaRPr sz="8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This is primarily attributed to the distillation column, splitter, and heat recovery cooler.</a:t>
            </a:r>
            <a:endParaRPr sz="8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These components, constrained by irreversibility in chemical reactions or heat exchange temperature differences, are not recommended for reduction due to current technological and economic feasibility.</a:t>
            </a:r>
            <a:endParaRPr sz="8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Avoidable endogenous exergy destruction comprises 43.55% of total exergy destruction.</a:t>
            </a:r>
            <a:endParaRPr sz="800">
              <a:solidFill>
                <a:srgbClr val="5D381C"/>
              </a:solidFill>
              <a:latin typeface="Poppins"/>
              <a:ea typeface="Poppins"/>
              <a:cs typeface="Poppins"/>
              <a:sym typeface="Poppins"/>
            </a:endParaRPr>
          </a:p>
          <a:p>
            <a:pPr indent="-279400" lvl="0" marL="457200" rtl="0" algn="l">
              <a:lnSpc>
                <a:spcPct val="175000"/>
              </a:lnSpc>
              <a:spcBef>
                <a:spcPts val="0"/>
              </a:spcBef>
              <a:spcAft>
                <a:spcPts val="0"/>
              </a:spcAft>
              <a:buClr>
                <a:srgbClr val="5D381C"/>
              </a:buClr>
              <a:buSzPts val="800"/>
              <a:buFont typeface="Poppins"/>
              <a:buChar char="●"/>
            </a:pPr>
            <a:r>
              <a:rPr lang="en" sz="800">
                <a:solidFill>
                  <a:srgbClr val="5D381C"/>
                </a:solidFill>
                <a:latin typeface="Poppins"/>
                <a:ea typeface="Poppins"/>
                <a:cs typeface="Poppins"/>
                <a:sym typeface="Poppins"/>
              </a:rPr>
              <a:t>It is mainly associated with the splitter, distillation column, and methanol synthesis reactor.</a:t>
            </a:r>
            <a:endParaRPr sz="800">
              <a:solidFill>
                <a:srgbClr val="5D381C"/>
              </a:solidFill>
              <a:latin typeface="Poppins"/>
              <a:ea typeface="Poppins"/>
              <a:cs typeface="Poppins"/>
              <a:sym typeface="Poppins"/>
            </a:endParaRPr>
          </a:p>
          <a:p>
            <a:pPr indent="0" lvl="0" marL="457200" rtl="0" algn="l">
              <a:lnSpc>
                <a:spcPct val="175000"/>
              </a:lnSpc>
              <a:spcBef>
                <a:spcPts val="0"/>
              </a:spcBef>
              <a:spcAft>
                <a:spcPts val="0"/>
              </a:spcAft>
              <a:buNone/>
            </a:pPr>
            <a:r>
              <a:t/>
            </a:r>
            <a:endParaRPr sz="800">
              <a:solidFill>
                <a:srgbClr val="5D381C"/>
              </a:solidFill>
              <a:latin typeface="Poppins"/>
              <a:ea typeface="Poppins"/>
              <a:cs typeface="Poppins"/>
              <a:sym typeface="Poppins"/>
            </a:endParaRPr>
          </a:p>
          <a:p>
            <a:pPr indent="0" lvl="0" marL="0" rtl="0" algn="l">
              <a:lnSpc>
                <a:spcPct val="175000"/>
              </a:lnSpc>
              <a:spcBef>
                <a:spcPts val="0"/>
              </a:spcBef>
              <a:spcAft>
                <a:spcPts val="0"/>
              </a:spcAft>
              <a:buNone/>
            </a:pPr>
            <a:r>
              <a:t/>
            </a:r>
            <a:endParaRPr sz="800">
              <a:solidFill>
                <a:srgbClr val="5D381C"/>
              </a:solidFill>
              <a:latin typeface="Poppins"/>
              <a:ea typeface="Poppins"/>
              <a:cs typeface="Poppins"/>
              <a:sym typeface="Poppins"/>
            </a:endParaRPr>
          </a:p>
          <a:p>
            <a:pPr indent="0" lvl="0" marL="0" rtl="0" algn="l">
              <a:lnSpc>
                <a:spcPct val="175000"/>
              </a:lnSpc>
              <a:spcBef>
                <a:spcPts val="0"/>
              </a:spcBef>
              <a:spcAft>
                <a:spcPts val="0"/>
              </a:spcAft>
              <a:buNone/>
            </a:pPr>
            <a:r>
              <a:t/>
            </a:r>
            <a:endParaRPr sz="900">
              <a:solidFill>
                <a:srgbClr val="5D381C"/>
              </a:solidFill>
              <a:latin typeface="Poppins"/>
              <a:ea typeface="Poppins"/>
              <a:cs typeface="Poppins"/>
              <a:sym typeface="Poppins"/>
            </a:endParaRPr>
          </a:p>
        </p:txBody>
      </p:sp>
      <p:pic>
        <p:nvPicPr>
          <p:cNvPr id="479" name="Google Shape;479;p41"/>
          <p:cNvPicPr preferRelativeResize="0"/>
          <p:nvPr/>
        </p:nvPicPr>
        <p:blipFill>
          <a:blip r:embed="rId5">
            <a:alphaModFix/>
          </a:blip>
          <a:stretch>
            <a:fillRect/>
          </a:stretch>
        </p:blipFill>
        <p:spPr>
          <a:xfrm>
            <a:off x="2834638" y="1837625"/>
            <a:ext cx="3567375" cy="22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483" name="Shape 483"/>
        <p:cNvGrpSpPr/>
        <p:nvPr/>
      </p:nvGrpSpPr>
      <p:grpSpPr>
        <a:xfrm>
          <a:off x="0" y="0"/>
          <a:ext cx="0" cy="0"/>
          <a:chOff x="0" y="0"/>
          <a:chExt cx="0" cy="0"/>
        </a:xfrm>
      </p:grpSpPr>
      <p:grpSp>
        <p:nvGrpSpPr>
          <p:cNvPr id="484" name="Google Shape;484;p42"/>
          <p:cNvGrpSpPr/>
          <p:nvPr/>
        </p:nvGrpSpPr>
        <p:grpSpPr>
          <a:xfrm>
            <a:off x="514350" y="88584"/>
            <a:ext cx="7985398" cy="4813109"/>
            <a:chOff x="0" y="-241102"/>
            <a:chExt cx="21294394" cy="12834956"/>
          </a:xfrm>
        </p:grpSpPr>
        <p:grpSp>
          <p:nvGrpSpPr>
            <p:cNvPr id="485" name="Google Shape;485;p42"/>
            <p:cNvGrpSpPr/>
            <p:nvPr/>
          </p:nvGrpSpPr>
          <p:grpSpPr>
            <a:xfrm>
              <a:off x="0" y="-241102"/>
              <a:ext cx="21294394" cy="12834956"/>
              <a:chOff x="0" y="-47625"/>
              <a:chExt cx="4206300" cy="2535300"/>
            </a:xfrm>
          </p:grpSpPr>
          <p:sp>
            <p:nvSpPr>
              <p:cNvPr id="486" name="Google Shape;486;p42"/>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87" name="Google Shape;487;p42"/>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88" name="Google Shape;488;p42"/>
            <p:cNvGrpSpPr/>
            <p:nvPr/>
          </p:nvGrpSpPr>
          <p:grpSpPr>
            <a:xfrm>
              <a:off x="623458" y="408848"/>
              <a:ext cx="20047500" cy="11399793"/>
              <a:chOff x="0" y="-47625"/>
              <a:chExt cx="3960000" cy="2251811"/>
            </a:xfrm>
          </p:grpSpPr>
          <p:sp>
            <p:nvSpPr>
              <p:cNvPr id="489" name="Google Shape;489;p42"/>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0" name="Google Shape;490;p42"/>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491" name="Google Shape;491;p42"/>
          <p:cNvGrpSpPr/>
          <p:nvPr/>
        </p:nvGrpSpPr>
        <p:grpSpPr>
          <a:xfrm>
            <a:off x="2455004" y="639297"/>
            <a:ext cx="4326643" cy="975443"/>
            <a:chOff x="0" y="0"/>
            <a:chExt cx="2279100" cy="513824"/>
          </a:xfrm>
        </p:grpSpPr>
        <p:sp>
          <p:nvSpPr>
            <p:cNvPr id="492" name="Google Shape;492;p42"/>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3" name="Google Shape;493;p42"/>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94" name="Google Shape;494;p42"/>
          <p:cNvSpPr txBox="1"/>
          <p:nvPr/>
        </p:nvSpPr>
        <p:spPr>
          <a:xfrm>
            <a:off x="2418899" y="786194"/>
            <a:ext cx="4306200" cy="323100"/>
          </a:xfrm>
          <a:prstGeom prst="rect">
            <a:avLst/>
          </a:prstGeom>
          <a:noFill/>
          <a:ln>
            <a:noFill/>
          </a:ln>
        </p:spPr>
        <p:txBody>
          <a:bodyPr anchorCtr="0" anchor="t" bIns="0" lIns="0" spcFirstLastPara="1" rIns="0" wrap="square" tIns="0">
            <a:spAutoFit/>
          </a:bodyPr>
          <a:lstStyle/>
          <a:p>
            <a:pPr indent="0" lvl="0" marL="0" rtl="0" algn="ctr">
              <a:lnSpc>
                <a:spcPct val="129000"/>
              </a:lnSpc>
              <a:spcBef>
                <a:spcPts val="0"/>
              </a:spcBef>
              <a:spcAft>
                <a:spcPts val="0"/>
              </a:spcAft>
              <a:buNone/>
            </a:pPr>
            <a:r>
              <a:rPr lang="en" sz="2100">
                <a:solidFill>
                  <a:schemeClr val="accent6"/>
                </a:solidFill>
                <a:latin typeface="Coiny"/>
                <a:ea typeface="Coiny"/>
                <a:cs typeface="Coiny"/>
                <a:sym typeface="Coiny"/>
              </a:rPr>
              <a:t>Results and discussion</a:t>
            </a:r>
            <a:endParaRPr sz="2100">
              <a:solidFill>
                <a:schemeClr val="accent6"/>
              </a:solidFill>
              <a:latin typeface="Coiny"/>
              <a:ea typeface="Coiny"/>
              <a:cs typeface="Coiny"/>
              <a:sym typeface="Coiny"/>
            </a:endParaRPr>
          </a:p>
        </p:txBody>
      </p:sp>
      <p:sp>
        <p:nvSpPr>
          <p:cNvPr id="495" name="Google Shape;495;p42"/>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496" name="Google Shape;496;p42"/>
          <p:cNvSpPr/>
          <p:nvPr/>
        </p:nvSpPr>
        <p:spPr>
          <a:xfrm>
            <a:off x="1408150" y="7861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497" name="Google Shape;497;p42"/>
          <p:cNvSpPr/>
          <p:nvPr/>
        </p:nvSpPr>
        <p:spPr>
          <a:xfrm>
            <a:off x="1164378" y="126085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498" name="Google Shape;498;p42"/>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
        <p:nvSpPr>
          <p:cNvPr id="499" name="Google Shape;499;p42"/>
          <p:cNvSpPr txBox="1"/>
          <p:nvPr/>
        </p:nvSpPr>
        <p:spPr>
          <a:xfrm>
            <a:off x="1521513" y="1769550"/>
            <a:ext cx="5906400" cy="1926900"/>
          </a:xfrm>
          <a:prstGeom prst="rect">
            <a:avLst/>
          </a:prstGeom>
          <a:noFill/>
          <a:ln>
            <a:noFill/>
          </a:ln>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1" lang="en" sz="900">
                <a:solidFill>
                  <a:srgbClr val="5D381C"/>
                </a:solidFill>
              </a:rPr>
              <a:t>Key parameters optimization and improvement strategies development:</a:t>
            </a:r>
            <a:endParaRPr b="1" sz="900">
              <a:solidFill>
                <a:srgbClr val="5D381C"/>
              </a:solidFill>
            </a:endParaRPr>
          </a:p>
          <a:p>
            <a:pPr indent="-285750" lvl="0" marL="457200" rtl="0" algn="l">
              <a:lnSpc>
                <a:spcPct val="175000"/>
              </a:lnSpc>
              <a:spcBef>
                <a:spcPts val="0"/>
              </a:spcBef>
              <a:spcAft>
                <a:spcPts val="0"/>
              </a:spcAft>
              <a:buClr>
                <a:srgbClr val="5D381C"/>
              </a:buClr>
              <a:buSzPts val="900"/>
              <a:buChar char="●"/>
            </a:pPr>
            <a:r>
              <a:rPr lang="en" sz="900">
                <a:solidFill>
                  <a:srgbClr val="5D381C"/>
                </a:solidFill>
                <a:latin typeface="Poppins"/>
                <a:ea typeface="Poppins"/>
                <a:cs typeface="Poppins"/>
                <a:sym typeface="Poppins"/>
              </a:rPr>
              <a:t>Reduction of avoidable exergy destruction of the splitter</a:t>
            </a:r>
            <a:endParaRPr sz="900">
              <a:solidFill>
                <a:srgbClr val="5D381C"/>
              </a:solidFill>
              <a:latin typeface="Poppins"/>
              <a:ea typeface="Poppins"/>
              <a:cs typeface="Poppins"/>
              <a:sym typeface="Poppins"/>
            </a:endParaRPr>
          </a:p>
          <a:p>
            <a:pPr indent="-285750" lvl="0" marL="457200" rtl="0" algn="l">
              <a:lnSpc>
                <a:spcPct val="175000"/>
              </a:lnSpc>
              <a:spcBef>
                <a:spcPts val="0"/>
              </a:spcBef>
              <a:spcAft>
                <a:spcPts val="0"/>
              </a:spcAft>
              <a:buClr>
                <a:srgbClr val="5D381C"/>
              </a:buClr>
              <a:buSzPts val="900"/>
              <a:buFont typeface="Poppins"/>
              <a:buChar char="●"/>
            </a:pPr>
            <a:r>
              <a:rPr lang="en" sz="900">
                <a:solidFill>
                  <a:srgbClr val="5D381C"/>
                </a:solidFill>
                <a:latin typeface="Poppins"/>
                <a:ea typeface="Poppins"/>
                <a:cs typeface="Poppins"/>
                <a:sym typeface="Poppins"/>
              </a:rPr>
              <a:t>Reduction of avoidable exergy destruction of the distillation column</a:t>
            </a:r>
            <a:endParaRPr sz="900">
              <a:solidFill>
                <a:srgbClr val="5D381C"/>
              </a:solidFill>
              <a:latin typeface="Poppins"/>
              <a:ea typeface="Poppins"/>
              <a:cs typeface="Poppins"/>
              <a:sym typeface="Poppins"/>
            </a:endParaRPr>
          </a:p>
          <a:p>
            <a:pPr indent="-285750" lvl="0" marL="457200" rtl="0" algn="l">
              <a:lnSpc>
                <a:spcPct val="175000"/>
              </a:lnSpc>
              <a:spcBef>
                <a:spcPts val="0"/>
              </a:spcBef>
              <a:spcAft>
                <a:spcPts val="0"/>
              </a:spcAft>
              <a:buClr>
                <a:srgbClr val="5D381C"/>
              </a:buClr>
              <a:buSzPts val="900"/>
              <a:buFont typeface="Poppins"/>
              <a:buChar char="●"/>
            </a:pPr>
            <a:r>
              <a:rPr lang="en" sz="900">
                <a:solidFill>
                  <a:srgbClr val="5D381C"/>
                </a:solidFill>
                <a:latin typeface="Poppins"/>
                <a:ea typeface="Poppins"/>
                <a:cs typeface="Poppins"/>
                <a:sym typeface="Poppins"/>
              </a:rPr>
              <a:t>Comparison of the optimized and reference CTM processes</a:t>
            </a:r>
            <a:endParaRPr sz="900">
              <a:solidFill>
                <a:srgbClr val="5D381C"/>
              </a:solidFill>
              <a:latin typeface="Poppins"/>
              <a:ea typeface="Poppins"/>
              <a:cs typeface="Poppins"/>
              <a:sym typeface="Poppins"/>
            </a:endParaRPr>
          </a:p>
          <a:p>
            <a:pPr indent="0" lvl="0" marL="0" rtl="0" algn="l">
              <a:lnSpc>
                <a:spcPct val="175000"/>
              </a:lnSpc>
              <a:spcBef>
                <a:spcPts val="0"/>
              </a:spcBef>
              <a:spcAft>
                <a:spcPts val="0"/>
              </a:spcAft>
              <a:buClr>
                <a:schemeClr val="dk1"/>
              </a:buClr>
              <a:buSzPts val="1100"/>
              <a:buFont typeface="Arial"/>
              <a:buNone/>
            </a:pPr>
            <a:r>
              <a:t/>
            </a:r>
            <a:endParaRPr b="1" sz="900">
              <a:solidFill>
                <a:srgbClr val="5D381C"/>
              </a:solidFill>
            </a:endParaRPr>
          </a:p>
          <a:p>
            <a:pPr indent="0" lvl="0" marL="0" rtl="0" algn="l">
              <a:lnSpc>
                <a:spcPct val="175000"/>
              </a:lnSpc>
              <a:spcBef>
                <a:spcPts val="0"/>
              </a:spcBef>
              <a:spcAft>
                <a:spcPts val="0"/>
              </a:spcAft>
              <a:buNone/>
            </a:pPr>
            <a:r>
              <a:t/>
            </a:r>
            <a:endParaRPr sz="900">
              <a:solidFill>
                <a:srgbClr val="5D381C"/>
              </a:solidFill>
            </a:endParaRPr>
          </a:p>
        </p:txBody>
      </p:sp>
      <p:pic>
        <p:nvPicPr>
          <p:cNvPr id="500" name="Google Shape;500;p42"/>
          <p:cNvPicPr preferRelativeResize="0"/>
          <p:nvPr/>
        </p:nvPicPr>
        <p:blipFill>
          <a:blip r:embed="rId5">
            <a:alphaModFix/>
          </a:blip>
          <a:stretch>
            <a:fillRect/>
          </a:stretch>
        </p:blipFill>
        <p:spPr>
          <a:xfrm>
            <a:off x="4803826" y="1557175"/>
            <a:ext cx="3308101" cy="2802749"/>
          </a:xfrm>
          <a:prstGeom prst="rect">
            <a:avLst/>
          </a:prstGeom>
          <a:noFill/>
          <a:ln>
            <a:noFill/>
          </a:ln>
        </p:spPr>
      </p:pic>
      <p:pic>
        <p:nvPicPr>
          <p:cNvPr id="501" name="Google Shape;501;p42"/>
          <p:cNvPicPr preferRelativeResize="0"/>
          <p:nvPr/>
        </p:nvPicPr>
        <p:blipFill>
          <a:blip r:embed="rId6">
            <a:alphaModFix/>
          </a:blip>
          <a:stretch>
            <a:fillRect/>
          </a:stretch>
        </p:blipFill>
        <p:spPr>
          <a:xfrm>
            <a:off x="1002444" y="1931850"/>
            <a:ext cx="3490913" cy="1685925"/>
          </a:xfrm>
          <a:prstGeom prst="rect">
            <a:avLst/>
          </a:prstGeom>
          <a:noFill/>
          <a:ln>
            <a:noFill/>
          </a:ln>
        </p:spPr>
      </p:pic>
      <p:pic>
        <p:nvPicPr>
          <p:cNvPr id="502" name="Google Shape;502;p42"/>
          <p:cNvPicPr preferRelativeResize="0"/>
          <p:nvPr/>
        </p:nvPicPr>
        <p:blipFill>
          <a:blip r:embed="rId7">
            <a:alphaModFix/>
          </a:blip>
          <a:stretch>
            <a:fillRect/>
          </a:stretch>
        </p:blipFill>
        <p:spPr>
          <a:xfrm>
            <a:off x="2997200" y="1598775"/>
            <a:ext cx="3205726" cy="271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1000"/>
                                        <p:tgtEl>
                                          <p:spTgt spid="5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1000"/>
                                        <p:tgtEl>
                                          <p:spTgt spid="5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1000"/>
                                        <p:tgtEl>
                                          <p:spTgt spid="5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506" name="Shape 506"/>
        <p:cNvGrpSpPr/>
        <p:nvPr/>
      </p:nvGrpSpPr>
      <p:grpSpPr>
        <a:xfrm>
          <a:off x="0" y="0"/>
          <a:ext cx="0" cy="0"/>
          <a:chOff x="0" y="0"/>
          <a:chExt cx="0" cy="0"/>
        </a:xfrm>
      </p:grpSpPr>
      <p:grpSp>
        <p:nvGrpSpPr>
          <p:cNvPr id="507" name="Google Shape;507;p43"/>
          <p:cNvGrpSpPr/>
          <p:nvPr/>
        </p:nvGrpSpPr>
        <p:grpSpPr>
          <a:xfrm>
            <a:off x="514350" y="101952"/>
            <a:ext cx="7985244" cy="4831100"/>
            <a:chOff x="0" y="-57150"/>
            <a:chExt cx="4206219" cy="2544777"/>
          </a:xfrm>
        </p:grpSpPr>
        <p:sp>
          <p:nvSpPr>
            <p:cNvPr id="508" name="Google Shape;508;p43"/>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09" name="Google Shape;509;p43"/>
            <p:cNvSpPr txBox="1"/>
            <p:nvPr/>
          </p:nvSpPr>
          <p:spPr>
            <a:xfrm>
              <a:off x="0" y="-57150"/>
              <a:ext cx="4206219" cy="2544777"/>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10" name="Google Shape;510;p43"/>
          <p:cNvGrpSpPr/>
          <p:nvPr/>
        </p:nvGrpSpPr>
        <p:grpSpPr>
          <a:xfrm>
            <a:off x="748147" y="345683"/>
            <a:ext cx="7517650" cy="4293005"/>
            <a:chOff x="0" y="-57150"/>
            <a:chExt cx="3959914" cy="2261336"/>
          </a:xfrm>
        </p:grpSpPr>
        <p:sp>
          <p:nvSpPr>
            <p:cNvPr id="511" name="Google Shape;511;p43"/>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12" name="Google Shape;512;p43"/>
            <p:cNvSpPr txBox="1"/>
            <p:nvPr/>
          </p:nvSpPr>
          <p:spPr>
            <a:xfrm>
              <a:off x="0" y="-57150"/>
              <a:ext cx="3959914" cy="226133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13" name="Google Shape;513;p43"/>
          <p:cNvGrpSpPr/>
          <p:nvPr/>
        </p:nvGrpSpPr>
        <p:grpSpPr>
          <a:xfrm>
            <a:off x="1121845" y="905006"/>
            <a:ext cx="6899852" cy="3524597"/>
            <a:chOff x="0" y="-57150"/>
            <a:chExt cx="3634490" cy="1856578"/>
          </a:xfrm>
        </p:grpSpPr>
        <p:sp>
          <p:nvSpPr>
            <p:cNvPr id="514" name="Google Shape;514;p43"/>
            <p:cNvSpPr/>
            <p:nvPr/>
          </p:nvSpPr>
          <p:spPr>
            <a:xfrm>
              <a:off x="0" y="0"/>
              <a:ext cx="3634490" cy="1799428"/>
            </a:xfrm>
            <a:custGeom>
              <a:rect b="b" l="l" r="r" t="t"/>
              <a:pathLst>
                <a:path extrusionOk="0" h="1799428" w="3634490">
                  <a:moveTo>
                    <a:pt x="21319" y="0"/>
                  </a:moveTo>
                  <a:lnTo>
                    <a:pt x="3613171" y="0"/>
                  </a:lnTo>
                  <a:cubicBezTo>
                    <a:pt x="3618826" y="0"/>
                    <a:pt x="3624248" y="2246"/>
                    <a:pt x="3628246" y="6244"/>
                  </a:cubicBezTo>
                  <a:cubicBezTo>
                    <a:pt x="3632244" y="10242"/>
                    <a:pt x="3634490" y="15665"/>
                    <a:pt x="3634490" y="21319"/>
                  </a:cubicBezTo>
                  <a:lnTo>
                    <a:pt x="3634490" y="1778109"/>
                  </a:lnTo>
                  <a:cubicBezTo>
                    <a:pt x="3634490" y="1783763"/>
                    <a:pt x="3632244" y="1789186"/>
                    <a:pt x="3628246" y="1793184"/>
                  </a:cubicBezTo>
                  <a:cubicBezTo>
                    <a:pt x="3624248" y="1797182"/>
                    <a:pt x="3618826" y="1799428"/>
                    <a:pt x="3613171" y="1799428"/>
                  </a:cubicBezTo>
                  <a:lnTo>
                    <a:pt x="21319" y="1799428"/>
                  </a:lnTo>
                  <a:cubicBezTo>
                    <a:pt x="15665" y="1799428"/>
                    <a:pt x="10242" y="1797182"/>
                    <a:pt x="6244" y="1793184"/>
                  </a:cubicBezTo>
                  <a:cubicBezTo>
                    <a:pt x="2246" y="1789186"/>
                    <a:pt x="0" y="1783763"/>
                    <a:pt x="0" y="1778109"/>
                  </a:cubicBezTo>
                  <a:lnTo>
                    <a:pt x="0" y="21319"/>
                  </a:lnTo>
                  <a:cubicBezTo>
                    <a:pt x="0" y="15665"/>
                    <a:pt x="2246" y="10242"/>
                    <a:pt x="6244" y="6244"/>
                  </a:cubicBezTo>
                  <a:cubicBezTo>
                    <a:pt x="10242" y="2246"/>
                    <a:pt x="15665" y="0"/>
                    <a:pt x="21319"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15" name="Google Shape;515;p43"/>
            <p:cNvSpPr txBox="1"/>
            <p:nvPr/>
          </p:nvSpPr>
          <p:spPr>
            <a:xfrm>
              <a:off x="0" y="-57150"/>
              <a:ext cx="3634490" cy="185657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16" name="Google Shape;516;p43"/>
          <p:cNvSpPr/>
          <p:nvPr/>
        </p:nvSpPr>
        <p:spPr>
          <a:xfrm rot="3207531">
            <a:off x="7865950" y="-965223"/>
            <a:ext cx="1420194" cy="2983041"/>
          </a:xfrm>
          <a:custGeom>
            <a:rect b="b" l="l" r="r" t="t"/>
            <a:pathLst>
              <a:path extrusionOk="0" h="5966081" w="2840387">
                <a:moveTo>
                  <a:pt x="0" y="0"/>
                </a:moveTo>
                <a:lnTo>
                  <a:pt x="2840387" y="0"/>
                </a:lnTo>
                <a:lnTo>
                  <a:pt x="2840387" y="5966082"/>
                </a:lnTo>
                <a:lnTo>
                  <a:pt x="0" y="5966082"/>
                </a:lnTo>
                <a:lnTo>
                  <a:pt x="0" y="0"/>
                </a:lnTo>
                <a:close/>
              </a:path>
            </a:pathLst>
          </a:custGeom>
          <a:blipFill rotWithShape="1">
            <a:blip r:embed="rId3">
              <a:alphaModFix/>
            </a:blip>
            <a:stretch>
              <a:fillRect b="0" l="0" r="0" t="0"/>
            </a:stretch>
          </a:blipFill>
          <a:ln>
            <a:noFill/>
          </a:ln>
        </p:spPr>
      </p:sp>
      <p:sp>
        <p:nvSpPr>
          <p:cNvPr id="517" name="Google Shape;517;p43"/>
          <p:cNvSpPr txBox="1"/>
          <p:nvPr/>
        </p:nvSpPr>
        <p:spPr>
          <a:xfrm>
            <a:off x="2418899" y="1117844"/>
            <a:ext cx="4306200" cy="3231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b="0" i="0" lang="en" sz="2100" u="none" cap="none" strike="noStrike">
                <a:solidFill>
                  <a:srgbClr val="E18455"/>
                </a:solidFill>
                <a:latin typeface="Coiny"/>
                <a:ea typeface="Coiny"/>
                <a:cs typeface="Coiny"/>
                <a:sym typeface="Coiny"/>
              </a:rPr>
              <a:t>CONCLUSION &amp; </a:t>
            </a:r>
            <a:r>
              <a:rPr lang="en" sz="2100">
                <a:solidFill>
                  <a:srgbClr val="E18455"/>
                </a:solidFill>
                <a:latin typeface="Coiny"/>
                <a:ea typeface="Coiny"/>
                <a:cs typeface="Coiny"/>
                <a:sym typeface="Coiny"/>
              </a:rPr>
              <a:t>LIMITATIONS</a:t>
            </a:r>
            <a:endParaRPr sz="500"/>
          </a:p>
        </p:txBody>
      </p:sp>
      <p:sp>
        <p:nvSpPr>
          <p:cNvPr id="518" name="Google Shape;518;p43"/>
          <p:cNvSpPr/>
          <p:nvPr/>
        </p:nvSpPr>
        <p:spPr>
          <a:xfrm>
            <a:off x="1337000" y="1871800"/>
            <a:ext cx="6455767" cy="1683436"/>
          </a:xfrm>
          <a:custGeom>
            <a:rect b="b" l="l" r="r" t="t"/>
            <a:pathLst>
              <a:path extrusionOk="0" h="385667" w="2898212">
                <a:moveTo>
                  <a:pt x="26735" y="0"/>
                </a:moveTo>
                <a:lnTo>
                  <a:pt x="2871477" y="0"/>
                </a:lnTo>
                <a:cubicBezTo>
                  <a:pt x="2886242" y="0"/>
                  <a:pt x="2898212" y="11970"/>
                  <a:pt x="2898212" y="26735"/>
                </a:cubicBezTo>
                <a:lnTo>
                  <a:pt x="2898212" y="358932"/>
                </a:lnTo>
                <a:cubicBezTo>
                  <a:pt x="2898212" y="373698"/>
                  <a:pt x="2886242" y="385667"/>
                  <a:pt x="2871477" y="385667"/>
                </a:cubicBezTo>
                <a:lnTo>
                  <a:pt x="26735" y="385667"/>
                </a:lnTo>
                <a:cubicBezTo>
                  <a:pt x="11970" y="385667"/>
                  <a:pt x="0" y="373698"/>
                  <a:pt x="0" y="358932"/>
                </a:cubicBezTo>
                <a:lnTo>
                  <a:pt x="0" y="26735"/>
                </a:lnTo>
                <a:cubicBezTo>
                  <a:pt x="0" y="11970"/>
                  <a:pt x="11970" y="0"/>
                  <a:pt x="26735"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19" name="Google Shape;519;p43"/>
          <p:cNvSpPr/>
          <p:nvPr/>
        </p:nvSpPr>
        <p:spPr>
          <a:xfrm rot="-9230465">
            <a:off x="-273182" y="3828313"/>
            <a:ext cx="1342941" cy="2820776"/>
          </a:xfrm>
          <a:custGeom>
            <a:rect b="b" l="l" r="r" t="t"/>
            <a:pathLst>
              <a:path extrusionOk="0" h="5641551" w="2685882">
                <a:moveTo>
                  <a:pt x="0" y="0"/>
                </a:moveTo>
                <a:lnTo>
                  <a:pt x="2685882" y="0"/>
                </a:lnTo>
                <a:lnTo>
                  <a:pt x="2685882" y="5641551"/>
                </a:lnTo>
                <a:lnTo>
                  <a:pt x="0" y="5641551"/>
                </a:lnTo>
                <a:lnTo>
                  <a:pt x="0" y="0"/>
                </a:lnTo>
                <a:close/>
              </a:path>
            </a:pathLst>
          </a:custGeom>
          <a:blipFill rotWithShape="1">
            <a:blip r:embed="rId3">
              <a:alphaModFix/>
            </a:blip>
            <a:stretch>
              <a:fillRect b="0" l="0" r="0" t="0"/>
            </a:stretch>
          </a:blipFill>
          <a:ln>
            <a:noFill/>
          </a:ln>
        </p:spPr>
      </p:sp>
      <p:sp>
        <p:nvSpPr>
          <p:cNvPr id="520" name="Google Shape;520;p43"/>
          <p:cNvSpPr txBox="1"/>
          <p:nvPr/>
        </p:nvSpPr>
        <p:spPr>
          <a:xfrm>
            <a:off x="1486425" y="1871800"/>
            <a:ext cx="6213000" cy="22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chemeClr val="dk1"/>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900">
                <a:solidFill>
                  <a:srgbClr val="374151"/>
                </a:solidFill>
                <a:latin typeface="Poppins"/>
                <a:ea typeface="Poppins"/>
                <a:cs typeface="Poppins"/>
                <a:sym typeface="Poppins"/>
              </a:rPr>
              <a:t>The study employed advanced exergy analysis to evaluate the CTM process, revealing that endogenous exergy destruction contributes significantly (94.47%) to total exergy destruction, indicating irreversibility within components as a major factor. The research identified a 46.55% potential for real improvement in reducing exergy destruction, with technical or economic constraints limiting 53.45%. Recommendations to reduce avoidable exergy destruction in specific components led to optimized results, reducing total exergy destruction and increasing exergy efficiency. The study also highlighted potential economic implications and suggested future advanced exergoeconomic analysis to address these considerations.</a:t>
            </a:r>
            <a:endParaRPr sz="900">
              <a:solidFill>
                <a:srgbClr val="374151"/>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152" name="Shape 152"/>
        <p:cNvGrpSpPr/>
        <p:nvPr/>
      </p:nvGrpSpPr>
      <p:grpSpPr>
        <a:xfrm>
          <a:off x="0" y="0"/>
          <a:ext cx="0" cy="0"/>
          <a:chOff x="0" y="0"/>
          <a:chExt cx="0" cy="0"/>
        </a:xfrm>
      </p:grpSpPr>
      <p:grpSp>
        <p:nvGrpSpPr>
          <p:cNvPr id="153" name="Google Shape;153;p26"/>
          <p:cNvGrpSpPr/>
          <p:nvPr/>
        </p:nvGrpSpPr>
        <p:grpSpPr>
          <a:xfrm>
            <a:off x="514350" y="101952"/>
            <a:ext cx="7985244" cy="4831100"/>
            <a:chOff x="0" y="-57150"/>
            <a:chExt cx="4206219" cy="2544777"/>
          </a:xfrm>
        </p:grpSpPr>
        <p:sp>
          <p:nvSpPr>
            <p:cNvPr id="154" name="Google Shape;154;p26"/>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5" name="Google Shape;155;p26"/>
            <p:cNvSpPr txBox="1"/>
            <p:nvPr/>
          </p:nvSpPr>
          <p:spPr>
            <a:xfrm>
              <a:off x="0" y="-57150"/>
              <a:ext cx="4206219" cy="2544777"/>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6" name="Google Shape;156;p26"/>
          <p:cNvGrpSpPr/>
          <p:nvPr/>
        </p:nvGrpSpPr>
        <p:grpSpPr>
          <a:xfrm>
            <a:off x="748147" y="345683"/>
            <a:ext cx="7517650" cy="4293005"/>
            <a:chOff x="0" y="-57150"/>
            <a:chExt cx="3959914" cy="2261336"/>
          </a:xfrm>
        </p:grpSpPr>
        <p:sp>
          <p:nvSpPr>
            <p:cNvPr id="157" name="Google Shape;157;p26"/>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8" name="Google Shape;158;p26"/>
            <p:cNvSpPr txBox="1"/>
            <p:nvPr/>
          </p:nvSpPr>
          <p:spPr>
            <a:xfrm>
              <a:off x="0" y="-57150"/>
              <a:ext cx="3959914" cy="226133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9" name="Google Shape;159;p26"/>
          <p:cNvGrpSpPr/>
          <p:nvPr/>
        </p:nvGrpSpPr>
        <p:grpSpPr>
          <a:xfrm>
            <a:off x="2534750" y="726973"/>
            <a:ext cx="4073955" cy="863977"/>
            <a:chOff x="0" y="-57150"/>
            <a:chExt cx="2145994" cy="945063"/>
          </a:xfrm>
        </p:grpSpPr>
        <p:sp>
          <p:nvSpPr>
            <p:cNvPr id="160" name="Google Shape;160;p26"/>
            <p:cNvSpPr/>
            <p:nvPr/>
          </p:nvSpPr>
          <p:spPr>
            <a:xfrm>
              <a:off x="0" y="0"/>
              <a:ext cx="2145994" cy="887913"/>
            </a:xfrm>
            <a:custGeom>
              <a:rect b="b" l="l" r="r" t="t"/>
              <a:pathLst>
                <a:path extrusionOk="0" h="887913" w="2145994">
                  <a:moveTo>
                    <a:pt x="95015" y="0"/>
                  </a:moveTo>
                  <a:lnTo>
                    <a:pt x="2050978" y="0"/>
                  </a:lnTo>
                  <a:cubicBezTo>
                    <a:pt x="2076178" y="0"/>
                    <a:pt x="2100345" y="10011"/>
                    <a:pt x="2118164" y="27829"/>
                  </a:cubicBezTo>
                  <a:cubicBezTo>
                    <a:pt x="2135983" y="45648"/>
                    <a:pt x="2145994" y="69816"/>
                    <a:pt x="2145994" y="95015"/>
                  </a:cubicBezTo>
                  <a:lnTo>
                    <a:pt x="2145994" y="792898"/>
                  </a:lnTo>
                  <a:cubicBezTo>
                    <a:pt x="2145994" y="818098"/>
                    <a:pt x="2135983" y="842265"/>
                    <a:pt x="2118164" y="860084"/>
                  </a:cubicBezTo>
                  <a:cubicBezTo>
                    <a:pt x="2100345" y="877903"/>
                    <a:pt x="2076178" y="887913"/>
                    <a:pt x="2050978" y="887913"/>
                  </a:cubicBezTo>
                  <a:lnTo>
                    <a:pt x="95015" y="887913"/>
                  </a:lnTo>
                  <a:cubicBezTo>
                    <a:pt x="69816" y="887913"/>
                    <a:pt x="45648" y="877903"/>
                    <a:pt x="27829" y="860084"/>
                  </a:cubicBezTo>
                  <a:cubicBezTo>
                    <a:pt x="10011" y="842265"/>
                    <a:pt x="0" y="818098"/>
                    <a:pt x="0" y="792898"/>
                  </a:cubicBezTo>
                  <a:lnTo>
                    <a:pt x="0" y="95015"/>
                  </a:lnTo>
                  <a:cubicBezTo>
                    <a:pt x="0" y="69816"/>
                    <a:pt x="10011" y="45648"/>
                    <a:pt x="27829" y="27829"/>
                  </a:cubicBezTo>
                  <a:cubicBezTo>
                    <a:pt x="45648" y="10011"/>
                    <a:pt x="69816" y="0"/>
                    <a:pt x="95015"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26"/>
            <p:cNvSpPr txBox="1"/>
            <p:nvPr/>
          </p:nvSpPr>
          <p:spPr>
            <a:xfrm>
              <a:off x="0" y="-57150"/>
              <a:ext cx="2145994" cy="94506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2" name="Google Shape;162;p26"/>
          <p:cNvSpPr/>
          <p:nvPr/>
        </p:nvSpPr>
        <p:spPr>
          <a:xfrm>
            <a:off x="7033260" y="2124546"/>
            <a:ext cx="368560" cy="530649"/>
          </a:xfrm>
          <a:custGeom>
            <a:rect b="b" l="l" r="r" t="t"/>
            <a:pathLst>
              <a:path extrusionOk="0" h="1061297" w="737119">
                <a:moveTo>
                  <a:pt x="0" y="0"/>
                </a:moveTo>
                <a:lnTo>
                  <a:pt x="737119" y="0"/>
                </a:lnTo>
                <a:lnTo>
                  <a:pt x="737119" y="1061298"/>
                </a:lnTo>
                <a:lnTo>
                  <a:pt x="0" y="1061298"/>
                </a:lnTo>
                <a:lnTo>
                  <a:pt x="0" y="0"/>
                </a:lnTo>
                <a:close/>
              </a:path>
            </a:pathLst>
          </a:custGeom>
          <a:blipFill rotWithShape="1">
            <a:blip r:embed="rId3">
              <a:alphaModFix/>
            </a:blip>
            <a:stretch>
              <a:fillRect b="0" l="0" r="0" t="0"/>
            </a:stretch>
          </a:blipFill>
          <a:ln>
            <a:noFill/>
          </a:ln>
        </p:spPr>
      </p:sp>
      <p:sp>
        <p:nvSpPr>
          <p:cNvPr id="163" name="Google Shape;163;p26"/>
          <p:cNvSpPr/>
          <p:nvPr/>
        </p:nvSpPr>
        <p:spPr>
          <a:xfrm>
            <a:off x="1173225" y="2888341"/>
            <a:ext cx="368559" cy="530648"/>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164" name="Google Shape;164;p26"/>
          <p:cNvSpPr/>
          <p:nvPr/>
        </p:nvSpPr>
        <p:spPr>
          <a:xfrm>
            <a:off x="969202" y="3509721"/>
            <a:ext cx="292360" cy="420936"/>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165" name="Google Shape;165;p26"/>
          <p:cNvSpPr txBox="1"/>
          <p:nvPr/>
        </p:nvSpPr>
        <p:spPr>
          <a:xfrm>
            <a:off x="2338045" y="981954"/>
            <a:ext cx="4337700" cy="3540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lang="en" sz="2300">
                <a:solidFill>
                  <a:srgbClr val="E18455"/>
                </a:solidFill>
                <a:latin typeface="Coiny"/>
                <a:ea typeface="Coiny"/>
                <a:cs typeface="Coiny"/>
                <a:sym typeface="Coiny"/>
              </a:rPr>
              <a:t>OVERVIEW</a:t>
            </a:r>
            <a:endParaRPr sz="700">
              <a:latin typeface="Coiny"/>
              <a:ea typeface="Coiny"/>
              <a:cs typeface="Coiny"/>
              <a:sym typeface="Coiny"/>
            </a:endParaRPr>
          </a:p>
        </p:txBody>
      </p:sp>
      <p:sp>
        <p:nvSpPr>
          <p:cNvPr id="166" name="Google Shape;166;p26"/>
          <p:cNvSpPr/>
          <p:nvPr/>
        </p:nvSpPr>
        <p:spPr>
          <a:xfrm>
            <a:off x="6740900" y="1703610"/>
            <a:ext cx="292360" cy="420936"/>
          </a:xfrm>
          <a:custGeom>
            <a:rect b="b" l="l" r="r" t="t"/>
            <a:pathLst>
              <a:path extrusionOk="0" h="841873" w="584719">
                <a:moveTo>
                  <a:pt x="0" y="0"/>
                </a:moveTo>
                <a:lnTo>
                  <a:pt x="584720" y="0"/>
                </a:lnTo>
                <a:lnTo>
                  <a:pt x="584720" y="841873"/>
                </a:lnTo>
                <a:lnTo>
                  <a:pt x="0" y="841873"/>
                </a:lnTo>
                <a:lnTo>
                  <a:pt x="0" y="0"/>
                </a:lnTo>
                <a:close/>
              </a:path>
            </a:pathLst>
          </a:custGeom>
          <a:blipFill rotWithShape="1">
            <a:blip r:embed="rId3">
              <a:alphaModFix/>
            </a:blip>
            <a:stretch>
              <a:fillRect b="0" l="0" r="0" t="0"/>
            </a:stretch>
          </a:blipFill>
          <a:ln>
            <a:noFill/>
          </a:ln>
        </p:spPr>
      </p:sp>
      <p:sp>
        <p:nvSpPr>
          <p:cNvPr id="167" name="Google Shape;167;p26"/>
          <p:cNvSpPr/>
          <p:nvPr/>
        </p:nvSpPr>
        <p:spPr>
          <a:xfrm>
            <a:off x="1026523" y="450576"/>
            <a:ext cx="1032686" cy="2095857"/>
          </a:xfrm>
          <a:custGeom>
            <a:rect b="b" l="l" r="r" t="t"/>
            <a:pathLst>
              <a:path extrusionOk="0" h="4191715" w="2065372">
                <a:moveTo>
                  <a:pt x="0" y="0"/>
                </a:moveTo>
                <a:lnTo>
                  <a:pt x="2065372" y="0"/>
                </a:lnTo>
                <a:lnTo>
                  <a:pt x="2065372" y="4191715"/>
                </a:lnTo>
                <a:lnTo>
                  <a:pt x="0" y="4191715"/>
                </a:lnTo>
                <a:lnTo>
                  <a:pt x="0" y="0"/>
                </a:lnTo>
                <a:close/>
              </a:path>
            </a:pathLst>
          </a:custGeom>
          <a:blipFill rotWithShape="1">
            <a:blip r:embed="rId4">
              <a:alphaModFix/>
            </a:blip>
            <a:stretch>
              <a:fillRect b="0" l="0" r="0" t="0"/>
            </a:stretch>
          </a:blipFill>
          <a:ln>
            <a:noFill/>
          </a:ln>
        </p:spPr>
      </p:sp>
      <p:sp>
        <p:nvSpPr>
          <p:cNvPr id="168" name="Google Shape;168;p26"/>
          <p:cNvSpPr/>
          <p:nvPr/>
        </p:nvSpPr>
        <p:spPr>
          <a:xfrm>
            <a:off x="7164772" y="3181578"/>
            <a:ext cx="794393" cy="1296488"/>
          </a:xfrm>
          <a:custGeom>
            <a:rect b="b" l="l" r="r" t="t"/>
            <a:pathLst>
              <a:path extrusionOk="0" h="2592976" w="1588787">
                <a:moveTo>
                  <a:pt x="0" y="0"/>
                </a:moveTo>
                <a:lnTo>
                  <a:pt x="1588788" y="0"/>
                </a:lnTo>
                <a:lnTo>
                  <a:pt x="1588788" y="2592976"/>
                </a:lnTo>
                <a:lnTo>
                  <a:pt x="0" y="2592976"/>
                </a:lnTo>
                <a:lnTo>
                  <a:pt x="0" y="0"/>
                </a:lnTo>
                <a:close/>
              </a:path>
            </a:pathLst>
          </a:custGeom>
          <a:blipFill rotWithShape="1">
            <a:blip r:embed="rId5">
              <a:alphaModFix/>
            </a:blip>
            <a:stretch>
              <a:fillRect b="0" l="0" r="0" t="0"/>
            </a:stretch>
          </a:blipFill>
          <a:ln>
            <a:noFill/>
          </a:ln>
        </p:spPr>
      </p:sp>
      <p:sp>
        <p:nvSpPr>
          <p:cNvPr id="169" name="Google Shape;169;p26"/>
          <p:cNvSpPr txBox="1"/>
          <p:nvPr/>
        </p:nvSpPr>
        <p:spPr>
          <a:xfrm>
            <a:off x="2059200" y="1937350"/>
            <a:ext cx="5015700" cy="2540700"/>
          </a:xfrm>
          <a:prstGeom prst="rect">
            <a:avLst/>
          </a:prstGeom>
          <a:noFill/>
          <a:ln>
            <a:noFill/>
          </a:ln>
        </p:spPr>
        <p:txBody>
          <a:bodyPr anchorCtr="0" anchor="t" bIns="91425" lIns="91425" spcFirstLastPara="1" rIns="91425" wrap="square" tIns="91425">
            <a:noAutofit/>
          </a:bodyPr>
          <a:lstStyle/>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Major Challenge in the 21st Century:</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Controlling greenhouse gas emissions is a significant challenge.</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CO2 has risen by 30% due to fossil fuel consumption, leading to environmental issues.</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Global Importance of Carbon Reduction:</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Carbon reduction is crucial on a global scale.</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Challenges with Carbon Capture and Storage (CCS):</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CCS is suggested, but challenges persist in its implementation.</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Focus of the Study:</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The study centers on the catalytic hydrogenation of CO2 to methanol.</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Exploration through Advanced Exergy Analysis:</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The process's thermodynamic performance is explored using advanced exergy analysis.</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This analysis aims to identify effective improvement measures and enable parametric optimization.</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Main Contributions of the Study:</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Material and energy flow modeling is conducted.</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Conventional and advanced exergy analyses are performed.</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Effective improvement measures for the CO2 to methanol process are identified.</a:t>
            </a:r>
            <a:endParaRPr sz="700">
              <a:solidFill>
                <a:srgbClr val="5D381C"/>
              </a:solidFill>
              <a:latin typeface="Poppins"/>
              <a:ea typeface="Poppins"/>
              <a:cs typeface="Poppins"/>
              <a:sym typeface="Poppins"/>
            </a:endParaRPr>
          </a:p>
          <a:p>
            <a:pPr indent="0" lvl="0" marL="0" rtl="0" algn="l">
              <a:spcBef>
                <a:spcPts val="0"/>
              </a:spcBef>
              <a:spcAft>
                <a:spcPts val="0"/>
              </a:spcAft>
              <a:buNone/>
            </a:pPr>
            <a:r>
              <a:t/>
            </a:r>
            <a:endParaRPr sz="1100">
              <a:solidFill>
                <a:srgbClr val="5D381C"/>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524" name="Shape 524"/>
        <p:cNvGrpSpPr/>
        <p:nvPr/>
      </p:nvGrpSpPr>
      <p:grpSpPr>
        <a:xfrm>
          <a:off x="0" y="0"/>
          <a:ext cx="0" cy="0"/>
          <a:chOff x="0" y="0"/>
          <a:chExt cx="0" cy="0"/>
        </a:xfrm>
      </p:grpSpPr>
      <p:grpSp>
        <p:nvGrpSpPr>
          <p:cNvPr id="525" name="Google Shape;525;p44"/>
          <p:cNvGrpSpPr/>
          <p:nvPr/>
        </p:nvGrpSpPr>
        <p:grpSpPr>
          <a:xfrm>
            <a:off x="514350" y="101952"/>
            <a:ext cx="7985244" cy="4831100"/>
            <a:chOff x="0" y="-57150"/>
            <a:chExt cx="4206219" cy="2544777"/>
          </a:xfrm>
        </p:grpSpPr>
        <p:sp>
          <p:nvSpPr>
            <p:cNvPr id="526" name="Google Shape;526;p44"/>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27" name="Google Shape;527;p44"/>
            <p:cNvSpPr txBox="1"/>
            <p:nvPr/>
          </p:nvSpPr>
          <p:spPr>
            <a:xfrm>
              <a:off x="0" y="-57150"/>
              <a:ext cx="4206219" cy="2544777"/>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28" name="Google Shape;528;p44"/>
          <p:cNvGrpSpPr/>
          <p:nvPr/>
        </p:nvGrpSpPr>
        <p:grpSpPr>
          <a:xfrm>
            <a:off x="748147" y="345683"/>
            <a:ext cx="7517650" cy="4293005"/>
            <a:chOff x="0" y="-57150"/>
            <a:chExt cx="3959914" cy="2261336"/>
          </a:xfrm>
        </p:grpSpPr>
        <p:sp>
          <p:nvSpPr>
            <p:cNvPr id="529" name="Google Shape;529;p44"/>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0" name="Google Shape;530;p44"/>
            <p:cNvSpPr txBox="1"/>
            <p:nvPr/>
          </p:nvSpPr>
          <p:spPr>
            <a:xfrm>
              <a:off x="0" y="-57150"/>
              <a:ext cx="3959914" cy="226133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31" name="Google Shape;531;p44"/>
          <p:cNvSpPr/>
          <p:nvPr/>
        </p:nvSpPr>
        <p:spPr>
          <a:xfrm>
            <a:off x="1026523" y="450576"/>
            <a:ext cx="1032686" cy="2095857"/>
          </a:xfrm>
          <a:custGeom>
            <a:rect b="b" l="l" r="r" t="t"/>
            <a:pathLst>
              <a:path extrusionOk="0" h="4191715" w="2065372">
                <a:moveTo>
                  <a:pt x="0" y="0"/>
                </a:moveTo>
                <a:lnTo>
                  <a:pt x="2065372" y="0"/>
                </a:lnTo>
                <a:lnTo>
                  <a:pt x="2065372" y="4191715"/>
                </a:lnTo>
                <a:lnTo>
                  <a:pt x="0" y="4191715"/>
                </a:lnTo>
                <a:lnTo>
                  <a:pt x="0" y="0"/>
                </a:lnTo>
                <a:close/>
              </a:path>
            </a:pathLst>
          </a:custGeom>
          <a:blipFill rotWithShape="1">
            <a:blip r:embed="rId3">
              <a:alphaModFix/>
            </a:blip>
            <a:stretch>
              <a:fillRect b="0" l="0" r="0" t="0"/>
            </a:stretch>
          </a:blipFill>
          <a:ln>
            <a:noFill/>
          </a:ln>
        </p:spPr>
      </p:sp>
      <p:sp>
        <p:nvSpPr>
          <p:cNvPr id="532" name="Google Shape;532;p44"/>
          <p:cNvSpPr/>
          <p:nvPr/>
        </p:nvSpPr>
        <p:spPr>
          <a:xfrm>
            <a:off x="7164772" y="3181578"/>
            <a:ext cx="794393" cy="1296488"/>
          </a:xfrm>
          <a:custGeom>
            <a:rect b="b" l="l" r="r" t="t"/>
            <a:pathLst>
              <a:path extrusionOk="0" h="2592976" w="1588787">
                <a:moveTo>
                  <a:pt x="0" y="0"/>
                </a:moveTo>
                <a:lnTo>
                  <a:pt x="1588788" y="0"/>
                </a:lnTo>
                <a:lnTo>
                  <a:pt x="1588788" y="2592976"/>
                </a:lnTo>
                <a:lnTo>
                  <a:pt x="0" y="2592976"/>
                </a:lnTo>
                <a:lnTo>
                  <a:pt x="0" y="0"/>
                </a:lnTo>
                <a:close/>
              </a:path>
            </a:pathLst>
          </a:custGeom>
          <a:blipFill rotWithShape="1">
            <a:blip r:embed="rId4">
              <a:alphaModFix/>
            </a:blip>
            <a:stretch>
              <a:fillRect b="0" l="0" r="0" t="0"/>
            </a:stretch>
          </a:blipFill>
          <a:ln>
            <a:noFill/>
          </a:ln>
        </p:spPr>
      </p:sp>
      <p:sp>
        <p:nvSpPr>
          <p:cNvPr id="533" name="Google Shape;533;p44"/>
          <p:cNvSpPr/>
          <p:nvPr/>
        </p:nvSpPr>
        <p:spPr>
          <a:xfrm>
            <a:off x="7590606" y="2546434"/>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5">
              <a:alphaModFix/>
            </a:blip>
            <a:stretch>
              <a:fillRect b="0" l="0" r="0" t="0"/>
            </a:stretch>
          </a:blipFill>
          <a:ln>
            <a:noFill/>
          </a:ln>
        </p:spPr>
      </p:sp>
      <p:sp>
        <p:nvSpPr>
          <p:cNvPr id="534" name="Google Shape;534;p44"/>
          <p:cNvSpPr/>
          <p:nvPr/>
        </p:nvSpPr>
        <p:spPr>
          <a:xfrm>
            <a:off x="1505568" y="3077082"/>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5">
              <a:alphaModFix/>
            </a:blip>
            <a:stretch>
              <a:fillRect b="0" l="0" r="0" t="0"/>
            </a:stretch>
          </a:blipFill>
          <a:ln>
            <a:noFill/>
          </a:ln>
        </p:spPr>
      </p:sp>
      <p:sp>
        <p:nvSpPr>
          <p:cNvPr id="535" name="Google Shape;535;p44"/>
          <p:cNvSpPr/>
          <p:nvPr/>
        </p:nvSpPr>
        <p:spPr>
          <a:xfrm>
            <a:off x="1211605" y="3436826"/>
            <a:ext cx="292359" cy="420936"/>
          </a:xfrm>
          <a:custGeom>
            <a:rect b="b" l="l" r="r" t="t"/>
            <a:pathLst>
              <a:path extrusionOk="0" h="841873" w="584719">
                <a:moveTo>
                  <a:pt x="0" y="0"/>
                </a:moveTo>
                <a:lnTo>
                  <a:pt x="584719" y="0"/>
                </a:lnTo>
                <a:lnTo>
                  <a:pt x="584719" y="841873"/>
                </a:lnTo>
                <a:lnTo>
                  <a:pt x="0" y="841873"/>
                </a:lnTo>
                <a:lnTo>
                  <a:pt x="0" y="0"/>
                </a:lnTo>
                <a:close/>
              </a:path>
            </a:pathLst>
          </a:custGeom>
          <a:blipFill rotWithShape="1">
            <a:blip r:embed="rId5">
              <a:alphaModFix/>
            </a:blip>
            <a:stretch>
              <a:fillRect b="0" l="0" r="0" t="0"/>
            </a:stretch>
          </a:blipFill>
          <a:ln>
            <a:noFill/>
          </a:ln>
        </p:spPr>
      </p:sp>
      <p:sp>
        <p:nvSpPr>
          <p:cNvPr id="536" name="Google Shape;536;p44"/>
          <p:cNvSpPr/>
          <p:nvPr/>
        </p:nvSpPr>
        <p:spPr>
          <a:xfrm>
            <a:off x="8629650" y="1371563"/>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6">
              <a:alphaModFix/>
            </a:blip>
            <a:stretch>
              <a:fillRect b="0" l="0" r="0" t="0"/>
            </a:stretch>
          </a:blipFill>
          <a:ln>
            <a:noFill/>
          </a:ln>
        </p:spPr>
      </p:sp>
      <p:sp>
        <p:nvSpPr>
          <p:cNvPr id="537" name="Google Shape;537;p44"/>
          <p:cNvSpPr/>
          <p:nvPr/>
        </p:nvSpPr>
        <p:spPr>
          <a:xfrm>
            <a:off x="145790" y="3466278"/>
            <a:ext cx="252498" cy="363544"/>
          </a:xfrm>
          <a:custGeom>
            <a:rect b="b" l="l" r="r" t="t"/>
            <a:pathLst>
              <a:path extrusionOk="0" h="727088" w="504996">
                <a:moveTo>
                  <a:pt x="0" y="0"/>
                </a:moveTo>
                <a:lnTo>
                  <a:pt x="504996" y="0"/>
                </a:lnTo>
                <a:lnTo>
                  <a:pt x="504996" y="727088"/>
                </a:lnTo>
                <a:lnTo>
                  <a:pt x="0" y="727088"/>
                </a:lnTo>
                <a:lnTo>
                  <a:pt x="0" y="0"/>
                </a:lnTo>
                <a:close/>
              </a:path>
            </a:pathLst>
          </a:custGeom>
          <a:blipFill rotWithShape="1">
            <a:blip r:embed="rId6">
              <a:alphaModFix/>
            </a:blip>
            <a:stretch>
              <a:fillRect b="0" l="0" r="0" t="0"/>
            </a:stretch>
          </a:blipFill>
          <a:ln>
            <a:noFill/>
          </a:ln>
        </p:spPr>
      </p:sp>
      <p:sp>
        <p:nvSpPr>
          <p:cNvPr id="538" name="Google Shape;538;p44"/>
          <p:cNvSpPr/>
          <p:nvPr/>
        </p:nvSpPr>
        <p:spPr>
          <a:xfrm rot="3207531">
            <a:off x="7865950" y="-965223"/>
            <a:ext cx="1420194" cy="2983041"/>
          </a:xfrm>
          <a:custGeom>
            <a:rect b="b" l="l" r="r" t="t"/>
            <a:pathLst>
              <a:path extrusionOk="0" h="5966081" w="2840387">
                <a:moveTo>
                  <a:pt x="0" y="0"/>
                </a:moveTo>
                <a:lnTo>
                  <a:pt x="2840387" y="0"/>
                </a:lnTo>
                <a:lnTo>
                  <a:pt x="2840387" y="5966082"/>
                </a:lnTo>
                <a:lnTo>
                  <a:pt x="0" y="5966082"/>
                </a:lnTo>
                <a:lnTo>
                  <a:pt x="0" y="0"/>
                </a:lnTo>
                <a:close/>
              </a:path>
            </a:pathLst>
          </a:custGeom>
          <a:blipFill rotWithShape="1">
            <a:blip r:embed="rId7">
              <a:alphaModFix/>
            </a:blip>
            <a:stretch>
              <a:fillRect b="0" l="0" r="0" t="0"/>
            </a:stretch>
          </a:blipFill>
          <a:ln>
            <a:noFill/>
          </a:ln>
        </p:spPr>
      </p:sp>
      <p:sp>
        <p:nvSpPr>
          <p:cNvPr id="539" name="Google Shape;539;p44"/>
          <p:cNvSpPr/>
          <p:nvPr/>
        </p:nvSpPr>
        <p:spPr>
          <a:xfrm rot="-9230465">
            <a:off x="-273182" y="3828313"/>
            <a:ext cx="1342941" cy="2820776"/>
          </a:xfrm>
          <a:custGeom>
            <a:rect b="b" l="l" r="r" t="t"/>
            <a:pathLst>
              <a:path extrusionOk="0" h="5641551" w="2685882">
                <a:moveTo>
                  <a:pt x="0" y="0"/>
                </a:moveTo>
                <a:lnTo>
                  <a:pt x="2685882" y="0"/>
                </a:lnTo>
                <a:lnTo>
                  <a:pt x="2685882" y="5641551"/>
                </a:lnTo>
                <a:lnTo>
                  <a:pt x="0" y="5641551"/>
                </a:lnTo>
                <a:lnTo>
                  <a:pt x="0" y="0"/>
                </a:lnTo>
                <a:close/>
              </a:path>
            </a:pathLst>
          </a:custGeom>
          <a:blipFill rotWithShape="1">
            <a:blip r:embed="rId7">
              <a:alphaModFix/>
            </a:blip>
            <a:stretch>
              <a:fillRect b="0" l="0" r="0" t="0"/>
            </a:stretch>
          </a:blipFill>
          <a:ln>
            <a:noFill/>
          </a:ln>
        </p:spPr>
      </p:sp>
      <p:sp>
        <p:nvSpPr>
          <p:cNvPr id="540" name="Google Shape;540;p44"/>
          <p:cNvSpPr txBox="1"/>
          <p:nvPr/>
        </p:nvSpPr>
        <p:spPr>
          <a:xfrm>
            <a:off x="2355004" y="1577817"/>
            <a:ext cx="4433994" cy="1949767"/>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b="0" i="0" lang="en" sz="4000" u="none" cap="none" strike="noStrike">
                <a:solidFill>
                  <a:srgbClr val="E18455"/>
                </a:solidFill>
                <a:latin typeface="Coiny"/>
                <a:ea typeface="Coiny"/>
                <a:cs typeface="Coiny"/>
                <a:sym typeface="Coiny"/>
              </a:rPr>
              <a:t>A WARM</a:t>
            </a:r>
            <a:endParaRPr sz="700"/>
          </a:p>
          <a:p>
            <a:pPr indent="0" lvl="0" marL="0" marR="0" rtl="0" algn="ctr">
              <a:lnSpc>
                <a:spcPct val="129000"/>
              </a:lnSpc>
              <a:spcBef>
                <a:spcPts val="0"/>
              </a:spcBef>
              <a:spcAft>
                <a:spcPts val="0"/>
              </a:spcAft>
              <a:buNone/>
            </a:pPr>
            <a:r>
              <a:rPr b="0" i="0" lang="en" sz="4000" u="none" cap="none" strike="noStrike">
                <a:solidFill>
                  <a:srgbClr val="E18455"/>
                </a:solidFill>
                <a:latin typeface="Coiny"/>
                <a:ea typeface="Coiny"/>
                <a:cs typeface="Coiny"/>
                <a:sym typeface="Coiny"/>
              </a:rPr>
              <a:t>THANK YOU</a:t>
            </a:r>
            <a:endParaRPr sz="700"/>
          </a:p>
          <a:p>
            <a:pPr indent="0" lvl="0" marL="0" marR="0" rtl="0" algn="ctr">
              <a:lnSpc>
                <a:spcPct val="129000"/>
              </a:lnSpc>
              <a:spcBef>
                <a:spcPts val="0"/>
              </a:spcBef>
              <a:spcAft>
                <a:spcPts val="0"/>
              </a:spcAft>
              <a:buNone/>
            </a:pPr>
            <a:r>
              <a:rPr b="0" i="0" lang="en" sz="4000" u="none" cap="none" strike="noStrike">
                <a:solidFill>
                  <a:srgbClr val="E18455"/>
                </a:solidFill>
                <a:latin typeface="Coiny"/>
                <a:ea typeface="Coiny"/>
                <a:cs typeface="Coiny"/>
                <a:sym typeface="Coiny"/>
              </a:rPr>
              <a:t>TO ALL OF YOU!</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173" name="Shape 173"/>
        <p:cNvGrpSpPr/>
        <p:nvPr/>
      </p:nvGrpSpPr>
      <p:grpSpPr>
        <a:xfrm>
          <a:off x="0" y="0"/>
          <a:ext cx="0" cy="0"/>
          <a:chOff x="0" y="0"/>
          <a:chExt cx="0" cy="0"/>
        </a:xfrm>
      </p:grpSpPr>
      <p:grpSp>
        <p:nvGrpSpPr>
          <p:cNvPr id="174" name="Google Shape;174;p27"/>
          <p:cNvGrpSpPr/>
          <p:nvPr/>
        </p:nvGrpSpPr>
        <p:grpSpPr>
          <a:xfrm>
            <a:off x="514350" y="120034"/>
            <a:ext cx="7985244" cy="4813018"/>
            <a:chOff x="0" y="-241102"/>
            <a:chExt cx="21293982" cy="12834714"/>
          </a:xfrm>
        </p:grpSpPr>
        <p:grpSp>
          <p:nvGrpSpPr>
            <p:cNvPr id="175" name="Google Shape;175;p27"/>
            <p:cNvGrpSpPr/>
            <p:nvPr/>
          </p:nvGrpSpPr>
          <p:grpSpPr>
            <a:xfrm>
              <a:off x="0" y="-241102"/>
              <a:ext cx="21293982" cy="12834714"/>
              <a:chOff x="0" y="-47625"/>
              <a:chExt cx="4206219" cy="2535252"/>
            </a:xfrm>
          </p:grpSpPr>
          <p:sp>
            <p:nvSpPr>
              <p:cNvPr id="176" name="Google Shape;176;p27"/>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7" name="Google Shape;177;p27"/>
              <p:cNvSpPr txBox="1"/>
              <p:nvPr/>
            </p:nvSpPr>
            <p:spPr>
              <a:xfrm>
                <a:off x="0" y="-47625"/>
                <a:ext cx="4206219" cy="253525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8" name="Google Shape;178;p27"/>
            <p:cNvGrpSpPr/>
            <p:nvPr/>
          </p:nvGrpSpPr>
          <p:grpSpPr>
            <a:xfrm>
              <a:off x="623458" y="408848"/>
              <a:ext cx="20047066" cy="11399793"/>
              <a:chOff x="0" y="-47625"/>
              <a:chExt cx="3959914" cy="2251811"/>
            </a:xfrm>
          </p:grpSpPr>
          <p:sp>
            <p:nvSpPr>
              <p:cNvPr id="179" name="Google Shape;179;p27"/>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0" name="Google Shape;180;p27"/>
              <p:cNvSpPr txBox="1"/>
              <p:nvPr/>
            </p:nvSpPr>
            <p:spPr>
              <a:xfrm>
                <a:off x="0" y="-47625"/>
                <a:ext cx="3959914" cy="2251811"/>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81" name="Google Shape;181;p27"/>
          <p:cNvGrpSpPr/>
          <p:nvPr/>
        </p:nvGrpSpPr>
        <p:grpSpPr>
          <a:xfrm>
            <a:off x="2408678" y="837576"/>
            <a:ext cx="4326643" cy="840661"/>
            <a:chOff x="0" y="-57150"/>
            <a:chExt cx="2279054" cy="442817"/>
          </a:xfrm>
        </p:grpSpPr>
        <p:sp>
          <p:nvSpPr>
            <p:cNvPr id="182" name="Google Shape;182;p27"/>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3" name="Google Shape;183;p27"/>
            <p:cNvSpPr txBox="1"/>
            <p:nvPr/>
          </p:nvSpPr>
          <p:spPr>
            <a:xfrm>
              <a:off x="0" y="-57150"/>
              <a:ext cx="2279054" cy="442817"/>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84" name="Google Shape;184;p27"/>
          <p:cNvSpPr txBox="1"/>
          <p:nvPr/>
        </p:nvSpPr>
        <p:spPr>
          <a:xfrm>
            <a:off x="2418899" y="1117844"/>
            <a:ext cx="4306200" cy="3540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300">
                <a:solidFill>
                  <a:srgbClr val="E18455"/>
                </a:solidFill>
                <a:latin typeface="Coiny"/>
                <a:ea typeface="Coiny"/>
                <a:cs typeface="Coiny"/>
                <a:sym typeface="Coiny"/>
              </a:rPr>
              <a:t>INTRODUCTION</a:t>
            </a:r>
            <a:endParaRPr sz="700"/>
          </a:p>
        </p:txBody>
      </p:sp>
      <p:sp>
        <p:nvSpPr>
          <p:cNvPr id="185" name="Google Shape;185;p27"/>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186" name="Google Shape;186;p27"/>
          <p:cNvSpPr/>
          <p:nvPr/>
        </p:nvSpPr>
        <p:spPr>
          <a:xfrm>
            <a:off x="1902425" y="936316"/>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187" name="Google Shape;187;p27"/>
          <p:cNvSpPr/>
          <p:nvPr/>
        </p:nvSpPr>
        <p:spPr>
          <a:xfrm>
            <a:off x="1581428" y="1399882"/>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188" name="Google Shape;188;p27"/>
          <p:cNvSpPr txBox="1"/>
          <p:nvPr/>
        </p:nvSpPr>
        <p:spPr>
          <a:xfrm>
            <a:off x="1613497" y="2099664"/>
            <a:ext cx="5916900" cy="1496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900">
                <a:solidFill>
                  <a:srgbClr val="5D381C"/>
                </a:solidFill>
                <a:latin typeface="Poppins"/>
                <a:ea typeface="Poppins"/>
                <a:cs typeface="Poppins"/>
                <a:sym typeface="Poppins"/>
              </a:rPr>
              <a:t>This presentation examines the importance of efficiently converting CO2 to achieve carbon neutrality goals, focusing on producing green methanol and green hydrogen using captured CO2 and renewable energy sources. An advanced exergy analysis of the CO2 to methanol (CTM) process demonstrates a significant potential for improvement (46.55%) by reducing exergy destruction, with a particular focus on addressing endogenous exergy destruction. Proposed strategies aim to reduce avoidable exergy destruction, potentially leading to a 14.78% reduction in total exergy destruction and a 4.91% increase in exergy efficiency. This research emphasizes the potential for significant carbon emissions reduction and offers promising strategies for enhancing the efficiency of CO2 conversion processes.</a:t>
            </a:r>
            <a:endParaRPr sz="900">
              <a:latin typeface="Poppins"/>
              <a:ea typeface="Poppins"/>
              <a:cs typeface="Poppins"/>
              <a:sym typeface="Poppins"/>
            </a:endParaRPr>
          </a:p>
        </p:txBody>
      </p:sp>
      <p:sp>
        <p:nvSpPr>
          <p:cNvPr id="189" name="Google Shape;189;p27"/>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193" name="Shape 193"/>
        <p:cNvGrpSpPr/>
        <p:nvPr/>
      </p:nvGrpSpPr>
      <p:grpSpPr>
        <a:xfrm>
          <a:off x="0" y="0"/>
          <a:ext cx="0" cy="0"/>
          <a:chOff x="0" y="0"/>
          <a:chExt cx="0" cy="0"/>
        </a:xfrm>
      </p:grpSpPr>
      <p:grpSp>
        <p:nvGrpSpPr>
          <p:cNvPr id="194" name="Google Shape;194;p28"/>
          <p:cNvGrpSpPr/>
          <p:nvPr/>
        </p:nvGrpSpPr>
        <p:grpSpPr>
          <a:xfrm>
            <a:off x="514350" y="120034"/>
            <a:ext cx="7985398" cy="4813109"/>
            <a:chOff x="0" y="-241102"/>
            <a:chExt cx="21294394" cy="12834956"/>
          </a:xfrm>
        </p:grpSpPr>
        <p:grpSp>
          <p:nvGrpSpPr>
            <p:cNvPr id="195" name="Google Shape;195;p28"/>
            <p:cNvGrpSpPr/>
            <p:nvPr/>
          </p:nvGrpSpPr>
          <p:grpSpPr>
            <a:xfrm>
              <a:off x="0" y="-241102"/>
              <a:ext cx="21294394" cy="12834956"/>
              <a:chOff x="0" y="-47625"/>
              <a:chExt cx="4206300" cy="2535300"/>
            </a:xfrm>
          </p:grpSpPr>
          <p:sp>
            <p:nvSpPr>
              <p:cNvPr id="196" name="Google Shape;196;p28"/>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7" name="Google Shape;197;p28"/>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8" name="Google Shape;198;p28"/>
            <p:cNvGrpSpPr/>
            <p:nvPr/>
          </p:nvGrpSpPr>
          <p:grpSpPr>
            <a:xfrm>
              <a:off x="623458" y="408848"/>
              <a:ext cx="20047500" cy="11399793"/>
              <a:chOff x="0" y="-47625"/>
              <a:chExt cx="3960000" cy="2251811"/>
            </a:xfrm>
          </p:grpSpPr>
          <p:sp>
            <p:nvSpPr>
              <p:cNvPr id="199" name="Google Shape;199;p28"/>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0" name="Google Shape;200;p28"/>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201" name="Google Shape;201;p28"/>
          <p:cNvGrpSpPr/>
          <p:nvPr/>
        </p:nvGrpSpPr>
        <p:grpSpPr>
          <a:xfrm>
            <a:off x="2408679" y="837578"/>
            <a:ext cx="4326643" cy="840644"/>
            <a:chOff x="0" y="-57150"/>
            <a:chExt cx="2279100" cy="442817"/>
          </a:xfrm>
        </p:grpSpPr>
        <p:sp>
          <p:nvSpPr>
            <p:cNvPr id="202" name="Google Shape;202;p28"/>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3" name="Google Shape;203;p28"/>
            <p:cNvSpPr txBox="1"/>
            <p:nvPr/>
          </p:nvSpPr>
          <p:spPr>
            <a:xfrm>
              <a:off x="0" y="-57150"/>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4" name="Google Shape;204;p28"/>
          <p:cNvSpPr txBox="1"/>
          <p:nvPr/>
        </p:nvSpPr>
        <p:spPr>
          <a:xfrm>
            <a:off x="2418899" y="1117844"/>
            <a:ext cx="4306200" cy="3540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300">
                <a:solidFill>
                  <a:srgbClr val="E18455"/>
                </a:solidFill>
                <a:latin typeface="Coiny"/>
                <a:ea typeface="Coiny"/>
                <a:cs typeface="Coiny"/>
                <a:sym typeface="Coiny"/>
              </a:rPr>
              <a:t>Process description</a:t>
            </a:r>
            <a:endParaRPr sz="700"/>
          </a:p>
        </p:txBody>
      </p:sp>
      <p:sp>
        <p:nvSpPr>
          <p:cNvPr id="205" name="Google Shape;205;p28"/>
          <p:cNvSpPr/>
          <p:nvPr/>
        </p:nvSpPr>
        <p:spPr>
          <a:xfrm>
            <a:off x="7138941" y="3719196"/>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206" name="Google Shape;206;p28"/>
          <p:cNvSpPr/>
          <p:nvPr/>
        </p:nvSpPr>
        <p:spPr>
          <a:xfrm>
            <a:off x="1138050" y="813366"/>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207" name="Google Shape;207;p28"/>
          <p:cNvSpPr/>
          <p:nvPr/>
        </p:nvSpPr>
        <p:spPr>
          <a:xfrm>
            <a:off x="1419228" y="1344032"/>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208" name="Google Shape;208;p28"/>
          <p:cNvSpPr txBox="1"/>
          <p:nvPr/>
        </p:nvSpPr>
        <p:spPr>
          <a:xfrm>
            <a:off x="1613497" y="2099664"/>
            <a:ext cx="5916900" cy="169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1100">
              <a:latin typeface="Poppins"/>
              <a:ea typeface="Poppins"/>
              <a:cs typeface="Poppins"/>
              <a:sym typeface="Poppins"/>
            </a:endParaRPr>
          </a:p>
        </p:txBody>
      </p:sp>
      <p:sp>
        <p:nvSpPr>
          <p:cNvPr id="209" name="Google Shape;209;p28"/>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
        <p:nvSpPr>
          <p:cNvPr id="210" name="Google Shape;210;p28"/>
          <p:cNvSpPr txBox="1"/>
          <p:nvPr/>
        </p:nvSpPr>
        <p:spPr>
          <a:xfrm>
            <a:off x="1711600" y="1892125"/>
            <a:ext cx="6000900" cy="2548500"/>
          </a:xfrm>
          <a:prstGeom prst="rect">
            <a:avLst/>
          </a:prstGeom>
          <a:noFill/>
          <a:ln>
            <a:noFill/>
          </a:ln>
        </p:spPr>
        <p:txBody>
          <a:bodyPr anchorCtr="0" anchor="ctr" bIns="91425" lIns="91425" spcFirstLastPara="1" rIns="91425" wrap="square" tIns="91425">
            <a:noAutofit/>
          </a:bodyPr>
          <a:lstStyle/>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CTM Process Overview:</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Reaction-separation-recycle process illustrated in Fig. 1.</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Raw Materials:</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Carbon dioxide from industrial flue gas.</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Hydrogen generated by water electrolysis from renewable energy sources.</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Process Conditions:</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Mixture of CO2 and H2 gases pressurized and heated to 5–10 MPa and 200–300 ℃.</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Methanol Synthesis Reactor:</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CO2 reacts with H2 to produce methanol (Eq. (1)).</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Two parallel reactions also occur (Eqs. (2) and (3)).</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Process uses 0.41 MPa saturated deoxygenated water to manage reactor heat.</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Output of Reactor:</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Contains products (CH3OH and H2O) and unreacted raw gases (H2, CO2, and CO) due to chemical equilibrium.</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Gas-Liquid Flash:</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Employed to separate unreacted gas from methanol.</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Most output gas recycled to methanol synthesis reactor to increase conversion.</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Remaining gas serves as tail gas to avoid high inert gas content.</a:t>
            </a:r>
            <a:endParaRPr sz="700">
              <a:solidFill>
                <a:srgbClr val="5D381C"/>
              </a:solidFill>
              <a:latin typeface="Poppins"/>
              <a:ea typeface="Poppins"/>
              <a:cs typeface="Poppins"/>
              <a:sym typeface="Poppins"/>
            </a:endParaRPr>
          </a:p>
          <a:p>
            <a:pPr indent="-273050" lvl="0" marL="457200" rtl="0" algn="l">
              <a:lnSpc>
                <a:spcPct val="115000"/>
              </a:lnSpc>
              <a:spcBef>
                <a:spcPts val="0"/>
              </a:spcBef>
              <a:spcAft>
                <a:spcPts val="0"/>
              </a:spcAft>
              <a:buClr>
                <a:srgbClr val="5D381C"/>
              </a:buClr>
              <a:buSzPts val="700"/>
              <a:buFont typeface="Poppins"/>
              <a:buChar char="●"/>
            </a:pPr>
            <a:r>
              <a:rPr b="1" lang="en" sz="700">
                <a:solidFill>
                  <a:srgbClr val="5D381C"/>
                </a:solidFill>
                <a:latin typeface="Poppins"/>
                <a:ea typeface="Poppins"/>
                <a:cs typeface="Poppins"/>
                <a:sym typeface="Poppins"/>
              </a:rPr>
              <a:t>Liquid Stream Processing:</a:t>
            </a:r>
            <a:endParaRPr b="1"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Sent to a separation column to remove light gas from methanol.</a:t>
            </a:r>
            <a:endParaRPr sz="700">
              <a:solidFill>
                <a:srgbClr val="5D381C"/>
              </a:solidFill>
              <a:latin typeface="Poppins"/>
              <a:ea typeface="Poppins"/>
              <a:cs typeface="Poppins"/>
              <a:sym typeface="Poppins"/>
            </a:endParaRPr>
          </a:p>
          <a:p>
            <a:pPr indent="-273050" lvl="1" marL="914400" rtl="0" algn="l">
              <a:lnSpc>
                <a:spcPct val="115000"/>
              </a:lnSpc>
              <a:spcBef>
                <a:spcPts val="0"/>
              </a:spcBef>
              <a:spcAft>
                <a:spcPts val="0"/>
              </a:spcAft>
              <a:buClr>
                <a:srgbClr val="5D381C"/>
              </a:buClr>
              <a:buSzPts val="700"/>
              <a:buFont typeface="Poppins"/>
              <a:buChar char="●"/>
            </a:pPr>
            <a:r>
              <a:rPr lang="en" sz="700">
                <a:solidFill>
                  <a:srgbClr val="5D381C"/>
                </a:solidFill>
                <a:latin typeface="Poppins"/>
                <a:ea typeface="Poppins"/>
                <a:cs typeface="Poppins"/>
                <a:sym typeface="Poppins"/>
              </a:rPr>
              <a:t>Distillation column used to obtain high-purity methanol product.</a:t>
            </a:r>
            <a:endParaRPr sz="700">
              <a:solidFill>
                <a:srgbClr val="5D381C"/>
              </a:solidFill>
              <a:latin typeface="Poppins"/>
              <a:ea typeface="Poppins"/>
              <a:cs typeface="Poppins"/>
              <a:sym typeface="Poppins"/>
            </a:endParaRPr>
          </a:p>
          <a:p>
            <a:pPr indent="0" lvl="0" marL="0" rtl="0" algn="l">
              <a:spcBef>
                <a:spcPts val="0"/>
              </a:spcBef>
              <a:spcAft>
                <a:spcPts val="0"/>
              </a:spcAft>
              <a:buNone/>
            </a:pPr>
            <a:r>
              <a:t/>
            </a:r>
            <a:endParaRPr sz="600">
              <a:solidFill>
                <a:srgbClr val="5D381C"/>
              </a:solidFill>
              <a:latin typeface="Poppins"/>
              <a:ea typeface="Poppins"/>
              <a:cs typeface="Poppins"/>
              <a:sym typeface="Poppins"/>
            </a:endParaRPr>
          </a:p>
        </p:txBody>
      </p:sp>
      <p:sp>
        <p:nvSpPr>
          <p:cNvPr id="211" name="Google Shape;211;p28"/>
          <p:cNvSpPr txBox="1"/>
          <p:nvPr/>
        </p:nvSpPr>
        <p:spPr>
          <a:xfrm>
            <a:off x="6572250" y="1892125"/>
            <a:ext cx="1521300" cy="123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5D381C"/>
                </a:solidFill>
                <a:latin typeface="Poppins"/>
                <a:ea typeface="Poppins"/>
                <a:cs typeface="Poppins"/>
                <a:sym typeface="Poppins"/>
              </a:rPr>
              <a:t>Equations:</a:t>
            </a:r>
            <a:endParaRPr sz="700">
              <a:solidFill>
                <a:srgbClr val="5D381C"/>
              </a:solidFill>
              <a:latin typeface="Poppins"/>
              <a:ea typeface="Poppins"/>
              <a:cs typeface="Poppins"/>
              <a:sym typeface="Poppins"/>
            </a:endParaRPr>
          </a:p>
          <a:p>
            <a:pPr indent="0" lvl="0" marL="0" rtl="0" algn="l">
              <a:spcBef>
                <a:spcPts val="0"/>
              </a:spcBef>
              <a:spcAft>
                <a:spcPts val="0"/>
              </a:spcAft>
              <a:buNone/>
            </a:pPr>
            <a:r>
              <a:t/>
            </a:r>
            <a:endParaRPr sz="700">
              <a:solidFill>
                <a:srgbClr val="5D381C"/>
              </a:solidFill>
              <a:latin typeface="Poppins"/>
              <a:ea typeface="Poppins"/>
              <a:cs typeface="Poppins"/>
              <a:sym typeface="Poppins"/>
            </a:endParaRPr>
          </a:p>
          <a:p>
            <a:pPr indent="0" lvl="0" marL="0" rtl="0" algn="l">
              <a:spcBef>
                <a:spcPts val="0"/>
              </a:spcBef>
              <a:spcAft>
                <a:spcPts val="0"/>
              </a:spcAft>
              <a:buNone/>
            </a:pPr>
            <a:r>
              <a:rPr lang="en" sz="700">
                <a:solidFill>
                  <a:srgbClr val="5D381C"/>
                </a:solidFill>
                <a:latin typeface="Poppins"/>
                <a:ea typeface="Poppins"/>
                <a:cs typeface="Poppins"/>
                <a:sym typeface="Poppins"/>
              </a:rPr>
              <a:t>CO2 + 3H2 ↔ CH3OH + H2O.    -----------------------(1)</a:t>
            </a:r>
            <a:endParaRPr sz="700">
              <a:solidFill>
                <a:srgbClr val="5D381C"/>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700">
              <a:solidFill>
                <a:srgbClr val="5D381C"/>
              </a:solidFill>
              <a:latin typeface="Poppins"/>
              <a:ea typeface="Poppins"/>
              <a:cs typeface="Poppins"/>
              <a:sym typeface="Poppins"/>
            </a:endParaRPr>
          </a:p>
          <a:p>
            <a:pPr indent="0" lvl="0" marL="0" rtl="0" algn="l">
              <a:spcBef>
                <a:spcPts val="0"/>
              </a:spcBef>
              <a:spcAft>
                <a:spcPts val="0"/>
              </a:spcAft>
              <a:buNone/>
            </a:pPr>
            <a:r>
              <a:rPr lang="en" sz="700">
                <a:solidFill>
                  <a:srgbClr val="5D381C"/>
                </a:solidFill>
                <a:latin typeface="Poppins"/>
                <a:ea typeface="Poppins"/>
                <a:cs typeface="Poppins"/>
                <a:sym typeface="Poppins"/>
              </a:rPr>
              <a:t>CO2 + H2 ↔ CO + H2O.         -----------------------(2)</a:t>
            </a:r>
            <a:endParaRPr sz="700">
              <a:solidFill>
                <a:srgbClr val="5D381C"/>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700">
              <a:solidFill>
                <a:srgbClr val="5D381C"/>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CO + 2H2 ↔ CH3OH.              -----------------------(3)</a:t>
            </a:r>
            <a:endParaRPr sz="700">
              <a:solidFill>
                <a:srgbClr val="5D381C"/>
              </a:solidFill>
              <a:latin typeface="Poppins"/>
              <a:ea typeface="Poppins"/>
              <a:cs typeface="Poppins"/>
              <a:sym typeface="Poppins"/>
            </a:endParaRPr>
          </a:p>
          <a:p>
            <a:pPr indent="0" lvl="0" marL="0" rtl="0" algn="l">
              <a:spcBef>
                <a:spcPts val="0"/>
              </a:spcBef>
              <a:spcAft>
                <a:spcPts val="0"/>
              </a:spcAft>
              <a:buNone/>
            </a:pPr>
            <a:r>
              <a:t/>
            </a:r>
            <a:endParaRPr sz="700">
              <a:solidFill>
                <a:srgbClr val="5D381C"/>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215" name="Shape 215"/>
        <p:cNvGrpSpPr/>
        <p:nvPr/>
      </p:nvGrpSpPr>
      <p:grpSpPr>
        <a:xfrm>
          <a:off x="0" y="0"/>
          <a:ext cx="0" cy="0"/>
          <a:chOff x="0" y="0"/>
          <a:chExt cx="0" cy="0"/>
        </a:xfrm>
      </p:grpSpPr>
      <p:grpSp>
        <p:nvGrpSpPr>
          <p:cNvPr id="216" name="Google Shape;216;p29"/>
          <p:cNvGrpSpPr/>
          <p:nvPr/>
        </p:nvGrpSpPr>
        <p:grpSpPr>
          <a:xfrm>
            <a:off x="514350" y="120034"/>
            <a:ext cx="7985398" cy="4813109"/>
            <a:chOff x="0" y="-241102"/>
            <a:chExt cx="21294394" cy="12834956"/>
          </a:xfrm>
        </p:grpSpPr>
        <p:grpSp>
          <p:nvGrpSpPr>
            <p:cNvPr id="217" name="Google Shape;217;p29"/>
            <p:cNvGrpSpPr/>
            <p:nvPr/>
          </p:nvGrpSpPr>
          <p:grpSpPr>
            <a:xfrm>
              <a:off x="0" y="-241102"/>
              <a:ext cx="21294394" cy="12834956"/>
              <a:chOff x="0" y="-47625"/>
              <a:chExt cx="4206300" cy="2535300"/>
            </a:xfrm>
          </p:grpSpPr>
          <p:sp>
            <p:nvSpPr>
              <p:cNvPr id="218" name="Google Shape;218;p29"/>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9" name="Google Shape;219;p29"/>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20" name="Google Shape;220;p29"/>
            <p:cNvGrpSpPr/>
            <p:nvPr/>
          </p:nvGrpSpPr>
          <p:grpSpPr>
            <a:xfrm>
              <a:off x="623458" y="408848"/>
              <a:ext cx="20047500" cy="11399793"/>
              <a:chOff x="0" y="-47625"/>
              <a:chExt cx="3960000" cy="2251811"/>
            </a:xfrm>
          </p:grpSpPr>
          <p:sp>
            <p:nvSpPr>
              <p:cNvPr id="221" name="Google Shape;221;p29"/>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2" name="Google Shape;222;p29"/>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223" name="Google Shape;223;p29"/>
          <p:cNvGrpSpPr/>
          <p:nvPr/>
        </p:nvGrpSpPr>
        <p:grpSpPr>
          <a:xfrm>
            <a:off x="2408679" y="837578"/>
            <a:ext cx="4326643" cy="840644"/>
            <a:chOff x="0" y="-57150"/>
            <a:chExt cx="2279100" cy="442817"/>
          </a:xfrm>
        </p:grpSpPr>
        <p:sp>
          <p:nvSpPr>
            <p:cNvPr id="224" name="Google Shape;224;p29"/>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5" name="Google Shape;225;p29"/>
            <p:cNvSpPr txBox="1"/>
            <p:nvPr/>
          </p:nvSpPr>
          <p:spPr>
            <a:xfrm>
              <a:off x="0" y="-57150"/>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6" name="Google Shape;226;p29"/>
          <p:cNvSpPr txBox="1"/>
          <p:nvPr/>
        </p:nvSpPr>
        <p:spPr>
          <a:xfrm>
            <a:off x="2418899" y="1117844"/>
            <a:ext cx="4306200" cy="3540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300">
                <a:solidFill>
                  <a:srgbClr val="E18455"/>
                </a:solidFill>
                <a:latin typeface="Coiny"/>
                <a:ea typeface="Coiny"/>
                <a:cs typeface="Coiny"/>
                <a:sym typeface="Coiny"/>
              </a:rPr>
              <a:t>Process description</a:t>
            </a:r>
            <a:endParaRPr sz="700"/>
          </a:p>
        </p:txBody>
      </p:sp>
      <p:sp>
        <p:nvSpPr>
          <p:cNvPr id="227" name="Google Shape;227;p29"/>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228" name="Google Shape;228;p29"/>
          <p:cNvSpPr/>
          <p:nvPr/>
        </p:nvSpPr>
        <p:spPr>
          <a:xfrm>
            <a:off x="1902425" y="936316"/>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229" name="Google Shape;229;p29"/>
          <p:cNvSpPr/>
          <p:nvPr/>
        </p:nvSpPr>
        <p:spPr>
          <a:xfrm>
            <a:off x="1581428" y="1399882"/>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230" name="Google Shape;230;p29"/>
          <p:cNvSpPr txBox="1"/>
          <p:nvPr/>
        </p:nvSpPr>
        <p:spPr>
          <a:xfrm>
            <a:off x="1613497" y="2099664"/>
            <a:ext cx="5916900" cy="169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sz="1100">
              <a:latin typeface="Poppins"/>
              <a:ea typeface="Poppins"/>
              <a:cs typeface="Poppins"/>
              <a:sym typeface="Poppins"/>
            </a:endParaRPr>
          </a:p>
        </p:txBody>
      </p:sp>
      <p:sp>
        <p:nvSpPr>
          <p:cNvPr id="231" name="Google Shape;231;p29"/>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sp>
        <p:nvSpPr>
          <p:cNvPr id="232" name="Google Shape;232;p29"/>
          <p:cNvSpPr txBox="1"/>
          <p:nvPr/>
        </p:nvSpPr>
        <p:spPr>
          <a:xfrm>
            <a:off x="1312900" y="2031150"/>
            <a:ext cx="6495000" cy="226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233" name="Google Shape;233;p29"/>
          <p:cNvPicPr preferRelativeResize="0"/>
          <p:nvPr/>
        </p:nvPicPr>
        <p:blipFill>
          <a:blip r:embed="rId5">
            <a:alphaModFix/>
          </a:blip>
          <a:stretch>
            <a:fillRect/>
          </a:stretch>
        </p:blipFill>
        <p:spPr>
          <a:xfrm>
            <a:off x="1927525" y="1820837"/>
            <a:ext cx="5288949" cy="26087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237" name="Shape 237"/>
        <p:cNvGrpSpPr/>
        <p:nvPr/>
      </p:nvGrpSpPr>
      <p:grpSpPr>
        <a:xfrm>
          <a:off x="0" y="0"/>
          <a:ext cx="0" cy="0"/>
          <a:chOff x="0" y="0"/>
          <a:chExt cx="0" cy="0"/>
        </a:xfrm>
      </p:grpSpPr>
      <p:grpSp>
        <p:nvGrpSpPr>
          <p:cNvPr id="238" name="Google Shape;238;p30"/>
          <p:cNvGrpSpPr/>
          <p:nvPr/>
        </p:nvGrpSpPr>
        <p:grpSpPr>
          <a:xfrm>
            <a:off x="514350" y="120034"/>
            <a:ext cx="7985398" cy="4813109"/>
            <a:chOff x="0" y="-241102"/>
            <a:chExt cx="21294394" cy="12834956"/>
          </a:xfrm>
        </p:grpSpPr>
        <p:grpSp>
          <p:nvGrpSpPr>
            <p:cNvPr id="239" name="Google Shape;239;p30"/>
            <p:cNvGrpSpPr/>
            <p:nvPr/>
          </p:nvGrpSpPr>
          <p:grpSpPr>
            <a:xfrm>
              <a:off x="0" y="-241102"/>
              <a:ext cx="21294394" cy="12834956"/>
              <a:chOff x="0" y="-47625"/>
              <a:chExt cx="4206300" cy="2535300"/>
            </a:xfrm>
          </p:grpSpPr>
          <p:sp>
            <p:nvSpPr>
              <p:cNvPr id="240" name="Google Shape;240;p30"/>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1" name="Google Shape;241;p30"/>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2" name="Google Shape;242;p30"/>
            <p:cNvGrpSpPr/>
            <p:nvPr/>
          </p:nvGrpSpPr>
          <p:grpSpPr>
            <a:xfrm>
              <a:off x="623458" y="408848"/>
              <a:ext cx="20047500" cy="11399793"/>
              <a:chOff x="0" y="-47625"/>
              <a:chExt cx="3960000" cy="2251811"/>
            </a:xfrm>
          </p:grpSpPr>
          <p:sp>
            <p:nvSpPr>
              <p:cNvPr id="243" name="Google Shape;243;p30"/>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4" name="Google Shape;244;p30"/>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245" name="Google Shape;245;p30"/>
          <p:cNvGrpSpPr/>
          <p:nvPr/>
        </p:nvGrpSpPr>
        <p:grpSpPr>
          <a:xfrm>
            <a:off x="2455004" y="639297"/>
            <a:ext cx="4326643" cy="975443"/>
            <a:chOff x="0" y="0"/>
            <a:chExt cx="2279100" cy="513824"/>
          </a:xfrm>
        </p:grpSpPr>
        <p:sp>
          <p:nvSpPr>
            <p:cNvPr id="246" name="Google Shape;246;p30"/>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7" name="Google Shape;247;p30"/>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8" name="Google Shape;248;p30"/>
          <p:cNvSpPr txBox="1"/>
          <p:nvPr/>
        </p:nvSpPr>
        <p:spPr>
          <a:xfrm>
            <a:off x="2418899" y="786194"/>
            <a:ext cx="4306200" cy="3540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300">
                <a:solidFill>
                  <a:srgbClr val="E18455"/>
                </a:solidFill>
                <a:latin typeface="Coiny"/>
                <a:ea typeface="Coiny"/>
                <a:cs typeface="Coiny"/>
                <a:sym typeface="Coiny"/>
              </a:rPr>
              <a:t>Methodology</a:t>
            </a:r>
            <a:endParaRPr sz="700"/>
          </a:p>
        </p:txBody>
      </p:sp>
      <p:sp>
        <p:nvSpPr>
          <p:cNvPr id="249" name="Google Shape;249;p30"/>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250" name="Google Shape;250;p30"/>
          <p:cNvSpPr/>
          <p:nvPr/>
        </p:nvSpPr>
        <p:spPr>
          <a:xfrm>
            <a:off x="1408150" y="7861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251" name="Google Shape;251;p30"/>
          <p:cNvSpPr/>
          <p:nvPr/>
        </p:nvSpPr>
        <p:spPr>
          <a:xfrm>
            <a:off x="1164378" y="126085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252" name="Google Shape;252;p30"/>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pic>
        <p:nvPicPr>
          <p:cNvPr id="253" name="Google Shape;253;p30"/>
          <p:cNvPicPr preferRelativeResize="0"/>
          <p:nvPr/>
        </p:nvPicPr>
        <p:blipFill>
          <a:blip r:embed="rId5">
            <a:alphaModFix/>
          </a:blip>
          <a:stretch>
            <a:fillRect/>
          </a:stretch>
        </p:blipFill>
        <p:spPr>
          <a:xfrm>
            <a:off x="2939050" y="1513725"/>
            <a:ext cx="3322025" cy="2973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257" name="Shape 257"/>
        <p:cNvGrpSpPr/>
        <p:nvPr/>
      </p:nvGrpSpPr>
      <p:grpSpPr>
        <a:xfrm>
          <a:off x="0" y="0"/>
          <a:ext cx="0" cy="0"/>
          <a:chOff x="0" y="0"/>
          <a:chExt cx="0" cy="0"/>
        </a:xfrm>
      </p:grpSpPr>
      <p:grpSp>
        <p:nvGrpSpPr>
          <p:cNvPr id="258" name="Google Shape;258;p31"/>
          <p:cNvGrpSpPr/>
          <p:nvPr/>
        </p:nvGrpSpPr>
        <p:grpSpPr>
          <a:xfrm>
            <a:off x="514350" y="120034"/>
            <a:ext cx="7985398" cy="4813109"/>
            <a:chOff x="0" y="-241102"/>
            <a:chExt cx="21294394" cy="12834956"/>
          </a:xfrm>
        </p:grpSpPr>
        <p:grpSp>
          <p:nvGrpSpPr>
            <p:cNvPr id="259" name="Google Shape;259;p31"/>
            <p:cNvGrpSpPr/>
            <p:nvPr/>
          </p:nvGrpSpPr>
          <p:grpSpPr>
            <a:xfrm>
              <a:off x="0" y="-241102"/>
              <a:ext cx="21294394" cy="12834956"/>
              <a:chOff x="0" y="-47625"/>
              <a:chExt cx="4206300" cy="2535300"/>
            </a:xfrm>
          </p:grpSpPr>
          <p:sp>
            <p:nvSpPr>
              <p:cNvPr id="260" name="Google Shape;260;p31"/>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1" name="Google Shape;261;p31"/>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62" name="Google Shape;262;p31"/>
            <p:cNvGrpSpPr/>
            <p:nvPr/>
          </p:nvGrpSpPr>
          <p:grpSpPr>
            <a:xfrm>
              <a:off x="623458" y="408848"/>
              <a:ext cx="20047500" cy="11399793"/>
              <a:chOff x="0" y="-47625"/>
              <a:chExt cx="3960000" cy="2251811"/>
            </a:xfrm>
          </p:grpSpPr>
          <p:sp>
            <p:nvSpPr>
              <p:cNvPr id="263" name="Google Shape;263;p31"/>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4" name="Google Shape;264;p31"/>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265" name="Google Shape;265;p31"/>
          <p:cNvGrpSpPr/>
          <p:nvPr/>
        </p:nvGrpSpPr>
        <p:grpSpPr>
          <a:xfrm>
            <a:off x="2408679" y="909597"/>
            <a:ext cx="4326643" cy="975443"/>
            <a:chOff x="0" y="0"/>
            <a:chExt cx="2279100" cy="513824"/>
          </a:xfrm>
        </p:grpSpPr>
        <p:sp>
          <p:nvSpPr>
            <p:cNvPr id="266" name="Google Shape;266;p31"/>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7" name="Google Shape;267;p31"/>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8" name="Google Shape;268;p31"/>
          <p:cNvSpPr txBox="1"/>
          <p:nvPr/>
        </p:nvSpPr>
        <p:spPr>
          <a:xfrm>
            <a:off x="2400299" y="1075294"/>
            <a:ext cx="4306200" cy="3540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300">
                <a:solidFill>
                  <a:srgbClr val="E18455"/>
                </a:solidFill>
                <a:latin typeface="Coiny"/>
                <a:ea typeface="Coiny"/>
                <a:cs typeface="Coiny"/>
                <a:sym typeface="Coiny"/>
              </a:rPr>
              <a:t>Methodology</a:t>
            </a:r>
            <a:endParaRPr sz="700"/>
          </a:p>
        </p:txBody>
      </p:sp>
      <p:sp>
        <p:nvSpPr>
          <p:cNvPr id="269" name="Google Shape;269;p31"/>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270" name="Google Shape;270;p31"/>
          <p:cNvSpPr/>
          <p:nvPr/>
        </p:nvSpPr>
        <p:spPr>
          <a:xfrm>
            <a:off x="1408150" y="7861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271" name="Google Shape;271;p31"/>
          <p:cNvSpPr/>
          <p:nvPr/>
        </p:nvSpPr>
        <p:spPr>
          <a:xfrm>
            <a:off x="1164378" y="126085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272" name="Google Shape;272;p31"/>
          <p:cNvSpPr txBox="1"/>
          <p:nvPr/>
        </p:nvSpPr>
        <p:spPr>
          <a:xfrm>
            <a:off x="1548600" y="1961625"/>
            <a:ext cx="5916900" cy="123000"/>
          </a:xfrm>
          <a:prstGeom prst="rect">
            <a:avLst/>
          </a:prstGeom>
          <a:noFill/>
          <a:ln>
            <a:noFill/>
          </a:ln>
        </p:spPr>
        <p:txBody>
          <a:bodyPr anchorCtr="0" anchor="t" bIns="0" lIns="0" spcFirstLastPara="1" rIns="0" wrap="square" tIns="0">
            <a:spAutoFit/>
          </a:bodyPr>
          <a:lstStyle/>
          <a:p>
            <a:pPr indent="0" lvl="0" marL="0" rtl="0" algn="ctr">
              <a:lnSpc>
                <a:spcPct val="140000"/>
              </a:lnSpc>
              <a:spcBef>
                <a:spcPts val="0"/>
              </a:spcBef>
              <a:spcAft>
                <a:spcPts val="0"/>
              </a:spcAft>
              <a:buClr>
                <a:schemeClr val="dk1"/>
              </a:buClr>
              <a:buSzPts val="1100"/>
              <a:buFont typeface="Arial"/>
              <a:buNone/>
            </a:pPr>
            <a:r>
              <a:rPr lang="en" sz="800">
                <a:latin typeface="Poppins"/>
                <a:ea typeface="Poppins"/>
                <a:cs typeface="Poppins"/>
                <a:sym typeface="Poppins"/>
              </a:rPr>
              <a:t>The workflow for advanced exergy analysis of the CTM (CO2 to methanol) process involves several key steps:</a:t>
            </a:r>
            <a:endParaRPr sz="800">
              <a:latin typeface="Poppins"/>
              <a:ea typeface="Poppins"/>
              <a:cs typeface="Poppins"/>
              <a:sym typeface="Poppins"/>
            </a:endParaRPr>
          </a:p>
        </p:txBody>
      </p:sp>
      <p:sp>
        <p:nvSpPr>
          <p:cNvPr id="273" name="Google Shape;273;p31"/>
          <p:cNvSpPr/>
          <p:nvPr/>
        </p:nvSpPr>
        <p:spPr>
          <a:xfrm>
            <a:off x="-89170" y="3029652"/>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graphicFrame>
        <p:nvGraphicFramePr>
          <p:cNvPr id="274" name="Google Shape;274;p31"/>
          <p:cNvGraphicFramePr/>
          <p:nvPr/>
        </p:nvGraphicFramePr>
        <p:xfrm>
          <a:off x="952500" y="2381250"/>
          <a:ext cx="3000000" cy="3000000"/>
        </p:xfrm>
        <a:graphic>
          <a:graphicData uri="http://schemas.openxmlformats.org/drawingml/2006/table">
            <a:tbl>
              <a:tblPr>
                <a:noFill/>
                <a:tableStyleId>{E24E1A27-4D39-46CE-96E7-69E35EF99CBA}</a:tableStyleId>
              </a:tblPr>
              <a:tblGrid>
                <a:gridCol w="1447800"/>
                <a:gridCol w="1447800"/>
                <a:gridCol w="1447800"/>
                <a:gridCol w="1447800"/>
                <a:gridCol w="1447800"/>
              </a:tblGrid>
              <a:tr h="381000">
                <a:tc>
                  <a:txBody>
                    <a:bodyPr/>
                    <a:lstStyle/>
                    <a:p>
                      <a:pPr indent="0" lvl="0" marL="0" rtl="0" algn="l">
                        <a:lnSpc>
                          <a:spcPct val="140000"/>
                        </a:lnSpc>
                        <a:spcBef>
                          <a:spcPts val="0"/>
                        </a:spcBef>
                        <a:spcAft>
                          <a:spcPts val="0"/>
                        </a:spcAft>
                        <a:buClr>
                          <a:schemeClr val="dk1"/>
                        </a:buClr>
                        <a:buSzPts val="1100"/>
                        <a:buFont typeface="Arial"/>
                        <a:buNone/>
                      </a:pPr>
                      <a:r>
                        <a:rPr b="1" lang="en" sz="700">
                          <a:solidFill>
                            <a:srgbClr val="5D381C"/>
                          </a:solidFill>
                          <a:latin typeface="Poppins"/>
                          <a:ea typeface="Poppins"/>
                          <a:cs typeface="Poppins"/>
                          <a:sym typeface="Poppins"/>
                        </a:rPr>
                        <a:t>1. Rigorous Modeling and Simulation:</a:t>
                      </a:r>
                      <a:endParaRPr b="1" sz="700">
                        <a:solidFill>
                          <a:srgbClr val="5D381C"/>
                        </a:solidFill>
                        <a:latin typeface="Poppins"/>
                        <a:ea typeface="Poppins"/>
                        <a:cs typeface="Poppins"/>
                        <a:sym typeface="Poppins"/>
                      </a:endParaRPr>
                    </a:p>
                    <a:p>
                      <a:pPr indent="0" lvl="0" marL="0" rtl="0" algn="l">
                        <a:lnSpc>
                          <a:spcPct val="140000"/>
                        </a:lnSpc>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   - Build models for equipment, process units, and the entire CTM system.</a:t>
                      </a:r>
                      <a:endParaRPr sz="700">
                        <a:solidFill>
                          <a:srgbClr val="5D381C"/>
                        </a:solidFill>
                        <a:latin typeface="Poppins"/>
                        <a:ea typeface="Poppins"/>
                        <a:cs typeface="Poppins"/>
                        <a:sym typeface="Poppins"/>
                      </a:endParaRPr>
                    </a:p>
                    <a:p>
                      <a:pPr indent="0" lvl="0" marL="0" rtl="0" algn="l">
                        <a:lnSpc>
                          <a:spcPct val="140000"/>
                        </a:lnSpc>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   - Calculate material and energy balances.</a:t>
                      </a:r>
                      <a:endParaRPr>
                        <a:solidFill>
                          <a:srgbClr val="5D381C"/>
                        </a:solidFill>
                      </a:endParaRPr>
                    </a:p>
                  </a:txBody>
                  <a:tcPr marT="91425" marB="91425" marR="91425" marL="91425"/>
                </a:tc>
                <a:tc>
                  <a:txBody>
                    <a:bodyPr/>
                    <a:lstStyle/>
                    <a:p>
                      <a:pPr indent="0" lvl="0" marL="0" rtl="0" algn="l">
                        <a:lnSpc>
                          <a:spcPct val="140000"/>
                        </a:lnSpc>
                        <a:spcBef>
                          <a:spcPts val="0"/>
                        </a:spcBef>
                        <a:spcAft>
                          <a:spcPts val="0"/>
                        </a:spcAft>
                        <a:buClr>
                          <a:schemeClr val="dk1"/>
                        </a:buClr>
                        <a:buSzPts val="1100"/>
                        <a:buFont typeface="Arial"/>
                        <a:buNone/>
                      </a:pPr>
                      <a:r>
                        <a:rPr b="1" lang="en" sz="700">
                          <a:solidFill>
                            <a:srgbClr val="5D381C"/>
                          </a:solidFill>
                          <a:latin typeface="Poppins"/>
                          <a:ea typeface="Poppins"/>
                          <a:cs typeface="Poppins"/>
                          <a:sym typeface="Poppins"/>
                        </a:rPr>
                        <a:t>2. Conventional Exergy Analysis:</a:t>
                      </a:r>
                      <a:endParaRPr b="1" sz="700">
                        <a:solidFill>
                          <a:srgbClr val="5D381C"/>
                        </a:solidFill>
                        <a:latin typeface="Poppins"/>
                        <a:ea typeface="Poppins"/>
                        <a:cs typeface="Poppins"/>
                        <a:sym typeface="Poppins"/>
                      </a:endParaRPr>
                    </a:p>
                    <a:p>
                      <a:pPr indent="0" lvl="0" marL="0" rtl="0" algn="l">
                        <a:lnSpc>
                          <a:spcPct val="140000"/>
                        </a:lnSpc>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   - Establish the exergy balance for components and the whole system.</a:t>
                      </a:r>
                      <a:endParaRPr sz="700">
                        <a:solidFill>
                          <a:srgbClr val="5D381C"/>
                        </a:solidFill>
                        <a:latin typeface="Poppins"/>
                        <a:ea typeface="Poppins"/>
                        <a:cs typeface="Poppins"/>
                        <a:sym typeface="Poppins"/>
                      </a:endParaRPr>
                    </a:p>
                    <a:p>
                      <a:pPr indent="0" lvl="0" marL="0" rtl="0" algn="l">
                        <a:lnSpc>
                          <a:spcPct val="140000"/>
                        </a:lnSpc>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   - Determine exergy efficiency and destruction of the CTM process.</a:t>
                      </a:r>
                      <a:endParaRPr>
                        <a:solidFill>
                          <a:srgbClr val="5D381C"/>
                        </a:solidFill>
                      </a:endParaRPr>
                    </a:p>
                  </a:txBody>
                  <a:tcPr marT="91425" marB="91425" marR="91425" marL="91425"/>
                </a:tc>
                <a:tc>
                  <a:txBody>
                    <a:bodyPr/>
                    <a:lstStyle/>
                    <a:p>
                      <a:pPr indent="0" lvl="0" marL="0" rtl="0" algn="l">
                        <a:lnSpc>
                          <a:spcPct val="140000"/>
                        </a:lnSpc>
                        <a:spcBef>
                          <a:spcPts val="0"/>
                        </a:spcBef>
                        <a:spcAft>
                          <a:spcPts val="0"/>
                        </a:spcAft>
                        <a:buClr>
                          <a:schemeClr val="dk1"/>
                        </a:buClr>
                        <a:buSzPts val="1100"/>
                        <a:buFont typeface="Arial"/>
                        <a:buNone/>
                      </a:pPr>
                      <a:r>
                        <a:rPr b="1" lang="en" sz="700">
                          <a:solidFill>
                            <a:srgbClr val="5D381C"/>
                          </a:solidFill>
                          <a:latin typeface="Poppins"/>
                          <a:ea typeface="Poppins"/>
                          <a:cs typeface="Poppins"/>
                          <a:sym typeface="Poppins"/>
                        </a:rPr>
                        <a:t>3. Advanced Exergy Analysis:</a:t>
                      </a:r>
                      <a:endParaRPr b="1" sz="700">
                        <a:solidFill>
                          <a:srgbClr val="5D381C"/>
                        </a:solidFill>
                        <a:latin typeface="Poppins"/>
                        <a:ea typeface="Poppins"/>
                        <a:cs typeface="Poppins"/>
                        <a:sym typeface="Poppins"/>
                      </a:endParaRPr>
                    </a:p>
                    <a:p>
                      <a:pPr indent="0" lvl="0" marL="0" rtl="0" algn="l">
                        <a:lnSpc>
                          <a:spcPct val="140000"/>
                        </a:lnSpc>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   - Identify essential causes and real improvement potential of exergy destruction.</a:t>
                      </a:r>
                      <a:endParaRPr sz="700">
                        <a:solidFill>
                          <a:srgbClr val="5D381C"/>
                        </a:solidFill>
                        <a:latin typeface="Poppins"/>
                        <a:ea typeface="Poppins"/>
                        <a:cs typeface="Poppins"/>
                        <a:sym typeface="Poppins"/>
                      </a:endParaRPr>
                    </a:p>
                    <a:p>
                      <a:pPr indent="0" lvl="0" marL="0" rtl="0" algn="l">
                        <a:lnSpc>
                          <a:spcPct val="140000"/>
                        </a:lnSpc>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   - Split into endogenous (EN), exogenous (EX), unavoidable (UN), and avoidable (AV) parts.</a:t>
                      </a:r>
                      <a:endParaRPr>
                        <a:solidFill>
                          <a:srgbClr val="5D381C"/>
                        </a:solidFill>
                      </a:endParaRPr>
                    </a:p>
                  </a:txBody>
                  <a:tcPr marT="91425" marB="91425" marR="91425" marL="91425"/>
                </a:tc>
                <a:tc>
                  <a:txBody>
                    <a:bodyPr/>
                    <a:lstStyle/>
                    <a:p>
                      <a:pPr indent="0" lvl="0" marL="0" rtl="0" algn="l">
                        <a:lnSpc>
                          <a:spcPct val="140000"/>
                        </a:lnSpc>
                        <a:spcBef>
                          <a:spcPts val="0"/>
                        </a:spcBef>
                        <a:spcAft>
                          <a:spcPts val="0"/>
                        </a:spcAft>
                        <a:buClr>
                          <a:schemeClr val="dk1"/>
                        </a:buClr>
                        <a:buSzPts val="1100"/>
                        <a:buFont typeface="Arial"/>
                        <a:buNone/>
                      </a:pPr>
                      <a:r>
                        <a:rPr b="1" lang="en" sz="700">
                          <a:solidFill>
                            <a:srgbClr val="5D381C"/>
                          </a:solidFill>
                          <a:latin typeface="Poppins"/>
                          <a:ea typeface="Poppins"/>
                          <a:cs typeface="Poppins"/>
                          <a:sym typeface="Poppins"/>
                        </a:rPr>
                        <a:t>4. Key Parameters Optimization:</a:t>
                      </a:r>
                      <a:endParaRPr b="1" sz="700">
                        <a:solidFill>
                          <a:srgbClr val="5D381C"/>
                        </a:solidFill>
                        <a:latin typeface="Poppins"/>
                        <a:ea typeface="Poppins"/>
                        <a:cs typeface="Poppins"/>
                        <a:sym typeface="Poppins"/>
                      </a:endParaRPr>
                    </a:p>
                    <a:p>
                      <a:pPr indent="0" lvl="0" marL="0" rtl="0" algn="l">
                        <a:lnSpc>
                          <a:spcPct val="140000"/>
                        </a:lnSpc>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   - Investigate the effect of key parameters on avoidable exergy destruction.</a:t>
                      </a:r>
                      <a:endParaRPr sz="700">
                        <a:solidFill>
                          <a:srgbClr val="5D381C"/>
                        </a:solidFill>
                        <a:latin typeface="Poppins"/>
                        <a:ea typeface="Poppins"/>
                        <a:cs typeface="Poppins"/>
                        <a:sym typeface="Poppins"/>
                      </a:endParaRPr>
                    </a:p>
                    <a:p>
                      <a:pPr indent="0" lvl="0" marL="0" rtl="0" algn="l">
                        <a:lnSpc>
                          <a:spcPct val="140000"/>
                        </a:lnSpc>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   - Provide theoretical basis and technical support for subsequent system improvement.</a:t>
                      </a:r>
                      <a:endParaRPr sz="700">
                        <a:solidFill>
                          <a:srgbClr val="5D381C"/>
                        </a:solidFill>
                        <a:latin typeface="Poppins"/>
                        <a:ea typeface="Poppins"/>
                        <a:cs typeface="Poppins"/>
                        <a:sym typeface="Poppins"/>
                      </a:endParaRPr>
                    </a:p>
                    <a:p>
                      <a:pPr indent="0" lvl="0" marL="0" rtl="0" algn="l">
                        <a:spcBef>
                          <a:spcPts val="0"/>
                        </a:spcBef>
                        <a:spcAft>
                          <a:spcPts val="0"/>
                        </a:spcAft>
                        <a:buNone/>
                      </a:pPr>
                      <a:r>
                        <a:t/>
                      </a:r>
                      <a:endParaRPr>
                        <a:solidFill>
                          <a:srgbClr val="5D381C"/>
                        </a:solidFill>
                      </a:endParaRPr>
                    </a:p>
                  </a:txBody>
                  <a:tcPr marT="91425" marB="91425" marR="91425" marL="91425"/>
                </a:tc>
                <a:tc>
                  <a:txBody>
                    <a:bodyPr/>
                    <a:lstStyle/>
                    <a:p>
                      <a:pPr indent="0" lvl="0" marL="0" rtl="0" algn="l">
                        <a:lnSpc>
                          <a:spcPct val="140000"/>
                        </a:lnSpc>
                        <a:spcBef>
                          <a:spcPts val="0"/>
                        </a:spcBef>
                        <a:spcAft>
                          <a:spcPts val="0"/>
                        </a:spcAft>
                        <a:buNone/>
                      </a:pPr>
                      <a:r>
                        <a:rPr b="1" lang="en" sz="700">
                          <a:solidFill>
                            <a:srgbClr val="5D381C"/>
                          </a:solidFill>
                          <a:latin typeface="Poppins"/>
                          <a:ea typeface="Poppins"/>
                          <a:cs typeface="Poppins"/>
                          <a:sym typeface="Poppins"/>
                        </a:rPr>
                        <a:t>5</a:t>
                      </a:r>
                      <a:r>
                        <a:rPr b="1" lang="en" sz="700">
                          <a:solidFill>
                            <a:srgbClr val="5D381C"/>
                          </a:solidFill>
                          <a:latin typeface="Poppins"/>
                          <a:ea typeface="Poppins"/>
                          <a:cs typeface="Poppins"/>
                          <a:sym typeface="Poppins"/>
                        </a:rPr>
                        <a:t>. Development of Improvement Strategies:</a:t>
                      </a:r>
                      <a:endParaRPr b="1" sz="700">
                        <a:solidFill>
                          <a:srgbClr val="5D381C"/>
                        </a:solidFill>
                        <a:latin typeface="Poppins"/>
                        <a:ea typeface="Poppins"/>
                        <a:cs typeface="Poppins"/>
                        <a:sym typeface="Poppins"/>
                      </a:endParaRPr>
                    </a:p>
                    <a:p>
                      <a:pPr indent="0" lvl="0" marL="0" rtl="0" algn="l">
                        <a:lnSpc>
                          <a:spcPct val="140000"/>
                        </a:lnSpc>
                        <a:spcBef>
                          <a:spcPts val="0"/>
                        </a:spcBef>
                        <a:spcAft>
                          <a:spcPts val="0"/>
                        </a:spcAft>
                        <a:buClr>
                          <a:schemeClr val="dk1"/>
                        </a:buClr>
                        <a:buSzPts val="1100"/>
                        <a:buFont typeface="Arial"/>
                        <a:buNone/>
                      </a:pPr>
                      <a:r>
                        <a:rPr lang="en" sz="700">
                          <a:solidFill>
                            <a:srgbClr val="5D381C"/>
                          </a:solidFill>
                          <a:latin typeface="Poppins"/>
                          <a:ea typeface="Poppins"/>
                          <a:cs typeface="Poppins"/>
                          <a:sym typeface="Poppins"/>
                        </a:rPr>
                        <a:t>   - Implement effective measures to reduce endogenous and exogenous avoidable exergy destruction based on the analysis results from the previous steps.</a:t>
                      </a:r>
                      <a:endParaRPr sz="700">
                        <a:solidFill>
                          <a:srgbClr val="5D381C"/>
                        </a:solidFill>
                        <a:latin typeface="Poppins"/>
                        <a:ea typeface="Poppins"/>
                        <a:cs typeface="Poppins"/>
                        <a:sym typeface="Poppins"/>
                      </a:endParaRPr>
                    </a:p>
                    <a:p>
                      <a:pPr indent="0" lvl="0" marL="0" rtl="0" algn="l">
                        <a:spcBef>
                          <a:spcPts val="0"/>
                        </a:spcBef>
                        <a:spcAft>
                          <a:spcPts val="0"/>
                        </a:spcAft>
                        <a:buNone/>
                      </a:pPr>
                      <a:r>
                        <a:t/>
                      </a:r>
                      <a:endParaRPr>
                        <a:solidFill>
                          <a:srgbClr val="5D381C"/>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278" name="Shape 278"/>
        <p:cNvGrpSpPr/>
        <p:nvPr/>
      </p:nvGrpSpPr>
      <p:grpSpPr>
        <a:xfrm>
          <a:off x="0" y="0"/>
          <a:ext cx="0" cy="0"/>
          <a:chOff x="0" y="0"/>
          <a:chExt cx="0" cy="0"/>
        </a:xfrm>
      </p:grpSpPr>
      <p:grpSp>
        <p:nvGrpSpPr>
          <p:cNvPr id="279" name="Google Shape;279;p32"/>
          <p:cNvGrpSpPr/>
          <p:nvPr/>
        </p:nvGrpSpPr>
        <p:grpSpPr>
          <a:xfrm>
            <a:off x="514350" y="120034"/>
            <a:ext cx="7985398" cy="4813109"/>
            <a:chOff x="0" y="-241102"/>
            <a:chExt cx="21294394" cy="12834956"/>
          </a:xfrm>
        </p:grpSpPr>
        <p:grpSp>
          <p:nvGrpSpPr>
            <p:cNvPr id="280" name="Google Shape;280;p32"/>
            <p:cNvGrpSpPr/>
            <p:nvPr/>
          </p:nvGrpSpPr>
          <p:grpSpPr>
            <a:xfrm>
              <a:off x="0" y="-241102"/>
              <a:ext cx="21294394" cy="12834956"/>
              <a:chOff x="0" y="-47625"/>
              <a:chExt cx="4206300" cy="2535300"/>
            </a:xfrm>
          </p:grpSpPr>
          <p:sp>
            <p:nvSpPr>
              <p:cNvPr id="281" name="Google Shape;281;p32"/>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2" name="Google Shape;282;p32"/>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3" name="Google Shape;283;p32"/>
            <p:cNvGrpSpPr/>
            <p:nvPr/>
          </p:nvGrpSpPr>
          <p:grpSpPr>
            <a:xfrm>
              <a:off x="623458" y="408848"/>
              <a:ext cx="20047500" cy="11399793"/>
              <a:chOff x="0" y="-47625"/>
              <a:chExt cx="3960000" cy="2251811"/>
            </a:xfrm>
          </p:grpSpPr>
          <p:sp>
            <p:nvSpPr>
              <p:cNvPr id="284" name="Google Shape;284;p32"/>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5" name="Google Shape;285;p32"/>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286" name="Google Shape;286;p32"/>
          <p:cNvGrpSpPr/>
          <p:nvPr/>
        </p:nvGrpSpPr>
        <p:grpSpPr>
          <a:xfrm>
            <a:off x="2455004" y="639297"/>
            <a:ext cx="4326643" cy="975443"/>
            <a:chOff x="0" y="0"/>
            <a:chExt cx="2279100" cy="513824"/>
          </a:xfrm>
        </p:grpSpPr>
        <p:sp>
          <p:nvSpPr>
            <p:cNvPr id="287" name="Google Shape;287;p32"/>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8" name="Google Shape;288;p32"/>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9" name="Google Shape;289;p32"/>
          <p:cNvSpPr txBox="1"/>
          <p:nvPr/>
        </p:nvSpPr>
        <p:spPr>
          <a:xfrm>
            <a:off x="2418899" y="786194"/>
            <a:ext cx="4306200" cy="3540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300">
                <a:solidFill>
                  <a:srgbClr val="E18455"/>
                </a:solidFill>
                <a:latin typeface="Coiny"/>
                <a:ea typeface="Coiny"/>
                <a:cs typeface="Coiny"/>
                <a:sym typeface="Coiny"/>
              </a:rPr>
              <a:t>Table of Calculations</a:t>
            </a:r>
            <a:endParaRPr sz="700"/>
          </a:p>
        </p:txBody>
      </p:sp>
      <p:sp>
        <p:nvSpPr>
          <p:cNvPr id="290" name="Google Shape;290;p32"/>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291" name="Google Shape;291;p32"/>
          <p:cNvSpPr/>
          <p:nvPr/>
        </p:nvSpPr>
        <p:spPr>
          <a:xfrm>
            <a:off x="991325" y="6392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292" name="Google Shape;292;p32"/>
          <p:cNvSpPr/>
          <p:nvPr/>
        </p:nvSpPr>
        <p:spPr>
          <a:xfrm>
            <a:off x="849803" y="114020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sp>
        <p:nvSpPr>
          <p:cNvPr id="293" name="Google Shape;293;p32"/>
          <p:cNvSpPr/>
          <p:nvPr/>
        </p:nvSpPr>
        <p:spPr>
          <a:xfrm>
            <a:off x="-270045" y="3068977"/>
            <a:ext cx="1295213" cy="2113849"/>
          </a:xfrm>
          <a:custGeom>
            <a:rect b="b" l="l" r="r" t="t"/>
            <a:pathLst>
              <a:path extrusionOk="0" h="4227697" w="2590425">
                <a:moveTo>
                  <a:pt x="0" y="0"/>
                </a:moveTo>
                <a:lnTo>
                  <a:pt x="2590425" y="0"/>
                </a:lnTo>
                <a:lnTo>
                  <a:pt x="2590425" y="4227697"/>
                </a:lnTo>
                <a:lnTo>
                  <a:pt x="0" y="4227697"/>
                </a:lnTo>
                <a:lnTo>
                  <a:pt x="0" y="0"/>
                </a:lnTo>
                <a:close/>
              </a:path>
            </a:pathLst>
          </a:custGeom>
          <a:blipFill rotWithShape="1">
            <a:blip r:embed="rId4">
              <a:alphaModFix/>
            </a:blip>
            <a:stretch>
              <a:fillRect b="0" l="0" r="0" t="0"/>
            </a:stretch>
          </a:blipFill>
          <a:ln>
            <a:noFill/>
          </a:ln>
        </p:spPr>
      </p:sp>
      <p:pic>
        <p:nvPicPr>
          <p:cNvPr id="294" name="Google Shape;294;p32"/>
          <p:cNvPicPr preferRelativeResize="0"/>
          <p:nvPr/>
        </p:nvPicPr>
        <p:blipFill>
          <a:blip r:embed="rId5">
            <a:alphaModFix/>
          </a:blip>
          <a:stretch>
            <a:fillRect/>
          </a:stretch>
        </p:blipFill>
        <p:spPr>
          <a:xfrm>
            <a:off x="1082225" y="1789675"/>
            <a:ext cx="3038875" cy="2651575"/>
          </a:xfrm>
          <a:prstGeom prst="rect">
            <a:avLst/>
          </a:prstGeom>
          <a:noFill/>
          <a:ln>
            <a:noFill/>
          </a:ln>
        </p:spPr>
      </p:pic>
      <p:pic>
        <p:nvPicPr>
          <p:cNvPr id="295" name="Google Shape;295;p32"/>
          <p:cNvPicPr preferRelativeResize="0"/>
          <p:nvPr/>
        </p:nvPicPr>
        <p:blipFill>
          <a:blip r:embed="rId6">
            <a:alphaModFix/>
          </a:blip>
          <a:stretch>
            <a:fillRect/>
          </a:stretch>
        </p:blipFill>
        <p:spPr>
          <a:xfrm>
            <a:off x="4264700" y="2264738"/>
            <a:ext cx="3752850" cy="115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6A1"/>
        </a:solidFill>
      </p:bgPr>
    </p:bg>
    <p:spTree>
      <p:nvGrpSpPr>
        <p:cNvPr id="299" name="Shape 299"/>
        <p:cNvGrpSpPr/>
        <p:nvPr/>
      </p:nvGrpSpPr>
      <p:grpSpPr>
        <a:xfrm>
          <a:off x="0" y="0"/>
          <a:ext cx="0" cy="0"/>
          <a:chOff x="0" y="0"/>
          <a:chExt cx="0" cy="0"/>
        </a:xfrm>
      </p:grpSpPr>
      <p:grpSp>
        <p:nvGrpSpPr>
          <p:cNvPr id="300" name="Google Shape;300;p33"/>
          <p:cNvGrpSpPr/>
          <p:nvPr/>
        </p:nvGrpSpPr>
        <p:grpSpPr>
          <a:xfrm>
            <a:off x="514350" y="120034"/>
            <a:ext cx="7985398" cy="4813109"/>
            <a:chOff x="0" y="-241102"/>
            <a:chExt cx="21294394" cy="12834956"/>
          </a:xfrm>
        </p:grpSpPr>
        <p:grpSp>
          <p:nvGrpSpPr>
            <p:cNvPr id="301" name="Google Shape;301;p33"/>
            <p:cNvGrpSpPr/>
            <p:nvPr/>
          </p:nvGrpSpPr>
          <p:grpSpPr>
            <a:xfrm>
              <a:off x="0" y="-241102"/>
              <a:ext cx="21294394" cy="12834956"/>
              <a:chOff x="0" y="-47625"/>
              <a:chExt cx="4206300" cy="2535300"/>
            </a:xfrm>
          </p:grpSpPr>
          <p:sp>
            <p:nvSpPr>
              <p:cNvPr id="302" name="Google Shape;302;p33"/>
              <p:cNvSpPr/>
              <p:nvPr/>
            </p:nvSpPr>
            <p:spPr>
              <a:xfrm>
                <a:off x="0" y="0"/>
                <a:ext cx="4206219" cy="2487627"/>
              </a:xfrm>
              <a:custGeom>
                <a:rect b="b" l="l" r="r" t="t"/>
                <a:pathLst>
                  <a:path extrusionOk="0" h="2487627" w="4206219">
                    <a:moveTo>
                      <a:pt x="24723" y="0"/>
                    </a:moveTo>
                    <a:lnTo>
                      <a:pt x="4181496" y="0"/>
                    </a:lnTo>
                    <a:cubicBezTo>
                      <a:pt x="4188053" y="0"/>
                      <a:pt x="4194341" y="2605"/>
                      <a:pt x="4198978" y="7241"/>
                    </a:cubicBezTo>
                    <a:cubicBezTo>
                      <a:pt x="4203614" y="11878"/>
                      <a:pt x="4206219" y="18166"/>
                      <a:pt x="4206219" y="24723"/>
                    </a:cubicBezTo>
                    <a:lnTo>
                      <a:pt x="4206219" y="2462904"/>
                    </a:lnTo>
                    <a:cubicBezTo>
                      <a:pt x="4206219" y="2469461"/>
                      <a:pt x="4203614" y="2475749"/>
                      <a:pt x="4198978" y="2480386"/>
                    </a:cubicBezTo>
                    <a:cubicBezTo>
                      <a:pt x="4194341" y="2485022"/>
                      <a:pt x="4188053" y="2487627"/>
                      <a:pt x="4181496" y="2487627"/>
                    </a:cubicBezTo>
                    <a:lnTo>
                      <a:pt x="24723" y="2487627"/>
                    </a:lnTo>
                    <a:cubicBezTo>
                      <a:pt x="18166" y="2487627"/>
                      <a:pt x="11878" y="2485022"/>
                      <a:pt x="7241" y="2480386"/>
                    </a:cubicBezTo>
                    <a:cubicBezTo>
                      <a:pt x="2605" y="2475749"/>
                      <a:pt x="0" y="2469461"/>
                      <a:pt x="0" y="2462904"/>
                    </a:cubicBezTo>
                    <a:lnTo>
                      <a:pt x="0" y="24723"/>
                    </a:lnTo>
                    <a:cubicBezTo>
                      <a:pt x="0" y="18166"/>
                      <a:pt x="2605" y="11878"/>
                      <a:pt x="7241" y="7241"/>
                    </a:cubicBezTo>
                    <a:cubicBezTo>
                      <a:pt x="11878" y="2605"/>
                      <a:pt x="18166" y="0"/>
                      <a:pt x="24723" y="0"/>
                    </a:cubicBezTo>
                    <a:close/>
                  </a:path>
                </a:pathLst>
              </a:custGeom>
              <a:solidFill>
                <a:srgbClr val="5D381C"/>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3" name="Google Shape;303;p33"/>
              <p:cNvSpPr txBox="1"/>
              <p:nvPr/>
            </p:nvSpPr>
            <p:spPr>
              <a:xfrm>
                <a:off x="0" y="-47625"/>
                <a:ext cx="4206300" cy="2535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04" name="Google Shape;304;p33"/>
            <p:cNvGrpSpPr/>
            <p:nvPr/>
          </p:nvGrpSpPr>
          <p:grpSpPr>
            <a:xfrm>
              <a:off x="623458" y="408848"/>
              <a:ext cx="20047500" cy="11399793"/>
              <a:chOff x="0" y="-47625"/>
              <a:chExt cx="3960000" cy="2251811"/>
            </a:xfrm>
          </p:grpSpPr>
          <p:sp>
            <p:nvSpPr>
              <p:cNvPr id="305" name="Google Shape;305;p33"/>
              <p:cNvSpPr/>
              <p:nvPr/>
            </p:nvSpPr>
            <p:spPr>
              <a:xfrm>
                <a:off x="0" y="0"/>
                <a:ext cx="3959914" cy="2204186"/>
              </a:xfrm>
              <a:custGeom>
                <a:rect b="b" l="l" r="r" t="t"/>
                <a:pathLst>
                  <a:path extrusionOk="0" h="2204186" w="3959914">
                    <a:moveTo>
                      <a:pt x="26261" y="0"/>
                    </a:moveTo>
                    <a:lnTo>
                      <a:pt x="3933653" y="0"/>
                    </a:lnTo>
                    <a:cubicBezTo>
                      <a:pt x="3948157" y="0"/>
                      <a:pt x="3959914" y="11757"/>
                      <a:pt x="3959914" y="26261"/>
                    </a:cubicBezTo>
                    <a:lnTo>
                      <a:pt x="3959914" y="2177925"/>
                    </a:lnTo>
                    <a:cubicBezTo>
                      <a:pt x="3959914" y="2184890"/>
                      <a:pt x="3957147" y="2191569"/>
                      <a:pt x="3952223" y="2196494"/>
                    </a:cubicBezTo>
                    <a:cubicBezTo>
                      <a:pt x="3947298" y="2201419"/>
                      <a:pt x="3940618" y="2204186"/>
                      <a:pt x="3933653" y="2204186"/>
                    </a:cubicBezTo>
                    <a:lnTo>
                      <a:pt x="26261" y="2204186"/>
                    </a:lnTo>
                    <a:cubicBezTo>
                      <a:pt x="19296" y="2204186"/>
                      <a:pt x="12616" y="2201419"/>
                      <a:pt x="7692" y="2196494"/>
                    </a:cubicBezTo>
                    <a:cubicBezTo>
                      <a:pt x="2767" y="2191569"/>
                      <a:pt x="0" y="2184890"/>
                      <a:pt x="0" y="2177925"/>
                    </a:cubicBezTo>
                    <a:lnTo>
                      <a:pt x="0" y="26261"/>
                    </a:lnTo>
                    <a:cubicBezTo>
                      <a:pt x="0" y="19296"/>
                      <a:pt x="2767" y="12616"/>
                      <a:pt x="7692" y="7692"/>
                    </a:cubicBezTo>
                    <a:cubicBezTo>
                      <a:pt x="12616" y="2767"/>
                      <a:pt x="19296" y="0"/>
                      <a:pt x="26261" y="0"/>
                    </a:cubicBezTo>
                    <a:close/>
                  </a:path>
                </a:pathLst>
              </a:custGeom>
              <a:solidFill>
                <a:srgbClr val="FFF1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6" name="Google Shape;306;p33"/>
              <p:cNvSpPr txBox="1"/>
              <p:nvPr/>
            </p:nvSpPr>
            <p:spPr>
              <a:xfrm>
                <a:off x="0" y="-47625"/>
                <a:ext cx="3960000" cy="2251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307" name="Google Shape;307;p33"/>
          <p:cNvGrpSpPr/>
          <p:nvPr/>
        </p:nvGrpSpPr>
        <p:grpSpPr>
          <a:xfrm>
            <a:off x="2408679" y="585697"/>
            <a:ext cx="4326643" cy="975443"/>
            <a:chOff x="0" y="0"/>
            <a:chExt cx="2279100" cy="513824"/>
          </a:xfrm>
        </p:grpSpPr>
        <p:sp>
          <p:nvSpPr>
            <p:cNvPr id="308" name="Google Shape;308;p33"/>
            <p:cNvSpPr/>
            <p:nvPr/>
          </p:nvSpPr>
          <p:spPr>
            <a:xfrm>
              <a:off x="0" y="0"/>
              <a:ext cx="2279054" cy="385667"/>
            </a:xfrm>
            <a:custGeom>
              <a:rect b="b" l="l" r="r" t="t"/>
              <a:pathLst>
                <a:path extrusionOk="0" h="385667" w="2279054">
                  <a:moveTo>
                    <a:pt x="33998" y="0"/>
                  </a:moveTo>
                  <a:lnTo>
                    <a:pt x="2245057" y="0"/>
                  </a:lnTo>
                  <a:cubicBezTo>
                    <a:pt x="2254073" y="0"/>
                    <a:pt x="2262721" y="3582"/>
                    <a:pt x="2269097" y="9958"/>
                  </a:cubicBezTo>
                  <a:cubicBezTo>
                    <a:pt x="2275473" y="16334"/>
                    <a:pt x="2279054" y="24981"/>
                    <a:pt x="2279054" y="33998"/>
                  </a:cubicBezTo>
                  <a:lnTo>
                    <a:pt x="2279054" y="351669"/>
                  </a:lnTo>
                  <a:cubicBezTo>
                    <a:pt x="2279054" y="360686"/>
                    <a:pt x="2275473" y="369334"/>
                    <a:pt x="2269097" y="375709"/>
                  </a:cubicBezTo>
                  <a:cubicBezTo>
                    <a:pt x="2262721" y="382085"/>
                    <a:pt x="2254073" y="385667"/>
                    <a:pt x="2245057" y="385667"/>
                  </a:cubicBezTo>
                  <a:lnTo>
                    <a:pt x="33998" y="385667"/>
                  </a:lnTo>
                  <a:cubicBezTo>
                    <a:pt x="24981" y="385667"/>
                    <a:pt x="16334" y="382085"/>
                    <a:pt x="9958" y="375709"/>
                  </a:cubicBezTo>
                  <a:cubicBezTo>
                    <a:pt x="3582" y="369334"/>
                    <a:pt x="0" y="360686"/>
                    <a:pt x="0" y="351669"/>
                  </a:cubicBezTo>
                  <a:lnTo>
                    <a:pt x="0" y="33998"/>
                  </a:lnTo>
                  <a:cubicBezTo>
                    <a:pt x="0" y="24981"/>
                    <a:pt x="3582" y="16334"/>
                    <a:pt x="9958" y="9958"/>
                  </a:cubicBezTo>
                  <a:cubicBezTo>
                    <a:pt x="16334" y="3582"/>
                    <a:pt x="24981" y="0"/>
                    <a:pt x="33998" y="0"/>
                  </a:cubicBezTo>
                  <a:close/>
                </a:path>
              </a:pathLst>
            </a:custGeom>
            <a:solidFill>
              <a:srgbClr val="000000">
                <a:alpha val="0"/>
              </a:srgbClr>
            </a:solidFill>
            <a:ln cap="rnd" cmpd="sng" w="47625">
              <a:solidFill>
                <a:srgbClr val="5D381C"/>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9" name="Google Shape;309;p33"/>
            <p:cNvSpPr txBox="1"/>
            <p:nvPr/>
          </p:nvSpPr>
          <p:spPr>
            <a:xfrm>
              <a:off x="0" y="71024"/>
              <a:ext cx="2279100" cy="442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0" name="Google Shape;310;p33"/>
          <p:cNvSpPr txBox="1"/>
          <p:nvPr/>
        </p:nvSpPr>
        <p:spPr>
          <a:xfrm>
            <a:off x="2418899" y="786194"/>
            <a:ext cx="4306200" cy="354000"/>
          </a:xfrm>
          <a:prstGeom prst="rect">
            <a:avLst/>
          </a:prstGeom>
          <a:noFill/>
          <a:ln>
            <a:noFill/>
          </a:ln>
        </p:spPr>
        <p:txBody>
          <a:bodyPr anchorCtr="0" anchor="t" bIns="0" lIns="0" spcFirstLastPara="1" rIns="0" wrap="square" tIns="0">
            <a:spAutoFit/>
          </a:bodyPr>
          <a:lstStyle/>
          <a:p>
            <a:pPr indent="0" lvl="0" marL="0" marR="0" rtl="0" algn="ctr">
              <a:lnSpc>
                <a:spcPct val="129000"/>
              </a:lnSpc>
              <a:spcBef>
                <a:spcPts val="0"/>
              </a:spcBef>
              <a:spcAft>
                <a:spcPts val="0"/>
              </a:spcAft>
              <a:buNone/>
            </a:pPr>
            <a:r>
              <a:rPr lang="en" sz="2300">
                <a:solidFill>
                  <a:srgbClr val="E18455"/>
                </a:solidFill>
                <a:latin typeface="Coiny"/>
                <a:ea typeface="Coiny"/>
                <a:cs typeface="Coiny"/>
                <a:sym typeface="Coiny"/>
              </a:rPr>
              <a:t>Table of Calculations</a:t>
            </a:r>
            <a:endParaRPr sz="700"/>
          </a:p>
        </p:txBody>
      </p:sp>
      <p:sp>
        <p:nvSpPr>
          <p:cNvPr id="311" name="Google Shape;311;p33"/>
          <p:cNvSpPr/>
          <p:nvPr/>
        </p:nvSpPr>
        <p:spPr>
          <a:xfrm>
            <a:off x="7743366" y="3495221"/>
            <a:ext cx="368560" cy="530649"/>
          </a:xfrm>
          <a:custGeom>
            <a:rect b="b" l="l" r="r" t="t"/>
            <a:pathLst>
              <a:path extrusionOk="0" h="1061297" w="737119">
                <a:moveTo>
                  <a:pt x="0" y="0"/>
                </a:moveTo>
                <a:lnTo>
                  <a:pt x="737120" y="0"/>
                </a:lnTo>
                <a:lnTo>
                  <a:pt x="737120" y="1061297"/>
                </a:lnTo>
                <a:lnTo>
                  <a:pt x="0" y="1061297"/>
                </a:lnTo>
                <a:lnTo>
                  <a:pt x="0" y="0"/>
                </a:lnTo>
                <a:close/>
              </a:path>
            </a:pathLst>
          </a:custGeom>
          <a:blipFill rotWithShape="1">
            <a:blip r:embed="rId3">
              <a:alphaModFix/>
            </a:blip>
            <a:stretch>
              <a:fillRect b="0" l="0" r="0" t="0"/>
            </a:stretch>
          </a:blipFill>
          <a:ln>
            <a:noFill/>
          </a:ln>
        </p:spPr>
      </p:sp>
      <p:sp>
        <p:nvSpPr>
          <p:cNvPr id="312" name="Google Shape;312;p33"/>
          <p:cNvSpPr/>
          <p:nvPr/>
        </p:nvSpPr>
        <p:spPr>
          <a:xfrm>
            <a:off x="991325" y="639291"/>
            <a:ext cx="368560" cy="530649"/>
          </a:xfrm>
          <a:custGeom>
            <a:rect b="b" l="l" r="r" t="t"/>
            <a:pathLst>
              <a:path extrusionOk="0" h="1061297" w="737119">
                <a:moveTo>
                  <a:pt x="0" y="0"/>
                </a:moveTo>
                <a:lnTo>
                  <a:pt x="737119" y="0"/>
                </a:lnTo>
                <a:lnTo>
                  <a:pt x="737119" y="1061297"/>
                </a:lnTo>
                <a:lnTo>
                  <a:pt x="0" y="1061297"/>
                </a:lnTo>
                <a:lnTo>
                  <a:pt x="0" y="0"/>
                </a:lnTo>
                <a:close/>
              </a:path>
            </a:pathLst>
          </a:custGeom>
          <a:blipFill rotWithShape="1">
            <a:blip r:embed="rId3">
              <a:alphaModFix/>
            </a:blip>
            <a:stretch>
              <a:fillRect b="0" l="0" r="0" t="0"/>
            </a:stretch>
          </a:blipFill>
          <a:ln>
            <a:noFill/>
          </a:ln>
        </p:spPr>
      </p:sp>
      <p:sp>
        <p:nvSpPr>
          <p:cNvPr id="313" name="Google Shape;313;p33"/>
          <p:cNvSpPr/>
          <p:nvPr/>
        </p:nvSpPr>
        <p:spPr>
          <a:xfrm>
            <a:off x="826203" y="1006507"/>
            <a:ext cx="292359" cy="420937"/>
          </a:xfrm>
          <a:custGeom>
            <a:rect b="b" l="l" r="r" t="t"/>
            <a:pathLst>
              <a:path extrusionOk="0" h="841873" w="584719">
                <a:moveTo>
                  <a:pt x="0" y="0"/>
                </a:moveTo>
                <a:lnTo>
                  <a:pt x="584719" y="0"/>
                </a:lnTo>
                <a:lnTo>
                  <a:pt x="584719" y="841874"/>
                </a:lnTo>
                <a:lnTo>
                  <a:pt x="0" y="841874"/>
                </a:lnTo>
                <a:lnTo>
                  <a:pt x="0" y="0"/>
                </a:lnTo>
                <a:close/>
              </a:path>
            </a:pathLst>
          </a:custGeom>
          <a:blipFill rotWithShape="1">
            <a:blip r:embed="rId3">
              <a:alphaModFix/>
            </a:blip>
            <a:stretch>
              <a:fillRect b="0" l="0" r="0" t="0"/>
            </a:stretch>
          </a:blipFill>
          <a:ln>
            <a:noFill/>
          </a:ln>
        </p:spPr>
      </p:sp>
      <p:pic>
        <p:nvPicPr>
          <p:cNvPr id="314" name="Google Shape;314;p33"/>
          <p:cNvPicPr preferRelativeResize="0"/>
          <p:nvPr/>
        </p:nvPicPr>
        <p:blipFill>
          <a:blip r:embed="rId4">
            <a:alphaModFix/>
          </a:blip>
          <a:stretch>
            <a:fillRect/>
          </a:stretch>
        </p:blipFill>
        <p:spPr>
          <a:xfrm>
            <a:off x="875225" y="1506550"/>
            <a:ext cx="7263651" cy="1459675"/>
          </a:xfrm>
          <a:prstGeom prst="rect">
            <a:avLst/>
          </a:prstGeom>
          <a:noFill/>
          <a:ln>
            <a:noFill/>
          </a:ln>
        </p:spPr>
      </p:pic>
      <p:pic>
        <p:nvPicPr>
          <p:cNvPr id="315" name="Google Shape;315;p33"/>
          <p:cNvPicPr preferRelativeResize="0"/>
          <p:nvPr/>
        </p:nvPicPr>
        <p:blipFill>
          <a:blip r:embed="rId5">
            <a:alphaModFix/>
          </a:blip>
          <a:stretch>
            <a:fillRect/>
          </a:stretch>
        </p:blipFill>
        <p:spPr>
          <a:xfrm>
            <a:off x="875225" y="2966225"/>
            <a:ext cx="7263651" cy="1671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