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1b3f4bdc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1b3f4bdc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1b3f4bdcd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1b3f4bdcd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1b3f4bdcd_0_1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1b3f4bdcd_0_1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1b3f4bdcd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1b3f4bdcd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1b3f4bdcd_0_1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1b3f4bdcd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1b3f4bdcd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1b3f4bdcd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1b3f4bdcd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1b3f4bdcd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1b3f4bdcd_0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1b3f4bdcd_0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1b3f4bdc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1b3f4bdc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1b3f4bdcd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1b3f4bdcd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1b3f4bdcd_0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1b3f4bdcd_0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1b3f4bdcd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1b3f4bdcd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1b3f4bdcd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1b3f4bdcd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1b6b936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1b6b936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1b6b936d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1b6b936d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1b3f4bdcd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1b3f4bdcd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1b3f4bdcd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1b3f4bdcd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1b3f4bdcd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1b3f4bdcd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1b3f4bdcd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1b3f4bdcd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124925" y="731050"/>
            <a:ext cx="7715100" cy="143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33">
                <a:latin typeface="Times New Roman"/>
                <a:ea typeface="Times New Roman"/>
                <a:cs typeface="Times New Roman"/>
                <a:sym typeface="Times New Roman"/>
              </a:rPr>
              <a:t> Leveraging High-Performance Computing for </a:t>
            </a:r>
            <a:endParaRPr sz="3333">
              <a:latin typeface="Times New Roman"/>
              <a:ea typeface="Times New Roman"/>
              <a:cs typeface="Times New Roman"/>
              <a:sym typeface="Times New Roman"/>
            </a:endParaRPr>
          </a:p>
          <a:p>
            <a:pPr indent="0" lvl="0" marL="0" rtl="0" algn="ctr">
              <a:spcBef>
                <a:spcPts val="0"/>
              </a:spcBef>
              <a:spcAft>
                <a:spcPts val="0"/>
              </a:spcAft>
              <a:buNone/>
            </a:pPr>
            <a:r>
              <a:rPr lang="en" sz="3333">
                <a:latin typeface="Times New Roman"/>
                <a:ea typeface="Times New Roman"/>
                <a:cs typeface="Times New Roman"/>
                <a:sym typeface="Times New Roman"/>
              </a:rPr>
              <a:t>Heart Disease Prediction</a:t>
            </a:r>
            <a:endParaRPr b="1" sz="3333">
              <a:latin typeface="Times New Roman"/>
              <a:ea typeface="Times New Roman"/>
              <a:cs typeface="Times New Roman"/>
              <a:sym typeface="Times New Roman"/>
            </a:endParaRPr>
          </a:p>
          <a:p>
            <a:pPr indent="0" lvl="0" marL="0" rtl="0" algn="ctr">
              <a:spcBef>
                <a:spcPts val="0"/>
              </a:spcBef>
              <a:spcAft>
                <a:spcPts val="0"/>
              </a:spcAft>
              <a:buNone/>
            </a:pPr>
            <a:r>
              <a:t/>
            </a:r>
            <a:endParaRPr b="1">
              <a:highlight>
                <a:schemeClr val="dk1"/>
              </a:highlight>
              <a:latin typeface="Times New Roman"/>
              <a:ea typeface="Times New Roman"/>
              <a:cs typeface="Times New Roman"/>
              <a:sym typeface="Times New Roman"/>
            </a:endParaRPr>
          </a:p>
        </p:txBody>
      </p:sp>
      <p:sp>
        <p:nvSpPr>
          <p:cNvPr id="135" name="Google Shape;135;p13"/>
          <p:cNvSpPr txBox="1"/>
          <p:nvPr>
            <p:ph idx="1" type="body"/>
          </p:nvPr>
        </p:nvSpPr>
        <p:spPr>
          <a:xfrm>
            <a:off x="1463025" y="2467100"/>
            <a:ext cx="7038900" cy="105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rPr lang="en" sz="2000">
                <a:highlight>
                  <a:schemeClr val="dk1"/>
                </a:highlight>
                <a:latin typeface="Times New Roman"/>
                <a:ea typeface="Times New Roman"/>
                <a:cs typeface="Times New Roman"/>
                <a:sym typeface="Times New Roman"/>
              </a:rPr>
              <a:t>20301118 Shouvik Banerjee</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rPr lang="en" sz="2000">
                <a:highlight>
                  <a:schemeClr val="dk1"/>
                </a:highlight>
                <a:latin typeface="Times New Roman"/>
                <a:ea typeface="Times New Roman"/>
                <a:cs typeface="Times New Roman"/>
                <a:sym typeface="Times New Roman"/>
              </a:rPr>
              <a:t>20301069 Arian Wazed</a:t>
            </a:r>
            <a:endParaRPr sz="20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457200" lvl="0" marL="1828800" rtl="0" algn="l">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ctr">
              <a:spcBef>
                <a:spcPts val="0"/>
              </a:spcBef>
              <a:spcAft>
                <a:spcPts val="0"/>
              </a:spcAft>
              <a:buNone/>
            </a:pPr>
            <a:r>
              <a:t/>
            </a:r>
            <a:endParaRPr sz="1700">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highlight>
                <a:schemeClr val="dk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highlight>
                <a:schemeClr val="dk1"/>
              </a:highlight>
              <a:latin typeface="Times New Roman"/>
              <a:ea typeface="Times New Roman"/>
              <a:cs typeface="Times New Roman"/>
              <a:sym typeface="Times New Roman"/>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184425"/>
            <a:ext cx="7038900" cy="652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700">
                <a:latin typeface="Times New Roman"/>
                <a:ea typeface="Times New Roman"/>
                <a:cs typeface="Times New Roman"/>
                <a:sym typeface="Times New Roman"/>
              </a:rPr>
              <a:t>8.Model training &amp; testing</a:t>
            </a:r>
            <a:endParaRPr sz="3500"/>
          </a:p>
        </p:txBody>
      </p:sp>
      <p:sp>
        <p:nvSpPr>
          <p:cNvPr id="198" name="Google Shape;198;p22"/>
          <p:cNvSpPr txBox="1"/>
          <p:nvPr>
            <p:ph idx="1" type="body"/>
          </p:nvPr>
        </p:nvSpPr>
        <p:spPr>
          <a:xfrm>
            <a:off x="1297500" y="1036750"/>
            <a:ext cx="7284900" cy="12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The Decision Tree classifier, trained with a maximum depth of 2 and random state 0, is visualized for its decision-making. Its accuracy on the test set showcases its performance. The ROC curve and AUC score highlight its ability to discriminate between classes.</a:t>
            </a:r>
            <a:endParaRPr sz="1600"/>
          </a:p>
        </p:txBody>
      </p:sp>
      <p:pic>
        <p:nvPicPr>
          <p:cNvPr id="199" name="Google Shape;199;p22"/>
          <p:cNvPicPr preferRelativeResize="0"/>
          <p:nvPr/>
        </p:nvPicPr>
        <p:blipFill>
          <a:blip r:embed="rId3">
            <a:alphaModFix/>
          </a:blip>
          <a:stretch>
            <a:fillRect/>
          </a:stretch>
        </p:blipFill>
        <p:spPr>
          <a:xfrm>
            <a:off x="432275" y="2539600"/>
            <a:ext cx="4104350" cy="2495650"/>
          </a:xfrm>
          <a:prstGeom prst="rect">
            <a:avLst/>
          </a:prstGeom>
          <a:noFill/>
          <a:ln>
            <a:noFill/>
          </a:ln>
        </p:spPr>
      </p:pic>
      <p:pic>
        <p:nvPicPr>
          <p:cNvPr id="200" name="Google Shape;200;p22"/>
          <p:cNvPicPr preferRelativeResize="0"/>
          <p:nvPr/>
        </p:nvPicPr>
        <p:blipFill>
          <a:blip r:embed="rId4">
            <a:alphaModFix/>
          </a:blip>
          <a:stretch>
            <a:fillRect/>
          </a:stretch>
        </p:blipFill>
        <p:spPr>
          <a:xfrm>
            <a:off x="4904275" y="2539600"/>
            <a:ext cx="3999650" cy="249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364800" y="84977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600">
                <a:latin typeface="Times New Roman"/>
                <a:ea typeface="Times New Roman"/>
                <a:cs typeface="Times New Roman"/>
                <a:sym typeface="Times New Roman"/>
              </a:rPr>
              <a:t>The K-Nearest Neighbors (KNN) classifier with k=15 is trained on the provided training data (X_train, y_train). The model's predicted probabilities for the test set (X_test) are visualized using Plotly Express, where markers represent instances, color intensity denotes the probability of belonging to the first class, and shapes indicate the true class labels.</a:t>
            </a:r>
            <a:endParaRPr sz="1600"/>
          </a:p>
        </p:txBody>
      </p:sp>
      <p:pic>
        <p:nvPicPr>
          <p:cNvPr id="206" name="Google Shape;206;p23"/>
          <p:cNvPicPr preferRelativeResize="0"/>
          <p:nvPr/>
        </p:nvPicPr>
        <p:blipFill>
          <a:blip r:embed="rId3">
            <a:alphaModFix/>
          </a:blip>
          <a:stretch>
            <a:fillRect/>
          </a:stretch>
        </p:blipFill>
        <p:spPr>
          <a:xfrm>
            <a:off x="119625" y="2694250"/>
            <a:ext cx="4530451" cy="2195075"/>
          </a:xfrm>
          <a:prstGeom prst="rect">
            <a:avLst/>
          </a:prstGeom>
          <a:noFill/>
          <a:ln>
            <a:noFill/>
          </a:ln>
        </p:spPr>
      </p:pic>
      <p:pic>
        <p:nvPicPr>
          <p:cNvPr id="207" name="Google Shape;207;p23"/>
          <p:cNvPicPr preferRelativeResize="0"/>
          <p:nvPr/>
        </p:nvPicPr>
        <p:blipFill>
          <a:blip r:embed="rId4">
            <a:alphaModFix/>
          </a:blip>
          <a:stretch>
            <a:fillRect/>
          </a:stretch>
        </p:blipFill>
        <p:spPr>
          <a:xfrm>
            <a:off x="4807075" y="2694250"/>
            <a:ext cx="4286625" cy="219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304975" y="71522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The Logistic Regression model, initialized with a random state of 2 and using the 'lbfgs' solver with maximum iterations set to 1000, is trained on the provided training data (X_train, y_train). After prediction on the test set (X_test), the classification report is generated, detailing precision, recall, and F1-score for each class.</a:t>
            </a:r>
            <a:endParaRPr sz="1600"/>
          </a:p>
        </p:txBody>
      </p:sp>
      <p:pic>
        <p:nvPicPr>
          <p:cNvPr id="213" name="Google Shape;213;p24"/>
          <p:cNvPicPr preferRelativeResize="0"/>
          <p:nvPr/>
        </p:nvPicPr>
        <p:blipFill>
          <a:blip r:embed="rId3">
            <a:alphaModFix/>
          </a:blip>
          <a:stretch>
            <a:fillRect/>
          </a:stretch>
        </p:blipFill>
        <p:spPr>
          <a:xfrm>
            <a:off x="301925" y="3190550"/>
            <a:ext cx="4146299" cy="1567350"/>
          </a:xfrm>
          <a:prstGeom prst="rect">
            <a:avLst/>
          </a:prstGeom>
          <a:noFill/>
          <a:ln>
            <a:noFill/>
          </a:ln>
        </p:spPr>
      </p:pic>
      <p:pic>
        <p:nvPicPr>
          <p:cNvPr id="214" name="Google Shape;214;p24"/>
          <p:cNvPicPr preferRelativeResize="0"/>
          <p:nvPr/>
        </p:nvPicPr>
        <p:blipFill>
          <a:blip r:embed="rId4">
            <a:alphaModFix/>
          </a:blip>
          <a:stretch>
            <a:fillRect/>
          </a:stretch>
        </p:blipFill>
        <p:spPr>
          <a:xfrm>
            <a:off x="4814550" y="3190550"/>
            <a:ext cx="3939875" cy="156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Times New Roman"/>
                <a:ea typeface="Times New Roman"/>
                <a:cs typeface="Times New Roman"/>
                <a:sym typeface="Times New Roman"/>
              </a:rPr>
              <a:t>The Gaussian Naive Bayes (GNB) classifier is trained on the provided training data (X_train, y_train). Following prediction on the test set (X_test), the accuracy of the model is evaluated using metrics.accuracy_score, demonstrating its performance in correctly classifying instances. Additionally, a scatter plot is created using make_blobs to visualize synthetic data with two classes, showcasing the separation achieved by the GNB classifier.</a:t>
            </a:r>
            <a:endParaRPr sz="1500">
              <a:latin typeface="Times New Roman"/>
              <a:ea typeface="Times New Roman"/>
              <a:cs typeface="Times New Roman"/>
              <a:sym typeface="Times New Roman"/>
            </a:endParaRPr>
          </a:p>
        </p:txBody>
      </p:sp>
      <p:pic>
        <p:nvPicPr>
          <p:cNvPr id="220" name="Google Shape;220;p25"/>
          <p:cNvPicPr preferRelativeResize="0"/>
          <p:nvPr/>
        </p:nvPicPr>
        <p:blipFill>
          <a:blip r:embed="rId3">
            <a:alphaModFix/>
          </a:blip>
          <a:stretch>
            <a:fillRect/>
          </a:stretch>
        </p:blipFill>
        <p:spPr>
          <a:xfrm>
            <a:off x="2141000" y="2347500"/>
            <a:ext cx="4943475" cy="246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82550" y="169475"/>
            <a:ext cx="7038900" cy="4959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9.Model Selection/Comparison Analysis</a:t>
            </a:r>
            <a:endParaRPr sz="3200"/>
          </a:p>
        </p:txBody>
      </p:sp>
      <p:pic>
        <p:nvPicPr>
          <p:cNvPr id="226" name="Google Shape;226;p26"/>
          <p:cNvPicPr preferRelativeResize="0"/>
          <p:nvPr/>
        </p:nvPicPr>
        <p:blipFill>
          <a:blip r:embed="rId3">
            <a:alphaModFix/>
          </a:blip>
          <a:stretch>
            <a:fillRect/>
          </a:stretch>
        </p:blipFill>
        <p:spPr>
          <a:xfrm>
            <a:off x="2050313" y="1569500"/>
            <a:ext cx="5503374" cy="3421975"/>
          </a:xfrm>
          <a:prstGeom prst="rect">
            <a:avLst/>
          </a:prstGeom>
          <a:noFill/>
          <a:ln>
            <a:noFill/>
          </a:ln>
        </p:spPr>
      </p:pic>
      <p:sp>
        <p:nvSpPr>
          <p:cNvPr id="227" name="Google Shape;227;p26"/>
          <p:cNvSpPr txBox="1"/>
          <p:nvPr/>
        </p:nvSpPr>
        <p:spPr>
          <a:xfrm>
            <a:off x="1535000" y="952900"/>
            <a:ext cx="6534000" cy="4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highlight>
                  <a:schemeClr val="dk1"/>
                </a:highlight>
                <a:latin typeface="Times New Roman"/>
                <a:ea typeface="Times New Roman"/>
                <a:cs typeface="Times New Roman"/>
                <a:sym typeface="Times New Roman"/>
              </a:rPr>
              <a:t>i) Bar chart showcasing prediction accuracy of all models:</a:t>
            </a:r>
            <a:endParaRPr sz="1300">
              <a:solidFill>
                <a:schemeClr val="lt1"/>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7"/>
          <p:cNvPicPr preferRelativeResize="0"/>
          <p:nvPr/>
        </p:nvPicPr>
        <p:blipFill>
          <a:blip r:embed="rId3">
            <a:alphaModFix/>
          </a:blip>
          <a:stretch>
            <a:fillRect/>
          </a:stretch>
        </p:blipFill>
        <p:spPr>
          <a:xfrm>
            <a:off x="1600200" y="1520500"/>
            <a:ext cx="5943600" cy="3343275"/>
          </a:xfrm>
          <a:prstGeom prst="rect">
            <a:avLst/>
          </a:prstGeom>
          <a:noFill/>
          <a:ln>
            <a:noFill/>
          </a:ln>
        </p:spPr>
      </p:pic>
      <p:sp>
        <p:nvSpPr>
          <p:cNvPr id="233" name="Google Shape;233;p27"/>
          <p:cNvSpPr txBox="1"/>
          <p:nvPr/>
        </p:nvSpPr>
        <p:spPr>
          <a:xfrm>
            <a:off x="1569975" y="770025"/>
            <a:ext cx="6519000" cy="33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ii) Precision, recall comparison of each model:</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8"/>
          <p:cNvPicPr preferRelativeResize="0"/>
          <p:nvPr/>
        </p:nvPicPr>
        <p:blipFill>
          <a:blip r:embed="rId3">
            <a:alphaModFix/>
          </a:blip>
          <a:stretch>
            <a:fillRect/>
          </a:stretch>
        </p:blipFill>
        <p:spPr>
          <a:xfrm>
            <a:off x="2303750" y="955500"/>
            <a:ext cx="4662700" cy="4065501"/>
          </a:xfrm>
          <a:prstGeom prst="rect">
            <a:avLst/>
          </a:prstGeom>
          <a:noFill/>
          <a:ln>
            <a:noFill/>
          </a:ln>
        </p:spPr>
      </p:pic>
      <p:sp>
        <p:nvSpPr>
          <p:cNvPr id="239" name="Google Shape;239;p28"/>
          <p:cNvSpPr txBox="1"/>
          <p:nvPr/>
        </p:nvSpPr>
        <p:spPr>
          <a:xfrm>
            <a:off x="1420450" y="224275"/>
            <a:ext cx="64293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iii)Confusion Matrix:</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9"/>
          <p:cNvPicPr preferRelativeResize="0"/>
          <p:nvPr/>
        </p:nvPicPr>
        <p:blipFill>
          <a:blip r:embed="rId3">
            <a:alphaModFix/>
          </a:blip>
          <a:stretch>
            <a:fillRect/>
          </a:stretch>
        </p:blipFill>
        <p:spPr>
          <a:xfrm>
            <a:off x="1562500" y="1039874"/>
            <a:ext cx="6210950" cy="331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10</a:t>
            </a:r>
            <a:r>
              <a:rPr b="1" lang="en" sz="3000">
                <a:latin typeface="Times New Roman"/>
                <a:ea typeface="Times New Roman"/>
                <a:cs typeface="Times New Roman"/>
                <a:sym typeface="Times New Roman"/>
              </a:rPr>
              <a:t>.Conclusion</a:t>
            </a:r>
            <a:endParaRPr b="1" sz="3000">
              <a:latin typeface="Times New Roman"/>
              <a:ea typeface="Times New Roman"/>
              <a:cs typeface="Times New Roman"/>
              <a:sym typeface="Times New Roman"/>
            </a:endParaRPr>
          </a:p>
        </p:txBody>
      </p:sp>
      <p:sp>
        <p:nvSpPr>
          <p:cNvPr id="250" name="Google Shape;250;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Heart is one of the essential and vital organs of the human body and prediction about heart diseases is also an important concern for the human beings so that the accuracy of the algorithm is one of the parameters for analysis of performance of algorithms. Accuracy of the algorithms in machine learning depends upon the dataset that is used for training and testing purposes. When we perform the analysis of algorithms on the basis of a dataset and on the basis of the confusion matrix, we find Logistic Regression is the best one. For the Future Scope more machine learning approach will be used for best analysis of the heart diseases and for earlier prediction of diseases so that the rate of the death cases can be minimized by the awareness about the diseases.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idx="1" type="body"/>
          </p:nvPr>
        </p:nvSpPr>
        <p:spPr>
          <a:xfrm>
            <a:off x="1297500" y="2256600"/>
            <a:ext cx="7038900" cy="1004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109675"/>
            <a:ext cx="7038900" cy="61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latin typeface="Times New Roman"/>
                <a:ea typeface="Times New Roman"/>
                <a:cs typeface="Times New Roman"/>
                <a:sym typeface="Times New Roman"/>
              </a:rPr>
              <a:t>Table of contents</a:t>
            </a:r>
            <a:endParaRPr b="1" sz="3000">
              <a:latin typeface="Times New Roman"/>
              <a:ea typeface="Times New Roman"/>
              <a:cs typeface="Times New Roman"/>
              <a:sym typeface="Times New Roman"/>
            </a:endParaRPr>
          </a:p>
        </p:txBody>
      </p:sp>
      <p:sp>
        <p:nvSpPr>
          <p:cNvPr id="142" name="Google Shape;142;p14"/>
          <p:cNvSpPr txBox="1"/>
          <p:nvPr>
            <p:ph idx="1" type="body"/>
          </p:nvPr>
        </p:nvSpPr>
        <p:spPr>
          <a:xfrm>
            <a:off x="1297500" y="637050"/>
            <a:ext cx="7038900" cy="4026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Introduction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Literature</a:t>
            </a:r>
            <a:r>
              <a:rPr lang="en" sz="1600">
                <a:latin typeface="Times New Roman"/>
                <a:ea typeface="Times New Roman"/>
                <a:cs typeface="Times New Roman"/>
                <a:sym typeface="Times New Roman"/>
              </a:rPr>
              <a:t> Review</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Methodology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Dataset Description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Dataset Preprocessing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Feature Scaling</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Dataset Splitting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Model training &amp; testing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Model Selection/Comparison Analysis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Conclusion </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sz="1100">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1900">
              <a:latin typeface="Times New Roman"/>
              <a:ea typeface="Times New Roman"/>
              <a:cs typeface="Times New Roman"/>
              <a:sym typeface="Times New Roman"/>
            </a:endParaRPr>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6100"/>
            <a:ext cx="70389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1.Introduction</a:t>
            </a:r>
            <a:endParaRPr b="1" sz="3000">
              <a:latin typeface="Times New Roman"/>
              <a:ea typeface="Times New Roman"/>
              <a:cs typeface="Times New Roman"/>
              <a:sym typeface="Times New Roman"/>
            </a:endParaRPr>
          </a:p>
        </p:txBody>
      </p:sp>
      <p:sp>
        <p:nvSpPr>
          <p:cNvPr id="149" name="Google Shape;149;p15"/>
          <p:cNvSpPr txBox="1"/>
          <p:nvPr>
            <p:ph idx="1" type="body"/>
          </p:nvPr>
        </p:nvSpPr>
        <p:spPr>
          <a:xfrm>
            <a:off x="1040775" y="1267100"/>
            <a:ext cx="7730100" cy="19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Heart disease poses significant health challenges, necessitating accurate prediction for timely intervention. Leveraging High-Performance Computing (HPC) in tandem with Machine Learning (ML) algorithms offers a promising avenue for enhancing predictive accuracy. This study conducts a comparative analysis of K-Nearest Neighbors (KNN), Naive Bayes, Logistic Regression, and Decision Trees, using biological parameters like cholesterol levels, blood pressure, sex, and age for heart disease prediction. By evaluating the accuracy of these algorithms, we aim to identify the most effective approach, contributing to advancements in proactive healthcare interventions and precision medicine.</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800">
              <a:latin typeface="Times New Roman"/>
              <a:ea typeface="Times New Roman"/>
              <a:cs typeface="Times New Roman"/>
              <a:sym typeface="Times New Roman"/>
            </a:endParaRPr>
          </a:p>
        </p:txBody>
      </p:sp>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7375"/>
            <a:ext cx="7038900" cy="441000"/>
          </a:xfrm>
          <a:prstGeom prst="rect">
            <a:avLst/>
          </a:prstGeom>
        </p:spPr>
        <p:txBody>
          <a:bodyPr anchorCtr="0" anchor="t" bIns="91425" lIns="91425" spcFirstLastPara="1" rIns="91425" wrap="square" tIns="91425">
            <a:normAutofit fontScale="90000"/>
          </a:bodyPr>
          <a:lstStyle/>
          <a:p>
            <a:pPr indent="0" lvl="0" marL="0" rtl="0" algn="ctr">
              <a:lnSpc>
                <a:spcPct val="80000"/>
              </a:lnSpc>
              <a:spcBef>
                <a:spcPts val="0"/>
              </a:spcBef>
              <a:spcAft>
                <a:spcPts val="0"/>
              </a:spcAft>
              <a:buClr>
                <a:srgbClr val="000000"/>
              </a:buClr>
              <a:buSzPct val="35520"/>
              <a:buFont typeface="Arial"/>
              <a:buNone/>
            </a:pPr>
            <a:r>
              <a:rPr b="1" lang="en">
                <a:latin typeface="Times New Roman"/>
                <a:ea typeface="Times New Roman"/>
                <a:cs typeface="Times New Roman"/>
                <a:sym typeface="Times New Roman"/>
              </a:rPr>
              <a:t>2</a:t>
            </a:r>
            <a:r>
              <a:rPr b="1" lang="en">
                <a:latin typeface="Times New Roman"/>
                <a:ea typeface="Times New Roman"/>
                <a:cs typeface="Times New Roman"/>
                <a:sym typeface="Times New Roman"/>
              </a:rPr>
              <a:t>.Literature Review</a:t>
            </a:r>
            <a:endParaRPr/>
          </a:p>
        </p:txBody>
      </p:sp>
      <p:sp>
        <p:nvSpPr>
          <p:cNvPr id="156" name="Google Shape;156;p16"/>
          <p:cNvSpPr txBox="1"/>
          <p:nvPr>
            <p:ph idx="1" type="body"/>
          </p:nvPr>
        </p:nvSpPr>
        <p:spPr>
          <a:xfrm>
            <a:off x="1129150" y="773025"/>
            <a:ext cx="7658700" cy="374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10">
                <a:latin typeface="Times New Roman"/>
                <a:ea typeface="Times New Roman"/>
                <a:cs typeface="Times New Roman"/>
                <a:sym typeface="Times New Roman"/>
              </a:rPr>
              <a:t>1.Smith et al. (2019):</a:t>
            </a:r>
            <a:r>
              <a:rPr lang="en" sz="1510">
                <a:latin typeface="Times New Roman"/>
                <a:ea typeface="Times New Roman"/>
                <a:cs typeface="Times New Roman"/>
                <a:sym typeface="Times New Roman"/>
              </a:rPr>
              <a:t> Compared KNN, Naive Bayes, Logistic Regression, and Decision Trees for heart disease prediction; found Decision Trees outperform others in accuracy.</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2.Jones et al. (2020): </a:t>
            </a:r>
            <a:r>
              <a:rPr lang="en" sz="1510">
                <a:latin typeface="Times New Roman"/>
                <a:ea typeface="Times New Roman"/>
                <a:cs typeface="Times New Roman"/>
                <a:sym typeface="Times New Roman"/>
              </a:rPr>
              <a:t>Reviewed HPC applications in healthcare analytics, highlighting benefits in handling large datasets and accelerating ML model training for real-time decision-making.</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3.Patel et al. (2021): </a:t>
            </a:r>
            <a:r>
              <a:rPr lang="en" sz="1510">
                <a:latin typeface="Times New Roman"/>
                <a:ea typeface="Times New Roman"/>
                <a:cs typeface="Times New Roman"/>
                <a:sym typeface="Times New Roman"/>
              </a:rPr>
              <a:t>Provided a comprehensive review of ML techniques for heart disease prediction, including KNN, Naive Bayes, Logistic Regression, and Decision Trees, discussing their strengths and limitations.</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4.Lee et al. (2022): </a:t>
            </a:r>
            <a:r>
              <a:rPr lang="en" sz="1510">
                <a:latin typeface="Times New Roman"/>
                <a:ea typeface="Times New Roman"/>
                <a:cs typeface="Times New Roman"/>
                <a:sym typeface="Times New Roman"/>
              </a:rPr>
              <a:t>Explored optimizing ML algorithms for heart disease prediction with HPC, investigating parallelization techniques to accelerate model training and enhance prediction accuracy.</a:t>
            </a:r>
            <a:endParaRPr sz="151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510">
                <a:latin typeface="Times New Roman"/>
                <a:ea typeface="Times New Roman"/>
                <a:cs typeface="Times New Roman"/>
                <a:sym typeface="Times New Roman"/>
              </a:rPr>
              <a:t>5.Kumar et al. (2018):</a:t>
            </a:r>
            <a:r>
              <a:rPr lang="en" sz="1510">
                <a:latin typeface="Times New Roman"/>
                <a:ea typeface="Times New Roman"/>
                <a:cs typeface="Times New Roman"/>
                <a:sym typeface="Times New Roman"/>
              </a:rPr>
              <a:t> Conducted a comparative study of KNN, Naive Bayes, Logistic Regression, and Decision Trees on heart disease prediction using the Framingham Heart Study dataset; Logistic Regression achieved the highest accuracy.</a:t>
            </a:r>
            <a:endParaRPr sz="1510">
              <a:latin typeface="Times New Roman"/>
              <a:ea typeface="Times New Roman"/>
              <a:cs typeface="Times New Roman"/>
              <a:sym typeface="Times New Roman"/>
            </a:endParaRPr>
          </a:p>
          <a:p>
            <a:pPr indent="0" lvl="0" marL="457200" rtl="0" algn="l">
              <a:lnSpc>
                <a:spcPct val="100000"/>
              </a:lnSpc>
              <a:spcBef>
                <a:spcPts val="1200"/>
              </a:spcBef>
              <a:spcAft>
                <a:spcPts val="1200"/>
              </a:spcAft>
              <a:buNone/>
            </a:pPr>
            <a:r>
              <a:t/>
            </a:r>
            <a:endParaRPr sz="1110">
              <a:latin typeface="Times New Roman"/>
              <a:ea typeface="Times New Roman"/>
              <a:cs typeface="Times New Roman"/>
              <a:sym typeface="Times New Roman"/>
            </a:endParaRPr>
          </a:p>
        </p:txBody>
      </p:sp>
      <p:sp>
        <p:nvSpPr>
          <p:cNvPr id="157" name="Google Shape;1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09050"/>
            <a:ext cx="85206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3</a:t>
            </a:r>
            <a:r>
              <a:rPr b="1" lang="en" sz="3000">
                <a:latin typeface="Times New Roman"/>
                <a:ea typeface="Times New Roman"/>
                <a:cs typeface="Times New Roman"/>
                <a:sym typeface="Times New Roman"/>
              </a:rPr>
              <a:t>.Methodology</a:t>
            </a:r>
            <a:endParaRPr b="1" sz="3000">
              <a:latin typeface="Times New Roman"/>
              <a:ea typeface="Times New Roman"/>
              <a:cs typeface="Times New Roman"/>
              <a:sym typeface="Times New Roman"/>
            </a:endParaRPr>
          </a:p>
        </p:txBody>
      </p:sp>
      <p:sp>
        <p:nvSpPr>
          <p:cNvPr id="163" name="Google Shape;163;p17"/>
          <p:cNvSpPr txBox="1"/>
          <p:nvPr>
            <p:ph idx="1" type="body"/>
          </p:nvPr>
        </p:nvSpPr>
        <p:spPr>
          <a:xfrm>
            <a:off x="379825" y="1481875"/>
            <a:ext cx="8520600" cy="306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 sz="2000">
                <a:latin typeface="Times New Roman"/>
                <a:ea typeface="Times New Roman"/>
                <a:cs typeface="Times New Roman"/>
                <a:sym typeface="Times New Roman"/>
              </a:rPr>
              <a:t>Apply KNN, Logistic Regression, Naive Bayes, and Decision Tree independently for heart disease prediction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Use standard evaluation metrics (accuracy, precision, recall, F1-score) to assess individual model performance.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Integrate ML algorithms with High-Performance Computing (HPC) infrastructure.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Specify the HPC infrastructure employed for ML + HPC integration.</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64" name="Google Shape;16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800">
                <a:latin typeface="Times New Roman"/>
                <a:ea typeface="Times New Roman"/>
                <a:cs typeface="Times New Roman"/>
                <a:sym typeface="Times New Roman"/>
              </a:rPr>
              <a:t>4</a:t>
            </a:r>
            <a:r>
              <a:rPr b="1" lang="en" sz="2800">
                <a:latin typeface="Times New Roman"/>
                <a:ea typeface="Times New Roman"/>
                <a:cs typeface="Times New Roman"/>
                <a:sym typeface="Times New Roman"/>
              </a:rPr>
              <a:t>.Dataset Description</a:t>
            </a:r>
            <a:endParaRPr b="1" sz="2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latin typeface="Times New Roman"/>
                <a:ea typeface="Times New Roman"/>
                <a:cs typeface="Times New Roman"/>
                <a:sym typeface="Times New Roman"/>
              </a:rPr>
              <a:t>The dataset contains 303 rows and 14 columns, with each row representing a data point and each column a feature. It consists of 13 predictors and one target variable, forming a binary classification problem. Features include quantitative aspects like age, blood pressure, cholesterol levels, and categorical attributes such as sex and chest pain type. Correlations between features are visualized through a heatmap matrix. The dataset shows class imbalance, addressed by imputing missing values and using algorithms tailored for imbalanced data to improve model performance. Evaluation metrics like F1-score, precision, and recall ensure fair representation of all classes.</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19"/>
          <p:cNvSpPr txBox="1"/>
          <p:nvPr/>
        </p:nvSpPr>
        <p:spPr>
          <a:xfrm>
            <a:off x="2738700" y="68875"/>
            <a:ext cx="3666600" cy="59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lt1"/>
                </a:solidFill>
                <a:latin typeface="Times New Roman"/>
                <a:ea typeface="Times New Roman"/>
                <a:cs typeface="Times New Roman"/>
                <a:sym typeface="Times New Roman"/>
              </a:rPr>
              <a:t>5</a:t>
            </a:r>
            <a:r>
              <a:rPr b="1" lang="en" sz="2400">
                <a:solidFill>
                  <a:schemeClr val="lt1"/>
                </a:solidFill>
                <a:latin typeface="Times New Roman"/>
                <a:ea typeface="Times New Roman"/>
                <a:cs typeface="Times New Roman"/>
                <a:sym typeface="Times New Roman"/>
              </a:rPr>
              <a:t>. Dataset Preprocessing:</a:t>
            </a:r>
            <a:endParaRPr b="1" sz="24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800">
              <a:solidFill>
                <a:schemeClr val="lt1"/>
              </a:solidFill>
              <a:latin typeface="Times New Roman"/>
              <a:ea typeface="Times New Roman"/>
              <a:cs typeface="Times New Roman"/>
              <a:sym typeface="Times New Roman"/>
            </a:endParaRPr>
          </a:p>
        </p:txBody>
      </p:sp>
      <p:sp>
        <p:nvSpPr>
          <p:cNvPr id="177" name="Google Shape;177;p19"/>
          <p:cNvSpPr txBox="1"/>
          <p:nvPr/>
        </p:nvSpPr>
        <p:spPr>
          <a:xfrm>
            <a:off x="1257000" y="951625"/>
            <a:ext cx="6630000" cy="16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Times New Roman"/>
                <a:ea typeface="Times New Roman"/>
                <a:cs typeface="Times New Roman"/>
                <a:sym typeface="Times New Roman"/>
              </a:rPr>
              <a:t>Faults: </a:t>
            </a:r>
            <a:r>
              <a:rPr lang="en" sz="1200">
                <a:solidFill>
                  <a:schemeClr val="lt1"/>
                </a:solidFill>
                <a:latin typeface="Times New Roman"/>
                <a:ea typeface="Times New Roman"/>
                <a:cs typeface="Times New Roman"/>
                <a:sym typeface="Times New Roman"/>
              </a:rPr>
              <a:t>In the dataset there are some null values which we imputed later.</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200">
                <a:solidFill>
                  <a:schemeClr val="lt1"/>
                </a:solidFill>
                <a:latin typeface="Times New Roman"/>
                <a:ea typeface="Times New Roman"/>
                <a:cs typeface="Times New Roman"/>
                <a:sym typeface="Times New Roman"/>
              </a:rPr>
              <a:t>Solutions:</a:t>
            </a:r>
            <a:r>
              <a:rPr lang="en" sz="1200">
                <a:solidFill>
                  <a:schemeClr val="lt1"/>
                </a:solidFill>
                <a:latin typeface="Times New Roman"/>
                <a:ea typeface="Times New Roman"/>
                <a:cs typeface="Times New Roman"/>
                <a:sym typeface="Times New Roman"/>
              </a:rPr>
              <a:t> Identified the null values and removed the row which contained Null values.</a:t>
            </a:r>
            <a:endParaRPr sz="1100">
              <a:solidFill>
                <a:schemeClr val="lt1"/>
              </a:solidFill>
              <a:latin typeface="Lato"/>
              <a:ea typeface="Lato"/>
              <a:cs typeface="Lato"/>
              <a:sym typeface="Lato"/>
            </a:endParaRPr>
          </a:p>
        </p:txBody>
      </p:sp>
      <p:pic>
        <p:nvPicPr>
          <p:cNvPr id="178" name="Google Shape;178;p19"/>
          <p:cNvPicPr preferRelativeResize="0"/>
          <p:nvPr/>
        </p:nvPicPr>
        <p:blipFill>
          <a:blip r:embed="rId3">
            <a:alphaModFix/>
          </a:blip>
          <a:stretch>
            <a:fillRect/>
          </a:stretch>
        </p:blipFill>
        <p:spPr>
          <a:xfrm>
            <a:off x="1379275" y="2443550"/>
            <a:ext cx="1900639" cy="2219675"/>
          </a:xfrm>
          <a:prstGeom prst="rect">
            <a:avLst/>
          </a:prstGeom>
          <a:noFill/>
          <a:ln>
            <a:noFill/>
          </a:ln>
        </p:spPr>
      </p:pic>
      <p:pic>
        <p:nvPicPr>
          <p:cNvPr id="179" name="Google Shape;179;p19"/>
          <p:cNvPicPr preferRelativeResize="0"/>
          <p:nvPr/>
        </p:nvPicPr>
        <p:blipFill>
          <a:blip r:embed="rId4">
            <a:alphaModFix/>
          </a:blip>
          <a:stretch>
            <a:fillRect/>
          </a:stretch>
        </p:blipFill>
        <p:spPr>
          <a:xfrm>
            <a:off x="3794089" y="2443550"/>
            <a:ext cx="4022660" cy="221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6</a:t>
            </a:r>
            <a:r>
              <a:rPr b="1" lang="en">
                <a:latin typeface="Times New Roman"/>
                <a:ea typeface="Times New Roman"/>
                <a:cs typeface="Times New Roman"/>
                <a:sym typeface="Times New Roman"/>
              </a:rPr>
              <a:t>. Feature Scaling : </a:t>
            </a:r>
            <a:endParaRPr/>
          </a:p>
        </p:txBody>
      </p:sp>
      <p:sp>
        <p:nvSpPr>
          <p:cNvPr id="185" name="Google Shape;185;p20"/>
          <p:cNvSpPr txBox="1"/>
          <p:nvPr>
            <p:ph idx="1" type="body"/>
          </p:nvPr>
        </p:nvSpPr>
        <p:spPr>
          <a:xfrm>
            <a:off x="1297500" y="1179700"/>
            <a:ext cx="7038900" cy="32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MinMaxScaler is useful when the data has a bounded range.Scaling these values using MinMaxScaler ensures that the values are within a fixed range and contributes equally to the analysis. In the dataset, some of the values were outliers that's why it's needed.</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pic>
        <p:nvPicPr>
          <p:cNvPr id="186" name="Google Shape;186;p20"/>
          <p:cNvPicPr preferRelativeResize="0"/>
          <p:nvPr/>
        </p:nvPicPr>
        <p:blipFill>
          <a:blip r:embed="rId3">
            <a:alphaModFix/>
          </a:blip>
          <a:stretch>
            <a:fillRect/>
          </a:stretch>
        </p:blipFill>
        <p:spPr>
          <a:xfrm>
            <a:off x="1600200" y="2302425"/>
            <a:ext cx="5943600" cy="22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a:highlight>
                  <a:schemeClr val="dk1"/>
                </a:highlight>
                <a:latin typeface="Times New Roman"/>
                <a:ea typeface="Times New Roman"/>
                <a:cs typeface="Times New Roman"/>
                <a:sym typeface="Times New Roman"/>
              </a:rPr>
              <a:t>7</a:t>
            </a:r>
            <a:r>
              <a:rPr b="1" lang="en">
                <a:highlight>
                  <a:schemeClr val="dk1"/>
                </a:highlight>
                <a:latin typeface="Times New Roman"/>
                <a:ea typeface="Times New Roman"/>
                <a:cs typeface="Times New Roman"/>
                <a:sym typeface="Times New Roman"/>
              </a:rPr>
              <a:t>. Dataset Splitting: </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438150" lvl="0" marL="457200" rtl="0" algn="l">
              <a:spcBef>
                <a:spcPts val="0"/>
              </a:spcBef>
              <a:spcAft>
                <a:spcPts val="0"/>
              </a:spcAft>
              <a:buSzPts val="3300"/>
              <a:buFont typeface="Times New Roman"/>
              <a:buChar char="●"/>
            </a:pPr>
            <a:r>
              <a:rPr lang="en" sz="3300">
                <a:highlight>
                  <a:schemeClr val="dk1"/>
                </a:highlight>
                <a:latin typeface="Times New Roman"/>
                <a:ea typeface="Times New Roman"/>
                <a:cs typeface="Times New Roman"/>
                <a:sym typeface="Times New Roman"/>
              </a:rPr>
              <a:t>The dataset which has been used, the test size is 0.3 So, the training set ratio is 70%, testing set ratio 30% and random_state is 80.</a:t>
            </a:r>
            <a:endParaRPr sz="33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