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oiret One"/>
      <p:regular r:id="rId27"/>
    </p:embeddedFont>
    <p:embeddedFont>
      <p:font typeface="Oxygen Light"/>
      <p:regular r:id="rId28"/>
      <p:bold r:id="rId29"/>
    </p:embeddedFont>
    <p:embeddedFont>
      <p:font typeface="Oxygen"/>
      <p:regular r:id="rId30"/>
      <p:bold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OxygenLight-regular.fntdata"/><Relationship Id="rId27" Type="http://schemas.openxmlformats.org/officeDocument/2006/relationships/font" Target="fonts/PoiretOn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xygen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xygen-bold.fntdata"/><Relationship Id="rId30" Type="http://schemas.openxmlformats.org/officeDocument/2006/relationships/font" Target="fonts/Oxygen-regular.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577a8c539_1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a577a8c539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577a8c539_1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a577a8c539_1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577a8c539_1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a577a8c539_1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577a8c539_1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a577a8c539_1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577a8c539_1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a577a8c539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577a8c539_1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a577a8c539_1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577a8c539_1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a577a8c539_1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577a8c539_1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a577a8c539_1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61b5557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61b5557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61b5557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61b5557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577a8c539_1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2a577a8c539_1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577a8c539_1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a577a8c539_1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a577a8c539_1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a577a8c539_1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577a8c539_1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a577a8c539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577a8c539_1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a577a8c539_1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577a8c539_1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a577a8c539_1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577a8c539_1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a577a8c539_1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577a8c539_1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a577a8c539_1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577a8c539_1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a577a8c539_1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577a8c539_1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a577a8c539_1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1396650" y="1176600"/>
            <a:ext cx="6350700" cy="230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b="1" sz="44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2614650" y="3484800"/>
            <a:ext cx="3914700" cy="482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2"/>
                </a:solidFill>
                <a:latin typeface="Oxygen"/>
                <a:ea typeface="Oxygen"/>
                <a:cs typeface="Oxygen"/>
                <a:sym typeface="Oxyge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8" name="Google Shape;58;p14"/>
          <p:cNvPicPr preferRelativeResize="0"/>
          <p:nvPr/>
        </p:nvPicPr>
        <p:blipFill rotWithShape="1">
          <a:blip r:embed="rId2">
            <a:alphaModFix/>
          </a:blip>
          <a:srcRect b="0" l="27303" r="0" t="0"/>
          <a:stretch/>
        </p:blipFill>
        <p:spPr>
          <a:xfrm>
            <a:off x="2496750" y="0"/>
            <a:ext cx="6647251" cy="5143500"/>
          </a:xfrm>
          <a:prstGeom prst="rect">
            <a:avLst/>
          </a:prstGeom>
          <a:noFill/>
          <a:ln>
            <a:noFill/>
          </a:ln>
        </p:spPr>
      </p:pic>
      <p:pic>
        <p:nvPicPr>
          <p:cNvPr id="59" name="Google Shape;59;p14"/>
          <p:cNvPicPr preferRelativeResize="0"/>
          <p:nvPr/>
        </p:nvPicPr>
        <p:blipFill rotWithShape="1">
          <a:blip r:embed="rId3">
            <a:alphaModFix/>
          </a:blip>
          <a:srcRect b="0" l="78046" r="0" t="0"/>
          <a:stretch/>
        </p:blipFill>
        <p:spPr>
          <a:xfrm flipH="1">
            <a:off x="0" y="-636100"/>
            <a:ext cx="2271725" cy="577960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5"/>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3" name="Google Shape;63;p1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6" name="Google Shape;66;p16"/>
          <p:cNvSpPr txBox="1"/>
          <p:nvPr>
            <p:ph idx="1" type="body"/>
          </p:nvPr>
        </p:nvSpPr>
        <p:spPr>
          <a:xfrm>
            <a:off x="457200" y="1160825"/>
            <a:ext cx="8229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8" name="Google Shape;8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1.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oiret One"/>
              <a:buNone/>
              <a:defRPr b="0" i="0" sz="2800" u="none" cap="none" strike="noStrike">
                <a:solidFill>
                  <a:schemeClr val="dk1"/>
                </a:solidFill>
                <a:latin typeface="Poiret One"/>
                <a:ea typeface="Poiret One"/>
                <a:cs typeface="Poiret One"/>
                <a:sym typeface="Poiret One"/>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457200" y="1160825"/>
            <a:ext cx="8229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xygen Light"/>
              <a:buChar char="●"/>
              <a:defRPr b="0" i="0" sz="1800" u="none" cap="none" strike="noStrike">
                <a:solidFill>
                  <a:schemeClr val="dk2"/>
                </a:solidFill>
                <a:latin typeface="Oxygen Light"/>
                <a:ea typeface="Oxygen Light"/>
                <a:cs typeface="Oxygen Light"/>
                <a:sym typeface="Oxygen Light"/>
              </a:defRPr>
            </a:lvl1pPr>
            <a:lvl2pPr indent="-317500" lvl="1" marL="914400" marR="0" rtl="0" algn="l">
              <a:lnSpc>
                <a:spcPct val="115000"/>
              </a:lnSpc>
              <a:spcBef>
                <a:spcPts val="1600"/>
              </a:spcBef>
              <a:spcAft>
                <a:spcPts val="0"/>
              </a:spcAft>
              <a:buClr>
                <a:schemeClr val="dk2"/>
              </a:buClr>
              <a:buSzPts val="1400"/>
              <a:buFont typeface="Oxygen Light"/>
              <a:buChar char="○"/>
              <a:defRPr b="0" i="0" sz="1400" u="none" cap="none" strike="noStrike">
                <a:solidFill>
                  <a:schemeClr val="dk2"/>
                </a:solidFill>
                <a:latin typeface="Oxygen Light"/>
                <a:ea typeface="Oxygen Light"/>
                <a:cs typeface="Oxygen Light"/>
                <a:sym typeface="Oxygen Light"/>
              </a:defRPr>
            </a:lvl2pPr>
            <a:lvl3pPr indent="-317500" lvl="2" marL="1371600" marR="0" rtl="0" algn="l">
              <a:lnSpc>
                <a:spcPct val="115000"/>
              </a:lnSpc>
              <a:spcBef>
                <a:spcPts val="1600"/>
              </a:spcBef>
              <a:spcAft>
                <a:spcPts val="0"/>
              </a:spcAft>
              <a:buClr>
                <a:schemeClr val="dk2"/>
              </a:buClr>
              <a:buSzPts val="1400"/>
              <a:buFont typeface="Oxygen Light"/>
              <a:buChar char="■"/>
              <a:defRPr b="0" i="0" sz="1400" u="none" cap="none" strike="noStrike">
                <a:solidFill>
                  <a:schemeClr val="dk2"/>
                </a:solidFill>
                <a:latin typeface="Oxygen Light"/>
                <a:ea typeface="Oxygen Light"/>
                <a:cs typeface="Oxygen Light"/>
                <a:sym typeface="Oxygen Light"/>
              </a:defRPr>
            </a:lvl3pPr>
            <a:lvl4pPr indent="-317500" lvl="3" marL="1828800" marR="0" rtl="0" algn="l">
              <a:lnSpc>
                <a:spcPct val="115000"/>
              </a:lnSpc>
              <a:spcBef>
                <a:spcPts val="1600"/>
              </a:spcBef>
              <a:spcAft>
                <a:spcPts val="0"/>
              </a:spcAft>
              <a:buClr>
                <a:schemeClr val="dk2"/>
              </a:buClr>
              <a:buSzPts val="1400"/>
              <a:buFont typeface="Oxygen Light"/>
              <a:buChar char="●"/>
              <a:defRPr b="0" i="0" sz="1400" u="none" cap="none" strike="noStrike">
                <a:solidFill>
                  <a:schemeClr val="dk2"/>
                </a:solidFill>
                <a:latin typeface="Oxygen Light"/>
                <a:ea typeface="Oxygen Light"/>
                <a:cs typeface="Oxygen Light"/>
                <a:sym typeface="Oxygen Light"/>
              </a:defRPr>
            </a:lvl4pPr>
            <a:lvl5pPr indent="-317500" lvl="4" marL="2286000" marR="0" rtl="0" algn="l">
              <a:lnSpc>
                <a:spcPct val="115000"/>
              </a:lnSpc>
              <a:spcBef>
                <a:spcPts val="1600"/>
              </a:spcBef>
              <a:spcAft>
                <a:spcPts val="0"/>
              </a:spcAft>
              <a:buClr>
                <a:schemeClr val="dk2"/>
              </a:buClr>
              <a:buSzPts val="1400"/>
              <a:buFont typeface="Oxygen Light"/>
              <a:buChar char="○"/>
              <a:defRPr b="0" i="0" sz="1400" u="none" cap="none" strike="noStrike">
                <a:solidFill>
                  <a:schemeClr val="dk2"/>
                </a:solidFill>
                <a:latin typeface="Oxygen Light"/>
                <a:ea typeface="Oxygen Light"/>
                <a:cs typeface="Oxygen Light"/>
                <a:sym typeface="Oxygen Light"/>
              </a:defRPr>
            </a:lvl5pPr>
            <a:lvl6pPr indent="-317500" lvl="5" marL="2743200" marR="0" rtl="0" algn="l">
              <a:lnSpc>
                <a:spcPct val="115000"/>
              </a:lnSpc>
              <a:spcBef>
                <a:spcPts val="1600"/>
              </a:spcBef>
              <a:spcAft>
                <a:spcPts val="0"/>
              </a:spcAft>
              <a:buClr>
                <a:schemeClr val="dk2"/>
              </a:buClr>
              <a:buSzPts val="1400"/>
              <a:buFont typeface="Oxygen Light"/>
              <a:buChar char="■"/>
              <a:defRPr b="0" i="0" sz="1400" u="none" cap="none" strike="noStrike">
                <a:solidFill>
                  <a:schemeClr val="dk2"/>
                </a:solidFill>
                <a:latin typeface="Oxygen Light"/>
                <a:ea typeface="Oxygen Light"/>
                <a:cs typeface="Oxygen Light"/>
                <a:sym typeface="Oxygen Light"/>
              </a:defRPr>
            </a:lvl6pPr>
            <a:lvl7pPr indent="-317500" lvl="6" marL="3200400" marR="0" rtl="0" algn="l">
              <a:lnSpc>
                <a:spcPct val="115000"/>
              </a:lnSpc>
              <a:spcBef>
                <a:spcPts val="1600"/>
              </a:spcBef>
              <a:spcAft>
                <a:spcPts val="0"/>
              </a:spcAft>
              <a:buClr>
                <a:schemeClr val="dk2"/>
              </a:buClr>
              <a:buSzPts val="1400"/>
              <a:buFont typeface="Oxygen Light"/>
              <a:buChar char="●"/>
              <a:defRPr b="0" i="0" sz="1400" u="none" cap="none" strike="noStrike">
                <a:solidFill>
                  <a:schemeClr val="dk2"/>
                </a:solidFill>
                <a:latin typeface="Oxygen Light"/>
                <a:ea typeface="Oxygen Light"/>
                <a:cs typeface="Oxygen Light"/>
                <a:sym typeface="Oxygen Light"/>
              </a:defRPr>
            </a:lvl7pPr>
            <a:lvl8pPr indent="-317500" lvl="7" marL="3657600" marR="0" rtl="0" algn="l">
              <a:lnSpc>
                <a:spcPct val="115000"/>
              </a:lnSpc>
              <a:spcBef>
                <a:spcPts val="1600"/>
              </a:spcBef>
              <a:spcAft>
                <a:spcPts val="0"/>
              </a:spcAft>
              <a:buClr>
                <a:schemeClr val="dk2"/>
              </a:buClr>
              <a:buSzPts val="1400"/>
              <a:buFont typeface="Oxygen Light"/>
              <a:buChar char="○"/>
              <a:defRPr b="0" i="0" sz="1400" u="none" cap="none" strike="noStrike">
                <a:solidFill>
                  <a:schemeClr val="dk2"/>
                </a:solidFill>
                <a:latin typeface="Oxygen Light"/>
                <a:ea typeface="Oxygen Light"/>
                <a:cs typeface="Oxygen Light"/>
                <a:sym typeface="Oxygen Light"/>
              </a:defRPr>
            </a:lvl8pPr>
            <a:lvl9pPr indent="-317500" lvl="8" marL="4114800" marR="0" rtl="0" algn="l">
              <a:lnSpc>
                <a:spcPct val="115000"/>
              </a:lnSpc>
              <a:spcBef>
                <a:spcPts val="1600"/>
              </a:spcBef>
              <a:spcAft>
                <a:spcPts val="1600"/>
              </a:spcAft>
              <a:buClr>
                <a:schemeClr val="dk2"/>
              </a:buClr>
              <a:buSzPts val="1400"/>
              <a:buFont typeface="Oxygen Light"/>
              <a:buChar char="■"/>
              <a:defRPr b="0" i="0" sz="1400" u="none" cap="none" strike="noStrike">
                <a:solidFill>
                  <a:schemeClr val="dk2"/>
                </a:solidFill>
                <a:latin typeface="Oxygen Light"/>
                <a:ea typeface="Oxygen Light"/>
                <a:cs typeface="Oxygen Light"/>
                <a:sym typeface="Oxygen Ligh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4"/>
          <p:cNvSpPr txBox="1"/>
          <p:nvPr>
            <p:ph type="ctrTitle"/>
          </p:nvPr>
        </p:nvSpPr>
        <p:spPr>
          <a:xfrm>
            <a:off x="1427050" y="808925"/>
            <a:ext cx="6293700" cy="2676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sz="3000"/>
              <a:t>Predicting Stock Market Trends through</a:t>
            </a:r>
            <a:endParaRPr sz="3000"/>
          </a:p>
          <a:p>
            <a:pPr indent="0" lvl="0" marL="0" rtl="0" algn="ctr">
              <a:lnSpc>
                <a:spcPct val="100000"/>
              </a:lnSpc>
              <a:spcBef>
                <a:spcPts val="0"/>
              </a:spcBef>
              <a:spcAft>
                <a:spcPts val="0"/>
              </a:spcAft>
              <a:buSzPts val="4800"/>
              <a:buNone/>
            </a:pPr>
            <a:r>
              <a:rPr lang="en" sz="3000"/>
              <a:t>Monte Carlo Simulation</a:t>
            </a:r>
            <a:endParaRPr sz="3000"/>
          </a:p>
          <a:p>
            <a:pPr indent="0" lvl="0" marL="0" rtl="0" algn="ctr">
              <a:lnSpc>
                <a:spcPct val="100000"/>
              </a:lnSpc>
              <a:spcBef>
                <a:spcPts val="0"/>
              </a:spcBef>
              <a:spcAft>
                <a:spcPts val="0"/>
              </a:spcAft>
              <a:buSzPts val="4800"/>
              <a:buNone/>
            </a:pPr>
            <a:r>
              <a:t/>
            </a:r>
            <a:endParaRPr/>
          </a:p>
        </p:txBody>
      </p:sp>
      <p:sp>
        <p:nvSpPr>
          <p:cNvPr id="100" name="Google Shape;100;p24"/>
          <p:cNvSpPr txBox="1"/>
          <p:nvPr>
            <p:ph idx="1" type="subTitle"/>
          </p:nvPr>
        </p:nvSpPr>
        <p:spPr>
          <a:xfrm>
            <a:off x="2561132" y="3243875"/>
            <a:ext cx="3914700" cy="48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solidFill>
                  <a:schemeClr val="accent3"/>
                </a:solidFill>
                <a:latin typeface="Roboto"/>
                <a:ea typeface="Roboto"/>
                <a:cs typeface="Roboto"/>
                <a:sym typeface="Roboto"/>
              </a:rPr>
              <a:t>Using Python and GBM Model</a:t>
            </a:r>
            <a:endParaRPr/>
          </a:p>
          <a:p>
            <a:pPr indent="0" lvl="0" marL="0" rtl="0" algn="ctr">
              <a:lnSpc>
                <a:spcPct val="100000"/>
              </a:lnSpc>
              <a:spcBef>
                <a:spcPts val="0"/>
              </a:spcBef>
              <a:spcAft>
                <a:spcPts val="0"/>
              </a:spcAft>
              <a:buSzPts val="1400"/>
              <a:buNone/>
            </a:pPr>
            <a:r>
              <a:t/>
            </a:r>
            <a:endParaRPr sz="1200">
              <a:solidFill>
                <a:schemeClr val="accent3"/>
              </a:solidFill>
              <a:latin typeface="Roboto"/>
              <a:ea typeface="Roboto"/>
              <a:cs typeface="Roboto"/>
              <a:sym typeface="Roboto"/>
            </a:endParaRPr>
          </a:p>
          <a:p>
            <a:pPr indent="0" lvl="0" marL="0" rtl="0" algn="ctr">
              <a:lnSpc>
                <a:spcPct val="100000"/>
              </a:lnSpc>
              <a:spcBef>
                <a:spcPts val="0"/>
              </a:spcBef>
              <a:spcAft>
                <a:spcPts val="0"/>
              </a:spcAft>
              <a:buSzPts val="1400"/>
              <a:buNone/>
            </a:pPr>
            <a:r>
              <a:rPr lang="en" sz="1200">
                <a:solidFill>
                  <a:schemeClr val="accent3"/>
                </a:solidFill>
                <a:latin typeface="Roboto"/>
                <a:ea typeface="Roboto"/>
                <a:cs typeface="Roboto"/>
                <a:sym typeface="Roboto"/>
              </a:rPr>
              <a:t>Presented by</a:t>
            </a:r>
            <a:endParaRPr sz="1200">
              <a:solidFill>
                <a:schemeClr val="accent3"/>
              </a:solidFill>
              <a:latin typeface="Roboto"/>
              <a:ea typeface="Roboto"/>
              <a:cs typeface="Roboto"/>
              <a:sym typeface="Roboto"/>
            </a:endParaRPr>
          </a:p>
          <a:p>
            <a:pPr indent="0" lvl="0" marL="0" rtl="0" algn="ctr">
              <a:lnSpc>
                <a:spcPct val="100000"/>
              </a:lnSpc>
              <a:spcBef>
                <a:spcPts val="0"/>
              </a:spcBef>
              <a:spcAft>
                <a:spcPts val="0"/>
              </a:spcAft>
              <a:buSzPts val="1400"/>
              <a:buNone/>
            </a:pPr>
            <a:r>
              <a:t/>
            </a:r>
            <a:endParaRPr sz="1200">
              <a:solidFill>
                <a:schemeClr val="accent3"/>
              </a:solidFill>
              <a:latin typeface="Roboto"/>
              <a:ea typeface="Roboto"/>
              <a:cs typeface="Roboto"/>
              <a:sym typeface="Roboto"/>
            </a:endParaRPr>
          </a:p>
          <a:p>
            <a:pPr indent="0" lvl="0" marL="0" rtl="0" algn="ctr">
              <a:lnSpc>
                <a:spcPct val="100000"/>
              </a:lnSpc>
              <a:spcBef>
                <a:spcPts val="0"/>
              </a:spcBef>
              <a:spcAft>
                <a:spcPts val="0"/>
              </a:spcAft>
              <a:buSzPts val="1400"/>
              <a:buNone/>
            </a:pPr>
            <a:r>
              <a:rPr lang="en" sz="1200">
                <a:solidFill>
                  <a:schemeClr val="accent3"/>
                </a:solidFill>
                <a:latin typeface="Roboto"/>
                <a:ea typeface="Roboto"/>
                <a:cs typeface="Roboto"/>
                <a:sym typeface="Roboto"/>
              </a:rPr>
              <a:t>Arian Wazed</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3"/>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2400"/>
              <a:t>Implementation Results and Outcomes</a:t>
            </a:r>
            <a:endParaRPr sz="2400"/>
          </a:p>
        </p:txBody>
      </p:sp>
      <p:sp>
        <p:nvSpPr>
          <p:cNvPr id="162" name="Google Shape;162;p33"/>
          <p:cNvSpPr txBox="1"/>
          <p:nvPr/>
        </p:nvSpPr>
        <p:spPr>
          <a:xfrm>
            <a:off x="1155900" y="1752987"/>
            <a:ext cx="6832200" cy="268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1600"/>
              </a:spcAft>
              <a:buClr>
                <a:srgbClr val="000000"/>
              </a:buClr>
              <a:buSzPts val="1200"/>
              <a:buFont typeface="Arial"/>
              <a:buNone/>
            </a:pPr>
            <a:r>
              <a:rPr b="0" i="0" lang="en" sz="1200" u="none" cap="none" strike="noStrike">
                <a:solidFill>
                  <a:schemeClr val="lt2"/>
                </a:solidFill>
                <a:latin typeface="Oxygen"/>
                <a:ea typeface="Oxygen"/>
                <a:cs typeface="Oxygen"/>
                <a:sym typeface="Oxygen"/>
              </a:rPr>
              <a:t>A Monte Carlo Analysis was conducted using Python and simulations to simulate future market index movement. The GBM model's parameters were based on market statistics from stooq.com. The Monte Carlo approach is widely used to include uncertainties in evaluating stock price movement. To model Samsung's stock price, 1000 simulations were run using data from the previous 5 years. Analysts should select a timeframe that closely resembles the forecast period.</a:t>
            </a:r>
            <a:endParaRPr b="0" i="0" sz="1200" u="none" cap="none" strike="noStrike">
              <a:solidFill>
                <a:schemeClr val="lt2"/>
              </a:solidFill>
              <a:latin typeface="Oxygen"/>
              <a:ea typeface="Oxygen"/>
              <a:cs typeface="Oxygen"/>
              <a:sym typeface="Oxygen"/>
            </a:endParaRPr>
          </a:p>
        </p:txBody>
      </p:sp>
      <p:sp>
        <p:nvSpPr>
          <p:cNvPr id="163" name="Google Shape;163;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What is GBM?</a:t>
            </a:r>
            <a:endParaRPr/>
          </a:p>
        </p:txBody>
      </p:sp>
      <p:sp>
        <p:nvSpPr>
          <p:cNvPr id="169" name="Google Shape;169;p34"/>
          <p:cNvSpPr txBox="1"/>
          <p:nvPr/>
        </p:nvSpPr>
        <p:spPr>
          <a:xfrm>
            <a:off x="942109" y="2048545"/>
            <a:ext cx="7259781" cy="104641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Oxygen"/>
                <a:ea typeface="Oxygen"/>
                <a:cs typeface="Oxygen"/>
                <a:sym typeface="Oxygen"/>
              </a:rPr>
              <a:t>Geometric Brownian Motion (GBM) is a stochastic process used to predict market prices, including Malaysian gold prices. Johannes Voit's model, which considers past returns and the drift component, improves prediction accuracy by considering macroeconomic variables, global trends, and geopolitical events.</a:t>
            </a:r>
            <a:endParaRPr b="0" i="0" sz="1400" u="none" cap="none" strike="noStrike">
              <a:solidFill>
                <a:schemeClr val="lt2"/>
              </a:solidFill>
              <a:latin typeface="Oxygen"/>
              <a:ea typeface="Oxygen"/>
              <a:cs typeface="Oxygen"/>
              <a:sym typeface="Oxygen"/>
            </a:endParaRPr>
          </a:p>
        </p:txBody>
      </p:sp>
      <p:sp>
        <p:nvSpPr>
          <p:cNvPr id="170" name="Google Shape;17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type="ctrTitle"/>
          </p:nvPr>
        </p:nvSpPr>
        <p:spPr>
          <a:xfrm>
            <a:off x="2616550" y="326825"/>
            <a:ext cx="3902014" cy="781539"/>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Data Cleaning </a:t>
            </a:r>
            <a:endParaRPr/>
          </a:p>
        </p:txBody>
      </p:sp>
      <p:pic>
        <p:nvPicPr>
          <p:cNvPr id="176" name="Google Shape;176;p35"/>
          <p:cNvPicPr preferRelativeResize="0"/>
          <p:nvPr/>
        </p:nvPicPr>
        <p:blipFill rotWithShape="1">
          <a:blip r:embed="rId3">
            <a:alphaModFix/>
          </a:blip>
          <a:srcRect b="0" l="0" r="0" t="0"/>
          <a:stretch/>
        </p:blipFill>
        <p:spPr>
          <a:xfrm>
            <a:off x="3095511" y="2047444"/>
            <a:ext cx="2944091" cy="2424932"/>
          </a:xfrm>
          <a:prstGeom prst="rect">
            <a:avLst/>
          </a:prstGeom>
          <a:noFill/>
          <a:ln>
            <a:noFill/>
          </a:ln>
        </p:spPr>
      </p:pic>
      <p:sp>
        <p:nvSpPr>
          <p:cNvPr id="177" name="Google Shape;177;p35"/>
          <p:cNvSpPr txBox="1"/>
          <p:nvPr/>
        </p:nvSpPr>
        <p:spPr>
          <a:xfrm>
            <a:off x="2448790" y="1458652"/>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That’s what our refined Data is going to look like</a:t>
            </a:r>
            <a:endParaRPr/>
          </a:p>
        </p:txBody>
      </p:sp>
      <p:sp>
        <p:nvSpPr>
          <p:cNvPr id="178" name="Google Shape;178;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Implementation contd.</a:t>
            </a:r>
            <a:endParaRPr/>
          </a:p>
        </p:txBody>
      </p:sp>
      <p:sp>
        <p:nvSpPr>
          <p:cNvPr id="184" name="Google Shape;184;p36"/>
          <p:cNvSpPr txBox="1"/>
          <p:nvPr/>
        </p:nvSpPr>
        <p:spPr>
          <a:xfrm>
            <a:off x="1309254" y="1940823"/>
            <a:ext cx="7259781" cy="126185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Oxygen"/>
                <a:ea typeface="Oxygen"/>
                <a:cs typeface="Oxygen"/>
                <a:sym typeface="Oxygen"/>
              </a:rPr>
              <a:t>The focus is on creating a simulation model using the Monte Carlo Method and the Geometric Brownian Motion (GBM) method. The Monte Carlo function is simple, iterating over a specified function and recording each iteration. The GBM method is more complex, employing equations from a 2016 research article by Reddy and colleagues.</a:t>
            </a:r>
            <a:endParaRPr b="0" i="0" sz="1400" u="none" cap="none" strike="noStrike">
              <a:solidFill>
                <a:schemeClr val="lt2"/>
              </a:solidFill>
              <a:latin typeface="Oxygen"/>
              <a:ea typeface="Oxygen"/>
              <a:cs typeface="Oxygen"/>
              <a:sym typeface="Oxygen"/>
            </a:endParaRPr>
          </a:p>
        </p:txBody>
      </p:sp>
      <p:sp>
        <p:nvSpPr>
          <p:cNvPr id="185" name="Google Shape;185;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txBox="1"/>
          <p:nvPr>
            <p:ph type="title"/>
          </p:nvPr>
        </p:nvSpPr>
        <p:spPr>
          <a:xfrm>
            <a:off x="457200" y="209509"/>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Implementation contd.</a:t>
            </a:r>
            <a:endParaRPr/>
          </a:p>
        </p:txBody>
      </p:sp>
      <p:pic>
        <p:nvPicPr>
          <p:cNvPr id="191" name="Google Shape;191;p37"/>
          <p:cNvPicPr preferRelativeResize="0"/>
          <p:nvPr/>
        </p:nvPicPr>
        <p:blipFill rotWithShape="1">
          <a:blip r:embed="rId3">
            <a:alphaModFix/>
          </a:blip>
          <a:srcRect b="0" l="0" r="0" t="0"/>
          <a:stretch/>
        </p:blipFill>
        <p:spPr>
          <a:xfrm>
            <a:off x="5903532" y="1090985"/>
            <a:ext cx="2374560" cy="2961530"/>
          </a:xfrm>
          <a:prstGeom prst="rect">
            <a:avLst/>
          </a:prstGeom>
          <a:noFill/>
          <a:ln>
            <a:noFill/>
          </a:ln>
        </p:spPr>
      </p:pic>
      <p:sp>
        <p:nvSpPr>
          <p:cNvPr id="192" name="Google Shape;192;p37"/>
          <p:cNvSpPr txBox="1"/>
          <p:nvPr/>
        </p:nvSpPr>
        <p:spPr>
          <a:xfrm>
            <a:off x="1420091" y="1686730"/>
            <a:ext cx="29025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 sz="1400" u="none" cap="none" strike="noStrike">
                <a:solidFill>
                  <a:schemeClr val="lt2"/>
                </a:solidFill>
                <a:latin typeface="Oxygen"/>
                <a:ea typeface="Oxygen"/>
                <a:cs typeface="Oxygen"/>
                <a:sym typeface="Oxygen"/>
              </a:rPr>
              <a:t>After we implemented the following equations into the python code, there is one thing left to do, and that is to run the simulation and observe the results. After running 1000 simulations, we get the results.</a:t>
            </a:r>
            <a:endParaRPr>
              <a:solidFill>
                <a:schemeClr val="lt2"/>
              </a:solidFill>
              <a:latin typeface="Oxygen"/>
              <a:ea typeface="Oxygen"/>
              <a:cs typeface="Oxygen"/>
              <a:sym typeface="Oxygen"/>
            </a:endParaRPr>
          </a:p>
        </p:txBody>
      </p:sp>
      <p:sp>
        <p:nvSpPr>
          <p:cNvPr id="193" name="Google Shape;19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Methodology</a:t>
            </a:r>
            <a:endParaRPr/>
          </a:p>
        </p:txBody>
      </p:sp>
      <p:sp>
        <p:nvSpPr>
          <p:cNvPr id="199" name="Google Shape;199;p38"/>
          <p:cNvSpPr txBox="1"/>
          <p:nvPr/>
        </p:nvSpPr>
        <p:spPr>
          <a:xfrm>
            <a:off x="2042250" y="1402214"/>
            <a:ext cx="5059500" cy="233907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Oxygen"/>
                <a:ea typeface="Oxygen"/>
                <a:cs typeface="Oxygen"/>
                <a:sym typeface="Oxygen"/>
              </a:rPr>
              <a:t>The study analyzed the performance of Samsung's stock prices using data from trustworthy sources, including Stooq. The data was structured and saved into an Excel file for further modification. Data cleaning was done to ensure authenticity. Python was used for a thorough study of stock market movements, and the GOOGLE COLABORATORY was used to display the results of Monte Carlo simulations. This approach provided a comprehensive perspective on future stock price estimates and helped understand possible market moves.</a:t>
            </a:r>
            <a:endParaRPr b="0" i="0" sz="1400" u="none" cap="none" strike="noStrike">
              <a:solidFill>
                <a:schemeClr val="lt2"/>
              </a:solidFill>
              <a:latin typeface="Oxygen"/>
              <a:ea typeface="Oxygen"/>
              <a:cs typeface="Oxygen"/>
              <a:sym typeface="Oxygen"/>
            </a:endParaRPr>
          </a:p>
        </p:txBody>
      </p:sp>
      <p:sp>
        <p:nvSpPr>
          <p:cNvPr id="200" name="Google Shape;200;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457200" y="394859"/>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Discussion</a:t>
            </a:r>
            <a:endParaRPr/>
          </a:p>
        </p:txBody>
      </p:sp>
      <p:sp>
        <p:nvSpPr>
          <p:cNvPr id="206" name="Google Shape;206;p39"/>
          <p:cNvSpPr txBox="1"/>
          <p:nvPr/>
        </p:nvSpPr>
        <p:spPr>
          <a:xfrm>
            <a:off x="1420091" y="1686730"/>
            <a:ext cx="290252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7" name="Google Shape;207;p39"/>
          <p:cNvSpPr txBox="1"/>
          <p:nvPr/>
        </p:nvSpPr>
        <p:spPr>
          <a:xfrm>
            <a:off x="342900" y="1994507"/>
            <a:ext cx="84582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 sz="1400" u="none" cap="none" strike="noStrike">
                <a:solidFill>
                  <a:schemeClr val="lt2"/>
                </a:solidFill>
                <a:latin typeface="Oxygen"/>
                <a:ea typeface="Oxygen"/>
                <a:cs typeface="Oxygen"/>
                <a:sym typeface="Oxygen"/>
              </a:rPr>
              <a:t>Monte Carlo Simulation is a statistical modeling tool used for stock price prediction, allowing investors to consider various future trajectories of a stock's value. It reveals significant risk factors and unusual scenarios. The discussion phase assesses the model's robustness, identifying differences between simulated and actual market behavior, and addressing shortcomings. This helps investors make informed decisions in the uncertain financial market.</a:t>
            </a:r>
            <a:endParaRPr>
              <a:solidFill>
                <a:schemeClr val="lt2"/>
              </a:solidFill>
              <a:latin typeface="Oxygen"/>
              <a:ea typeface="Oxygen"/>
              <a:cs typeface="Oxygen"/>
              <a:sym typeface="Oxygen"/>
            </a:endParaRPr>
          </a:p>
        </p:txBody>
      </p:sp>
      <p:sp>
        <p:nvSpPr>
          <p:cNvPr id="208" name="Google Shape;208;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type="title"/>
          </p:nvPr>
        </p:nvSpPr>
        <p:spPr>
          <a:xfrm>
            <a:off x="457200" y="371800"/>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Limitations</a:t>
            </a:r>
            <a:endParaRPr/>
          </a:p>
        </p:txBody>
      </p:sp>
      <p:sp>
        <p:nvSpPr>
          <p:cNvPr id="214" name="Google Shape;214;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15" name="Google Shape;215;p40"/>
          <p:cNvSpPr txBox="1"/>
          <p:nvPr/>
        </p:nvSpPr>
        <p:spPr>
          <a:xfrm>
            <a:off x="529050" y="983100"/>
            <a:ext cx="8085900" cy="2703000"/>
          </a:xfrm>
          <a:prstGeom prst="rect">
            <a:avLst/>
          </a:prstGeom>
          <a:noFill/>
          <a:ln>
            <a:noFill/>
          </a:ln>
        </p:spPr>
        <p:txBody>
          <a:bodyPr anchorCtr="0" anchor="t" bIns="91425" lIns="91425" spcFirstLastPara="1" rIns="91425" wrap="square" tIns="91425">
            <a:noAutofit/>
          </a:bodyPr>
          <a:lstStyle/>
          <a:p>
            <a:pPr indent="-298450" lvl="0" marL="914400" rtl="0" algn="l">
              <a:lnSpc>
                <a:spcPct val="150000"/>
              </a:lnSpc>
              <a:spcBef>
                <a:spcPts val="0"/>
              </a:spcBef>
              <a:spcAft>
                <a:spcPts val="0"/>
              </a:spcAft>
              <a:buClr>
                <a:schemeClr val="lt2"/>
              </a:buClr>
              <a:buSzPts val="1100"/>
              <a:buFont typeface="Times New Roman"/>
              <a:buAutoNum type="arabicPeriod"/>
            </a:pPr>
            <a:r>
              <a:rPr b="1" lang="en" sz="1100">
                <a:solidFill>
                  <a:schemeClr val="lt2"/>
                </a:solidFill>
                <a:latin typeface="Oxygen"/>
                <a:ea typeface="Oxygen"/>
                <a:cs typeface="Oxygen"/>
                <a:sym typeface="Oxygen"/>
              </a:rPr>
              <a:t>Data Quality and Sources:</a:t>
            </a:r>
            <a:r>
              <a:rPr lang="en" sz="1100">
                <a:solidFill>
                  <a:schemeClr val="lt2"/>
                </a:solidFill>
                <a:latin typeface="Oxygen"/>
                <a:ea typeface="Oxygen"/>
                <a:cs typeface="Oxygen"/>
                <a:sym typeface="Oxygen"/>
              </a:rPr>
              <a:t> The accuracy of the forecasts is strongly dependent on the data quality.</a:t>
            </a:r>
            <a:endParaRPr sz="1100">
              <a:solidFill>
                <a:schemeClr val="lt2"/>
              </a:solidFill>
              <a:latin typeface="Oxygen"/>
              <a:ea typeface="Oxygen"/>
              <a:cs typeface="Oxygen"/>
              <a:sym typeface="Oxygen"/>
            </a:endParaRPr>
          </a:p>
          <a:p>
            <a:pPr indent="0" lvl="0" marL="457200" rtl="0" algn="l">
              <a:lnSpc>
                <a:spcPct val="150000"/>
              </a:lnSpc>
              <a:spcBef>
                <a:spcPts val="0"/>
              </a:spcBef>
              <a:spcAft>
                <a:spcPts val="0"/>
              </a:spcAft>
              <a:buNone/>
            </a:pPr>
            <a:r>
              <a:t/>
            </a:r>
            <a:endParaRPr sz="1100">
              <a:solidFill>
                <a:schemeClr val="lt2"/>
              </a:solidFill>
              <a:latin typeface="Oxygen"/>
              <a:ea typeface="Oxygen"/>
              <a:cs typeface="Oxygen"/>
              <a:sym typeface="Oxygen"/>
            </a:endParaRPr>
          </a:p>
          <a:p>
            <a:pPr indent="-298450" lvl="0" marL="914400" rtl="0" algn="l">
              <a:lnSpc>
                <a:spcPct val="150000"/>
              </a:lnSpc>
              <a:spcBef>
                <a:spcPts val="0"/>
              </a:spcBef>
              <a:spcAft>
                <a:spcPts val="0"/>
              </a:spcAft>
              <a:buClr>
                <a:schemeClr val="lt2"/>
              </a:buClr>
              <a:buSzPts val="1100"/>
              <a:buFont typeface="Times New Roman"/>
              <a:buAutoNum type="arabicPeriod"/>
            </a:pPr>
            <a:r>
              <a:rPr b="1" lang="en" sz="1100">
                <a:solidFill>
                  <a:schemeClr val="lt2"/>
                </a:solidFill>
                <a:latin typeface="Oxygen"/>
                <a:ea typeface="Oxygen"/>
                <a:cs typeface="Oxygen"/>
                <a:sym typeface="Oxygen"/>
              </a:rPr>
              <a:t>GBM Model Assumptions:</a:t>
            </a:r>
            <a:r>
              <a:rPr lang="en" sz="1100">
                <a:solidFill>
                  <a:schemeClr val="lt2"/>
                </a:solidFill>
                <a:latin typeface="Oxygen"/>
                <a:ea typeface="Oxygen"/>
                <a:cs typeface="Oxygen"/>
                <a:sym typeface="Oxygen"/>
              </a:rPr>
              <a:t> The Geometric Brownian Motion (GBM) model considers constant parameters like Shock and drift, which may not be the case in all market situations. Alterations from these presumptions might cause errors in forecasts.</a:t>
            </a:r>
            <a:endParaRPr sz="1100">
              <a:solidFill>
                <a:schemeClr val="lt2"/>
              </a:solidFill>
              <a:latin typeface="Oxygen"/>
              <a:ea typeface="Oxygen"/>
              <a:cs typeface="Oxygen"/>
              <a:sym typeface="Oxygen"/>
            </a:endParaRPr>
          </a:p>
          <a:p>
            <a:pPr indent="0" lvl="0" marL="457200" rtl="0" algn="l">
              <a:lnSpc>
                <a:spcPct val="150000"/>
              </a:lnSpc>
              <a:spcBef>
                <a:spcPts val="0"/>
              </a:spcBef>
              <a:spcAft>
                <a:spcPts val="0"/>
              </a:spcAft>
              <a:buNone/>
            </a:pPr>
            <a:r>
              <a:t/>
            </a:r>
            <a:endParaRPr sz="1100">
              <a:solidFill>
                <a:schemeClr val="lt2"/>
              </a:solidFill>
              <a:latin typeface="Oxygen"/>
              <a:ea typeface="Oxygen"/>
              <a:cs typeface="Oxygen"/>
              <a:sym typeface="Oxygen"/>
            </a:endParaRPr>
          </a:p>
          <a:p>
            <a:pPr indent="-298450" lvl="0" marL="914400" rtl="0" algn="l">
              <a:lnSpc>
                <a:spcPct val="150000"/>
              </a:lnSpc>
              <a:spcBef>
                <a:spcPts val="0"/>
              </a:spcBef>
              <a:spcAft>
                <a:spcPts val="0"/>
              </a:spcAft>
              <a:buClr>
                <a:schemeClr val="lt2"/>
              </a:buClr>
              <a:buSzPts val="1100"/>
              <a:buFont typeface="Times New Roman"/>
              <a:buAutoNum type="arabicPeriod"/>
            </a:pPr>
            <a:r>
              <a:rPr b="1" lang="en" sz="1100">
                <a:solidFill>
                  <a:schemeClr val="lt2"/>
                </a:solidFill>
                <a:latin typeface="Oxygen"/>
                <a:ea typeface="Oxygen"/>
                <a:cs typeface="Oxygen"/>
                <a:sym typeface="Oxygen"/>
              </a:rPr>
              <a:t>Market Dynamics:</a:t>
            </a:r>
            <a:r>
              <a:rPr lang="en" sz="1100">
                <a:solidFill>
                  <a:schemeClr val="lt2"/>
                </a:solidFill>
                <a:latin typeface="Oxygen"/>
                <a:ea typeface="Oxygen"/>
                <a:cs typeface="Oxygen"/>
                <a:sym typeface="Oxygen"/>
              </a:rPr>
              <a:t> Economic events, geopolitical happenings, and regulatory changes all have an impact on financial markets. The GBM model may not fully reflect the intricacies of these dynamic factors, perhaps leading to disparities between expected and actual shifts in markets.</a:t>
            </a:r>
            <a:endParaRPr sz="1100">
              <a:solidFill>
                <a:schemeClr val="lt2"/>
              </a:solidFill>
              <a:latin typeface="Oxygen"/>
              <a:ea typeface="Oxygen"/>
              <a:cs typeface="Oxygen"/>
              <a:sym typeface="Oxygen"/>
            </a:endParaRPr>
          </a:p>
          <a:p>
            <a:pPr indent="0" lvl="0" marL="0" rtl="0" algn="l">
              <a:lnSpc>
                <a:spcPct val="150000"/>
              </a:lnSpc>
              <a:spcBef>
                <a:spcPts val="0"/>
              </a:spcBef>
              <a:spcAft>
                <a:spcPts val="0"/>
              </a:spcAft>
              <a:buNone/>
            </a:pPr>
            <a:r>
              <a:t/>
            </a:r>
            <a:endParaRPr sz="1100">
              <a:solidFill>
                <a:schemeClr val="lt2"/>
              </a:solidFill>
              <a:latin typeface="Oxygen"/>
              <a:ea typeface="Oxygen"/>
              <a:cs typeface="Oxygen"/>
              <a:sym typeface="Oxygen"/>
            </a:endParaRPr>
          </a:p>
          <a:p>
            <a:pPr indent="-298450" lvl="0" marL="914400" rtl="0" algn="l">
              <a:lnSpc>
                <a:spcPct val="150000"/>
              </a:lnSpc>
              <a:spcBef>
                <a:spcPts val="0"/>
              </a:spcBef>
              <a:spcAft>
                <a:spcPts val="0"/>
              </a:spcAft>
              <a:buClr>
                <a:schemeClr val="lt2"/>
              </a:buClr>
              <a:buSzPts val="1100"/>
              <a:buFont typeface="Times New Roman"/>
              <a:buAutoNum type="arabicPeriod"/>
            </a:pPr>
            <a:r>
              <a:rPr b="1" lang="en" sz="1100">
                <a:solidFill>
                  <a:schemeClr val="lt2"/>
                </a:solidFill>
                <a:latin typeface="Oxygen"/>
                <a:ea typeface="Oxygen"/>
                <a:cs typeface="Oxygen"/>
                <a:sym typeface="Oxygen"/>
              </a:rPr>
              <a:t>Overfitting danger:</a:t>
            </a:r>
            <a:r>
              <a:rPr lang="en" sz="1100">
                <a:solidFill>
                  <a:schemeClr val="lt2"/>
                </a:solidFill>
                <a:latin typeface="Oxygen"/>
                <a:ea typeface="Oxygen"/>
                <a:cs typeface="Oxygen"/>
                <a:sym typeface="Oxygen"/>
              </a:rPr>
              <a:t> There is a danger of overfitting the model to historical data when tweaking parameters or running plenty of Monte Carlo Simulations. As a result, the model can operate well on historical data but terribly on fresh, unknown data.</a:t>
            </a:r>
            <a:endParaRPr sz="1100">
              <a:solidFill>
                <a:schemeClr val="lt2"/>
              </a:solidFill>
              <a:latin typeface="Oxygen"/>
              <a:ea typeface="Oxygen"/>
              <a:cs typeface="Oxygen"/>
              <a:sym typeface="Oxygen"/>
            </a:endParaRPr>
          </a:p>
          <a:p>
            <a:pPr indent="0" lvl="0" marL="0" rtl="0" algn="l">
              <a:spcBef>
                <a:spcPts val="0"/>
              </a:spcBef>
              <a:spcAft>
                <a:spcPts val="0"/>
              </a:spcAft>
              <a:buNone/>
            </a:pPr>
            <a:r>
              <a:t/>
            </a:r>
            <a:endParaRPr sz="1100">
              <a:solidFill>
                <a:schemeClr val="lt2"/>
              </a:solidFill>
              <a:latin typeface="Oxygen Light"/>
              <a:ea typeface="Oxygen Light"/>
              <a:cs typeface="Oxygen Light"/>
              <a:sym typeface="Oxygen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434850" y="3563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Future Work</a:t>
            </a:r>
            <a:endParaRPr/>
          </a:p>
        </p:txBody>
      </p:sp>
      <p:sp>
        <p:nvSpPr>
          <p:cNvPr id="221" name="Google Shape;221;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222" name="Google Shape;222;p41"/>
          <p:cNvSpPr txBox="1"/>
          <p:nvPr/>
        </p:nvSpPr>
        <p:spPr>
          <a:xfrm>
            <a:off x="479550" y="1081225"/>
            <a:ext cx="8184900" cy="2239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chemeClr val="lt2"/>
              </a:solidFill>
              <a:latin typeface="Oxygen Light"/>
              <a:ea typeface="Oxygen Light"/>
              <a:cs typeface="Oxygen Light"/>
              <a:sym typeface="Oxygen Light"/>
            </a:endParaRPr>
          </a:p>
          <a:p>
            <a:pPr indent="-304800" lvl="0" marL="457200" rtl="0" algn="l">
              <a:lnSpc>
                <a:spcPct val="115000"/>
              </a:lnSpc>
              <a:spcBef>
                <a:spcPts val="0"/>
              </a:spcBef>
              <a:spcAft>
                <a:spcPts val="0"/>
              </a:spcAft>
              <a:buClr>
                <a:schemeClr val="lt2"/>
              </a:buClr>
              <a:buSzPts val="1200"/>
              <a:buFont typeface="Oxygen"/>
              <a:buChar char="●"/>
            </a:pPr>
            <a:r>
              <a:rPr lang="en" sz="1200">
                <a:solidFill>
                  <a:schemeClr val="lt2"/>
                </a:solidFill>
                <a:latin typeface="Oxygen"/>
                <a:ea typeface="Oxygen"/>
                <a:cs typeface="Oxygen"/>
                <a:sym typeface="Oxygen"/>
              </a:rPr>
              <a:t>Explore alternative prediction models beyond GBM for stock value projections, considering machine learning algorithms and hybrid models for comparative analysis.</a:t>
            </a:r>
            <a:endParaRPr sz="1200">
              <a:solidFill>
                <a:schemeClr val="lt2"/>
              </a:solidFill>
              <a:latin typeface="Oxygen"/>
              <a:ea typeface="Oxygen"/>
              <a:cs typeface="Oxygen"/>
              <a:sym typeface="Oxygen"/>
            </a:endParaRPr>
          </a:p>
          <a:p>
            <a:pPr indent="-304800" lvl="0" marL="457200" rtl="0" algn="l">
              <a:lnSpc>
                <a:spcPct val="115000"/>
              </a:lnSpc>
              <a:spcBef>
                <a:spcPts val="0"/>
              </a:spcBef>
              <a:spcAft>
                <a:spcPts val="0"/>
              </a:spcAft>
              <a:buClr>
                <a:schemeClr val="lt2"/>
              </a:buClr>
              <a:buSzPts val="1200"/>
              <a:buFont typeface="Oxygen"/>
              <a:buChar char="●"/>
            </a:pPr>
            <a:r>
              <a:rPr lang="en" sz="1200">
                <a:solidFill>
                  <a:schemeClr val="lt2"/>
                </a:solidFill>
                <a:latin typeface="Oxygen"/>
                <a:ea typeface="Oxygen"/>
                <a:cs typeface="Oxygen"/>
                <a:sym typeface="Oxygen"/>
              </a:rPr>
              <a:t>Enhance prediction accuracy by incorporating additional variables like macroeconomic indicators, sector-specific data, and social media insights to better understand stock market dynamics.</a:t>
            </a:r>
            <a:endParaRPr sz="1200">
              <a:solidFill>
                <a:schemeClr val="lt2"/>
              </a:solidFill>
              <a:latin typeface="Oxygen"/>
              <a:ea typeface="Oxygen"/>
              <a:cs typeface="Oxygen"/>
              <a:sym typeface="Oxygen"/>
            </a:endParaRPr>
          </a:p>
          <a:p>
            <a:pPr indent="-304800" lvl="0" marL="457200" rtl="0" algn="l">
              <a:lnSpc>
                <a:spcPct val="115000"/>
              </a:lnSpc>
              <a:spcBef>
                <a:spcPts val="0"/>
              </a:spcBef>
              <a:spcAft>
                <a:spcPts val="0"/>
              </a:spcAft>
              <a:buClr>
                <a:schemeClr val="lt2"/>
              </a:buClr>
              <a:buSzPts val="1200"/>
              <a:buFont typeface="Oxygen"/>
              <a:buChar char="●"/>
            </a:pPr>
            <a:r>
              <a:rPr lang="en" sz="1200">
                <a:solidFill>
                  <a:schemeClr val="lt2"/>
                </a:solidFill>
                <a:latin typeface="Oxygen"/>
                <a:ea typeface="Oxygen"/>
                <a:cs typeface="Oxygen"/>
                <a:sym typeface="Oxygen"/>
              </a:rPr>
              <a:t>Design models with dynamic parameters to adapt to changing market conditions using machine learning techniques for continuous parameter updates.</a:t>
            </a:r>
            <a:endParaRPr sz="1200">
              <a:solidFill>
                <a:schemeClr val="lt2"/>
              </a:solidFill>
              <a:latin typeface="Oxygen"/>
              <a:ea typeface="Oxygen"/>
              <a:cs typeface="Oxygen"/>
              <a:sym typeface="Oxygen"/>
            </a:endParaRPr>
          </a:p>
          <a:p>
            <a:pPr indent="-304800" lvl="0" marL="457200" rtl="0" algn="l">
              <a:lnSpc>
                <a:spcPct val="115000"/>
              </a:lnSpc>
              <a:spcBef>
                <a:spcPts val="0"/>
              </a:spcBef>
              <a:spcAft>
                <a:spcPts val="0"/>
              </a:spcAft>
              <a:buClr>
                <a:schemeClr val="lt2"/>
              </a:buClr>
              <a:buSzPts val="1200"/>
              <a:buFont typeface="Oxygen"/>
              <a:buChar char="●"/>
            </a:pPr>
            <a:r>
              <a:rPr lang="en" sz="1200">
                <a:solidFill>
                  <a:schemeClr val="lt2"/>
                </a:solidFill>
                <a:latin typeface="Oxygen"/>
                <a:ea typeface="Oxygen"/>
                <a:cs typeface="Oxygen"/>
                <a:sym typeface="Oxygen"/>
              </a:rPr>
              <a:t>Integrate risk management measures into forecasting to assess and mitigate uncertainty, improving the practical application of research for investors.</a:t>
            </a:r>
            <a:endParaRPr sz="1200">
              <a:solidFill>
                <a:schemeClr val="lt2"/>
              </a:solidFill>
              <a:latin typeface="Oxygen"/>
              <a:ea typeface="Oxygen"/>
              <a:cs typeface="Oxygen"/>
              <a:sym typeface="Oxygen"/>
            </a:endParaRPr>
          </a:p>
          <a:p>
            <a:pPr indent="-304800" lvl="0" marL="457200" rtl="0" algn="l">
              <a:lnSpc>
                <a:spcPct val="115000"/>
              </a:lnSpc>
              <a:spcBef>
                <a:spcPts val="0"/>
              </a:spcBef>
              <a:spcAft>
                <a:spcPts val="0"/>
              </a:spcAft>
              <a:buClr>
                <a:schemeClr val="lt2"/>
              </a:buClr>
              <a:buSzPts val="1200"/>
              <a:buFont typeface="Oxygen"/>
              <a:buChar char="●"/>
            </a:pPr>
            <a:r>
              <a:rPr lang="en" sz="1200">
                <a:solidFill>
                  <a:schemeClr val="lt2"/>
                </a:solidFill>
                <a:latin typeface="Oxygen"/>
                <a:ea typeface="Oxygen"/>
                <a:cs typeface="Oxygen"/>
                <a:sym typeface="Oxygen"/>
              </a:rPr>
              <a:t>Develop real-time data analysis methodologies for timely and informed decision-making, creating models that continually evaluate incoming data for up-to-the-minute forecasts.</a:t>
            </a:r>
            <a:endParaRPr sz="1200">
              <a:solidFill>
                <a:schemeClr val="lt2"/>
              </a:solidFill>
              <a:latin typeface="Oxygen"/>
              <a:ea typeface="Oxygen"/>
              <a:cs typeface="Oxygen"/>
              <a:sym typeface="Oxygen"/>
            </a:endParaRPr>
          </a:p>
          <a:p>
            <a:pPr indent="-304800" lvl="0" marL="457200" rtl="0" algn="l">
              <a:lnSpc>
                <a:spcPct val="115000"/>
              </a:lnSpc>
              <a:spcBef>
                <a:spcPts val="0"/>
              </a:spcBef>
              <a:spcAft>
                <a:spcPts val="0"/>
              </a:spcAft>
              <a:buClr>
                <a:schemeClr val="lt2"/>
              </a:buClr>
              <a:buSzPts val="1200"/>
              <a:buFont typeface="Oxygen"/>
              <a:buChar char="●"/>
            </a:pPr>
            <a:r>
              <a:rPr lang="en" sz="1200">
                <a:solidFill>
                  <a:schemeClr val="lt2"/>
                </a:solidFill>
                <a:latin typeface="Oxygen"/>
                <a:ea typeface="Oxygen"/>
                <a:cs typeface="Oxygen"/>
                <a:sym typeface="Oxygen"/>
              </a:rPr>
              <a:t>Conduct thorough back-testing and verification with out-of-sample data to assess the model's resilience and generalizability, providing a comprehensive evaluation of predictive ability.</a:t>
            </a:r>
            <a:endParaRPr sz="1200">
              <a:solidFill>
                <a:schemeClr val="lt2"/>
              </a:solidFill>
              <a:latin typeface="Oxygen"/>
              <a:ea typeface="Oxygen"/>
              <a:cs typeface="Oxygen"/>
              <a:sym typeface="Oxygen"/>
            </a:endParaRPr>
          </a:p>
          <a:p>
            <a:pPr indent="0" lvl="0" marL="457200" rtl="0" algn="l">
              <a:spcBef>
                <a:spcPts val="0"/>
              </a:spcBef>
              <a:spcAft>
                <a:spcPts val="0"/>
              </a:spcAft>
              <a:buNone/>
            </a:pPr>
            <a:r>
              <a:t/>
            </a:r>
            <a:endParaRPr>
              <a:solidFill>
                <a:schemeClr val="lt2"/>
              </a:solidFill>
              <a:latin typeface="Oxygen Light"/>
              <a:ea typeface="Oxygen Light"/>
              <a:cs typeface="Oxygen Light"/>
              <a:sym typeface="Oxygen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457200" y="242317"/>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Conclusion</a:t>
            </a:r>
            <a:endParaRPr/>
          </a:p>
        </p:txBody>
      </p:sp>
      <p:sp>
        <p:nvSpPr>
          <p:cNvPr id="228" name="Google Shape;228;p42"/>
          <p:cNvSpPr txBox="1"/>
          <p:nvPr/>
        </p:nvSpPr>
        <p:spPr>
          <a:xfrm>
            <a:off x="748145" y="1833101"/>
            <a:ext cx="7647709" cy="147729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Oxygen"/>
                <a:ea typeface="Oxygen"/>
                <a:cs typeface="Oxygen"/>
                <a:sym typeface="Oxygen"/>
              </a:rPr>
              <a:t>The study used Monte Carlo Analysis to predict stock market trends using the Geometric Brownian Motion (GBM) model. The model was run using Python and multiple simulations, allowing for accurate predictions. The study demonstrated the model's applicability in predicting market movements, helping traders make informed decisions. However, caution was advised due to underlying assumptions. The study suggests further research to demonstrate its application in larger corporate scenarios.</a:t>
            </a:r>
            <a:endParaRPr b="0" i="0" sz="1400" u="none" cap="none" strike="noStrike">
              <a:solidFill>
                <a:schemeClr val="lt2"/>
              </a:solidFill>
              <a:latin typeface="Oxygen"/>
              <a:ea typeface="Oxygen"/>
              <a:cs typeface="Oxygen"/>
              <a:sym typeface="Oxygen"/>
            </a:endParaRPr>
          </a:p>
        </p:txBody>
      </p:sp>
      <p:sp>
        <p:nvSpPr>
          <p:cNvPr id="229" name="Google Shape;229;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5"/>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2400"/>
              <a:t>Abs</a:t>
            </a:r>
            <a:r>
              <a:rPr lang="en"/>
              <a:t>tract</a:t>
            </a:r>
            <a:br>
              <a:rPr lang="en"/>
            </a:br>
            <a:endParaRPr sz="2400"/>
          </a:p>
        </p:txBody>
      </p:sp>
      <p:sp>
        <p:nvSpPr>
          <p:cNvPr id="106" name="Google Shape;106;p25"/>
          <p:cNvSpPr txBox="1"/>
          <p:nvPr/>
        </p:nvSpPr>
        <p:spPr>
          <a:xfrm>
            <a:off x="1459545" y="1729841"/>
            <a:ext cx="6832200" cy="268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1600"/>
              </a:spcAft>
              <a:buClr>
                <a:srgbClr val="000000"/>
              </a:buClr>
              <a:buSzPts val="1200"/>
              <a:buFont typeface="Arial"/>
              <a:buNone/>
            </a:pPr>
            <a:r>
              <a:rPr b="0" i="0" lang="en" sz="1200" u="none" cap="none" strike="noStrike">
                <a:solidFill>
                  <a:schemeClr val="lt2"/>
                </a:solidFill>
                <a:latin typeface="Oxygen"/>
                <a:ea typeface="Oxygen"/>
                <a:cs typeface="Oxygen"/>
                <a:sym typeface="Oxygen"/>
              </a:rPr>
              <a:t>The study employs Python to analyze stock market volatility using the Geometric Brownian Motion mathematical model, simulating Samsung's stock prices over a thousand cycles for retail traders.</a:t>
            </a:r>
            <a:endParaRPr b="0" i="0" sz="1200" u="none" cap="none" strike="noStrike">
              <a:solidFill>
                <a:schemeClr val="lt2"/>
              </a:solidFill>
              <a:latin typeface="Oxygen"/>
              <a:ea typeface="Oxygen"/>
              <a:cs typeface="Oxygen"/>
              <a:sym typeface="Oxygen"/>
            </a:endParaRPr>
          </a:p>
        </p:txBody>
      </p:sp>
      <p:sp>
        <p:nvSpPr>
          <p:cNvPr id="107" name="Google Shape;10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457200" y="1831525"/>
            <a:ext cx="8229600" cy="847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4800"/>
              <a:t> Thank You</a:t>
            </a:r>
            <a:endParaRPr sz="4800"/>
          </a:p>
        </p:txBody>
      </p:sp>
      <p:sp>
        <p:nvSpPr>
          <p:cNvPr id="235" name="Google Shape;235;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type="ctrTitle"/>
          </p:nvPr>
        </p:nvSpPr>
        <p:spPr>
          <a:xfrm>
            <a:off x="2616550" y="326825"/>
            <a:ext cx="3463605" cy="84965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a:t>Introduction : </a:t>
            </a:r>
            <a:endParaRPr/>
          </a:p>
        </p:txBody>
      </p:sp>
      <p:sp>
        <p:nvSpPr>
          <p:cNvPr id="113" name="Google Shape;113;p26"/>
          <p:cNvSpPr txBox="1"/>
          <p:nvPr>
            <p:ph idx="1" type="subTitle"/>
          </p:nvPr>
        </p:nvSpPr>
        <p:spPr>
          <a:xfrm>
            <a:off x="1423132" y="2042045"/>
            <a:ext cx="6650182" cy="387350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solidFill>
                  <a:schemeClr val="accent3"/>
                </a:solidFill>
              </a:rPr>
              <a:t>Monte Carlo Simulation is a finance tool that predicts stock prices based on factors like company performance, market trends, and economic changes. It generates thousands of predictions, enabling investors to make informed decisions. The EMH suggests the market discounts details, but hedge funds like Berkshire Hathaway can outperform. The GBM model uses Monte Carlo Simulation for future stock price predictions.</a:t>
            </a:r>
            <a:endParaRPr sz="1200">
              <a:solidFill>
                <a:schemeClr val="accent3"/>
              </a:solidFill>
            </a:endParaRPr>
          </a:p>
        </p:txBody>
      </p:sp>
      <p:sp>
        <p:nvSpPr>
          <p:cNvPr id="114" name="Google Shape;11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2400"/>
              <a:t>Problem Statement</a:t>
            </a:r>
            <a:endParaRPr sz="2400"/>
          </a:p>
        </p:txBody>
      </p:sp>
      <p:sp>
        <p:nvSpPr>
          <p:cNvPr id="120" name="Google Shape;120;p27"/>
          <p:cNvSpPr txBox="1"/>
          <p:nvPr/>
        </p:nvSpPr>
        <p:spPr>
          <a:xfrm>
            <a:off x="1155900" y="1168732"/>
            <a:ext cx="6832200" cy="268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1600"/>
              </a:spcAft>
              <a:buClr>
                <a:srgbClr val="000000"/>
              </a:buClr>
              <a:buSzPts val="1200"/>
              <a:buFont typeface="Arial"/>
              <a:buNone/>
            </a:pPr>
            <a:r>
              <a:rPr b="0" i="0" lang="en" sz="1200" u="none" cap="none" strike="noStrike">
                <a:solidFill>
                  <a:schemeClr val="lt2"/>
                </a:solidFill>
                <a:latin typeface="Oxygen"/>
                <a:ea typeface="Oxygen"/>
                <a:cs typeface="Oxygen"/>
                <a:sym typeface="Oxygen"/>
              </a:rPr>
              <a:t>This study aims to improve consumer traders' performance by incorporating Monte Carlo simulation and data analysis from other studies. The study aims to improve the public's perception of the stock market by incorporating Monte Carlo analysis and integrating it with the GBM model, thereby advancing financial analysis and enhancing shareholder results.</a:t>
            </a:r>
            <a:endParaRPr b="0" i="0" sz="1200" u="none" cap="none" strike="noStrike">
              <a:solidFill>
                <a:schemeClr val="lt2"/>
              </a:solidFill>
              <a:latin typeface="Oxygen"/>
              <a:ea typeface="Oxygen"/>
              <a:cs typeface="Oxygen"/>
              <a:sym typeface="Oxygen"/>
            </a:endParaRPr>
          </a:p>
        </p:txBody>
      </p:sp>
      <p:sp>
        <p:nvSpPr>
          <p:cNvPr id="121" name="Google Shape;12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 Research Objectives</a:t>
            </a:r>
            <a:endParaRPr/>
          </a:p>
        </p:txBody>
      </p:sp>
      <p:sp>
        <p:nvSpPr>
          <p:cNvPr id="127" name="Google Shape;127;p28"/>
          <p:cNvSpPr txBox="1"/>
          <p:nvPr/>
        </p:nvSpPr>
        <p:spPr>
          <a:xfrm>
            <a:off x="2090975" y="1388925"/>
            <a:ext cx="48306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Oxygen"/>
                <a:ea typeface="Oxygen"/>
                <a:cs typeface="Oxygen"/>
                <a:sym typeface="Oxygen"/>
              </a:rPr>
              <a:t>1.Collect and evaluate data from financial websites</a:t>
            </a:r>
            <a:endParaRPr b="0" i="0" sz="1400" u="none" cap="none" strike="noStrike">
              <a:solidFill>
                <a:schemeClr val="lt2"/>
              </a:solidFill>
              <a:latin typeface="Oxygen"/>
              <a:ea typeface="Oxygen"/>
              <a:cs typeface="Oxygen"/>
              <a:sym typeface="Oxyge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Oxygen"/>
              <a:ea typeface="Oxygen"/>
              <a:cs typeface="Oxygen"/>
              <a:sym typeface="Oxyge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Oxygen"/>
                <a:ea typeface="Oxygen"/>
                <a:cs typeface="Oxygen"/>
                <a:sym typeface="Oxygen"/>
              </a:rPr>
              <a:t>2.Analyze market volatility in Malaysia and the United States</a:t>
            </a:r>
            <a:endParaRPr b="0" i="0" sz="1400" u="none" cap="none" strike="noStrike">
              <a:solidFill>
                <a:schemeClr val="lt2"/>
              </a:solidFill>
              <a:latin typeface="Oxygen"/>
              <a:ea typeface="Oxygen"/>
              <a:cs typeface="Oxygen"/>
              <a:sym typeface="Oxyge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Oxygen"/>
              <a:ea typeface="Oxygen"/>
              <a:cs typeface="Oxygen"/>
              <a:sym typeface="Oxyge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Oxygen"/>
                <a:ea typeface="Oxygen"/>
                <a:cs typeface="Oxygen"/>
                <a:sym typeface="Oxygen"/>
              </a:rPr>
              <a:t>3.Simulate stock prices using GBM model over a thousand cycles</a:t>
            </a:r>
            <a:endParaRPr b="0" i="0" sz="1400" u="none" cap="none" strike="noStrike">
              <a:solidFill>
                <a:schemeClr val="lt2"/>
              </a:solidFill>
              <a:latin typeface="Oxygen"/>
              <a:ea typeface="Oxygen"/>
              <a:cs typeface="Oxygen"/>
              <a:sym typeface="Oxygen"/>
            </a:endParaRPr>
          </a:p>
        </p:txBody>
      </p:sp>
      <p:sp>
        <p:nvSpPr>
          <p:cNvPr id="128" name="Google Shape;12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RESEARCH AIMS, OBJECTIVE &amp; RESEARCH QUESTIONS</a:t>
            </a:r>
            <a:endParaRPr sz="2400"/>
          </a:p>
        </p:txBody>
      </p:sp>
      <p:sp>
        <p:nvSpPr>
          <p:cNvPr id="134" name="Google Shape;134;p29"/>
          <p:cNvSpPr txBox="1"/>
          <p:nvPr/>
        </p:nvSpPr>
        <p:spPr>
          <a:xfrm>
            <a:off x="1279435" y="1362695"/>
            <a:ext cx="6832200" cy="268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1600"/>
              </a:spcAft>
              <a:buClr>
                <a:srgbClr val="000000"/>
              </a:buClr>
              <a:buSzPts val="1200"/>
              <a:buFont typeface="Arial"/>
              <a:buNone/>
            </a:pPr>
            <a:r>
              <a:rPr b="0" i="0" lang="en" sz="1200" u="none" cap="none" strike="noStrike">
                <a:solidFill>
                  <a:schemeClr val="lt2"/>
                </a:solidFill>
                <a:latin typeface="Oxygen"/>
                <a:ea typeface="Oxygen"/>
                <a:cs typeface="Oxygen"/>
                <a:sym typeface="Oxygen"/>
              </a:rPr>
              <a:t>The paper uses Python's Monte Carlo technique to predict stock values using the Geometric Brownian Motion (GBM) model. Data from stooq.com was used to simulate future market stock movements. The research aimed to forecast Samsung's stock price through 1000 simulations, evaluating model robustness, sensitivity to parameter changes, and discrepancies.</a:t>
            </a:r>
            <a:endParaRPr b="0" i="0" sz="1200" u="none" cap="none" strike="noStrike">
              <a:solidFill>
                <a:schemeClr val="lt2"/>
              </a:solidFill>
              <a:latin typeface="Oxygen"/>
              <a:ea typeface="Oxygen"/>
              <a:cs typeface="Oxygen"/>
              <a:sym typeface="Oxygen"/>
            </a:endParaRPr>
          </a:p>
        </p:txBody>
      </p:sp>
      <p:sp>
        <p:nvSpPr>
          <p:cNvPr id="135" name="Google Shape;135;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type="title"/>
          </p:nvPr>
        </p:nvSpPr>
        <p:spPr>
          <a:xfrm>
            <a:off x="457200" y="202582"/>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Significance of this research</a:t>
            </a:r>
            <a:endParaRPr/>
          </a:p>
        </p:txBody>
      </p:sp>
      <p:sp>
        <p:nvSpPr>
          <p:cNvPr id="141" name="Google Shape;141;p30"/>
          <p:cNvSpPr txBox="1"/>
          <p:nvPr/>
        </p:nvSpPr>
        <p:spPr>
          <a:xfrm>
            <a:off x="1021773" y="1833101"/>
            <a:ext cx="7100454" cy="147729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Oxygen"/>
                <a:ea typeface="Oxygen"/>
                <a:cs typeface="Oxygen"/>
                <a:sym typeface="Oxygen"/>
              </a:rPr>
              <a:t>A JP Morgan survey shows that 53% of traders consider projected and real-time market conditions as the most important data tool. However, institutional hedge funds lack sophisticated instruments, increasing their vulnerability to stock market losses. A study uses Monte Carlo Simulation to provide accurate forecasts for retail traders, filling a gap in sophisticated tools and emphasizing the importance of accurate prediction in risk mitigation and trading results.</a:t>
            </a:r>
            <a:endParaRPr b="0" i="0" sz="1400" u="none" cap="none" strike="noStrike">
              <a:solidFill>
                <a:schemeClr val="lt2"/>
              </a:solidFill>
              <a:latin typeface="Oxygen"/>
              <a:ea typeface="Oxygen"/>
              <a:cs typeface="Oxygen"/>
              <a:sym typeface="Oxygen"/>
            </a:endParaRPr>
          </a:p>
        </p:txBody>
      </p:sp>
      <p:sp>
        <p:nvSpPr>
          <p:cNvPr id="142" name="Google Shape;14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2400"/>
              <a:t>Literature Review</a:t>
            </a:r>
            <a:endParaRPr sz="2400"/>
          </a:p>
        </p:txBody>
      </p:sp>
      <p:sp>
        <p:nvSpPr>
          <p:cNvPr id="148" name="Google Shape;148;p31"/>
          <p:cNvSpPr txBox="1"/>
          <p:nvPr/>
        </p:nvSpPr>
        <p:spPr>
          <a:xfrm>
            <a:off x="1097495" y="1828596"/>
            <a:ext cx="6949009" cy="2904504"/>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1600"/>
              </a:spcAft>
              <a:buClr>
                <a:srgbClr val="000000"/>
              </a:buClr>
              <a:buSzPts val="1200"/>
              <a:buFont typeface="Arial"/>
              <a:buNone/>
            </a:pPr>
            <a:r>
              <a:rPr b="0" i="0" lang="en" sz="1200" u="none" cap="none" strike="noStrike">
                <a:solidFill>
                  <a:schemeClr val="lt2"/>
                </a:solidFill>
                <a:latin typeface="Oxygen"/>
                <a:ea typeface="Oxygen"/>
                <a:cs typeface="Oxygen"/>
                <a:sym typeface="Oxygen"/>
              </a:rPr>
              <a:t>This paper explores the application of the Monte Carlo method in predicting stock returns, focusing on the COVID-19 pandemic's severe disruption and the subsequent rebound in the technology and healthcare industries. The study highlights the quickest and biggest crash in stock market history, with 11 bear markets since 1956.</a:t>
            </a:r>
            <a:endParaRPr b="0" i="0" sz="1200" u="none" cap="none" strike="noStrike">
              <a:solidFill>
                <a:schemeClr val="lt2"/>
              </a:solidFill>
              <a:latin typeface="Oxygen"/>
              <a:ea typeface="Oxygen"/>
              <a:cs typeface="Oxygen"/>
              <a:sym typeface="Oxygen"/>
            </a:endParaRPr>
          </a:p>
        </p:txBody>
      </p:sp>
      <p:sp>
        <p:nvSpPr>
          <p:cNvPr id="149" name="Google Shape;14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2"/>
          <p:cNvSpPr txBox="1"/>
          <p:nvPr>
            <p:ph type="title"/>
          </p:nvPr>
        </p:nvSpPr>
        <p:spPr>
          <a:xfrm>
            <a:off x="457200" y="410400"/>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2400"/>
              <a:t>Literature Review Contd.</a:t>
            </a:r>
            <a:endParaRPr sz="2400"/>
          </a:p>
        </p:txBody>
      </p:sp>
      <p:sp>
        <p:nvSpPr>
          <p:cNvPr id="155" name="Google Shape;155;p32"/>
          <p:cNvSpPr txBox="1"/>
          <p:nvPr/>
        </p:nvSpPr>
        <p:spPr>
          <a:xfrm>
            <a:off x="1155899" y="1168732"/>
            <a:ext cx="6949009" cy="2904504"/>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600"/>
              </a:spcBef>
              <a:spcAft>
                <a:spcPts val="1600"/>
              </a:spcAft>
              <a:buClr>
                <a:srgbClr val="000000"/>
              </a:buClr>
              <a:buSzPts val="1200"/>
              <a:buFont typeface="Arial"/>
              <a:buNone/>
            </a:pPr>
            <a:r>
              <a:rPr b="0" i="0" lang="en" sz="1200" u="none" cap="none" strike="noStrike">
                <a:solidFill>
                  <a:schemeClr val="lt2"/>
                </a:solidFill>
                <a:latin typeface="Oxygen"/>
                <a:ea typeface="Oxygen"/>
                <a:cs typeface="Oxygen"/>
                <a:sym typeface="Oxygen"/>
              </a:rPr>
              <a:t>Bear markets often follow bull markets, with resilient companies becoming more powerful. Recovery periods can be lengthy, like the 2008 crisis. Monte Carlo Simulations are useful for forecasting stock market movements, especially when share prices show random behavior.</a:t>
            </a:r>
            <a:endParaRPr b="0" i="0" sz="1200" u="none" cap="none" strike="noStrike">
              <a:solidFill>
                <a:schemeClr val="lt2"/>
              </a:solidFill>
              <a:latin typeface="Oxygen"/>
              <a:ea typeface="Oxygen"/>
              <a:cs typeface="Oxygen"/>
              <a:sym typeface="Oxygen"/>
            </a:endParaRPr>
          </a:p>
        </p:txBody>
      </p:sp>
      <p:sp>
        <p:nvSpPr>
          <p:cNvPr id="156" name="Google Shape;15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Aesthetic Slideshow Infographics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