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Montserrat Medium"/>
      <p:regular r:id="rId17"/>
      <p:bold r:id="rId18"/>
      <p:italic r:id="rId19"/>
      <p:boldItalic r:id="rId20"/>
    </p:embeddedFont>
    <p:embeddedFont>
      <p:font typeface="Lexen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jV31OSUiqkcKYi9eICVYfX1SRi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boldItalic.fntdata"/><Relationship Id="rId11" Type="http://schemas.openxmlformats.org/officeDocument/2006/relationships/slide" Target="slides/slide6.xml"/><Relationship Id="rId22" Type="http://schemas.openxmlformats.org/officeDocument/2006/relationships/font" Target="fonts/Lexend-bold.fntdata"/><Relationship Id="rId10" Type="http://schemas.openxmlformats.org/officeDocument/2006/relationships/slide" Target="slides/slide5.xml"/><Relationship Id="rId21" Type="http://schemas.openxmlformats.org/officeDocument/2006/relationships/font" Target="fonts/Lexend-regular.fntdata"/><Relationship Id="rId13" Type="http://schemas.openxmlformats.org/officeDocument/2006/relationships/font" Target="fonts/Montserrat-regular.fntdata"/><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MontserratMedium-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MontserratMedium-italic.fntdata"/><Relationship Id="rId6" Type="http://schemas.openxmlformats.org/officeDocument/2006/relationships/slide" Target="slides/slide1.xml"/><Relationship Id="rId18" Type="http://schemas.openxmlformats.org/officeDocument/2006/relationships/font" Target="fonts/MontserratMedium-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b5ecd2704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1b5ecd2704e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b5ecd2704e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1b5ecd2704e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b5ecd2704e_0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1b5ecd2704e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c137bf7f6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c137bf7f6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1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7.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11.png"/><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hyperlink" Target="https://www.linkedin.com/in/muhamad-ari-kosasih-8235b914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
          <p:cNvSpPr/>
          <p:nvPr/>
        </p:nvSpPr>
        <p:spPr>
          <a:xfrm>
            <a:off x="7296400" y="0"/>
            <a:ext cx="1847700" cy="5143500"/>
          </a:xfrm>
          <a:prstGeom prst="rect">
            <a:avLst/>
          </a:prstGeom>
          <a:solidFill>
            <a:srgbClr val="D5A6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txBox="1"/>
          <p:nvPr/>
        </p:nvSpPr>
        <p:spPr>
          <a:xfrm>
            <a:off x="125175" y="1381725"/>
            <a:ext cx="5688900" cy="1139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100">
                <a:solidFill>
                  <a:srgbClr val="434343"/>
                </a:solidFill>
                <a:latin typeface="Lexend"/>
                <a:ea typeface="Lexend"/>
                <a:cs typeface="Lexend"/>
                <a:sym typeface="Lexend"/>
              </a:rPr>
              <a:t>Indonesian Abusive and Hate Speech Twitter Text</a:t>
            </a:r>
            <a:endParaRPr b="1" sz="3100">
              <a:solidFill>
                <a:srgbClr val="434343"/>
              </a:solidFill>
              <a:latin typeface="Lexend"/>
              <a:ea typeface="Lexend"/>
              <a:cs typeface="Lexend"/>
              <a:sym typeface="Lexend"/>
            </a:endParaRPr>
          </a:p>
        </p:txBody>
      </p:sp>
      <p:sp>
        <p:nvSpPr>
          <p:cNvPr id="56" name="Google Shape;56;p1"/>
          <p:cNvSpPr txBox="1"/>
          <p:nvPr/>
        </p:nvSpPr>
        <p:spPr>
          <a:xfrm>
            <a:off x="1651275" y="2613625"/>
            <a:ext cx="26367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434343"/>
                </a:solidFill>
                <a:latin typeface="Lexend"/>
                <a:ea typeface="Lexend"/>
                <a:cs typeface="Lexend"/>
                <a:sym typeface="Lexend"/>
              </a:rPr>
              <a:t>Binar Gold Challenge</a:t>
            </a:r>
            <a:endParaRPr sz="1500">
              <a:solidFill>
                <a:srgbClr val="434343"/>
              </a:solidFill>
              <a:latin typeface="Lexend"/>
              <a:ea typeface="Lexend"/>
              <a:cs typeface="Lexend"/>
              <a:sym typeface="Lexend"/>
            </a:endParaRPr>
          </a:p>
          <a:p>
            <a:pPr indent="0" lvl="0" marL="0" rtl="0" algn="ctr">
              <a:spcBef>
                <a:spcPts val="0"/>
              </a:spcBef>
              <a:spcAft>
                <a:spcPts val="0"/>
              </a:spcAft>
              <a:buNone/>
            </a:pPr>
            <a:r>
              <a:rPr lang="en" sz="1500">
                <a:solidFill>
                  <a:srgbClr val="434343"/>
                </a:solidFill>
                <a:latin typeface="Lexend"/>
                <a:ea typeface="Lexend"/>
                <a:cs typeface="Lexend"/>
                <a:sym typeface="Lexend"/>
              </a:rPr>
              <a:t>Muhamad Ari Kosasih</a:t>
            </a:r>
            <a:endParaRPr sz="1500">
              <a:solidFill>
                <a:srgbClr val="434343"/>
              </a:solidFill>
              <a:latin typeface="Lexend"/>
              <a:ea typeface="Lexend"/>
              <a:cs typeface="Lexend"/>
              <a:sym typeface="Lexend"/>
            </a:endParaRPr>
          </a:p>
          <a:p>
            <a:pPr indent="0" lvl="0" marL="0" rtl="0" algn="ctr">
              <a:spcBef>
                <a:spcPts val="0"/>
              </a:spcBef>
              <a:spcAft>
                <a:spcPts val="0"/>
              </a:spcAft>
              <a:buNone/>
            </a:pPr>
            <a:r>
              <a:rPr lang="en" sz="1500">
                <a:solidFill>
                  <a:srgbClr val="434343"/>
                </a:solidFill>
                <a:latin typeface="Lexend"/>
                <a:ea typeface="Lexend"/>
                <a:cs typeface="Lexend"/>
                <a:sym typeface="Lexend"/>
              </a:rPr>
              <a:t>Data Science - Wave 4</a:t>
            </a:r>
            <a:endParaRPr sz="1500">
              <a:solidFill>
                <a:srgbClr val="434343"/>
              </a:solidFill>
              <a:latin typeface="Lexend"/>
              <a:ea typeface="Lexend"/>
              <a:cs typeface="Lexend"/>
              <a:sym typeface="Lexend"/>
            </a:endParaRPr>
          </a:p>
        </p:txBody>
      </p:sp>
      <p:grpSp>
        <p:nvGrpSpPr>
          <p:cNvPr id="57" name="Google Shape;57;p1"/>
          <p:cNvGrpSpPr/>
          <p:nvPr/>
        </p:nvGrpSpPr>
        <p:grpSpPr>
          <a:xfrm>
            <a:off x="5959650" y="1152150"/>
            <a:ext cx="2636700" cy="2839200"/>
            <a:chOff x="3568275" y="782850"/>
            <a:chExt cx="2636700" cy="2839200"/>
          </a:xfrm>
        </p:grpSpPr>
        <p:sp>
          <p:nvSpPr>
            <p:cNvPr id="58" name="Google Shape;58;p1"/>
            <p:cNvSpPr/>
            <p:nvPr/>
          </p:nvSpPr>
          <p:spPr>
            <a:xfrm>
              <a:off x="3568275" y="782850"/>
              <a:ext cx="2636700" cy="2839200"/>
            </a:xfrm>
            <a:prstGeom prst="roundRect">
              <a:avLst>
                <a:gd fmla="val 16667" name="adj"/>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9" name="Google Shape;59;p1"/>
            <p:cNvPicPr preferRelativeResize="0"/>
            <p:nvPr/>
          </p:nvPicPr>
          <p:blipFill>
            <a:blip r:embed="rId3">
              <a:alphaModFix amt="80000"/>
            </a:blip>
            <a:stretch>
              <a:fillRect/>
            </a:stretch>
          </p:blipFill>
          <p:spPr>
            <a:xfrm>
              <a:off x="3899226" y="947582"/>
              <a:ext cx="1974800" cy="2509732"/>
            </a:xfrm>
            <a:prstGeom prst="rect">
              <a:avLst/>
            </a:prstGeom>
            <a:noFill/>
            <a:ln>
              <a:noFill/>
            </a:ln>
            <a:effectLst>
              <a:outerShdw blurRad="57150" rotWithShape="0" algn="bl" dir="5400000" dist="19050">
                <a:srgbClr val="000000">
                  <a:alpha val="50000"/>
                </a:srgbClr>
              </a:outerShdw>
            </a:effectLst>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sp>
        <p:nvSpPr>
          <p:cNvPr id="64" name="Google Shape;64;g1b5ecd2704e_0_117"/>
          <p:cNvSpPr/>
          <p:nvPr/>
        </p:nvSpPr>
        <p:spPr>
          <a:xfrm>
            <a:off x="5257800" y="228600"/>
            <a:ext cx="347400" cy="347400"/>
          </a:xfrm>
          <a:prstGeom prst="ellipse">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1b5ecd2704e_0_117"/>
          <p:cNvSpPr/>
          <p:nvPr/>
        </p:nvSpPr>
        <p:spPr>
          <a:xfrm>
            <a:off x="25" y="4584175"/>
            <a:ext cx="9144000" cy="559200"/>
          </a:xfrm>
          <a:prstGeom prst="rect">
            <a:avLst/>
          </a:prstGeom>
          <a:solidFill>
            <a:srgbClr val="B7E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1b5ecd2704e_0_117"/>
          <p:cNvSpPr txBox="1"/>
          <p:nvPr>
            <p:ph type="title"/>
          </p:nvPr>
        </p:nvSpPr>
        <p:spPr>
          <a:xfrm>
            <a:off x="5382975" y="276350"/>
            <a:ext cx="2158800" cy="34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700">
                <a:solidFill>
                  <a:srgbClr val="434343"/>
                </a:solidFill>
                <a:latin typeface="Lexend"/>
                <a:ea typeface="Lexend"/>
                <a:cs typeface="Lexend"/>
                <a:sym typeface="Lexend"/>
              </a:rPr>
              <a:t>Defining Problem</a:t>
            </a:r>
            <a:endParaRPr b="1" sz="1400">
              <a:latin typeface="Lexend"/>
              <a:ea typeface="Lexend"/>
              <a:cs typeface="Lexend"/>
              <a:sym typeface="Lexend"/>
            </a:endParaRPr>
          </a:p>
        </p:txBody>
      </p:sp>
      <p:sp>
        <p:nvSpPr>
          <p:cNvPr id="67" name="Google Shape;67;g1b5ecd2704e_0_117"/>
          <p:cNvSpPr/>
          <p:nvPr/>
        </p:nvSpPr>
        <p:spPr>
          <a:xfrm>
            <a:off x="0" y="228600"/>
            <a:ext cx="347400" cy="347400"/>
          </a:xfrm>
          <a:prstGeom prst="ellipse">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1b5ecd2704e_0_117"/>
          <p:cNvSpPr txBox="1"/>
          <p:nvPr>
            <p:ph type="title"/>
          </p:nvPr>
        </p:nvSpPr>
        <p:spPr>
          <a:xfrm>
            <a:off x="125175" y="276350"/>
            <a:ext cx="978900" cy="34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700">
                <a:solidFill>
                  <a:srgbClr val="434343"/>
                </a:solidFill>
                <a:latin typeface="Lexend"/>
                <a:ea typeface="Lexend"/>
                <a:cs typeface="Lexend"/>
                <a:sym typeface="Lexend"/>
              </a:rPr>
              <a:t>Preview</a:t>
            </a:r>
            <a:endParaRPr b="1" sz="1400">
              <a:latin typeface="Lexend"/>
              <a:ea typeface="Lexend"/>
              <a:cs typeface="Lexend"/>
              <a:sym typeface="Lexend"/>
            </a:endParaRPr>
          </a:p>
        </p:txBody>
      </p:sp>
      <p:cxnSp>
        <p:nvCxnSpPr>
          <p:cNvPr id="69" name="Google Shape;69;g1b5ecd2704e_0_117"/>
          <p:cNvCxnSpPr/>
          <p:nvPr/>
        </p:nvCxnSpPr>
        <p:spPr>
          <a:xfrm>
            <a:off x="5367250" y="1063225"/>
            <a:ext cx="9000" cy="2295000"/>
          </a:xfrm>
          <a:prstGeom prst="straightConnector1">
            <a:avLst/>
          </a:prstGeom>
          <a:noFill/>
          <a:ln cap="flat" cmpd="sng" w="9525">
            <a:solidFill>
              <a:schemeClr val="dk2"/>
            </a:solidFill>
            <a:prstDash val="solid"/>
            <a:round/>
            <a:headEnd len="med" w="med" type="none"/>
            <a:tailEnd len="med" w="med" type="none"/>
          </a:ln>
        </p:spPr>
      </p:cxnSp>
      <p:sp>
        <p:nvSpPr>
          <p:cNvPr id="70" name="Google Shape;70;g1b5ecd2704e_0_117"/>
          <p:cNvSpPr/>
          <p:nvPr/>
        </p:nvSpPr>
        <p:spPr>
          <a:xfrm>
            <a:off x="5234650" y="1323850"/>
            <a:ext cx="274200" cy="274200"/>
          </a:xfrm>
          <a:prstGeom prst="ellipse">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1b5ecd2704e_0_117"/>
          <p:cNvSpPr/>
          <p:nvPr/>
        </p:nvSpPr>
        <p:spPr>
          <a:xfrm>
            <a:off x="5234650" y="2037463"/>
            <a:ext cx="274200" cy="274200"/>
          </a:xfrm>
          <a:prstGeom prst="ellipse">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1b5ecd2704e_0_117"/>
          <p:cNvSpPr/>
          <p:nvPr/>
        </p:nvSpPr>
        <p:spPr>
          <a:xfrm>
            <a:off x="5234650" y="2751075"/>
            <a:ext cx="274200" cy="274200"/>
          </a:xfrm>
          <a:prstGeom prst="ellipse">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b5ecd2704e_0_117"/>
          <p:cNvSpPr txBox="1"/>
          <p:nvPr>
            <p:ph type="title"/>
          </p:nvPr>
        </p:nvSpPr>
        <p:spPr>
          <a:xfrm>
            <a:off x="5597600" y="1323850"/>
            <a:ext cx="3384000" cy="2125500"/>
          </a:xfrm>
          <a:prstGeom prst="rect">
            <a:avLst/>
          </a:prstGeom>
        </p:spPr>
        <p:txBody>
          <a:bodyPr anchorCtr="0" anchor="t" bIns="0" lIns="0" spcFirstLastPara="1" rIns="0" wrap="square" tIns="0">
            <a:noAutofit/>
          </a:bodyPr>
          <a:lstStyle/>
          <a:p>
            <a:pPr indent="-330200" lvl="0" marL="457200" rtl="0" algn="l">
              <a:spcBef>
                <a:spcPts val="0"/>
              </a:spcBef>
              <a:spcAft>
                <a:spcPts val="0"/>
              </a:spcAft>
              <a:buClr>
                <a:srgbClr val="434343"/>
              </a:buClr>
              <a:buSzPts val="1600"/>
              <a:buFont typeface="Montserrat Medium"/>
              <a:buAutoNum type="arabicPeriod"/>
            </a:pPr>
            <a:r>
              <a:rPr lang="en" sz="1600">
                <a:solidFill>
                  <a:srgbClr val="434343"/>
                </a:solidFill>
                <a:latin typeface="Montserrat Medium"/>
                <a:ea typeface="Montserrat Medium"/>
                <a:cs typeface="Montserrat Medium"/>
                <a:sym typeface="Montserrat Medium"/>
              </a:rPr>
              <a:t>Berapa Tweet Ujaran Kebencian Pada Data?</a:t>
            </a:r>
            <a:endParaRPr sz="1600">
              <a:solidFill>
                <a:srgbClr val="434343"/>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600">
              <a:solidFill>
                <a:srgbClr val="434343"/>
              </a:solidFill>
              <a:latin typeface="Montserrat Medium"/>
              <a:ea typeface="Montserrat Medium"/>
              <a:cs typeface="Montserrat Medium"/>
              <a:sym typeface="Montserrat Medium"/>
            </a:endParaRPr>
          </a:p>
          <a:p>
            <a:pPr indent="-330200" lvl="0" marL="457200" rtl="0" algn="l">
              <a:spcBef>
                <a:spcPts val="0"/>
              </a:spcBef>
              <a:spcAft>
                <a:spcPts val="0"/>
              </a:spcAft>
              <a:buClr>
                <a:srgbClr val="434343"/>
              </a:buClr>
              <a:buSzPts val="1600"/>
              <a:buFont typeface="Montserrat Medium"/>
              <a:buAutoNum type="arabicPeriod"/>
            </a:pPr>
            <a:r>
              <a:rPr lang="en" sz="1600">
                <a:solidFill>
                  <a:srgbClr val="434343"/>
                </a:solidFill>
                <a:latin typeface="Montserrat Medium"/>
                <a:ea typeface="Montserrat Medium"/>
                <a:cs typeface="Montserrat Medium"/>
                <a:sym typeface="Montserrat Medium"/>
              </a:rPr>
              <a:t>Kategori Apa saja yang Muncul?</a:t>
            </a:r>
            <a:endParaRPr sz="1600">
              <a:solidFill>
                <a:srgbClr val="434343"/>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600">
              <a:solidFill>
                <a:srgbClr val="434343"/>
              </a:solidFill>
              <a:latin typeface="Montserrat Medium"/>
              <a:ea typeface="Montserrat Medium"/>
              <a:cs typeface="Montserrat Medium"/>
              <a:sym typeface="Montserrat Medium"/>
            </a:endParaRPr>
          </a:p>
          <a:p>
            <a:pPr indent="-330200" lvl="0" marL="457200" rtl="0" algn="l">
              <a:spcBef>
                <a:spcPts val="0"/>
              </a:spcBef>
              <a:spcAft>
                <a:spcPts val="0"/>
              </a:spcAft>
              <a:buClr>
                <a:srgbClr val="434343"/>
              </a:buClr>
              <a:buSzPts val="1600"/>
              <a:buFont typeface="Montserrat Medium"/>
              <a:buAutoNum type="arabicPeriod"/>
            </a:pPr>
            <a:r>
              <a:rPr lang="en" sz="1600">
                <a:solidFill>
                  <a:srgbClr val="434343"/>
                </a:solidFill>
                <a:latin typeface="Montserrat Medium"/>
                <a:ea typeface="Montserrat Medium"/>
                <a:cs typeface="Montserrat Medium"/>
                <a:sym typeface="Montserrat Medium"/>
              </a:rPr>
              <a:t>Siapa target dari Abusive dan Hate Speech</a:t>
            </a:r>
            <a:endParaRPr sz="1600">
              <a:solidFill>
                <a:srgbClr val="434343"/>
              </a:solidFill>
              <a:latin typeface="Montserrat Medium"/>
              <a:ea typeface="Montserrat Medium"/>
              <a:cs typeface="Montserrat Medium"/>
              <a:sym typeface="Montserrat Medium"/>
            </a:endParaRPr>
          </a:p>
        </p:txBody>
      </p:sp>
      <p:grpSp>
        <p:nvGrpSpPr>
          <p:cNvPr id="74" name="Google Shape;74;g1b5ecd2704e_0_117"/>
          <p:cNvGrpSpPr/>
          <p:nvPr/>
        </p:nvGrpSpPr>
        <p:grpSpPr>
          <a:xfrm>
            <a:off x="518425" y="910825"/>
            <a:ext cx="585625" cy="183000"/>
            <a:chOff x="1112825" y="1517175"/>
            <a:chExt cx="585625" cy="183000"/>
          </a:xfrm>
        </p:grpSpPr>
        <p:cxnSp>
          <p:nvCxnSpPr>
            <p:cNvPr id="75" name="Google Shape;75;g1b5ecd2704e_0_117"/>
            <p:cNvCxnSpPr/>
            <p:nvPr/>
          </p:nvCxnSpPr>
          <p:spPr>
            <a:xfrm>
              <a:off x="1185450" y="1608675"/>
              <a:ext cx="513000" cy="0"/>
            </a:xfrm>
            <a:prstGeom prst="straightConnector1">
              <a:avLst/>
            </a:prstGeom>
            <a:noFill/>
            <a:ln cap="flat" cmpd="sng" w="9525">
              <a:solidFill>
                <a:schemeClr val="dk2"/>
              </a:solidFill>
              <a:prstDash val="solid"/>
              <a:round/>
              <a:headEnd len="med" w="med" type="none"/>
              <a:tailEnd len="med" w="med" type="none"/>
            </a:ln>
          </p:spPr>
        </p:cxnSp>
        <p:sp>
          <p:nvSpPr>
            <p:cNvPr id="76" name="Google Shape;76;g1b5ecd2704e_0_117"/>
            <p:cNvSpPr/>
            <p:nvPr/>
          </p:nvSpPr>
          <p:spPr>
            <a:xfrm>
              <a:off x="1112825" y="1517175"/>
              <a:ext cx="183000" cy="183000"/>
            </a:xfrm>
            <a:prstGeom prst="ellipse">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g1b5ecd2704e_0_117"/>
          <p:cNvGrpSpPr/>
          <p:nvPr/>
        </p:nvGrpSpPr>
        <p:grpSpPr>
          <a:xfrm>
            <a:off x="518425" y="1854475"/>
            <a:ext cx="585625" cy="183000"/>
            <a:chOff x="1112825" y="1517175"/>
            <a:chExt cx="585625" cy="183000"/>
          </a:xfrm>
        </p:grpSpPr>
        <p:cxnSp>
          <p:nvCxnSpPr>
            <p:cNvPr id="78" name="Google Shape;78;g1b5ecd2704e_0_117"/>
            <p:cNvCxnSpPr/>
            <p:nvPr/>
          </p:nvCxnSpPr>
          <p:spPr>
            <a:xfrm>
              <a:off x="1185450" y="1608675"/>
              <a:ext cx="513000" cy="0"/>
            </a:xfrm>
            <a:prstGeom prst="straightConnector1">
              <a:avLst/>
            </a:prstGeom>
            <a:noFill/>
            <a:ln cap="flat" cmpd="sng" w="9525">
              <a:solidFill>
                <a:schemeClr val="dk2"/>
              </a:solidFill>
              <a:prstDash val="solid"/>
              <a:round/>
              <a:headEnd len="med" w="med" type="none"/>
              <a:tailEnd len="med" w="med" type="none"/>
            </a:ln>
          </p:spPr>
        </p:cxnSp>
        <p:sp>
          <p:nvSpPr>
            <p:cNvPr id="79" name="Google Shape;79;g1b5ecd2704e_0_117"/>
            <p:cNvSpPr/>
            <p:nvPr/>
          </p:nvSpPr>
          <p:spPr>
            <a:xfrm>
              <a:off x="1112825" y="1517175"/>
              <a:ext cx="183000" cy="183000"/>
            </a:xfrm>
            <a:prstGeom prst="ellipse">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g1b5ecd2704e_0_117"/>
          <p:cNvGrpSpPr/>
          <p:nvPr/>
        </p:nvGrpSpPr>
        <p:grpSpPr>
          <a:xfrm>
            <a:off x="518425" y="2645725"/>
            <a:ext cx="585625" cy="183000"/>
            <a:chOff x="1112825" y="1517175"/>
            <a:chExt cx="585625" cy="183000"/>
          </a:xfrm>
        </p:grpSpPr>
        <p:cxnSp>
          <p:nvCxnSpPr>
            <p:cNvPr id="81" name="Google Shape;81;g1b5ecd2704e_0_117"/>
            <p:cNvCxnSpPr/>
            <p:nvPr/>
          </p:nvCxnSpPr>
          <p:spPr>
            <a:xfrm>
              <a:off x="1185450" y="1608675"/>
              <a:ext cx="513000" cy="0"/>
            </a:xfrm>
            <a:prstGeom prst="straightConnector1">
              <a:avLst/>
            </a:prstGeom>
            <a:noFill/>
            <a:ln cap="flat" cmpd="sng" w="9525">
              <a:solidFill>
                <a:schemeClr val="dk2"/>
              </a:solidFill>
              <a:prstDash val="solid"/>
              <a:round/>
              <a:headEnd len="med" w="med" type="none"/>
              <a:tailEnd len="med" w="med" type="none"/>
            </a:ln>
          </p:spPr>
        </p:cxnSp>
        <p:sp>
          <p:nvSpPr>
            <p:cNvPr id="82" name="Google Shape;82;g1b5ecd2704e_0_117"/>
            <p:cNvSpPr/>
            <p:nvPr/>
          </p:nvSpPr>
          <p:spPr>
            <a:xfrm>
              <a:off x="1112825" y="1517175"/>
              <a:ext cx="183000" cy="183000"/>
            </a:xfrm>
            <a:prstGeom prst="ellipse">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g1b5ecd2704e_0_117"/>
          <p:cNvSpPr/>
          <p:nvPr/>
        </p:nvSpPr>
        <p:spPr>
          <a:xfrm>
            <a:off x="732950" y="1085800"/>
            <a:ext cx="4309200" cy="739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Microsoft menyatakan para netizen Indonesia paling tidak sopan se-Asia. Kesimpulan ini berdasarkan hasil riset yang dilakukan Microsoft sepanjang 2020.</a:t>
            </a:r>
            <a:endParaRPr>
              <a:latin typeface="Montserrat"/>
              <a:ea typeface="Montserrat"/>
              <a:cs typeface="Montserrat"/>
              <a:sym typeface="Montserrat"/>
            </a:endParaRPr>
          </a:p>
        </p:txBody>
      </p:sp>
      <p:sp>
        <p:nvSpPr>
          <p:cNvPr id="84" name="Google Shape;84;g1b5ecd2704e_0_117"/>
          <p:cNvSpPr/>
          <p:nvPr/>
        </p:nvSpPr>
        <p:spPr>
          <a:xfrm>
            <a:off x="732950" y="2037475"/>
            <a:ext cx="4309200" cy="616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Montserrat"/>
                <a:ea typeface="Montserrat"/>
                <a:cs typeface="Montserrat"/>
                <a:sym typeface="Montserrat"/>
              </a:rPr>
              <a:t>Ujaran kebencian kerap dilakukan di media sosial seperti Facebook, Twitter, Instagram, dll</a:t>
            </a:r>
            <a:endParaRPr sz="1200">
              <a:solidFill>
                <a:schemeClr val="dk2"/>
              </a:solidFill>
              <a:latin typeface="Montserrat"/>
              <a:ea typeface="Montserrat"/>
              <a:cs typeface="Montserrat"/>
              <a:sym typeface="Montserrat"/>
            </a:endParaRPr>
          </a:p>
        </p:txBody>
      </p:sp>
      <p:sp>
        <p:nvSpPr>
          <p:cNvPr id="85" name="Google Shape;85;g1b5ecd2704e_0_117"/>
          <p:cNvSpPr/>
          <p:nvPr/>
        </p:nvSpPr>
        <p:spPr>
          <a:xfrm>
            <a:off x="732950" y="2856475"/>
            <a:ext cx="4309200" cy="12963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Montserrat"/>
                <a:ea typeface="Montserrat"/>
                <a:cs typeface="Montserrat"/>
                <a:sym typeface="Montserrat"/>
              </a:rPr>
              <a:t>Tindakan komunikasi yang dilakukan oleh suatu individu atau kelompok dalam bentuk provokasi, hasutan, ataupun hinaan kepada individu atau kelompok yang lain dalam hal berbagai aspek seperti ras, warna kulit, gender, cacat, orientasi seksual, kewarganegaraan, agama dan lain-lain.</a:t>
            </a:r>
            <a:endParaRPr sz="1200">
              <a:solidFill>
                <a:schemeClr val="dk2"/>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sp>
        <p:nvSpPr>
          <p:cNvPr id="90" name="Google Shape;90;g1b5ecd2704e_0_106"/>
          <p:cNvSpPr/>
          <p:nvPr/>
        </p:nvSpPr>
        <p:spPr>
          <a:xfrm>
            <a:off x="0" y="0"/>
            <a:ext cx="347400" cy="347400"/>
          </a:xfrm>
          <a:prstGeom prst="ellipse">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b5ecd2704e_0_106"/>
          <p:cNvSpPr/>
          <p:nvPr/>
        </p:nvSpPr>
        <p:spPr>
          <a:xfrm>
            <a:off x="7296400" y="0"/>
            <a:ext cx="1847700" cy="5143500"/>
          </a:xfrm>
          <a:prstGeom prst="rect">
            <a:avLst/>
          </a:prstGeom>
          <a:solidFill>
            <a:srgbClr val="FADA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 name="Google Shape;92;g1b5ecd2704e_0_106"/>
          <p:cNvGrpSpPr/>
          <p:nvPr/>
        </p:nvGrpSpPr>
        <p:grpSpPr>
          <a:xfrm>
            <a:off x="1322354" y="1000886"/>
            <a:ext cx="955296" cy="955296"/>
            <a:chOff x="1421429" y="3058906"/>
            <a:chExt cx="1440000" cy="1440000"/>
          </a:xfrm>
        </p:grpSpPr>
        <p:sp>
          <p:nvSpPr>
            <p:cNvPr id="93" name="Google Shape;93;g1b5ecd2704e_0_106"/>
            <p:cNvSpPr/>
            <p:nvPr/>
          </p:nvSpPr>
          <p:spPr>
            <a:xfrm>
              <a:off x="1421429" y="3058906"/>
              <a:ext cx="1440000" cy="1440000"/>
            </a:xfrm>
            <a:prstGeom prst="roundRect">
              <a:avLst>
                <a:gd fmla="val 16667" name="adj"/>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Icon&#10;&#10;Description automatically generated" id="94" name="Google Shape;94;g1b5ecd2704e_0_106"/>
            <p:cNvPicPr preferRelativeResize="0"/>
            <p:nvPr/>
          </p:nvPicPr>
          <p:blipFill rotWithShape="1">
            <a:blip r:embed="rId3">
              <a:alphaModFix/>
            </a:blip>
            <a:srcRect b="0" l="0" r="0" t="0"/>
            <a:stretch/>
          </p:blipFill>
          <p:spPr>
            <a:xfrm>
              <a:off x="1605186" y="3225855"/>
              <a:ext cx="1091522" cy="1086844"/>
            </a:xfrm>
            <a:prstGeom prst="rect">
              <a:avLst/>
            </a:prstGeom>
            <a:noFill/>
            <a:ln>
              <a:noFill/>
            </a:ln>
          </p:spPr>
        </p:pic>
      </p:grpSp>
      <p:grpSp>
        <p:nvGrpSpPr>
          <p:cNvPr id="95" name="Google Shape;95;g1b5ecd2704e_0_106"/>
          <p:cNvGrpSpPr/>
          <p:nvPr/>
        </p:nvGrpSpPr>
        <p:grpSpPr>
          <a:xfrm>
            <a:off x="2547115" y="1000809"/>
            <a:ext cx="955350" cy="955350"/>
            <a:chOff x="6013411" y="681200"/>
            <a:chExt cx="1158000" cy="1158000"/>
          </a:xfrm>
        </p:grpSpPr>
        <p:sp>
          <p:nvSpPr>
            <p:cNvPr id="96" name="Google Shape;96;g1b5ecd2704e_0_106"/>
            <p:cNvSpPr/>
            <p:nvPr/>
          </p:nvSpPr>
          <p:spPr>
            <a:xfrm>
              <a:off x="6013411" y="681200"/>
              <a:ext cx="1158000" cy="1158000"/>
            </a:xfrm>
            <a:prstGeom prst="roundRect">
              <a:avLst>
                <a:gd fmla="val 16667" name="adj"/>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company name&#10;&#10;Description automatically generated" id="97" name="Google Shape;97;g1b5ecd2704e_0_106"/>
            <p:cNvPicPr preferRelativeResize="0"/>
            <p:nvPr/>
          </p:nvPicPr>
          <p:blipFill rotWithShape="1">
            <a:blip r:embed="rId4">
              <a:alphaModFix/>
            </a:blip>
            <a:srcRect b="0" l="0" r="0" t="0"/>
            <a:stretch/>
          </p:blipFill>
          <p:spPr>
            <a:xfrm>
              <a:off x="6221814" y="838518"/>
              <a:ext cx="741164" cy="858821"/>
            </a:xfrm>
            <a:prstGeom prst="rect">
              <a:avLst/>
            </a:prstGeom>
            <a:noFill/>
            <a:ln>
              <a:noFill/>
            </a:ln>
          </p:spPr>
        </p:pic>
      </p:grpSp>
      <p:grpSp>
        <p:nvGrpSpPr>
          <p:cNvPr id="98" name="Google Shape;98;g1b5ecd2704e_0_106"/>
          <p:cNvGrpSpPr/>
          <p:nvPr/>
        </p:nvGrpSpPr>
        <p:grpSpPr>
          <a:xfrm>
            <a:off x="5006664" y="1000774"/>
            <a:ext cx="955350" cy="955350"/>
            <a:chOff x="6024445" y="1930921"/>
            <a:chExt cx="1158000" cy="1158000"/>
          </a:xfrm>
        </p:grpSpPr>
        <p:sp>
          <p:nvSpPr>
            <p:cNvPr id="99" name="Google Shape;99;g1b5ecd2704e_0_106"/>
            <p:cNvSpPr/>
            <p:nvPr/>
          </p:nvSpPr>
          <p:spPr>
            <a:xfrm>
              <a:off x="6024445" y="1930921"/>
              <a:ext cx="1158000" cy="1158000"/>
            </a:xfrm>
            <a:prstGeom prst="roundRect">
              <a:avLst>
                <a:gd fmla="val 16667" name="adj"/>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g1b5ecd2704e_0_106"/>
            <p:cNvPicPr preferRelativeResize="0"/>
            <p:nvPr/>
          </p:nvPicPr>
          <p:blipFill>
            <a:blip r:embed="rId5">
              <a:alphaModFix/>
            </a:blip>
            <a:stretch>
              <a:fillRect/>
            </a:stretch>
          </p:blipFill>
          <p:spPr>
            <a:xfrm>
              <a:off x="6217199" y="1994900"/>
              <a:ext cx="772560" cy="1030100"/>
            </a:xfrm>
            <a:prstGeom prst="rect">
              <a:avLst/>
            </a:prstGeom>
            <a:noFill/>
            <a:ln>
              <a:noFill/>
            </a:ln>
          </p:spPr>
        </p:pic>
      </p:grpSp>
      <p:sp>
        <p:nvSpPr>
          <p:cNvPr id="101" name="Google Shape;101;g1b5ecd2704e_0_106"/>
          <p:cNvSpPr/>
          <p:nvPr/>
        </p:nvSpPr>
        <p:spPr>
          <a:xfrm>
            <a:off x="3771959" y="1000795"/>
            <a:ext cx="955350" cy="955350"/>
          </a:xfrm>
          <a:prstGeom prst="roundRect">
            <a:avLst>
              <a:gd fmla="val 16667" name="adj"/>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 name="Google Shape;102;g1b5ecd2704e_0_106"/>
          <p:cNvGrpSpPr/>
          <p:nvPr/>
        </p:nvGrpSpPr>
        <p:grpSpPr>
          <a:xfrm>
            <a:off x="1322296" y="3111162"/>
            <a:ext cx="4629735" cy="955360"/>
            <a:chOff x="1322296" y="2730162"/>
            <a:chExt cx="4629735" cy="955360"/>
          </a:xfrm>
        </p:grpSpPr>
        <p:grpSp>
          <p:nvGrpSpPr>
            <p:cNvPr id="103" name="Google Shape;103;g1b5ecd2704e_0_106"/>
            <p:cNvGrpSpPr/>
            <p:nvPr/>
          </p:nvGrpSpPr>
          <p:grpSpPr>
            <a:xfrm>
              <a:off x="2547102" y="2730162"/>
              <a:ext cx="955350" cy="955350"/>
              <a:chOff x="4571882" y="1964546"/>
              <a:chExt cx="1158000" cy="1158000"/>
            </a:xfrm>
          </p:grpSpPr>
          <p:sp>
            <p:nvSpPr>
              <p:cNvPr id="104" name="Google Shape;104;g1b5ecd2704e_0_106"/>
              <p:cNvSpPr/>
              <p:nvPr/>
            </p:nvSpPr>
            <p:spPr>
              <a:xfrm>
                <a:off x="4571882" y="1964546"/>
                <a:ext cx="1158000" cy="1158000"/>
              </a:xfrm>
              <a:prstGeom prst="roundRect">
                <a:avLst>
                  <a:gd fmla="val 16667" name="adj"/>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5" name="Google Shape;105;g1b5ecd2704e_0_106"/>
              <p:cNvPicPr preferRelativeResize="0"/>
              <p:nvPr/>
            </p:nvPicPr>
            <p:blipFill rotWithShape="1">
              <a:blip r:embed="rId6">
                <a:alphaModFix/>
              </a:blip>
              <a:srcRect b="14089" l="0" r="74236" t="0"/>
              <a:stretch/>
            </p:blipFill>
            <p:spPr>
              <a:xfrm>
                <a:off x="4678125" y="2091636"/>
                <a:ext cx="945532" cy="903825"/>
              </a:xfrm>
              <a:prstGeom prst="rect">
                <a:avLst/>
              </a:prstGeom>
              <a:noFill/>
              <a:ln>
                <a:noFill/>
              </a:ln>
            </p:spPr>
          </p:pic>
        </p:grpSp>
        <p:grpSp>
          <p:nvGrpSpPr>
            <p:cNvPr id="106" name="Google Shape;106;g1b5ecd2704e_0_106"/>
            <p:cNvGrpSpPr/>
            <p:nvPr/>
          </p:nvGrpSpPr>
          <p:grpSpPr>
            <a:xfrm>
              <a:off x="1322296" y="2730172"/>
              <a:ext cx="955350" cy="955350"/>
              <a:chOff x="4571870" y="3594571"/>
              <a:chExt cx="1158000" cy="1158000"/>
            </a:xfrm>
          </p:grpSpPr>
          <p:sp>
            <p:nvSpPr>
              <p:cNvPr id="107" name="Google Shape;107;g1b5ecd2704e_0_106"/>
              <p:cNvSpPr/>
              <p:nvPr/>
            </p:nvSpPr>
            <p:spPr>
              <a:xfrm>
                <a:off x="4571870" y="3594571"/>
                <a:ext cx="1158000" cy="1158000"/>
              </a:xfrm>
              <a:prstGeom prst="roundRect">
                <a:avLst>
                  <a:gd fmla="val 16667" name="adj"/>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g1b5ecd2704e_0_106"/>
              <p:cNvPicPr preferRelativeResize="0"/>
              <p:nvPr/>
            </p:nvPicPr>
            <p:blipFill rotWithShape="1">
              <a:blip r:embed="rId7">
                <a:alphaModFix/>
              </a:blip>
              <a:srcRect b="27651" l="0" r="0" t="0"/>
              <a:stretch/>
            </p:blipFill>
            <p:spPr>
              <a:xfrm>
                <a:off x="4692523" y="3747514"/>
                <a:ext cx="916725" cy="852125"/>
              </a:xfrm>
              <a:prstGeom prst="rect">
                <a:avLst/>
              </a:prstGeom>
              <a:noFill/>
              <a:ln>
                <a:noFill/>
              </a:ln>
            </p:spPr>
          </p:pic>
        </p:grpSp>
        <p:grpSp>
          <p:nvGrpSpPr>
            <p:cNvPr id="109" name="Google Shape;109;g1b5ecd2704e_0_106"/>
            <p:cNvGrpSpPr/>
            <p:nvPr/>
          </p:nvGrpSpPr>
          <p:grpSpPr>
            <a:xfrm>
              <a:off x="4996681" y="2730172"/>
              <a:ext cx="955350" cy="955350"/>
              <a:chOff x="997557" y="705596"/>
              <a:chExt cx="1158000" cy="1158000"/>
            </a:xfrm>
          </p:grpSpPr>
          <p:sp>
            <p:nvSpPr>
              <p:cNvPr id="110" name="Google Shape;110;g1b5ecd2704e_0_106"/>
              <p:cNvSpPr/>
              <p:nvPr/>
            </p:nvSpPr>
            <p:spPr>
              <a:xfrm>
                <a:off x="997557" y="705596"/>
                <a:ext cx="1158000" cy="1158000"/>
              </a:xfrm>
              <a:prstGeom prst="roundRect">
                <a:avLst>
                  <a:gd fmla="val 16667" name="adj"/>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1" name="Google Shape;111;g1b5ecd2704e_0_106"/>
              <p:cNvPicPr preferRelativeResize="0"/>
              <p:nvPr/>
            </p:nvPicPr>
            <p:blipFill rotWithShape="1">
              <a:blip r:embed="rId8">
                <a:alphaModFix/>
              </a:blip>
              <a:srcRect b="0" l="17948" r="17993" t="0"/>
              <a:stretch/>
            </p:blipFill>
            <p:spPr>
              <a:xfrm>
                <a:off x="1048887" y="796574"/>
                <a:ext cx="1055325" cy="927239"/>
              </a:xfrm>
              <a:prstGeom prst="rect">
                <a:avLst/>
              </a:prstGeom>
              <a:noFill/>
              <a:ln>
                <a:noFill/>
              </a:ln>
            </p:spPr>
          </p:pic>
        </p:grpSp>
        <p:grpSp>
          <p:nvGrpSpPr>
            <p:cNvPr id="112" name="Google Shape;112;g1b5ecd2704e_0_106"/>
            <p:cNvGrpSpPr/>
            <p:nvPr/>
          </p:nvGrpSpPr>
          <p:grpSpPr>
            <a:xfrm>
              <a:off x="3771886" y="2730162"/>
              <a:ext cx="955350" cy="955350"/>
              <a:chOff x="6176845" y="2083321"/>
              <a:chExt cx="1158000" cy="1158000"/>
            </a:xfrm>
          </p:grpSpPr>
          <p:sp>
            <p:nvSpPr>
              <p:cNvPr id="113" name="Google Shape;113;g1b5ecd2704e_0_106"/>
              <p:cNvSpPr/>
              <p:nvPr/>
            </p:nvSpPr>
            <p:spPr>
              <a:xfrm>
                <a:off x="6176845" y="2083321"/>
                <a:ext cx="1158000" cy="1158000"/>
              </a:xfrm>
              <a:prstGeom prst="roundRect">
                <a:avLst>
                  <a:gd fmla="val 16667" name="adj"/>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4" name="Google Shape;114;g1b5ecd2704e_0_106"/>
              <p:cNvPicPr preferRelativeResize="0"/>
              <p:nvPr/>
            </p:nvPicPr>
            <p:blipFill>
              <a:blip r:embed="rId9">
                <a:alphaModFix/>
              </a:blip>
              <a:stretch>
                <a:fillRect/>
              </a:stretch>
            </p:blipFill>
            <p:spPr>
              <a:xfrm>
                <a:off x="6274088" y="2180562"/>
                <a:ext cx="963525" cy="963525"/>
              </a:xfrm>
              <a:prstGeom prst="rect">
                <a:avLst/>
              </a:prstGeom>
              <a:noFill/>
              <a:ln>
                <a:noFill/>
              </a:ln>
            </p:spPr>
          </p:pic>
        </p:grpSp>
      </p:grpSp>
      <p:sp>
        <p:nvSpPr>
          <p:cNvPr id="115" name="Google Shape;115;g1b5ecd2704e_0_106"/>
          <p:cNvSpPr txBox="1"/>
          <p:nvPr>
            <p:ph idx="4294967295" type="title"/>
          </p:nvPr>
        </p:nvSpPr>
        <p:spPr>
          <a:xfrm>
            <a:off x="125175" y="47750"/>
            <a:ext cx="596400" cy="34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700">
                <a:solidFill>
                  <a:srgbClr val="434343"/>
                </a:solidFill>
                <a:latin typeface="Lexend"/>
                <a:ea typeface="Lexend"/>
                <a:cs typeface="Lexend"/>
                <a:sym typeface="Lexend"/>
              </a:rPr>
              <a:t>Tools</a:t>
            </a:r>
            <a:endParaRPr b="1" sz="1400">
              <a:latin typeface="Lexend"/>
              <a:ea typeface="Lexend"/>
              <a:cs typeface="Lexend"/>
              <a:sym typeface="Lexend"/>
            </a:endParaRPr>
          </a:p>
        </p:txBody>
      </p:sp>
      <p:sp>
        <p:nvSpPr>
          <p:cNvPr id="116" name="Google Shape;116;g1b5ecd2704e_0_106"/>
          <p:cNvSpPr txBox="1"/>
          <p:nvPr>
            <p:ph idx="4294967295" type="title"/>
          </p:nvPr>
        </p:nvSpPr>
        <p:spPr>
          <a:xfrm>
            <a:off x="1498600" y="804200"/>
            <a:ext cx="596400" cy="244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900">
                <a:solidFill>
                  <a:srgbClr val="434343"/>
                </a:solidFill>
                <a:latin typeface="Lexend"/>
                <a:ea typeface="Lexend"/>
                <a:cs typeface="Lexend"/>
                <a:sym typeface="Lexend"/>
              </a:rPr>
              <a:t>Python</a:t>
            </a:r>
            <a:endParaRPr sz="600">
              <a:latin typeface="Lexend"/>
              <a:ea typeface="Lexend"/>
              <a:cs typeface="Lexend"/>
              <a:sym typeface="Lexend"/>
            </a:endParaRPr>
          </a:p>
        </p:txBody>
      </p:sp>
      <p:sp>
        <p:nvSpPr>
          <p:cNvPr id="117" name="Google Shape;117;g1b5ecd2704e_0_106"/>
          <p:cNvSpPr txBox="1"/>
          <p:nvPr>
            <p:ph idx="4294967295" type="title"/>
          </p:nvPr>
        </p:nvSpPr>
        <p:spPr>
          <a:xfrm>
            <a:off x="2734650" y="651800"/>
            <a:ext cx="596400" cy="244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900">
                <a:solidFill>
                  <a:srgbClr val="434343"/>
                </a:solidFill>
                <a:latin typeface="Lexend"/>
                <a:ea typeface="Lexend"/>
                <a:cs typeface="Lexend"/>
                <a:sym typeface="Lexend"/>
              </a:rPr>
              <a:t>Jupyter Notebook</a:t>
            </a:r>
            <a:endParaRPr sz="600">
              <a:latin typeface="Lexend"/>
              <a:ea typeface="Lexend"/>
              <a:cs typeface="Lexend"/>
              <a:sym typeface="Lexend"/>
            </a:endParaRPr>
          </a:p>
        </p:txBody>
      </p:sp>
      <p:sp>
        <p:nvSpPr>
          <p:cNvPr id="118" name="Google Shape;118;g1b5ecd2704e_0_106"/>
          <p:cNvSpPr txBox="1"/>
          <p:nvPr>
            <p:ph idx="4294967295" type="title"/>
          </p:nvPr>
        </p:nvSpPr>
        <p:spPr>
          <a:xfrm>
            <a:off x="3970700" y="804200"/>
            <a:ext cx="596400" cy="244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900">
                <a:solidFill>
                  <a:srgbClr val="434343"/>
                </a:solidFill>
                <a:latin typeface="Lexend"/>
                <a:ea typeface="Lexend"/>
                <a:cs typeface="Lexend"/>
                <a:sym typeface="Lexend"/>
              </a:rPr>
              <a:t>Matplotlib</a:t>
            </a:r>
            <a:endParaRPr sz="600">
              <a:latin typeface="Lexend"/>
              <a:ea typeface="Lexend"/>
              <a:cs typeface="Lexend"/>
              <a:sym typeface="Lexend"/>
            </a:endParaRPr>
          </a:p>
        </p:txBody>
      </p:sp>
      <p:sp>
        <p:nvSpPr>
          <p:cNvPr id="119" name="Google Shape;119;g1b5ecd2704e_0_106"/>
          <p:cNvSpPr txBox="1"/>
          <p:nvPr>
            <p:ph idx="4294967295" type="title"/>
          </p:nvPr>
        </p:nvSpPr>
        <p:spPr>
          <a:xfrm>
            <a:off x="5206750" y="804200"/>
            <a:ext cx="596400" cy="244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900">
                <a:solidFill>
                  <a:srgbClr val="434343"/>
                </a:solidFill>
                <a:latin typeface="Lexend"/>
                <a:ea typeface="Lexend"/>
                <a:cs typeface="Lexend"/>
                <a:sym typeface="Lexend"/>
              </a:rPr>
              <a:t>Pandas</a:t>
            </a:r>
            <a:endParaRPr sz="600">
              <a:latin typeface="Lexend"/>
              <a:ea typeface="Lexend"/>
              <a:cs typeface="Lexend"/>
              <a:sym typeface="Lexend"/>
            </a:endParaRPr>
          </a:p>
        </p:txBody>
      </p:sp>
      <p:sp>
        <p:nvSpPr>
          <p:cNvPr id="120" name="Google Shape;120;g1b5ecd2704e_0_106"/>
          <p:cNvSpPr txBox="1"/>
          <p:nvPr>
            <p:ph idx="4294967295" type="title"/>
          </p:nvPr>
        </p:nvSpPr>
        <p:spPr>
          <a:xfrm>
            <a:off x="1498600" y="2886650"/>
            <a:ext cx="596400" cy="244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900">
                <a:solidFill>
                  <a:srgbClr val="434343"/>
                </a:solidFill>
                <a:latin typeface="Lexend"/>
                <a:ea typeface="Lexend"/>
                <a:cs typeface="Lexend"/>
                <a:sym typeface="Lexend"/>
              </a:rPr>
              <a:t>Flask</a:t>
            </a:r>
            <a:endParaRPr sz="600">
              <a:latin typeface="Lexend"/>
              <a:ea typeface="Lexend"/>
              <a:cs typeface="Lexend"/>
              <a:sym typeface="Lexend"/>
            </a:endParaRPr>
          </a:p>
        </p:txBody>
      </p:sp>
      <p:sp>
        <p:nvSpPr>
          <p:cNvPr id="121" name="Google Shape;121;g1b5ecd2704e_0_106"/>
          <p:cNvSpPr txBox="1"/>
          <p:nvPr>
            <p:ph idx="4294967295" type="title"/>
          </p:nvPr>
        </p:nvSpPr>
        <p:spPr>
          <a:xfrm>
            <a:off x="2661900" y="2886650"/>
            <a:ext cx="741900" cy="244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900">
                <a:solidFill>
                  <a:srgbClr val="434343"/>
                </a:solidFill>
                <a:latin typeface="Lexend"/>
                <a:ea typeface="Lexend"/>
                <a:cs typeface="Lexend"/>
                <a:sym typeface="Lexend"/>
              </a:rPr>
              <a:t>Swagger UI</a:t>
            </a:r>
            <a:endParaRPr sz="600">
              <a:latin typeface="Lexend"/>
              <a:ea typeface="Lexend"/>
              <a:cs typeface="Lexend"/>
              <a:sym typeface="Lexend"/>
            </a:endParaRPr>
          </a:p>
        </p:txBody>
      </p:sp>
      <p:sp>
        <p:nvSpPr>
          <p:cNvPr id="122" name="Google Shape;122;g1b5ecd2704e_0_106"/>
          <p:cNvSpPr txBox="1"/>
          <p:nvPr>
            <p:ph idx="4294967295" type="title"/>
          </p:nvPr>
        </p:nvSpPr>
        <p:spPr>
          <a:xfrm>
            <a:off x="3889224" y="2886650"/>
            <a:ext cx="741900" cy="244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900">
                <a:solidFill>
                  <a:srgbClr val="434343"/>
                </a:solidFill>
                <a:latin typeface="Lexend"/>
                <a:ea typeface="Lexend"/>
                <a:cs typeface="Lexend"/>
                <a:sym typeface="Lexend"/>
              </a:rPr>
              <a:t>Google Slide</a:t>
            </a:r>
            <a:endParaRPr sz="600">
              <a:latin typeface="Lexend"/>
              <a:ea typeface="Lexend"/>
              <a:cs typeface="Lexend"/>
              <a:sym typeface="Lexend"/>
            </a:endParaRPr>
          </a:p>
        </p:txBody>
      </p:sp>
      <p:sp>
        <p:nvSpPr>
          <p:cNvPr id="123" name="Google Shape;123;g1b5ecd2704e_0_106"/>
          <p:cNvSpPr txBox="1"/>
          <p:nvPr>
            <p:ph idx="4294967295" type="title"/>
          </p:nvPr>
        </p:nvSpPr>
        <p:spPr>
          <a:xfrm>
            <a:off x="5206750" y="2886650"/>
            <a:ext cx="596400" cy="244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900">
                <a:solidFill>
                  <a:srgbClr val="434343"/>
                </a:solidFill>
                <a:latin typeface="Lexend"/>
                <a:ea typeface="Lexend"/>
                <a:cs typeface="Lexend"/>
                <a:sym typeface="Lexend"/>
              </a:rPr>
              <a:t>GitHub</a:t>
            </a:r>
            <a:endParaRPr sz="600">
              <a:latin typeface="Lexend"/>
              <a:ea typeface="Lexend"/>
              <a:cs typeface="Lexend"/>
              <a:sym typeface="Lexend"/>
            </a:endParaRPr>
          </a:p>
        </p:txBody>
      </p:sp>
      <p:sp>
        <p:nvSpPr>
          <p:cNvPr id="124" name="Google Shape;124;g1b5ecd2704e_0_106"/>
          <p:cNvSpPr txBox="1"/>
          <p:nvPr>
            <p:ph idx="4294967295" type="title"/>
          </p:nvPr>
        </p:nvSpPr>
        <p:spPr>
          <a:xfrm>
            <a:off x="1353100" y="2023400"/>
            <a:ext cx="814500" cy="244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900">
                <a:solidFill>
                  <a:srgbClr val="4A86E8"/>
                </a:solidFill>
                <a:latin typeface="Lexend"/>
                <a:ea typeface="Lexend"/>
                <a:cs typeface="Lexend"/>
                <a:sym typeface="Lexend"/>
              </a:rPr>
              <a:t>Bahasa Pemrograman</a:t>
            </a:r>
            <a:endParaRPr sz="600">
              <a:solidFill>
                <a:srgbClr val="4A86E8"/>
              </a:solidFill>
              <a:latin typeface="Lexend"/>
              <a:ea typeface="Lexend"/>
              <a:cs typeface="Lexend"/>
              <a:sym typeface="Lexend"/>
            </a:endParaRPr>
          </a:p>
        </p:txBody>
      </p:sp>
      <p:sp>
        <p:nvSpPr>
          <p:cNvPr id="125" name="Google Shape;125;g1b5ecd2704e_0_106"/>
          <p:cNvSpPr txBox="1"/>
          <p:nvPr>
            <p:ph idx="4294967295" type="title"/>
          </p:nvPr>
        </p:nvSpPr>
        <p:spPr>
          <a:xfrm>
            <a:off x="2585700" y="2023400"/>
            <a:ext cx="814500" cy="244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900">
                <a:solidFill>
                  <a:srgbClr val="4A86E8"/>
                </a:solidFill>
                <a:latin typeface="Lexend"/>
                <a:ea typeface="Lexend"/>
                <a:cs typeface="Lexend"/>
                <a:sym typeface="Lexend"/>
              </a:rPr>
              <a:t>Proses Aplikasi</a:t>
            </a:r>
            <a:endParaRPr sz="600">
              <a:solidFill>
                <a:srgbClr val="4A86E8"/>
              </a:solidFill>
              <a:latin typeface="Lexend"/>
              <a:ea typeface="Lexend"/>
              <a:cs typeface="Lexend"/>
              <a:sym typeface="Lexend"/>
            </a:endParaRPr>
          </a:p>
        </p:txBody>
      </p:sp>
      <p:sp>
        <p:nvSpPr>
          <p:cNvPr id="126" name="Google Shape;126;g1b5ecd2704e_0_106"/>
          <p:cNvSpPr txBox="1"/>
          <p:nvPr>
            <p:ph idx="4294967295" type="title"/>
          </p:nvPr>
        </p:nvSpPr>
        <p:spPr>
          <a:xfrm>
            <a:off x="3776900" y="2023400"/>
            <a:ext cx="935700" cy="244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900">
                <a:solidFill>
                  <a:srgbClr val="4A86E8"/>
                </a:solidFill>
                <a:latin typeface="Lexend"/>
                <a:ea typeface="Lexend"/>
                <a:cs typeface="Lexend"/>
                <a:sym typeface="Lexend"/>
              </a:rPr>
              <a:t>Visualisasi Data</a:t>
            </a:r>
            <a:endParaRPr sz="600">
              <a:solidFill>
                <a:srgbClr val="4A86E8"/>
              </a:solidFill>
              <a:latin typeface="Lexend"/>
              <a:ea typeface="Lexend"/>
              <a:cs typeface="Lexend"/>
              <a:sym typeface="Lexend"/>
            </a:endParaRPr>
          </a:p>
        </p:txBody>
      </p:sp>
      <p:sp>
        <p:nvSpPr>
          <p:cNvPr id="127" name="Google Shape;127;g1b5ecd2704e_0_106"/>
          <p:cNvSpPr txBox="1"/>
          <p:nvPr>
            <p:ph idx="4294967295" type="title"/>
          </p:nvPr>
        </p:nvSpPr>
        <p:spPr>
          <a:xfrm>
            <a:off x="5206750" y="2023400"/>
            <a:ext cx="596400" cy="244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900">
                <a:solidFill>
                  <a:srgbClr val="4A86E8"/>
                </a:solidFill>
                <a:latin typeface="Lexend"/>
                <a:ea typeface="Lexend"/>
                <a:cs typeface="Lexend"/>
                <a:sym typeface="Lexend"/>
              </a:rPr>
              <a:t>Analisa Data</a:t>
            </a:r>
            <a:endParaRPr sz="600">
              <a:solidFill>
                <a:srgbClr val="4A86E8"/>
              </a:solidFill>
              <a:latin typeface="Lexend"/>
              <a:ea typeface="Lexend"/>
              <a:cs typeface="Lexend"/>
              <a:sym typeface="Lexend"/>
            </a:endParaRPr>
          </a:p>
        </p:txBody>
      </p:sp>
      <p:sp>
        <p:nvSpPr>
          <p:cNvPr id="128" name="Google Shape;128;g1b5ecd2704e_0_106"/>
          <p:cNvSpPr txBox="1"/>
          <p:nvPr>
            <p:ph idx="4294967295" type="title"/>
          </p:nvPr>
        </p:nvSpPr>
        <p:spPr>
          <a:xfrm>
            <a:off x="1489875" y="4171300"/>
            <a:ext cx="596400" cy="244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900">
                <a:solidFill>
                  <a:srgbClr val="4A86E8"/>
                </a:solidFill>
                <a:latin typeface="Lexend"/>
                <a:ea typeface="Lexend"/>
                <a:cs typeface="Lexend"/>
                <a:sym typeface="Lexend"/>
              </a:rPr>
              <a:t>Proses API</a:t>
            </a:r>
            <a:endParaRPr sz="600">
              <a:solidFill>
                <a:srgbClr val="4A86E8"/>
              </a:solidFill>
              <a:latin typeface="Lexend"/>
              <a:ea typeface="Lexend"/>
              <a:cs typeface="Lexend"/>
              <a:sym typeface="Lexend"/>
            </a:endParaRPr>
          </a:p>
        </p:txBody>
      </p:sp>
      <p:sp>
        <p:nvSpPr>
          <p:cNvPr id="129" name="Google Shape;129;g1b5ecd2704e_0_106"/>
          <p:cNvSpPr txBox="1"/>
          <p:nvPr>
            <p:ph idx="4294967295" type="title"/>
          </p:nvPr>
        </p:nvSpPr>
        <p:spPr>
          <a:xfrm>
            <a:off x="2580425" y="4171300"/>
            <a:ext cx="935700" cy="244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900">
                <a:solidFill>
                  <a:srgbClr val="4A86E8"/>
                </a:solidFill>
                <a:latin typeface="Lexend"/>
                <a:ea typeface="Lexend"/>
                <a:cs typeface="Lexend"/>
                <a:sym typeface="Lexend"/>
              </a:rPr>
              <a:t>Visualisasi API</a:t>
            </a:r>
            <a:endParaRPr sz="600">
              <a:solidFill>
                <a:srgbClr val="4A86E8"/>
              </a:solidFill>
              <a:latin typeface="Lexend"/>
              <a:ea typeface="Lexend"/>
              <a:cs typeface="Lexend"/>
              <a:sym typeface="Lexend"/>
            </a:endParaRPr>
          </a:p>
        </p:txBody>
      </p:sp>
      <p:sp>
        <p:nvSpPr>
          <p:cNvPr id="130" name="Google Shape;130;g1b5ecd2704e_0_106"/>
          <p:cNvSpPr txBox="1"/>
          <p:nvPr>
            <p:ph idx="4294967295" type="title"/>
          </p:nvPr>
        </p:nvSpPr>
        <p:spPr>
          <a:xfrm>
            <a:off x="3961975" y="4171300"/>
            <a:ext cx="596400" cy="244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900">
                <a:solidFill>
                  <a:srgbClr val="4A86E8"/>
                </a:solidFill>
                <a:latin typeface="Lexend"/>
                <a:ea typeface="Lexend"/>
                <a:cs typeface="Lexend"/>
                <a:sym typeface="Lexend"/>
              </a:rPr>
              <a:t>Penyajian Laporan</a:t>
            </a:r>
            <a:endParaRPr sz="600">
              <a:solidFill>
                <a:srgbClr val="4A86E8"/>
              </a:solidFill>
              <a:latin typeface="Lexend"/>
              <a:ea typeface="Lexend"/>
              <a:cs typeface="Lexend"/>
              <a:sym typeface="Lexend"/>
            </a:endParaRPr>
          </a:p>
        </p:txBody>
      </p:sp>
      <p:sp>
        <p:nvSpPr>
          <p:cNvPr id="131" name="Google Shape;131;g1b5ecd2704e_0_106"/>
          <p:cNvSpPr txBox="1"/>
          <p:nvPr>
            <p:ph idx="4294967295" type="title"/>
          </p:nvPr>
        </p:nvSpPr>
        <p:spPr>
          <a:xfrm>
            <a:off x="5052525" y="4171300"/>
            <a:ext cx="935700" cy="244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900">
                <a:solidFill>
                  <a:srgbClr val="4A86E8"/>
                </a:solidFill>
                <a:latin typeface="Lexend"/>
                <a:ea typeface="Lexend"/>
                <a:cs typeface="Lexend"/>
                <a:sym typeface="Lexend"/>
              </a:rPr>
              <a:t>Penyimpanan Project</a:t>
            </a:r>
            <a:endParaRPr sz="600">
              <a:solidFill>
                <a:srgbClr val="4A86E8"/>
              </a:solidFill>
              <a:latin typeface="Lexend"/>
              <a:ea typeface="Lexend"/>
              <a:cs typeface="Lexend"/>
              <a:sym typeface="Lexend"/>
            </a:endParaRPr>
          </a:p>
        </p:txBody>
      </p:sp>
      <p:pic>
        <p:nvPicPr>
          <p:cNvPr id="132" name="Google Shape;132;g1b5ecd2704e_0_106"/>
          <p:cNvPicPr preferRelativeResize="0"/>
          <p:nvPr/>
        </p:nvPicPr>
        <p:blipFill>
          <a:blip r:embed="rId10">
            <a:alphaModFix/>
          </a:blip>
          <a:stretch>
            <a:fillRect/>
          </a:stretch>
        </p:blipFill>
        <p:spPr>
          <a:xfrm>
            <a:off x="3776900" y="1363881"/>
            <a:ext cx="955350" cy="2292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6" name="Shape 136"/>
        <p:cNvGrpSpPr/>
        <p:nvPr/>
      </p:nvGrpSpPr>
      <p:grpSpPr>
        <a:xfrm>
          <a:off x="0" y="0"/>
          <a:ext cx="0" cy="0"/>
          <a:chOff x="0" y="0"/>
          <a:chExt cx="0" cy="0"/>
        </a:xfrm>
      </p:grpSpPr>
      <p:sp>
        <p:nvSpPr>
          <p:cNvPr id="137" name="Google Shape;137;p2"/>
          <p:cNvSpPr/>
          <p:nvPr/>
        </p:nvSpPr>
        <p:spPr>
          <a:xfrm>
            <a:off x="7284175" y="0"/>
            <a:ext cx="1859700" cy="5143500"/>
          </a:xfrm>
          <a:prstGeom prst="rect">
            <a:avLst/>
          </a:prstGeom>
          <a:solidFill>
            <a:srgbClr val="C6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
          <p:cNvSpPr/>
          <p:nvPr/>
        </p:nvSpPr>
        <p:spPr>
          <a:xfrm>
            <a:off x="0" y="0"/>
            <a:ext cx="347400" cy="347400"/>
          </a:xfrm>
          <a:prstGeom prst="ellipse">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9" name="Google Shape;139;p2"/>
          <p:cNvSpPr txBox="1"/>
          <p:nvPr>
            <p:ph idx="4294967295" type="title"/>
          </p:nvPr>
        </p:nvSpPr>
        <p:spPr>
          <a:xfrm>
            <a:off x="125175" y="47750"/>
            <a:ext cx="1955100" cy="34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700">
                <a:solidFill>
                  <a:srgbClr val="434343"/>
                </a:solidFill>
                <a:latin typeface="Lexend"/>
                <a:ea typeface="Lexend"/>
                <a:cs typeface="Lexend"/>
                <a:sym typeface="Lexend"/>
              </a:rPr>
              <a:t>Data Exploration</a:t>
            </a:r>
            <a:endParaRPr b="1" sz="1400">
              <a:latin typeface="Lexend"/>
              <a:ea typeface="Lexend"/>
              <a:cs typeface="Lexend"/>
              <a:sym typeface="Lexend"/>
            </a:endParaRPr>
          </a:p>
        </p:txBody>
      </p:sp>
      <p:pic>
        <p:nvPicPr>
          <p:cNvPr id="140" name="Google Shape;140;p2"/>
          <p:cNvPicPr preferRelativeResize="0"/>
          <p:nvPr/>
        </p:nvPicPr>
        <p:blipFill>
          <a:blip r:embed="rId3">
            <a:alphaModFix/>
          </a:blip>
          <a:stretch>
            <a:fillRect/>
          </a:stretch>
        </p:blipFill>
        <p:spPr>
          <a:xfrm>
            <a:off x="125175" y="520488"/>
            <a:ext cx="6455052" cy="1486025"/>
          </a:xfrm>
          <a:prstGeom prst="rect">
            <a:avLst/>
          </a:prstGeom>
          <a:noFill/>
          <a:ln>
            <a:noFill/>
          </a:ln>
          <a:effectLst>
            <a:outerShdw blurRad="57150" rotWithShape="0" algn="bl" dir="5400000" dist="19050">
              <a:srgbClr val="000000">
                <a:alpha val="55000"/>
              </a:srgbClr>
            </a:outerShdw>
          </a:effectLst>
        </p:spPr>
      </p:pic>
      <p:pic>
        <p:nvPicPr>
          <p:cNvPr id="141" name="Google Shape;141;p2"/>
          <p:cNvPicPr preferRelativeResize="0"/>
          <p:nvPr/>
        </p:nvPicPr>
        <p:blipFill>
          <a:blip r:embed="rId4">
            <a:alphaModFix/>
          </a:blip>
          <a:stretch>
            <a:fillRect/>
          </a:stretch>
        </p:blipFill>
        <p:spPr>
          <a:xfrm>
            <a:off x="125175" y="2911800"/>
            <a:ext cx="2118500" cy="1982450"/>
          </a:xfrm>
          <a:prstGeom prst="rect">
            <a:avLst/>
          </a:prstGeom>
          <a:noFill/>
          <a:ln>
            <a:noFill/>
          </a:ln>
          <a:effectLst>
            <a:outerShdw blurRad="57150" rotWithShape="0" algn="bl" dir="5400000" dist="19050">
              <a:srgbClr val="000000">
                <a:alpha val="55000"/>
              </a:srgbClr>
            </a:outerShdw>
          </a:effectLst>
        </p:spPr>
      </p:pic>
      <p:pic>
        <p:nvPicPr>
          <p:cNvPr id="142" name="Google Shape;142;p2"/>
          <p:cNvPicPr preferRelativeResize="0"/>
          <p:nvPr/>
        </p:nvPicPr>
        <p:blipFill>
          <a:blip r:embed="rId5">
            <a:alphaModFix/>
          </a:blip>
          <a:stretch>
            <a:fillRect/>
          </a:stretch>
        </p:blipFill>
        <p:spPr>
          <a:xfrm>
            <a:off x="2594225" y="2214150"/>
            <a:ext cx="2561403" cy="2832500"/>
          </a:xfrm>
          <a:prstGeom prst="rect">
            <a:avLst/>
          </a:prstGeom>
          <a:noFill/>
          <a:ln>
            <a:noFill/>
          </a:ln>
          <a:effectLst>
            <a:outerShdw blurRad="57150" rotWithShape="0" algn="bl" dir="5400000" dist="19050">
              <a:srgbClr val="000000">
                <a:alpha val="55000"/>
              </a:srgbClr>
            </a:outerShdw>
          </a:effectLst>
        </p:spPr>
      </p:pic>
      <p:sp>
        <p:nvSpPr>
          <p:cNvPr id="143" name="Google Shape;143;p2"/>
          <p:cNvSpPr txBox="1"/>
          <p:nvPr/>
        </p:nvSpPr>
        <p:spPr>
          <a:xfrm>
            <a:off x="5568450" y="2369825"/>
            <a:ext cx="3197700" cy="1908600"/>
          </a:xfrm>
          <a:prstGeom prst="rect">
            <a:avLst/>
          </a:prstGeom>
          <a:solidFill>
            <a:srgbClr val="FFE599"/>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Dari hasil Data Exploration disamping menunjukan bahwa terdapat 13169 data tweet yang mengandung ujaran kebencian.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Terlihat pula bahwa data sudah siap pakai dengan ditunjukannya data tidak ada yang null</a:t>
            </a:r>
            <a:endParaRPr/>
          </a:p>
        </p:txBody>
      </p:sp>
      <p:pic>
        <p:nvPicPr>
          <p:cNvPr id="144" name="Google Shape;144;p2"/>
          <p:cNvPicPr preferRelativeResize="0"/>
          <p:nvPr/>
        </p:nvPicPr>
        <p:blipFill>
          <a:blip r:embed="rId6">
            <a:alphaModFix/>
          </a:blip>
          <a:stretch>
            <a:fillRect/>
          </a:stretch>
        </p:blipFill>
        <p:spPr>
          <a:xfrm>
            <a:off x="125174" y="2255823"/>
            <a:ext cx="2315575" cy="570125"/>
          </a:xfrm>
          <a:prstGeom prst="rect">
            <a:avLst/>
          </a:prstGeom>
          <a:noFill/>
          <a:ln>
            <a:noFill/>
          </a:ln>
          <a:effectLst>
            <a:outerShdw blurRad="57150" rotWithShape="0" algn="bl" dir="5400000" dist="19050">
              <a:srgbClr val="000000">
                <a:alpha val="5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8" name="Shape 148"/>
        <p:cNvGrpSpPr/>
        <p:nvPr/>
      </p:nvGrpSpPr>
      <p:grpSpPr>
        <a:xfrm>
          <a:off x="0" y="0"/>
          <a:ext cx="0" cy="0"/>
          <a:chOff x="0" y="0"/>
          <a:chExt cx="0" cy="0"/>
        </a:xfrm>
      </p:grpSpPr>
      <p:sp>
        <p:nvSpPr>
          <p:cNvPr id="149" name="Google Shape;149;g1b5ecd2704e_0_154"/>
          <p:cNvSpPr/>
          <p:nvPr/>
        </p:nvSpPr>
        <p:spPr>
          <a:xfrm>
            <a:off x="0" y="0"/>
            <a:ext cx="347400" cy="347400"/>
          </a:xfrm>
          <a:prstGeom prst="ellipse">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0" name="Google Shape;150;g1b5ecd2704e_0_154"/>
          <p:cNvSpPr/>
          <p:nvPr/>
        </p:nvSpPr>
        <p:spPr>
          <a:xfrm>
            <a:off x="7296400" y="0"/>
            <a:ext cx="1847700" cy="5143500"/>
          </a:xfrm>
          <a:prstGeom prst="rect">
            <a:avLst/>
          </a:prstGeom>
          <a:solidFill>
            <a:srgbClr val="FADA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1b5ecd2704e_0_154"/>
          <p:cNvSpPr txBox="1"/>
          <p:nvPr>
            <p:ph idx="4294967295" type="title"/>
          </p:nvPr>
        </p:nvSpPr>
        <p:spPr>
          <a:xfrm>
            <a:off x="125175" y="47750"/>
            <a:ext cx="2153400" cy="34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700">
                <a:solidFill>
                  <a:srgbClr val="434343"/>
                </a:solidFill>
                <a:latin typeface="Lexend"/>
                <a:ea typeface="Lexend"/>
                <a:cs typeface="Lexend"/>
                <a:sym typeface="Lexend"/>
              </a:rPr>
              <a:t>Data Visualization</a:t>
            </a:r>
            <a:endParaRPr b="1" sz="1400">
              <a:latin typeface="Lexend"/>
              <a:ea typeface="Lexend"/>
              <a:cs typeface="Lexend"/>
              <a:sym typeface="Lexend"/>
            </a:endParaRPr>
          </a:p>
        </p:txBody>
      </p:sp>
      <p:pic>
        <p:nvPicPr>
          <p:cNvPr id="152" name="Google Shape;152;g1b5ecd2704e_0_154"/>
          <p:cNvPicPr preferRelativeResize="0"/>
          <p:nvPr/>
        </p:nvPicPr>
        <p:blipFill>
          <a:blip r:embed="rId3">
            <a:alphaModFix/>
          </a:blip>
          <a:stretch>
            <a:fillRect/>
          </a:stretch>
        </p:blipFill>
        <p:spPr>
          <a:xfrm>
            <a:off x="388625" y="3109501"/>
            <a:ext cx="1747198" cy="1881598"/>
          </a:xfrm>
          <a:prstGeom prst="rect">
            <a:avLst/>
          </a:prstGeom>
          <a:noFill/>
          <a:ln cap="flat" cmpd="sng" w="9525">
            <a:solidFill>
              <a:srgbClr val="434343"/>
            </a:solidFill>
            <a:prstDash val="solid"/>
            <a:round/>
            <a:headEnd len="sm" w="sm" type="none"/>
            <a:tailEnd len="sm" w="sm" type="none"/>
          </a:ln>
        </p:spPr>
      </p:pic>
      <p:pic>
        <p:nvPicPr>
          <p:cNvPr id="153" name="Google Shape;153;g1b5ecd2704e_0_154"/>
          <p:cNvPicPr preferRelativeResize="0"/>
          <p:nvPr/>
        </p:nvPicPr>
        <p:blipFill>
          <a:blip r:embed="rId4">
            <a:alphaModFix/>
          </a:blip>
          <a:stretch>
            <a:fillRect/>
          </a:stretch>
        </p:blipFill>
        <p:spPr>
          <a:xfrm>
            <a:off x="152400" y="543950"/>
            <a:ext cx="4109030" cy="2413152"/>
          </a:xfrm>
          <a:prstGeom prst="rect">
            <a:avLst/>
          </a:prstGeom>
          <a:noFill/>
          <a:ln cap="flat" cmpd="sng" w="9525">
            <a:solidFill>
              <a:srgbClr val="434343"/>
            </a:solidFill>
            <a:prstDash val="solid"/>
            <a:round/>
            <a:headEnd len="sm" w="sm" type="none"/>
            <a:tailEnd len="sm" w="sm" type="none"/>
          </a:ln>
        </p:spPr>
      </p:pic>
      <p:pic>
        <p:nvPicPr>
          <p:cNvPr id="154" name="Google Shape;154;g1b5ecd2704e_0_154"/>
          <p:cNvPicPr preferRelativeResize="0"/>
          <p:nvPr/>
        </p:nvPicPr>
        <p:blipFill>
          <a:blip r:embed="rId5">
            <a:alphaModFix/>
          </a:blip>
          <a:stretch>
            <a:fillRect/>
          </a:stretch>
        </p:blipFill>
        <p:spPr>
          <a:xfrm>
            <a:off x="4329121" y="441350"/>
            <a:ext cx="4616901" cy="2711425"/>
          </a:xfrm>
          <a:prstGeom prst="rect">
            <a:avLst/>
          </a:prstGeom>
          <a:noFill/>
          <a:ln cap="flat" cmpd="sng" w="9525">
            <a:solidFill>
              <a:srgbClr val="434343"/>
            </a:solidFill>
            <a:prstDash val="solid"/>
            <a:round/>
            <a:headEnd len="sm" w="sm" type="none"/>
            <a:tailEnd len="sm" w="sm" type="none"/>
          </a:ln>
        </p:spPr>
      </p:pic>
      <p:sp>
        <p:nvSpPr>
          <p:cNvPr id="155" name="Google Shape;155;g1b5ecd2704e_0_154"/>
          <p:cNvSpPr txBox="1"/>
          <p:nvPr/>
        </p:nvSpPr>
        <p:spPr>
          <a:xfrm>
            <a:off x="2812450" y="3419250"/>
            <a:ext cx="5839800" cy="1262100"/>
          </a:xfrm>
          <a:prstGeom prst="rect">
            <a:avLst/>
          </a:prstGeom>
          <a:solidFill>
            <a:srgbClr val="FFE599"/>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Dari grafik disamping menunjukan bahwa :</a:t>
            </a:r>
            <a:endParaRPr/>
          </a:p>
          <a:p>
            <a:pPr indent="-317500" lvl="0" marL="457200" rtl="0" algn="l">
              <a:spcBef>
                <a:spcPts val="0"/>
              </a:spcBef>
              <a:spcAft>
                <a:spcPts val="0"/>
              </a:spcAft>
              <a:buSzPts val="1400"/>
              <a:buChar char="●"/>
            </a:pPr>
            <a:r>
              <a:rPr lang="en"/>
              <a:t>Tipe HS ada 4 yaitu; HS Religion, HS Race, HS Physical, HS Gender, dan HS Other</a:t>
            </a:r>
            <a:endParaRPr/>
          </a:p>
          <a:p>
            <a:pPr indent="-317500" lvl="0" marL="457200" rtl="0" algn="l">
              <a:spcBef>
                <a:spcPts val="0"/>
              </a:spcBef>
              <a:spcAft>
                <a:spcPts val="0"/>
              </a:spcAft>
              <a:buSzPts val="1400"/>
              <a:buChar char="●"/>
            </a:pPr>
            <a:r>
              <a:rPr lang="en"/>
              <a:t>Power HS dibagi 3, yaitu Strong, Moderate, dan Weak.</a:t>
            </a:r>
            <a:endParaRPr/>
          </a:p>
          <a:p>
            <a:pPr indent="-317500" lvl="0" marL="457200" rtl="0" algn="l">
              <a:spcBef>
                <a:spcPts val="0"/>
              </a:spcBef>
              <a:spcAft>
                <a:spcPts val="0"/>
              </a:spcAft>
              <a:buSzPts val="1400"/>
              <a:buChar char="●"/>
            </a:pPr>
            <a:r>
              <a:rPr lang="en"/>
              <a:t>Target HS ada 2 yaitu Individual dan Grup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g1c137bf7f68_0_0"/>
          <p:cNvSpPr/>
          <p:nvPr/>
        </p:nvSpPr>
        <p:spPr>
          <a:xfrm>
            <a:off x="0" y="0"/>
            <a:ext cx="347400" cy="347400"/>
          </a:xfrm>
          <a:prstGeom prst="ellipse">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1" name="Google Shape;161;g1c137bf7f68_0_0"/>
          <p:cNvSpPr/>
          <p:nvPr/>
        </p:nvSpPr>
        <p:spPr>
          <a:xfrm>
            <a:off x="7296400" y="0"/>
            <a:ext cx="1847700" cy="5143500"/>
          </a:xfrm>
          <a:prstGeom prst="rect">
            <a:avLst/>
          </a:prstGeom>
          <a:solidFill>
            <a:srgbClr val="FADA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1c137bf7f68_0_0"/>
          <p:cNvSpPr txBox="1"/>
          <p:nvPr>
            <p:ph idx="4294967295" type="title"/>
          </p:nvPr>
        </p:nvSpPr>
        <p:spPr>
          <a:xfrm>
            <a:off x="125175" y="47750"/>
            <a:ext cx="1252500" cy="34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700">
                <a:solidFill>
                  <a:srgbClr val="434343"/>
                </a:solidFill>
                <a:latin typeface="Lexend"/>
                <a:ea typeface="Lexend"/>
                <a:cs typeface="Lexend"/>
                <a:sym typeface="Lexend"/>
              </a:rPr>
              <a:t>Conclusion</a:t>
            </a:r>
            <a:endParaRPr b="1" sz="1400">
              <a:latin typeface="Lexend"/>
              <a:ea typeface="Lexend"/>
              <a:cs typeface="Lexend"/>
              <a:sym typeface="Lexend"/>
            </a:endParaRPr>
          </a:p>
        </p:txBody>
      </p:sp>
      <p:sp>
        <p:nvSpPr>
          <p:cNvPr id="163" name="Google Shape;163;g1c137bf7f68_0_0"/>
          <p:cNvSpPr/>
          <p:nvPr/>
        </p:nvSpPr>
        <p:spPr>
          <a:xfrm>
            <a:off x="3648200" y="23875"/>
            <a:ext cx="347400" cy="347400"/>
          </a:xfrm>
          <a:prstGeom prst="ellipse">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4" name="Google Shape;164;g1c137bf7f68_0_0"/>
          <p:cNvSpPr txBox="1"/>
          <p:nvPr>
            <p:ph idx="4294967295" type="title"/>
          </p:nvPr>
        </p:nvSpPr>
        <p:spPr>
          <a:xfrm>
            <a:off x="3773375" y="71625"/>
            <a:ext cx="1847700" cy="34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700">
                <a:solidFill>
                  <a:srgbClr val="434343"/>
                </a:solidFill>
                <a:latin typeface="Lexend"/>
                <a:ea typeface="Lexend"/>
                <a:cs typeface="Lexend"/>
                <a:sym typeface="Lexend"/>
              </a:rPr>
              <a:t>Recomendation</a:t>
            </a:r>
            <a:endParaRPr b="1" sz="1400">
              <a:latin typeface="Lexend"/>
              <a:ea typeface="Lexend"/>
              <a:cs typeface="Lexend"/>
              <a:sym typeface="Lexend"/>
            </a:endParaRPr>
          </a:p>
        </p:txBody>
      </p:sp>
      <p:grpSp>
        <p:nvGrpSpPr>
          <p:cNvPr id="165" name="Google Shape;165;g1c137bf7f68_0_0"/>
          <p:cNvGrpSpPr/>
          <p:nvPr/>
        </p:nvGrpSpPr>
        <p:grpSpPr>
          <a:xfrm>
            <a:off x="137425" y="1063225"/>
            <a:ext cx="585625" cy="183000"/>
            <a:chOff x="1112825" y="1517175"/>
            <a:chExt cx="585625" cy="183000"/>
          </a:xfrm>
        </p:grpSpPr>
        <p:cxnSp>
          <p:nvCxnSpPr>
            <p:cNvPr id="166" name="Google Shape;166;g1c137bf7f68_0_0"/>
            <p:cNvCxnSpPr/>
            <p:nvPr/>
          </p:nvCxnSpPr>
          <p:spPr>
            <a:xfrm>
              <a:off x="1185450" y="1608675"/>
              <a:ext cx="513000" cy="0"/>
            </a:xfrm>
            <a:prstGeom prst="straightConnector1">
              <a:avLst/>
            </a:prstGeom>
            <a:noFill/>
            <a:ln cap="flat" cmpd="sng" w="9525">
              <a:solidFill>
                <a:schemeClr val="dk2"/>
              </a:solidFill>
              <a:prstDash val="solid"/>
              <a:round/>
              <a:headEnd len="med" w="med" type="none"/>
              <a:tailEnd len="med" w="med" type="none"/>
            </a:ln>
          </p:spPr>
        </p:cxnSp>
        <p:sp>
          <p:nvSpPr>
            <p:cNvPr id="167" name="Google Shape;167;g1c137bf7f68_0_0"/>
            <p:cNvSpPr/>
            <p:nvPr/>
          </p:nvSpPr>
          <p:spPr>
            <a:xfrm>
              <a:off x="1112825" y="1517175"/>
              <a:ext cx="183000" cy="183000"/>
            </a:xfrm>
            <a:prstGeom prst="ellipse">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g1c137bf7f68_0_0"/>
          <p:cNvSpPr/>
          <p:nvPr/>
        </p:nvSpPr>
        <p:spPr>
          <a:xfrm>
            <a:off x="351950" y="1238200"/>
            <a:ext cx="2959200" cy="3203100"/>
          </a:xfrm>
          <a:prstGeom prst="rect">
            <a:avLst/>
          </a:prstGeom>
          <a:solidFill>
            <a:srgbClr val="F3F3F3"/>
          </a:solid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Terdapat 13169 Tweet yang dianalisa</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Sebanyak 3575 tweet menargetkan kepada Individu dan 1986 tweet pada kelompok</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Kategori Agama berjumlah 793 tweet, Ras 566 tweet, Fisik 323, dan Gender 306 tweet.</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3383 tweet memiliki power HS lemah, 1705 tweet Menengah, dan 473 tweet kuat.</a:t>
            </a:r>
            <a:endParaRPr>
              <a:latin typeface="Montserrat"/>
              <a:ea typeface="Montserrat"/>
              <a:cs typeface="Montserrat"/>
              <a:sym typeface="Montserrat"/>
            </a:endParaRPr>
          </a:p>
        </p:txBody>
      </p:sp>
      <p:grpSp>
        <p:nvGrpSpPr>
          <p:cNvPr id="169" name="Google Shape;169;g1c137bf7f68_0_0"/>
          <p:cNvGrpSpPr/>
          <p:nvPr/>
        </p:nvGrpSpPr>
        <p:grpSpPr>
          <a:xfrm>
            <a:off x="3614600" y="1063225"/>
            <a:ext cx="585625" cy="183000"/>
            <a:chOff x="1112825" y="1517175"/>
            <a:chExt cx="585625" cy="183000"/>
          </a:xfrm>
        </p:grpSpPr>
        <p:cxnSp>
          <p:nvCxnSpPr>
            <p:cNvPr id="170" name="Google Shape;170;g1c137bf7f68_0_0"/>
            <p:cNvCxnSpPr/>
            <p:nvPr/>
          </p:nvCxnSpPr>
          <p:spPr>
            <a:xfrm>
              <a:off x="1185450" y="1608675"/>
              <a:ext cx="513000" cy="0"/>
            </a:xfrm>
            <a:prstGeom prst="straightConnector1">
              <a:avLst/>
            </a:prstGeom>
            <a:noFill/>
            <a:ln cap="flat" cmpd="sng" w="9525">
              <a:solidFill>
                <a:schemeClr val="dk2"/>
              </a:solidFill>
              <a:prstDash val="solid"/>
              <a:round/>
              <a:headEnd len="med" w="med" type="none"/>
              <a:tailEnd len="med" w="med" type="none"/>
            </a:ln>
          </p:spPr>
        </p:cxnSp>
        <p:sp>
          <p:nvSpPr>
            <p:cNvPr id="171" name="Google Shape;171;g1c137bf7f68_0_0"/>
            <p:cNvSpPr/>
            <p:nvPr/>
          </p:nvSpPr>
          <p:spPr>
            <a:xfrm>
              <a:off x="1112825" y="1517175"/>
              <a:ext cx="183000" cy="183000"/>
            </a:xfrm>
            <a:prstGeom prst="ellipse">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g1c137bf7f68_0_0"/>
          <p:cNvGrpSpPr/>
          <p:nvPr/>
        </p:nvGrpSpPr>
        <p:grpSpPr>
          <a:xfrm>
            <a:off x="3614600" y="2006875"/>
            <a:ext cx="585625" cy="183000"/>
            <a:chOff x="1112825" y="1517175"/>
            <a:chExt cx="585625" cy="183000"/>
          </a:xfrm>
        </p:grpSpPr>
        <p:cxnSp>
          <p:nvCxnSpPr>
            <p:cNvPr id="173" name="Google Shape;173;g1c137bf7f68_0_0"/>
            <p:cNvCxnSpPr/>
            <p:nvPr/>
          </p:nvCxnSpPr>
          <p:spPr>
            <a:xfrm>
              <a:off x="1185450" y="1608675"/>
              <a:ext cx="513000" cy="0"/>
            </a:xfrm>
            <a:prstGeom prst="straightConnector1">
              <a:avLst/>
            </a:prstGeom>
            <a:noFill/>
            <a:ln cap="flat" cmpd="sng" w="9525">
              <a:solidFill>
                <a:schemeClr val="dk2"/>
              </a:solidFill>
              <a:prstDash val="solid"/>
              <a:round/>
              <a:headEnd len="med" w="med" type="none"/>
              <a:tailEnd len="med" w="med" type="none"/>
            </a:ln>
          </p:spPr>
        </p:cxnSp>
        <p:sp>
          <p:nvSpPr>
            <p:cNvPr id="174" name="Google Shape;174;g1c137bf7f68_0_0"/>
            <p:cNvSpPr/>
            <p:nvPr/>
          </p:nvSpPr>
          <p:spPr>
            <a:xfrm>
              <a:off x="1112825" y="1517175"/>
              <a:ext cx="183000" cy="183000"/>
            </a:xfrm>
            <a:prstGeom prst="ellipse">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g1c137bf7f68_0_0"/>
          <p:cNvGrpSpPr/>
          <p:nvPr/>
        </p:nvGrpSpPr>
        <p:grpSpPr>
          <a:xfrm>
            <a:off x="3614600" y="2798125"/>
            <a:ext cx="585625" cy="183000"/>
            <a:chOff x="1112825" y="1517175"/>
            <a:chExt cx="585625" cy="183000"/>
          </a:xfrm>
        </p:grpSpPr>
        <p:cxnSp>
          <p:nvCxnSpPr>
            <p:cNvPr id="176" name="Google Shape;176;g1c137bf7f68_0_0"/>
            <p:cNvCxnSpPr/>
            <p:nvPr/>
          </p:nvCxnSpPr>
          <p:spPr>
            <a:xfrm>
              <a:off x="1185450" y="1608675"/>
              <a:ext cx="513000" cy="0"/>
            </a:xfrm>
            <a:prstGeom prst="straightConnector1">
              <a:avLst/>
            </a:prstGeom>
            <a:noFill/>
            <a:ln cap="flat" cmpd="sng" w="9525">
              <a:solidFill>
                <a:schemeClr val="dk2"/>
              </a:solidFill>
              <a:prstDash val="solid"/>
              <a:round/>
              <a:headEnd len="med" w="med" type="none"/>
              <a:tailEnd len="med" w="med" type="none"/>
            </a:ln>
          </p:spPr>
        </p:cxnSp>
        <p:sp>
          <p:nvSpPr>
            <p:cNvPr id="177" name="Google Shape;177;g1c137bf7f68_0_0"/>
            <p:cNvSpPr/>
            <p:nvPr/>
          </p:nvSpPr>
          <p:spPr>
            <a:xfrm>
              <a:off x="1112825" y="1517175"/>
              <a:ext cx="183000" cy="183000"/>
            </a:xfrm>
            <a:prstGeom prst="ellipse">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g1c137bf7f68_0_0"/>
          <p:cNvSpPr/>
          <p:nvPr/>
        </p:nvSpPr>
        <p:spPr>
          <a:xfrm>
            <a:off x="3829125" y="1238200"/>
            <a:ext cx="5132700" cy="739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Setiap individu harus menanamkan sikap toleransi dalam segala hal untuk mengurangi tindakan Abusive dan Hate SPeech pada orang lain</a:t>
            </a:r>
            <a:endParaRPr sz="1200">
              <a:latin typeface="Montserrat"/>
              <a:ea typeface="Montserrat"/>
              <a:cs typeface="Montserrat"/>
              <a:sym typeface="Montserrat"/>
            </a:endParaRPr>
          </a:p>
        </p:txBody>
      </p:sp>
      <p:sp>
        <p:nvSpPr>
          <p:cNvPr id="179" name="Google Shape;179;g1c137bf7f68_0_0"/>
          <p:cNvSpPr/>
          <p:nvPr/>
        </p:nvSpPr>
        <p:spPr>
          <a:xfrm>
            <a:off x="3829125" y="2189875"/>
            <a:ext cx="5132700" cy="616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Montserrat"/>
                <a:ea typeface="Montserrat"/>
                <a:cs typeface="Montserrat"/>
                <a:sym typeface="Montserrat"/>
              </a:rPr>
              <a:t>Mengetahui terkait sanksi hukum jika melanggar aturan yang tertuang dala UU ITE</a:t>
            </a:r>
            <a:endParaRPr sz="1200">
              <a:solidFill>
                <a:schemeClr val="dk2"/>
              </a:solidFill>
              <a:latin typeface="Montserrat"/>
              <a:ea typeface="Montserrat"/>
              <a:cs typeface="Montserrat"/>
              <a:sym typeface="Montserrat"/>
            </a:endParaRPr>
          </a:p>
        </p:txBody>
      </p:sp>
      <p:sp>
        <p:nvSpPr>
          <p:cNvPr id="180" name="Google Shape;180;g1c137bf7f68_0_0"/>
          <p:cNvSpPr/>
          <p:nvPr/>
        </p:nvSpPr>
        <p:spPr>
          <a:xfrm>
            <a:off x="3829125" y="3008875"/>
            <a:ext cx="5132700" cy="739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Montserrat"/>
                <a:ea typeface="Montserrat"/>
                <a:cs typeface="Montserrat"/>
                <a:sym typeface="Montserrat"/>
              </a:rPr>
              <a:t>Menggalakan pendidikan sejak dini terkait toleransi dan tenggang rasa terutama dalam pendidikan formal guna mengurangi dampak di masa depan yang lebih buruk</a:t>
            </a:r>
            <a:endParaRPr sz="1200">
              <a:solidFill>
                <a:schemeClr val="dk2"/>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4" name="Shape 184"/>
        <p:cNvGrpSpPr/>
        <p:nvPr/>
      </p:nvGrpSpPr>
      <p:grpSpPr>
        <a:xfrm>
          <a:off x="0" y="0"/>
          <a:ext cx="0" cy="0"/>
          <a:chOff x="0" y="0"/>
          <a:chExt cx="0" cy="0"/>
        </a:xfrm>
      </p:grpSpPr>
      <p:sp>
        <p:nvSpPr>
          <p:cNvPr id="185" name="Google Shape;185;p3"/>
          <p:cNvSpPr/>
          <p:nvPr/>
        </p:nvSpPr>
        <p:spPr>
          <a:xfrm>
            <a:off x="7284300" y="0"/>
            <a:ext cx="1859700" cy="5143500"/>
          </a:xfrm>
          <a:prstGeom prst="rect">
            <a:avLst/>
          </a:prstGeom>
          <a:solidFill>
            <a:srgbClr val="F4C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 name="Google Shape;186;p3"/>
          <p:cNvGrpSpPr/>
          <p:nvPr/>
        </p:nvGrpSpPr>
        <p:grpSpPr>
          <a:xfrm rot="-5618097">
            <a:off x="2175854" y="199078"/>
            <a:ext cx="3251015" cy="4394042"/>
            <a:chOff x="2946385" y="364451"/>
            <a:chExt cx="3250976" cy="4393990"/>
          </a:xfrm>
        </p:grpSpPr>
        <p:grpSp>
          <p:nvGrpSpPr>
            <p:cNvPr id="187" name="Google Shape;187;p3"/>
            <p:cNvGrpSpPr/>
            <p:nvPr/>
          </p:nvGrpSpPr>
          <p:grpSpPr>
            <a:xfrm>
              <a:off x="2946385" y="364504"/>
              <a:ext cx="3250976" cy="4393937"/>
              <a:chOff x="2946385" y="364504"/>
              <a:chExt cx="3250976" cy="4393937"/>
            </a:xfrm>
          </p:grpSpPr>
          <p:sp>
            <p:nvSpPr>
              <p:cNvPr id="188" name="Google Shape;188;p3"/>
              <p:cNvSpPr/>
              <p:nvPr/>
            </p:nvSpPr>
            <p:spPr>
              <a:xfrm rot="-5641879">
                <a:off x="2473877" y="1079811"/>
                <a:ext cx="4195992" cy="2963323"/>
              </a:xfrm>
              <a:prstGeom prst="roundRect">
                <a:avLst>
                  <a:gd fmla="val 0" name="adj"/>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9" name="Google Shape;189;p3" title="Placeholder image of a pineapple"/>
              <p:cNvPicPr preferRelativeResize="0"/>
              <p:nvPr/>
            </p:nvPicPr>
            <p:blipFill rotWithShape="1">
              <a:blip r:embed="rId3">
                <a:alphaModFix/>
              </a:blip>
              <a:srcRect b="2495" l="26677" r="26682" t="0"/>
              <a:stretch/>
            </p:blipFill>
            <p:spPr>
              <a:xfrm rot="-241879">
                <a:off x="3381745" y="766014"/>
                <a:ext cx="2359239" cy="3292714"/>
              </a:xfrm>
              <a:prstGeom prst="rect">
                <a:avLst/>
              </a:prstGeom>
              <a:noFill/>
              <a:ln cap="flat" cmpd="sng" w="9525">
                <a:solidFill>
                  <a:srgbClr val="EFEFEF"/>
                </a:solidFill>
                <a:prstDash val="solid"/>
                <a:round/>
                <a:headEnd len="sm" w="sm" type="none"/>
                <a:tailEnd len="sm" w="sm" type="none"/>
              </a:ln>
            </p:spPr>
          </p:pic>
        </p:grpSp>
        <p:sp>
          <p:nvSpPr>
            <p:cNvPr id="190" name="Google Shape;190;p3"/>
            <p:cNvSpPr/>
            <p:nvPr/>
          </p:nvSpPr>
          <p:spPr>
            <a:xfrm rot="-5158464">
              <a:off x="2473946" y="1079620"/>
              <a:ext cx="4195962" cy="2963303"/>
            </a:xfrm>
            <a:prstGeom prst="roundRect">
              <a:avLst>
                <a:gd fmla="val 0" name="adj"/>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p3"/>
          <p:cNvSpPr/>
          <p:nvPr/>
        </p:nvSpPr>
        <p:spPr>
          <a:xfrm>
            <a:off x="0" y="0"/>
            <a:ext cx="347400" cy="347400"/>
          </a:xfrm>
          <a:prstGeom prst="ellipse">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3"/>
          <p:cNvPicPr preferRelativeResize="0"/>
          <p:nvPr/>
        </p:nvPicPr>
        <p:blipFill rotWithShape="1">
          <a:blip r:embed="rId4">
            <a:alphaModFix amt="80000"/>
          </a:blip>
          <a:srcRect b="28207" l="0" r="0" t="0"/>
          <a:stretch/>
        </p:blipFill>
        <p:spPr>
          <a:xfrm>
            <a:off x="3538375" y="3284725"/>
            <a:ext cx="525975" cy="479900"/>
          </a:xfrm>
          <a:prstGeom prst="rect">
            <a:avLst/>
          </a:prstGeom>
          <a:noFill/>
          <a:ln>
            <a:noFill/>
          </a:ln>
        </p:spPr>
      </p:pic>
      <p:sp>
        <p:nvSpPr>
          <p:cNvPr id="193" name="Google Shape;193;p3"/>
          <p:cNvSpPr txBox="1"/>
          <p:nvPr/>
        </p:nvSpPr>
        <p:spPr>
          <a:xfrm>
            <a:off x="2084325" y="1573550"/>
            <a:ext cx="3434100" cy="149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100">
                <a:solidFill>
                  <a:srgbClr val="434343"/>
                </a:solidFill>
                <a:latin typeface="Lexend"/>
                <a:ea typeface="Lexend"/>
                <a:cs typeface="Lexend"/>
                <a:sym typeface="Lexend"/>
              </a:rPr>
              <a:t>Terima Kasih</a:t>
            </a:r>
            <a:endParaRPr b="1" sz="3100">
              <a:solidFill>
                <a:srgbClr val="434343"/>
              </a:solidFill>
              <a:latin typeface="Lexend"/>
              <a:ea typeface="Lexend"/>
              <a:cs typeface="Lexend"/>
              <a:sym typeface="Lexend"/>
            </a:endParaRPr>
          </a:p>
          <a:p>
            <a:pPr indent="0" lvl="0" marL="0" rtl="0" algn="ctr">
              <a:spcBef>
                <a:spcPts val="0"/>
              </a:spcBef>
              <a:spcAft>
                <a:spcPts val="0"/>
              </a:spcAft>
              <a:buNone/>
            </a:pPr>
            <a:r>
              <a:t/>
            </a:r>
            <a:endParaRPr b="1" sz="600">
              <a:solidFill>
                <a:srgbClr val="434343"/>
              </a:solidFill>
              <a:latin typeface="Lexend"/>
              <a:ea typeface="Lexend"/>
              <a:cs typeface="Lexend"/>
              <a:sym typeface="Lexend"/>
            </a:endParaRPr>
          </a:p>
          <a:p>
            <a:pPr indent="0" lvl="0" marL="0" rtl="0" algn="ctr">
              <a:spcBef>
                <a:spcPts val="0"/>
              </a:spcBef>
              <a:spcAft>
                <a:spcPts val="0"/>
              </a:spcAft>
              <a:buNone/>
            </a:pPr>
            <a:r>
              <a:t/>
            </a:r>
            <a:endParaRPr b="1" sz="600">
              <a:solidFill>
                <a:srgbClr val="434343"/>
              </a:solidFill>
              <a:latin typeface="Lexend"/>
              <a:ea typeface="Lexend"/>
              <a:cs typeface="Lexend"/>
              <a:sym typeface="Lexend"/>
            </a:endParaRPr>
          </a:p>
          <a:p>
            <a:pPr indent="0" lvl="0" marL="0" rtl="0" algn="ctr">
              <a:spcBef>
                <a:spcPts val="0"/>
              </a:spcBef>
              <a:spcAft>
                <a:spcPts val="0"/>
              </a:spcAft>
              <a:buClr>
                <a:schemeClr val="dk1"/>
              </a:buClr>
              <a:buSzPts val="1100"/>
              <a:buFont typeface="Arial"/>
              <a:buNone/>
            </a:pPr>
            <a:r>
              <a:rPr lang="en">
                <a:solidFill>
                  <a:srgbClr val="434343"/>
                </a:solidFill>
                <a:latin typeface="Lexend"/>
                <a:ea typeface="Lexend"/>
                <a:cs typeface="Lexend"/>
                <a:sym typeface="Lexend"/>
              </a:rPr>
              <a:t>Let’s Connect:</a:t>
            </a:r>
            <a:endParaRPr>
              <a:solidFill>
                <a:srgbClr val="434343"/>
              </a:solidFill>
              <a:latin typeface="Lexend"/>
              <a:ea typeface="Lexend"/>
              <a:cs typeface="Lexend"/>
              <a:sym typeface="Lexend"/>
            </a:endParaRPr>
          </a:p>
          <a:p>
            <a:pPr indent="0" lvl="0" marL="0" rtl="0" algn="ctr">
              <a:spcBef>
                <a:spcPts val="0"/>
              </a:spcBef>
              <a:spcAft>
                <a:spcPts val="0"/>
              </a:spcAft>
              <a:buNone/>
            </a:pPr>
            <a:r>
              <a:rPr lang="en" sz="1100" u="sng">
                <a:solidFill>
                  <a:srgbClr val="3D85C6"/>
                </a:solidFill>
                <a:hlinkClick r:id="rId5">
                  <a:extLst>
                    <a:ext uri="{A12FA001-AC4F-418D-AE19-62706E023703}">
                      <ahyp:hlinkClr val="tx"/>
                    </a:ext>
                  </a:extLst>
                </a:hlinkClick>
              </a:rPr>
              <a:t>linkedin.com/in/muhamad-ari-kosasih-8235b9149</a:t>
            </a:r>
            <a:endParaRPr b="1" sz="3100">
              <a:solidFill>
                <a:srgbClr val="3D85C6"/>
              </a:solidFill>
              <a:latin typeface="Lexend"/>
              <a:ea typeface="Lexend"/>
              <a:cs typeface="Lexend"/>
              <a:sym typeface="Lexend"/>
            </a:endParaRPr>
          </a:p>
          <a:p>
            <a:pPr indent="0" lvl="0" marL="0" rtl="0" algn="ctr">
              <a:spcBef>
                <a:spcPts val="0"/>
              </a:spcBef>
              <a:spcAft>
                <a:spcPts val="0"/>
              </a:spcAft>
              <a:buNone/>
            </a:pPr>
            <a:r>
              <a:t/>
            </a:r>
            <a:endParaRPr b="1" sz="600">
              <a:solidFill>
                <a:srgbClr val="3D85C6"/>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100" u="sng">
              <a:solidFill>
                <a:srgbClr val="3D85C6"/>
              </a:solidFill>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MSIP_Label_60c5bea9-8cc4-4b52-b75c-6b36a73d6e9c_Enabled">
    <vt:lpwstr>true</vt:lpwstr>
  </property>
  <property fmtid="{D5CDD505-2E9C-101B-9397-08002B2CF9AE}" pid="3" name="MSIP_Label_60c5bea9-8cc4-4b52-b75c-6b36a73d6e9c_SetDate">
    <vt:lpwstr>2022-12-13T01:17:51Z</vt:lpwstr>
  </property>
  <property fmtid="{D5CDD505-2E9C-101B-9397-08002B2CF9AE}" pid="4" name="MSIP_Label_60c5bea9-8cc4-4b52-b75c-6b36a73d6e9c_Method">
    <vt:lpwstr>Privileged</vt:lpwstr>
  </property>
  <property fmtid="{D5CDD505-2E9C-101B-9397-08002B2CF9AE}" pid="5" name="MSIP_Label_60c5bea9-8cc4-4b52-b75c-6b36a73d6e9c_Name">
    <vt:lpwstr>General</vt:lpwstr>
  </property>
  <property fmtid="{D5CDD505-2E9C-101B-9397-08002B2CF9AE}" pid="6" name="MSIP_Label_60c5bea9-8cc4-4b52-b75c-6b36a73d6e9c_SiteId">
    <vt:lpwstr>c26d3ea9-9778-487b-8a9b-8b0243c534ad</vt:lpwstr>
  </property>
  <property fmtid="{D5CDD505-2E9C-101B-9397-08002B2CF9AE}" pid="7" name="MSIP_Label_60c5bea9-8cc4-4b52-b75c-6b36a73d6e9c_ActionId">
    <vt:lpwstr>f2c38ae9-28f7-4261-be79-4c6217eed1ca</vt:lpwstr>
  </property>
  <property fmtid="{D5CDD505-2E9C-101B-9397-08002B2CF9AE}" pid="8" name="MSIP_Label_60c5bea9-8cc4-4b52-b75c-6b36a73d6e9c_ContentBits">
    <vt:lpwstr>0</vt:lpwstr>
  </property>
</Properties>
</file>