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4" r:id="rId2"/>
  </p:sldMasterIdLst>
  <p:notesMasterIdLst>
    <p:notesMasterId r:id="rId27"/>
  </p:notesMasterIdLst>
  <p:sldIdLst>
    <p:sldId id="256" r:id="rId3"/>
    <p:sldId id="402"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401" r:id="rId26"/>
  </p:sldIdLst>
  <p:sldSz cx="9144000" cy="5143500" type="screen16x9"/>
  <p:notesSz cx="7010400" cy="9296400"/>
  <p:embeddedFontLst>
    <p:embeddedFont>
      <p:font typeface="Calibri" panose="020F0502020204030204" pitchFamily="34" charset="0"/>
      <p:regular r:id="rId28"/>
      <p:bold r:id="rId29"/>
      <p:italic r:id="rId30"/>
      <p:boldItalic r:id="rId31"/>
    </p:embeddedFont>
    <p:embeddedFont>
      <p:font typeface="Overlock"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58" roundtripDataSignature="AMtx7mgd/eWsKg7KHEqPVyt/exXdSBWC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D60437-AAF8-4388-BEE0-A70EE9069B19}">
  <a:tblStyle styleId="{8AD60437-AAF8-4388-BEE0-A70EE9069B1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snapToGrid="0">
      <p:cViewPr varScale="1">
        <p:scale>
          <a:sx n="90" d="100"/>
          <a:sy n="90" d="100"/>
        </p:scale>
        <p:origin x="87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7.fntdata"/><Relationship Id="rId159"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158" Type="http://customschemas.google.com/relationships/presentationmetadata" Target="metadata"/><Relationship Id="rId16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160"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0" name="Google Shape;120;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1" name="Google Shape;121;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4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67" name="Google Shape;567;p4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5fed256423_1_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74" name="Google Shape;574;g5fed256423_1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5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83" name="Google Shape;583;p5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5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93" name="Google Shape;593;p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5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03" name="Google Shape;603;p5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5fed256423_1_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5fed256423_1_16: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10" name="Google Shape;610;g5fed256423_1_16: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5fed256423_1_2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5fed256423_1_2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21" name="Google Shape;621;g5fed256423_1_28: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5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27" name="Google Shape;627;p5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5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38" name="Google Shape;638;p5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5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48" name="Google Shape;648;p5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98" name="Google Shape;498;p4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5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60" name="Google Shape;660;p5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5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68" name="Google Shape;668;p5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5fed256423_1_37: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5fed256423_1_37: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78" name="Google Shape;678;g5fed256423_1_37: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p13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279" name="Google Shape;1279;p13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04" name="Google Shape;504;p4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4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14" name="Google Shape;514;p4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25" name="Google Shape;525;p4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32" name="Google Shape;532;p4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40" name="Google Shape;540;p4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46" name="Google Shape;546;p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4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61" name="Google Shape;561;p4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4"/>
        <p:cNvGrpSpPr/>
        <p:nvPr/>
      </p:nvGrpSpPr>
      <p:grpSpPr>
        <a:xfrm>
          <a:off x="0" y="0"/>
          <a:ext cx="0" cy="0"/>
          <a:chOff x="0" y="0"/>
          <a:chExt cx="0" cy="0"/>
        </a:xfrm>
      </p:grpSpPr>
      <p:pic>
        <p:nvPicPr>
          <p:cNvPr id="15" name="Google Shape;15;p132"/>
          <p:cNvPicPr preferRelativeResize="0"/>
          <p:nvPr/>
        </p:nvPicPr>
        <p:blipFill rotWithShape="1">
          <a:blip r:embed="rId2">
            <a:alphaModFix/>
          </a:blip>
          <a:srcRect/>
          <a:stretch/>
        </p:blipFill>
        <p:spPr>
          <a:xfrm>
            <a:off x="-1190" y="0"/>
            <a:ext cx="9145190" cy="5143500"/>
          </a:xfrm>
          <a:prstGeom prst="rect">
            <a:avLst/>
          </a:prstGeom>
          <a:noFill/>
          <a:ln>
            <a:noFill/>
          </a:ln>
        </p:spPr>
      </p:pic>
      <p:sp>
        <p:nvSpPr>
          <p:cNvPr id="16" name="Google Shape;16;p132"/>
          <p:cNvSpPr txBox="1">
            <a:spLocks noGrp="1"/>
          </p:cNvSpPr>
          <p:nvPr>
            <p:ph type="ctrTitle"/>
          </p:nvPr>
        </p:nvSpPr>
        <p:spPr>
          <a:xfrm>
            <a:off x="2951609" y="1707655"/>
            <a:ext cx="5506591" cy="102611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2400"/>
              <a:buFont typeface="Calibri"/>
              <a:buNone/>
              <a:defRPr>
                <a:solidFill>
                  <a:srgbClr val="8200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2"/>
          <p:cNvSpPr txBox="1">
            <a:spLocks noGrp="1"/>
          </p:cNvSpPr>
          <p:nvPr>
            <p:ph type="subTitle" idx="1"/>
          </p:nvPr>
        </p:nvSpPr>
        <p:spPr>
          <a:xfrm>
            <a:off x="2951609" y="2878931"/>
            <a:ext cx="5509329" cy="521196"/>
          </a:xfrm>
          <a:prstGeom prst="rect">
            <a:avLst/>
          </a:prstGeom>
          <a:noFill/>
          <a:ln>
            <a:noFill/>
          </a:ln>
        </p:spPr>
        <p:txBody>
          <a:bodyPr spcFirstLastPara="1" wrap="square" lIns="91425" tIns="45700" rIns="91425" bIns="45700" anchor="t" anchorCtr="0">
            <a:normAutofit/>
          </a:bodyPr>
          <a:lstStyle>
            <a:lvl1pPr lvl="0" algn="l">
              <a:spcBef>
                <a:spcPts val="300"/>
              </a:spcBef>
              <a:spcAft>
                <a:spcPts val="0"/>
              </a:spcAft>
              <a:buClr>
                <a:srgbClr val="7F7F7F"/>
              </a:buClr>
              <a:buSzPts val="1500"/>
              <a:buNone/>
              <a:defRPr sz="1500">
                <a:solidFill>
                  <a:srgbClr val="7F7F7F"/>
                </a:solidFill>
              </a:defRPr>
            </a:lvl1pPr>
            <a:lvl2pPr lvl="1" algn="ctr">
              <a:spcBef>
                <a:spcPts val="300"/>
              </a:spcBef>
              <a:spcAft>
                <a:spcPts val="0"/>
              </a:spcAft>
              <a:buClr>
                <a:srgbClr val="888888"/>
              </a:buClr>
              <a:buSzPts val="1500"/>
              <a:buNone/>
              <a:defRPr>
                <a:solidFill>
                  <a:srgbClr val="888888"/>
                </a:solidFill>
              </a:defRPr>
            </a:lvl2pPr>
            <a:lvl3pPr lvl="2" algn="ctr">
              <a:spcBef>
                <a:spcPts val="270"/>
              </a:spcBef>
              <a:spcAft>
                <a:spcPts val="0"/>
              </a:spcAft>
              <a:buClr>
                <a:srgbClr val="888888"/>
              </a:buClr>
              <a:buSzPts val="135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18" name="Google Shape;18;p132"/>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pic>
        <p:nvPicPr>
          <p:cNvPr id="19" name="Google Shape;19;p132"/>
          <p:cNvPicPr preferRelativeResize="0"/>
          <p:nvPr/>
        </p:nvPicPr>
        <p:blipFill rotWithShape="1">
          <a:blip r:embed="rId2">
            <a:alphaModFix/>
          </a:blip>
          <a:srcRect/>
          <a:stretch/>
        </p:blipFill>
        <p:spPr>
          <a:xfrm>
            <a:off x="-1190" y="0"/>
            <a:ext cx="9145190" cy="5143500"/>
          </a:xfrm>
          <a:prstGeom prst="rect">
            <a:avLst/>
          </a:prstGeom>
          <a:noFill/>
          <a:ln>
            <a:noFill/>
          </a:ln>
        </p:spPr>
      </p:pic>
      <p:cxnSp>
        <p:nvCxnSpPr>
          <p:cNvPr id="20" name="Google Shape;20;p132"/>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1"/>
        <p:cNvGrpSpPr/>
        <p:nvPr/>
      </p:nvGrpSpPr>
      <p:grpSpPr>
        <a:xfrm>
          <a:off x="0" y="0"/>
          <a:ext cx="0" cy="0"/>
          <a:chOff x="0" y="0"/>
          <a:chExt cx="0" cy="0"/>
        </a:xfrm>
      </p:grpSpPr>
      <p:sp>
        <p:nvSpPr>
          <p:cNvPr id="52" name="Google Shape;52;p14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43"/>
          <p:cNvSpPr txBox="1">
            <a:spLocks noGrp="1"/>
          </p:cNvSpPr>
          <p:nvPr>
            <p:ph type="body" idx="1"/>
          </p:nvPr>
        </p:nvSpPr>
        <p:spPr>
          <a:xfrm rot="5400000">
            <a:off x="2794706" y="-1430133"/>
            <a:ext cx="3564397" cy="821979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54"/>
        <p:cNvGrpSpPr/>
        <p:nvPr/>
      </p:nvGrpSpPr>
      <p:grpSpPr>
        <a:xfrm>
          <a:off x="0" y="0"/>
          <a:ext cx="0" cy="0"/>
          <a:chOff x="0" y="0"/>
          <a:chExt cx="0" cy="0"/>
        </a:xfrm>
      </p:grpSpPr>
      <p:sp>
        <p:nvSpPr>
          <p:cNvPr id="55" name="Google Shape;55;p144"/>
          <p:cNvSpPr txBox="1">
            <a:spLocks noGrp="1"/>
          </p:cNvSpPr>
          <p:nvPr>
            <p:ph type="title"/>
          </p:nvPr>
        </p:nvSpPr>
        <p:spPr>
          <a:xfrm rot="5400000">
            <a:off x="6308804" y="1969423"/>
            <a:ext cx="3589047" cy="1661352"/>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820038"/>
              </a:buClr>
              <a:buSzPts val="2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4"/>
          <p:cNvSpPr txBox="1">
            <a:spLocks noGrp="1"/>
          </p:cNvSpPr>
          <p:nvPr>
            <p:ph type="body" idx="1"/>
          </p:nvPr>
        </p:nvSpPr>
        <p:spPr>
          <a:xfrm rot="5400000">
            <a:off x="2065582" y="-450407"/>
            <a:ext cx="3589047" cy="650101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ly the title">
  <p:cSld name="Only the title">
    <p:spTree>
      <p:nvGrpSpPr>
        <p:cNvPr id="1" name="Shape 57"/>
        <p:cNvGrpSpPr/>
        <p:nvPr/>
      </p:nvGrpSpPr>
      <p:grpSpPr>
        <a:xfrm>
          <a:off x="0" y="0"/>
          <a:ext cx="0" cy="0"/>
          <a:chOff x="0" y="0"/>
          <a:chExt cx="0" cy="0"/>
        </a:xfrm>
      </p:grpSpPr>
      <p:sp>
        <p:nvSpPr>
          <p:cNvPr id="58" name="Google Shape;58;p145"/>
          <p:cNvSpPr txBox="1">
            <a:spLocks noGrp="1"/>
          </p:cNvSpPr>
          <p:nvPr>
            <p:ph type="title"/>
          </p:nvPr>
        </p:nvSpPr>
        <p:spPr>
          <a:xfrm>
            <a:off x="328612" y="274321"/>
            <a:ext cx="8508206" cy="747236"/>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59"/>
        <p:cNvGrpSpPr/>
        <p:nvPr/>
      </p:nvGrpSpPr>
      <p:grpSpPr>
        <a:xfrm>
          <a:off x="0" y="0"/>
          <a:ext cx="0" cy="0"/>
          <a:chOff x="0" y="0"/>
          <a:chExt cx="0" cy="0"/>
        </a:xfrm>
      </p:grpSpPr>
      <p:sp>
        <p:nvSpPr>
          <p:cNvPr id="60" name="Google Shape;60;p146"/>
          <p:cNvSpPr txBox="1">
            <a:spLocks noGrp="1"/>
          </p:cNvSpPr>
          <p:nvPr>
            <p:ph type="title"/>
          </p:nvPr>
        </p:nvSpPr>
        <p:spPr>
          <a:xfrm>
            <a:off x="328612" y="274321"/>
            <a:ext cx="8508206" cy="747236"/>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61"/>
        <p:cNvGrpSpPr/>
        <p:nvPr/>
      </p:nvGrpSpPr>
      <p:grpSpPr>
        <a:xfrm>
          <a:off x="0" y="0"/>
          <a:ext cx="0" cy="0"/>
          <a:chOff x="0" y="0"/>
          <a:chExt cx="0" cy="0"/>
        </a:xfrm>
      </p:grpSpPr>
      <p:pic>
        <p:nvPicPr>
          <p:cNvPr id="62" name="Google Shape;62;p147"/>
          <p:cNvPicPr preferRelativeResize="0"/>
          <p:nvPr/>
        </p:nvPicPr>
        <p:blipFill rotWithShape="1">
          <a:blip r:embed="rId2">
            <a:alphaModFix/>
          </a:blip>
          <a:srcRect/>
          <a:stretch/>
        </p:blipFill>
        <p:spPr>
          <a:xfrm>
            <a:off x="-1190" y="0"/>
            <a:ext cx="9145190" cy="5143500"/>
          </a:xfrm>
          <a:prstGeom prst="rect">
            <a:avLst/>
          </a:prstGeom>
          <a:noFill/>
          <a:ln>
            <a:noFill/>
          </a:ln>
        </p:spPr>
      </p:pic>
      <p:sp>
        <p:nvSpPr>
          <p:cNvPr id="63" name="Google Shape;63;p147"/>
          <p:cNvSpPr txBox="1">
            <a:spLocks noGrp="1"/>
          </p:cNvSpPr>
          <p:nvPr>
            <p:ph type="ctrTitle"/>
          </p:nvPr>
        </p:nvSpPr>
        <p:spPr>
          <a:xfrm>
            <a:off x="2951609" y="1707655"/>
            <a:ext cx="5506591" cy="102611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2400"/>
              <a:buFont typeface="Calibri"/>
              <a:buNone/>
              <a:defRPr>
                <a:solidFill>
                  <a:srgbClr val="8200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47"/>
          <p:cNvSpPr txBox="1">
            <a:spLocks noGrp="1"/>
          </p:cNvSpPr>
          <p:nvPr>
            <p:ph type="subTitle" idx="1"/>
          </p:nvPr>
        </p:nvSpPr>
        <p:spPr>
          <a:xfrm>
            <a:off x="2951609" y="2878931"/>
            <a:ext cx="5509329" cy="521196"/>
          </a:xfrm>
          <a:prstGeom prst="rect">
            <a:avLst/>
          </a:prstGeom>
          <a:noFill/>
          <a:ln>
            <a:noFill/>
          </a:ln>
        </p:spPr>
        <p:txBody>
          <a:bodyPr spcFirstLastPara="1" wrap="square" lIns="91425" tIns="45700" rIns="91425" bIns="45700" anchor="t" anchorCtr="0">
            <a:normAutofit/>
          </a:bodyPr>
          <a:lstStyle>
            <a:lvl1pPr lvl="0" algn="l">
              <a:spcBef>
                <a:spcPts val="300"/>
              </a:spcBef>
              <a:spcAft>
                <a:spcPts val="0"/>
              </a:spcAft>
              <a:buClr>
                <a:srgbClr val="7F7F7F"/>
              </a:buClr>
              <a:buSzPts val="1500"/>
              <a:buNone/>
              <a:defRPr sz="1500">
                <a:solidFill>
                  <a:srgbClr val="7F7F7F"/>
                </a:solidFill>
              </a:defRPr>
            </a:lvl1pPr>
            <a:lvl2pPr lvl="1" algn="ctr">
              <a:spcBef>
                <a:spcPts val="300"/>
              </a:spcBef>
              <a:spcAft>
                <a:spcPts val="0"/>
              </a:spcAft>
              <a:buClr>
                <a:srgbClr val="888888"/>
              </a:buClr>
              <a:buSzPts val="1500"/>
              <a:buNone/>
              <a:defRPr>
                <a:solidFill>
                  <a:srgbClr val="888888"/>
                </a:solidFill>
              </a:defRPr>
            </a:lvl2pPr>
            <a:lvl3pPr lvl="2" algn="ctr">
              <a:spcBef>
                <a:spcPts val="270"/>
              </a:spcBef>
              <a:spcAft>
                <a:spcPts val="0"/>
              </a:spcAft>
              <a:buClr>
                <a:srgbClr val="888888"/>
              </a:buClr>
              <a:buSzPts val="135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65" name="Google Shape;65;p147"/>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mparación">
  <p:cSld name="1_Comparación">
    <p:spTree>
      <p:nvGrpSpPr>
        <p:cNvPr id="1" name="Shape 66"/>
        <p:cNvGrpSpPr/>
        <p:nvPr/>
      </p:nvGrpSpPr>
      <p:grpSpPr>
        <a:xfrm>
          <a:off x="0" y="0"/>
          <a:ext cx="0" cy="0"/>
          <a:chOff x="0" y="0"/>
          <a:chExt cx="0" cy="0"/>
        </a:xfrm>
      </p:grpSpPr>
      <p:sp>
        <p:nvSpPr>
          <p:cNvPr id="67" name="Google Shape;67;p148"/>
          <p:cNvSpPr txBox="1">
            <a:spLocks noGrp="1"/>
          </p:cNvSpPr>
          <p:nvPr>
            <p:ph type="body" idx="1"/>
          </p:nvPr>
        </p:nvSpPr>
        <p:spPr>
          <a:xfrm>
            <a:off x="457200" y="1005577"/>
            <a:ext cx="4040188"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68" name="Google Shape;68;p14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69" name="Google Shape;69;p148"/>
          <p:cNvSpPr txBox="1">
            <a:spLocks noGrp="1"/>
          </p:cNvSpPr>
          <p:nvPr>
            <p:ph type="body" idx="3"/>
          </p:nvPr>
        </p:nvSpPr>
        <p:spPr>
          <a:xfrm>
            <a:off x="4645025" y="1005577"/>
            <a:ext cx="4041775"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70" name="Google Shape;70;p14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71" name="Google Shape;71;p148"/>
          <p:cNvSpPr txBox="1">
            <a:spLocks noGrp="1"/>
          </p:cNvSpPr>
          <p:nvPr>
            <p:ph type="title"/>
          </p:nvPr>
        </p:nvSpPr>
        <p:spPr>
          <a:xfrm>
            <a:off x="456605" y="87475"/>
            <a:ext cx="8229600" cy="762372"/>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7"/>
        <p:cNvGrpSpPr/>
        <p:nvPr/>
      </p:nvGrpSpPr>
      <p:grpSpPr>
        <a:xfrm>
          <a:off x="0" y="0"/>
          <a:ext cx="0" cy="0"/>
          <a:chOff x="0" y="0"/>
          <a:chExt cx="0" cy="0"/>
        </a:xfrm>
      </p:grpSpPr>
      <p:sp>
        <p:nvSpPr>
          <p:cNvPr id="78" name="Google Shape;78;p13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35"/>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80"/>
        <p:cNvGrpSpPr/>
        <p:nvPr/>
      </p:nvGrpSpPr>
      <p:grpSpPr>
        <a:xfrm>
          <a:off x="0" y="0"/>
          <a:ext cx="0" cy="0"/>
          <a:chOff x="0" y="0"/>
          <a:chExt cx="0" cy="0"/>
        </a:xfrm>
      </p:grpSpPr>
      <p:pic>
        <p:nvPicPr>
          <p:cNvPr id="81" name="Google Shape;81;p149"/>
          <p:cNvPicPr preferRelativeResize="0"/>
          <p:nvPr/>
        </p:nvPicPr>
        <p:blipFill rotWithShape="1">
          <a:blip r:embed="rId2">
            <a:alphaModFix/>
          </a:blip>
          <a:srcRect/>
          <a:stretch/>
        </p:blipFill>
        <p:spPr>
          <a:xfrm>
            <a:off x="-1190" y="0"/>
            <a:ext cx="9145190" cy="5143500"/>
          </a:xfrm>
          <a:prstGeom prst="rect">
            <a:avLst/>
          </a:prstGeom>
          <a:noFill/>
          <a:ln>
            <a:noFill/>
          </a:ln>
        </p:spPr>
      </p:pic>
      <p:sp>
        <p:nvSpPr>
          <p:cNvPr id="82" name="Google Shape;82;p149"/>
          <p:cNvSpPr txBox="1">
            <a:spLocks noGrp="1"/>
          </p:cNvSpPr>
          <p:nvPr>
            <p:ph type="ctrTitle"/>
          </p:nvPr>
        </p:nvSpPr>
        <p:spPr>
          <a:xfrm>
            <a:off x="2951609" y="1707655"/>
            <a:ext cx="5506591" cy="102611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2400"/>
              <a:buFont typeface="Calibri"/>
              <a:buNone/>
              <a:defRPr>
                <a:solidFill>
                  <a:srgbClr val="8200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49"/>
          <p:cNvSpPr txBox="1">
            <a:spLocks noGrp="1"/>
          </p:cNvSpPr>
          <p:nvPr>
            <p:ph type="subTitle" idx="1"/>
          </p:nvPr>
        </p:nvSpPr>
        <p:spPr>
          <a:xfrm>
            <a:off x="2951609" y="2878931"/>
            <a:ext cx="5509329" cy="521196"/>
          </a:xfrm>
          <a:prstGeom prst="rect">
            <a:avLst/>
          </a:prstGeom>
          <a:noFill/>
          <a:ln>
            <a:noFill/>
          </a:ln>
        </p:spPr>
        <p:txBody>
          <a:bodyPr spcFirstLastPara="1" wrap="square" lIns="91425" tIns="45700" rIns="91425" bIns="45700" anchor="t" anchorCtr="0">
            <a:normAutofit/>
          </a:bodyPr>
          <a:lstStyle>
            <a:lvl1pPr lvl="0" algn="l">
              <a:spcBef>
                <a:spcPts val="300"/>
              </a:spcBef>
              <a:spcAft>
                <a:spcPts val="0"/>
              </a:spcAft>
              <a:buClr>
                <a:srgbClr val="7F7F7F"/>
              </a:buClr>
              <a:buSzPts val="1500"/>
              <a:buNone/>
              <a:defRPr sz="1500">
                <a:solidFill>
                  <a:srgbClr val="7F7F7F"/>
                </a:solidFill>
              </a:defRPr>
            </a:lvl1pPr>
            <a:lvl2pPr lvl="1" algn="ctr">
              <a:spcBef>
                <a:spcPts val="300"/>
              </a:spcBef>
              <a:spcAft>
                <a:spcPts val="0"/>
              </a:spcAft>
              <a:buClr>
                <a:srgbClr val="888888"/>
              </a:buClr>
              <a:buSzPts val="1500"/>
              <a:buNone/>
              <a:defRPr>
                <a:solidFill>
                  <a:srgbClr val="888888"/>
                </a:solidFill>
              </a:defRPr>
            </a:lvl2pPr>
            <a:lvl3pPr lvl="2" algn="ctr">
              <a:spcBef>
                <a:spcPts val="270"/>
              </a:spcBef>
              <a:spcAft>
                <a:spcPts val="0"/>
              </a:spcAft>
              <a:buClr>
                <a:srgbClr val="888888"/>
              </a:buClr>
              <a:buSzPts val="135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84" name="Google Shape;84;p149"/>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85"/>
        <p:cNvGrpSpPr/>
        <p:nvPr/>
      </p:nvGrpSpPr>
      <p:grpSpPr>
        <a:xfrm>
          <a:off x="0" y="0"/>
          <a:ext cx="0" cy="0"/>
          <a:chOff x="0" y="0"/>
          <a:chExt cx="0" cy="0"/>
        </a:xfrm>
      </p:grpSpPr>
      <p:sp>
        <p:nvSpPr>
          <p:cNvPr id="86" name="Google Shape;86;p150"/>
          <p:cNvSpPr txBox="1">
            <a:spLocks noGrp="1"/>
          </p:cNvSpPr>
          <p:nvPr>
            <p:ph type="title"/>
          </p:nvPr>
        </p:nvSpPr>
        <p:spPr>
          <a:xfrm>
            <a:off x="722314"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820038"/>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50"/>
          <p:cNvSpPr txBox="1">
            <a:spLocks noGrp="1"/>
          </p:cNvSpPr>
          <p:nvPr>
            <p:ph type="body" idx="1"/>
          </p:nvPr>
        </p:nvSpPr>
        <p:spPr>
          <a:xfrm>
            <a:off x="722314"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88"/>
        <p:cNvGrpSpPr/>
        <p:nvPr/>
      </p:nvGrpSpPr>
      <p:grpSpPr>
        <a:xfrm>
          <a:off x="0" y="0"/>
          <a:ext cx="0" cy="0"/>
          <a:chOff x="0" y="0"/>
          <a:chExt cx="0" cy="0"/>
        </a:xfrm>
      </p:grpSpPr>
      <p:sp>
        <p:nvSpPr>
          <p:cNvPr id="89" name="Google Shape;89;p15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51"/>
          <p:cNvSpPr txBox="1">
            <a:spLocks noGrp="1"/>
          </p:cNvSpPr>
          <p:nvPr>
            <p:ph type="body" idx="1"/>
          </p:nvPr>
        </p:nvSpPr>
        <p:spPr>
          <a:xfrm>
            <a:off x="467010" y="951571"/>
            <a:ext cx="4104990"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91" name="Google Shape;91;p151"/>
          <p:cNvSpPr txBox="1">
            <a:spLocks noGrp="1"/>
          </p:cNvSpPr>
          <p:nvPr>
            <p:ph type="body" idx="2"/>
          </p:nvPr>
        </p:nvSpPr>
        <p:spPr>
          <a:xfrm>
            <a:off x="4734039" y="951571"/>
            <a:ext cx="3951848"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13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3"/>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92"/>
        <p:cNvGrpSpPr/>
        <p:nvPr/>
      </p:nvGrpSpPr>
      <p:grpSpPr>
        <a:xfrm>
          <a:off x="0" y="0"/>
          <a:ext cx="0" cy="0"/>
          <a:chOff x="0" y="0"/>
          <a:chExt cx="0" cy="0"/>
        </a:xfrm>
      </p:grpSpPr>
      <p:sp>
        <p:nvSpPr>
          <p:cNvPr id="93" name="Google Shape;93;p152"/>
          <p:cNvSpPr txBox="1">
            <a:spLocks noGrp="1"/>
          </p:cNvSpPr>
          <p:nvPr>
            <p:ph type="body" idx="1"/>
          </p:nvPr>
        </p:nvSpPr>
        <p:spPr>
          <a:xfrm>
            <a:off x="457200" y="1005577"/>
            <a:ext cx="4040188"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94" name="Google Shape;94;p152"/>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95" name="Google Shape;95;p152"/>
          <p:cNvSpPr txBox="1">
            <a:spLocks noGrp="1"/>
          </p:cNvSpPr>
          <p:nvPr>
            <p:ph type="body" idx="3"/>
          </p:nvPr>
        </p:nvSpPr>
        <p:spPr>
          <a:xfrm>
            <a:off x="4645025" y="1005577"/>
            <a:ext cx="4041775"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96" name="Google Shape;96;p152"/>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97" name="Google Shape;97;p152"/>
          <p:cNvSpPr txBox="1">
            <a:spLocks noGrp="1"/>
          </p:cNvSpPr>
          <p:nvPr>
            <p:ph type="title"/>
          </p:nvPr>
        </p:nvSpPr>
        <p:spPr>
          <a:xfrm>
            <a:off x="456605" y="87475"/>
            <a:ext cx="8229600" cy="762372"/>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98"/>
        <p:cNvGrpSpPr/>
        <p:nvPr/>
      </p:nvGrpSpPr>
      <p:grpSpPr>
        <a:xfrm>
          <a:off x="0" y="0"/>
          <a:ext cx="0" cy="0"/>
          <a:chOff x="0" y="0"/>
          <a:chExt cx="0" cy="0"/>
        </a:xfrm>
      </p:grpSpPr>
      <p:sp>
        <p:nvSpPr>
          <p:cNvPr id="99" name="Google Shape;99;p15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00"/>
        <p:cNvGrpSpPr/>
        <p:nvPr/>
      </p:nvGrpSpPr>
      <p:grpSpPr>
        <a:xfrm>
          <a:off x="0" y="0"/>
          <a:ext cx="0" cy="0"/>
          <a:chOff x="0" y="0"/>
          <a:chExt cx="0" cy="0"/>
        </a:xfrm>
      </p:grpSpPr>
      <p:sp>
        <p:nvSpPr>
          <p:cNvPr id="101" name="Google Shape;101;p15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p15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15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04"/>
        <p:cNvGrpSpPr/>
        <p:nvPr/>
      </p:nvGrpSpPr>
      <p:grpSpPr>
        <a:xfrm>
          <a:off x="0" y="0"/>
          <a:ext cx="0" cy="0"/>
          <a:chOff x="0" y="0"/>
          <a:chExt cx="0" cy="0"/>
        </a:xfrm>
      </p:grpSpPr>
      <p:sp>
        <p:nvSpPr>
          <p:cNvPr id="105" name="Google Shape;105;p155"/>
          <p:cNvSpPr txBox="1">
            <a:spLocks noGrp="1"/>
          </p:cNvSpPr>
          <p:nvPr>
            <p:ph type="title"/>
          </p:nvPr>
        </p:nvSpPr>
        <p:spPr>
          <a:xfrm>
            <a:off x="457200" y="1005576"/>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55"/>
          <p:cNvSpPr txBox="1">
            <a:spLocks noGrp="1"/>
          </p:cNvSpPr>
          <p:nvPr>
            <p:ph type="body" idx="1"/>
          </p:nvPr>
        </p:nvSpPr>
        <p:spPr>
          <a:xfrm>
            <a:off x="3575050" y="1005576"/>
            <a:ext cx="5111750" cy="358904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07" name="Google Shape;107;p155"/>
          <p:cNvSpPr txBox="1">
            <a:spLocks noGrp="1"/>
          </p:cNvSpPr>
          <p:nvPr>
            <p:ph type="body" idx="2"/>
          </p:nvPr>
        </p:nvSpPr>
        <p:spPr>
          <a:xfrm>
            <a:off x="457200" y="1869672"/>
            <a:ext cx="3008313" cy="2724951"/>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8"/>
        <p:cNvGrpSpPr/>
        <p:nvPr/>
      </p:nvGrpSpPr>
      <p:grpSpPr>
        <a:xfrm>
          <a:off x="0" y="0"/>
          <a:ext cx="0" cy="0"/>
          <a:chOff x="0" y="0"/>
          <a:chExt cx="0" cy="0"/>
        </a:xfrm>
      </p:grpSpPr>
      <p:sp>
        <p:nvSpPr>
          <p:cNvPr id="109" name="Google Shape;109;p156"/>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56"/>
          <p:cNvSpPr>
            <a:spLocks noGrp="1"/>
          </p:cNvSpPr>
          <p:nvPr>
            <p:ph type="pic" idx="2"/>
          </p:nvPr>
        </p:nvSpPr>
        <p:spPr>
          <a:xfrm>
            <a:off x="1792288" y="1005576"/>
            <a:ext cx="5486400" cy="2540105"/>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rgbClr val="7F7F7F"/>
              </a:buClr>
              <a:buSzPts val="2400"/>
              <a:buFont typeface="Arial"/>
              <a:buNone/>
              <a:defRPr sz="2400" b="0" i="0" u="none" strike="noStrike" cap="none">
                <a:solidFill>
                  <a:srgbClr val="7F7F7F"/>
                </a:solidFill>
                <a:latin typeface="Calibri"/>
                <a:ea typeface="Calibri"/>
                <a:cs typeface="Calibri"/>
                <a:sym typeface="Calibri"/>
              </a:defRPr>
            </a:lvl1pPr>
            <a:lvl2pPr marR="0" lvl="1" algn="l" rtl="0">
              <a:spcBef>
                <a:spcPts val="420"/>
              </a:spcBef>
              <a:spcAft>
                <a:spcPts val="0"/>
              </a:spcAft>
              <a:buClr>
                <a:srgbClr val="7F7F7F"/>
              </a:buClr>
              <a:buSzPts val="2100"/>
              <a:buFont typeface="Arial"/>
              <a:buNone/>
              <a:defRPr sz="2100" b="0" i="0" u="none" strike="noStrike" cap="none">
                <a:solidFill>
                  <a:srgbClr val="7F7F7F"/>
                </a:solidFill>
                <a:latin typeface="Calibri"/>
                <a:ea typeface="Calibri"/>
                <a:cs typeface="Calibri"/>
                <a:sym typeface="Calibri"/>
              </a:defRPr>
            </a:lvl2pPr>
            <a:lvl3pPr marR="0" lvl="2" algn="l" rtl="0">
              <a:spcBef>
                <a:spcPts val="36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4pPr>
            <a:lvl5pPr marR="0" lvl="4"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11" name="Google Shape;111;p156"/>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2"/>
        <p:cNvGrpSpPr/>
        <p:nvPr/>
      </p:nvGrpSpPr>
      <p:grpSpPr>
        <a:xfrm>
          <a:off x="0" y="0"/>
          <a:ext cx="0" cy="0"/>
          <a:chOff x="0" y="0"/>
          <a:chExt cx="0" cy="0"/>
        </a:xfrm>
      </p:grpSpPr>
      <p:sp>
        <p:nvSpPr>
          <p:cNvPr id="113" name="Google Shape;113;p15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57"/>
          <p:cNvSpPr txBox="1">
            <a:spLocks noGrp="1"/>
          </p:cNvSpPr>
          <p:nvPr>
            <p:ph type="body" idx="1"/>
          </p:nvPr>
        </p:nvSpPr>
        <p:spPr>
          <a:xfrm rot="5400000">
            <a:off x="2794706" y="-1430133"/>
            <a:ext cx="3564397" cy="821979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15"/>
        <p:cNvGrpSpPr/>
        <p:nvPr/>
      </p:nvGrpSpPr>
      <p:grpSpPr>
        <a:xfrm>
          <a:off x="0" y="0"/>
          <a:ext cx="0" cy="0"/>
          <a:chOff x="0" y="0"/>
          <a:chExt cx="0" cy="0"/>
        </a:xfrm>
      </p:grpSpPr>
      <p:sp>
        <p:nvSpPr>
          <p:cNvPr id="116" name="Google Shape;116;p158"/>
          <p:cNvSpPr txBox="1">
            <a:spLocks noGrp="1"/>
          </p:cNvSpPr>
          <p:nvPr>
            <p:ph type="title"/>
          </p:nvPr>
        </p:nvSpPr>
        <p:spPr>
          <a:xfrm rot="5400000">
            <a:off x="6308804" y="1969423"/>
            <a:ext cx="3589047" cy="1661352"/>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820038"/>
              </a:buClr>
              <a:buSzPts val="2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58"/>
          <p:cNvSpPr txBox="1">
            <a:spLocks noGrp="1"/>
          </p:cNvSpPr>
          <p:nvPr>
            <p:ph type="body" idx="1"/>
          </p:nvPr>
        </p:nvSpPr>
        <p:spPr>
          <a:xfrm rot="5400000">
            <a:off x="2065582" y="-450407"/>
            <a:ext cx="3589047" cy="650101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136"/>
          <p:cNvSpPr txBox="1">
            <a:spLocks noGrp="1"/>
          </p:cNvSpPr>
          <p:nvPr>
            <p:ph type="title"/>
          </p:nvPr>
        </p:nvSpPr>
        <p:spPr>
          <a:xfrm>
            <a:off x="722314"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820038"/>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36"/>
          <p:cNvSpPr txBox="1">
            <a:spLocks noGrp="1"/>
          </p:cNvSpPr>
          <p:nvPr>
            <p:ph type="body" idx="1"/>
          </p:nvPr>
        </p:nvSpPr>
        <p:spPr>
          <a:xfrm>
            <a:off x="722314"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7"/>
        <p:cNvGrpSpPr/>
        <p:nvPr/>
      </p:nvGrpSpPr>
      <p:grpSpPr>
        <a:xfrm>
          <a:off x="0" y="0"/>
          <a:ext cx="0" cy="0"/>
          <a:chOff x="0" y="0"/>
          <a:chExt cx="0" cy="0"/>
        </a:xfrm>
      </p:grpSpPr>
      <p:sp>
        <p:nvSpPr>
          <p:cNvPr id="28" name="Google Shape;28;p13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7"/>
          <p:cNvSpPr txBox="1">
            <a:spLocks noGrp="1"/>
          </p:cNvSpPr>
          <p:nvPr>
            <p:ph type="body" idx="1"/>
          </p:nvPr>
        </p:nvSpPr>
        <p:spPr>
          <a:xfrm>
            <a:off x="467010" y="951571"/>
            <a:ext cx="4104990"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0" name="Google Shape;30;p137"/>
          <p:cNvSpPr txBox="1">
            <a:spLocks noGrp="1"/>
          </p:cNvSpPr>
          <p:nvPr>
            <p:ph type="body" idx="2"/>
          </p:nvPr>
        </p:nvSpPr>
        <p:spPr>
          <a:xfrm>
            <a:off x="4734039" y="951571"/>
            <a:ext cx="3951848"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31"/>
        <p:cNvGrpSpPr/>
        <p:nvPr/>
      </p:nvGrpSpPr>
      <p:grpSpPr>
        <a:xfrm>
          <a:off x="0" y="0"/>
          <a:ext cx="0" cy="0"/>
          <a:chOff x="0" y="0"/>
          <a:chExt cx="0" cy="0"/>
        </a:xfrm>
      </p:grpSpPr>
      <p:sp>
        <p:nvSpPr>
          <p:cNvPr id="32" name="Google Shape;32;p138"/>
          <p:cNvSpPr txBox="1">
            <a:spLocks noGrp="1"/>
          </p:cNvSpPr>
          <p:nvPr>
            <p:ph type="body" idx="1"/>
          </p:nvPr>
        </p:nvSpPr>
        <p:spPr>
          <a:xfrm>
            <a:off x="457200" y="1005577"/>
            <a:ext cx="4040188"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33" name="Google Shape;33;p13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34" name="Google Shape;34;p138"/>
          <p:cNvSpPr txBox="1">
            <a:spLocks noGrp="1"/>
          </p:cNvSpPr>
          <p:nvPr>
            <p:ph type="body" idx="3"/>
          </p:nvPr>
        </p:nvSpPr>
        <p:spPr>
          <a:xfrm>
            <a:off x="4645025" y="1005577"/>
            <a:ext cx="4041775"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35" name="Google Shape;35;p13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36" name="Google Shape;36;p138"/>
          <p:cNvSpPr txBox="1">
            <a:spLocks noGrp="1"/>
          </p:cNvSpPr>
          <p:nvPr>
            <p:ph type="title"/>
          </p:nvPr>
        </p:nvSpPr>
        <p:spPr>
          <a:xfrm>
            <a:off x="456605" y="87475"/>
            <a:ext cx="8229600" cy="762372"/>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7"/>
        <p:cNvGrpSpPr/>
        <p:nvPr/>
      </p:nvGrpSpPr>
      <p:grpSpPr>
        <a:xfrm>
          <a:off x="0" y="0"/>
          <a:ext cx="0" cy="0"/>
          <a:chOff x="0" y="0"/>
          <a:chExt cx="0" cy="0"/>
        </a:xfrm>
      </p:grpSpPr>
      <p:sp>
        <p:nvSpPr>
          <p:cNvPr id="38" name="Google Shape;38;p13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9"/>
        <p:cNvGrpSpPr/>
        <p:nvPr/>
      </p:nvGrpSpPr>
      <p:grpSpPr>
        <a:xfrm>
          <a:off x="0" y="0"/>
          <a:ext cx="0" cy="0"/>
          <a:chOff x="0" y="0"/>
          <a:chExt cx="0" cy="0"/>
        </a:xfrm>
      </p:grpSpPr>
      <p:sp>
        <p:nvSpPr>
          <p:cNvPr id="40" name="Google Shape;40;p14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1" name="Google Shape;41;p14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14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3"/>
        <p:cNvGrpSpPr/>
        <p:nvPr/>
      </p:nvGrpSpPr>
      <p:grpSpPr>
        <a:xfrm>
          <a:off x="0" y="0"/>
          <a:ext cx="0" cy="0"/>
          <a:chOff x="0" y="0"/>
          <a:chExt cx="0" cy="0"/>
        </a:xfrm>
      </p:grpSpPr>
      <p:sp>
        <p:nvSpPr>
          <p:cNvPr id="44" name="Google Shape;44;p141"/>
          <p:cNvSpPr txBox="1">
            <a:spLocks noGrp="1"/>
          </p:cNvSpPr>
          <p:nvPr>
            <p:ph type="title"/>
          </p:nvPr>
        </p:nvSpPr>
        <p:spPr>
          <a:xfrm>
            <a:off x="457200" y="1005576"/>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41"/>
          <p:cNvSpPr txBox="1">
            <a:spLocks noGrp="1"/>
          </p:cNvSpPr>
          <p:nvPr>
            <p:ph type="body" idx="1"/>
          </p:nvPr>
        </p:nvSpPr>
        <p:spPr>
          <a:xfrm>
            <a:off x="3575050" y="1005576"/>
            <a:ext cx="5111750" cy="358904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46" name="Google Shape;46;p141"/>
          <p:cNvSpPr txBox="1">
            <a:spLocks noGrp="1"/>
          </p:cNvSpPr>
          <p:nvPr>
            <p:ph type="body" idx="2"/>
          </p:nvPr>
        </p:nvSpPr>
        <p:spPr>
          <a:xfrm>
            <a:off x="457200" y="1869672"/>
            <a:ext cx="3008313" cy="2724951"/>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47"/>
        <p:cNvGrpSpPr/>
        <p:nvPr/>
      </p:nvGrpSpPr>
      <p:grpSpPr>
        <a:xfrm>
          <a:off x="0" y="0"/>
          <a:ext cx="0" cy="0"/>
          <a:chOff x="0" y="0"/>
          <a:chExt cx="0" cy="0"/>
        </a:xfrm>
      </p:grpSpPr>
      <p:sp>
        <p:nvSpPr>
          <p:cNvPr id="48" name="Google Shape;48;p14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42"/>
          <p:cNvSpPr>
            <a:spLocks noGrp="1"/>
          </p:cNvSpPr>
          <p:nvPr>
            <p:ph type="pic" idx="2"/>
          </p:nvPr>
        </p:nvSpPr>
        <p:spPr>
          <a:xfrm>
            <a:off x="1792288" y="1005576"/>
            <a:ext cx="5486400" cy="2540105"/>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rgbClr val="7F7F7F"/>
              </a:buClr>
              <a:buSzPts val="2400"/>
              <a:buFont typeface="Arial"/>
              <a:buNone/>
              <a:defRPr sz="2400" b="0" i="0" u="none" strike="noStrike" cap="none">
                <a:solidFill>
                  <a:srgbClr val="7F7F7F"/>
                </a:solidFill>
                <a:latin typeface="Calibri"/>
                <a:ea typeface="Calibri"/>
                <a:cs typeface="Calibri"/>
                <a:sym typeface="Calibri"/>
              </a:defRPr>
            </a:lvl1pPr>
            <a:lvl2pPr marR="0" lvl="1" algn="l" rtl="0">
              <a:spcBef>
                <a:spcPts val="420"/>
              </a:spcBef>
              <a:spcAft>
                <a:spcPts val="0"/>
              </a:spcAft>
              <a:buClr>
                <a:srgbClr val="7F7F7F"/>
              </a:buClr>
              <a:buSzPts val="2100"/>
              <a:buFont typeface="Arial"/>
              <a:buNone/>
              <a:defRPr sz="2100" b="0" i="0" u="none" strike="noStrike" cap="none">
                <a:solidFill>
                  <a:srgbClr val="7F7F7F"/>
                </a:solidFill>
                <a:latin typeface="Calibri"/>
                <a:ea typeface="Calibri"/>
                <a:cs typeface="Calibri"/>
                <a:sym typeface="Calibri"/>
              </a:defRPr>
            </a:lvl2pPr>
            <a:lvl3pPr marR="0" lvl="2" algn="l" rtl="0">
              <a:spcBef>
                <a:spcPts val="36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4pPr>
            <a:lvl5pPr marR="0" lvl="4"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50" name="Google Shape;50;p14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3.jp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1"/>
          <p:cNvPicPr preferRelativeResize="0"/>
          <p:nvPr/>
        </p:nvPicPr>
        <p:blipFill rotWithShape="1">
          <a:blip r:embed="rId17">
            <a:alphaModFix/>
          </a:blip>
          <a:srcRect/>
          <a:stretch/>
        </p:blipFill>
        <p:spPr>
          <a:xfrm>
            <a:off x="-1190" y="0"/>
            <a:ext cx="9145190" cy="5143500"/>
          </a:xfrm>
          <a:prstGeom prst="rect">
            <a:avLst/>
          </a:prstGeom>
          <a:noFill/>
          <a:ln>
            <a:noFill/>
          </a:ln>
        </p:spPr>
      </p:pic>
      <p:sp>
        <p:nvSpPr>
          <p:cNvPr id="11" name="Google Shape;11;p13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marR="0" lvl="0" algn="r" rtl="0">
              <a:spcBef>
                <a:spcPts val="0"/>
              </a:spcBef>
              <a:spcAft>
                <a:spcPts val="0"/>
              </a:spcAft>
              <a:buClr>
                <a:srgbClr val="820038"/>
              </a:buClr>
              <a:buSzPts val="2400"/>
              <a:buFont typeface="Calibri"/>
              <a:buNone/>
              <a:defRPr sz="2400" b="0" i="0" u="none" strike="noStrike" cap="none">
                <a:solidFill>
                  <a:srgbClr val="820038"/>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31"/>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36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1pPr>
            <a:lvl2pPr marL="914400" marR="0" lvl="1" indent="-323850" algn="l" rtl="0">
              <a:spcBef>
                <a:spcPts val="300"/>
              </a:spcBef>
              <a:spcAft>
                <a:spcPts val="0"/>
              </a:spcAft>
              <a:buClr>
                <a:srgbClr val="7F7F7F"/>
              </a:buClr>
              <a:buSzPts val="1500"/>
              <a:buFont typeface="Arial"/>
              <a:buChar char="–"/>
              <a:defRPr sz="1500" b="0" i="0" u="none" strike="noStrike" cap="none">
                <a:solidFill>
                  <a:srgbClr val="7F7F7F"/>
                </a:solidFill>
                <a:latin typeface="Calibri"/>
                <a:ea typeface="Calibri"/>
                <a:cs typeface="Calibri"/>
                <a:sym typeface="Calibri"/>
              </a:defRPr>
            </a:lvl2pPr>
            <a:lvl3pPr marL="1371600" marR="0" lvl="2" indent="-314325" algn="l" rtl="0">
              <a:spcBef>
                <a:spcPts val="270"/>
              </a:spcBef>
              <a:spcAft>
                <a:spcPts val="0"/>
              </a:spcAft>
              <a:buClr>
                <a:srgbClr val="7F7F7F"/>
              </a:buClr>
              <a:buSzPts val="1350"/>
              <a:buFont typeface="Arial"/>
              <a:buChar char="•"/>
              <a:defRPr sz="1350" b="0" i="0" u="none" strike="noStrike" cap="none">
                <a:solidFill>
                  <a:srgbClr val="7F7F7F"/>
                </a:solidFill>
                <a:latin typeface="Calibri"/>
                <a:ea typeface="Calibri"/>
                <a:cs typeface="Calibri"/>
                <a:sym typeface="Calibri"/>
              </a:defRPr>
            </a:lvl3pPr>
            <a:lvl4pPr marL="1828800" marR="0" lvl="3"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4pPr>
            <a:lvl5pPr marL="2286000" marR="0" lvl="4"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cxnSp>
        <p:nvCxnSpPr>
          <p:cNvPr id="13" name="Google Shape;13;p131"/>
          <p:cNvCxnSpPr/>
          <p:nvPr/>
        </p:nvCxnSpPr>
        <p:spPr>
          <a:xfrm>
            <a:off x="0" y="849846"/>
            <a:ext cx="9144000" cy="0"/>
          </a:xfrm>
          <a:prstGeom prst="straightConnector1">
            <a:avLst/>
          </a:prstGeom>
          <a:noFill/>
          <a:ln w="19050" cap="flat" cmpd="sng">
            <a:solidFill>
              <a:srgbClr val="82003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pic>
        <p:nvPicPr>
          <p:cNvPr id="73" name="Google Shape;73;p134"/>
          <p:cNvPicPr preferRelativeResize="0"/>
          <p:nvPr/>
        </p:nvPicPr>
        <p:blipFill rotWithShape="1">
          <a:blip r:embed="rId13">
            <a:alphaModFix/>
          </a:blip>
          <a:srcRect/>
          <a:stretch/>
        </p:blipFill>
        <p:spPr>
          <a:xfrm>
            <a:off x="-1190" y="0"/>
            <a:ext cx="9145190" cy="5143500"/>
          </a:xfrm>
          <a:prstGeom prst="rect">
            <a:avLst/>
          </a:prstGeom>
          <a:noFill/>
          <a:ln>
            <a:noFill/>
          </a:ln>
        </p:spPr>
      </p:pic>
      <p:sp>
        <p:nvSpPr>
          <p:cNvPr id="74" name="Google Shape;74;p13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marR="0" lvl="0" algn="r" rtl="0">
              <a:spcBef>
                <a:spcPts val="0"/>
              </a:spcBef>
              <a:spcAft>
                <a:spcPts val="0"/>
              </a:spcAft>
              <a:buClr>
                <a:srgbClr val="820038"/>
              </a:buClr>
              <a:buSzPts val="2400"/>
              <a:buFont typeface="Calibri"/>
              <a:buNone/>
              <a:defRPr sz="2400" b="0" i="0" u="none" strike="noStrike" cap="none">
                <a:solidFill>
                  <a:srgbClr val="820038"/>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Google Shape;75;p134"/>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36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1pPr>
            <a:lvl2pPr marL="914400" marR="0" lvl="1" indent="-323850" algn="l" rtl="0">
              <a:spcBef>
                <a:spcPts val="300"/>
              </a:spcBef>
              <a:spcAft>
                <a:spcPts val="0"/>
              </a:spcAft>
              <a:buClr>
                <a:srgbClr val="7F7F7F"/>
              </a:buClr>
              <a:buSzPts val="1500"/>
              <a:buFont typeface="Arial"/>
              <a:buChar char="–"/>
              <a:defRPr sz="1500" b="0" i="0" u="none" strike="noStrike" cap="none">
                <a:solidFill>
                  <a:srgbClr val="7F7F7F"/>
                </a:solidFill>
                <a:latin typeface="Calibri"/>
                <a:ea typeface="Calibri"/>
                <a:cs typeface="Calibri"/>
                <a:sym typeface="Calibri"/>
              </a:defRPr>
            </a:lvl2pPr>
            <a:lvl3pPr marL="1371600" marR="0" lvl="2" indent="-314325" algn="l" rtl="0">
              <a:spcBef>
                <a:spcPts val="270"/>
              </a:spcBef>
              <a:spcAft>
                <a:spcPts val="0"/>
              </a:spcAft>
              <a:buClr>
                <a:srgbClr val="7F7F7F"/>
              </a:buClr>
              <a:buSzPts val="1350"/>
              <a:buFont typeface="Arial"/>
              <a:buChar char="•"/>
              <a:defRPr sz="1350" b="0" i="0" u="none" strike="noStrike" cap="none">
                <a:solidFill>
                  <a:srgbClr val="7F7F7F"/>
                </a:solidFill>
                <a:latin typeface="Calibri"/>
                <a:ea typeface="Calibri"/>
                <a:cs typeface="Calibri"/>
                <a:sym typeface="Calibri"/>
              </a:defRPr>
            </a:lvl3pPr>
            <a:lvl4pPr marL="1828800" marR="0" lvl="3"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4pPr>
            <a:lvl5pPr marL="2286000" marR="0" lvl="4"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cxnSp>
        <p:nvCxnSpPr>
          <p:cNvPr id="76" name="Google Shape;76;p134"/>
          <p:cNvCxnSpPr/>
          <p:nvPr/>
        </p:nvCxnSpPr>
        <p:spPr>
          <a:xfrm>
            <a:off x="0" y="849846"/>
            <a:ext cx="9144000" cy="0"/>
          </a:xfrm>
          <a:prstGeom prst="straightConnector1">
            <a:avLst/>
          </a:prstGeom>
          <a:noFill/>
          <a:ln w="19050" cap="flat" cmpd="sng">
            <a:solidFill>
              <a:srgbClr val="82003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css/css3_flexbox.as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nodejs.org/es/" TargetMode="External"/><Relationship Id="rId4" Type="http://schemas.openxmlformats.org/officeDocument/2006/relationships/hyperlink" Target="https://github.com/angular/angular-cl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
          <p:cNvSpPr/>
          <p:nvPr/>
        </p:nvSpPr>
        <p:spPr>
          <a:xfrm>
            <a:off x="0" y="-13216"/>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1"/>
          <p:cNvSpPr txBox="1"/>
          <p:nvPr/>
        </p:nvSpPr>
        <p:spPr>
          <a:xfrm>
            <a:off x="2918236" y="2236858"/>
            <a:ext cx="5904656"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3200" dirty="0">
                <a:solidFill>
                  <a:srgbClr val="632423"/>
                </a:solidFill>
                <a:latin typeface="Calibri"/>
                <a:ea typeface="Calibri"/>
                <a:cs typeface="Calibri"/>
                <a:sym typeface="Calibri"/>
              </a:rPr>
              <a:t>Angular</a:t>
            </a:r>
            <a:endParaRPr sz="3200" dirty="0">
              <a:solidFill>
                <a:srgbClr val="632423"/>
              </a:solidFill>
              <a:latin typeface="Calibri"/>
              <a:ea typeface="Calibri"/>
              <a:cs typeface="Calibri"/>
              <a:sym typeface="Calibri"/>
            </a:endParaRPr>
          </a:p>
          <a:p>
            <a:pPr marL="0" marR="0" lvl="0" indent="0" algn="l" rtl="0">
              <a:spcBef>
                <a:spcPts val="0"/>
              </a:spcBef>
              <a:spcAft>
                <a:spcPts val="0"/>
              </a:spcAft>
              <a:buNone/>
            </a:pPr>
            <a:endParaRPr sz="3200" dirty="0">
              <a:solidFill>
                <a:srgbClr val="820038"/>
              </a:solidFill>
              <a:latin typeface="Calibri"/>
              <a:ea typeface="Calibri"/>
              <a:cs typeface="Calibri"/>
              <a:sym typeface="Calibri"/>
            </a:endParaRPr>
          </a:p>
        </p:txBody>
      </p:sp>
      <p:pic>
        <p:nvPicPr>
          <p:cNvPr id="125" name="Google Shape;125;p1"/>
          <p:cNvPicPr preferRelativeResize="0"/>
          <p:nvPr/>
        </p:nvPicPr>
        <p:blipFill rotWithShape="1">
          <a:blip r:embed="rId3">
            <a:alphaModFix/>
          </a:blip>
          <a:srcRect/>
          <a:stretch/>
        </p:blipFill>
        <p:spPr>
          <a:xfrm>
            <a:off x="4605511" y="-13216"/>
            <a:ext cx="2381250" cy="238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8"/>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CSS (Estilos) </a:t>
            </a:r>
            <a:endParaRPr dirty="0"/>
          </a:p>
        </p:txBody>
      </p:sp>
      <p:graphicFrame>
        <p:nvGraphicFramePr>
          <p:cNvPr id="564" name="Google Shape;564;p48"/>
          <p:cNvGraphicFramePr/>
          <p:nvPr/>
        </p:nvGraphicFramePr>
        <p:xfrm>
          <a:off x="409754" y="873425"/>
          <a:ext cx="8273150" cy="3667120"/>
        </p:xfrm>
        <a:graphic>
          <a:graphicData uri="http://schemas.openxmlformats.org/drawingml/2006/table">
            <a:tbl>
              <a:tblPr firstRow="1" bandRow="1">
                <a:noFill/>
                <a:tableStyleId>{8AD60437-AAF8-4388-BEE0-A70EE9069B19}</a:tableStyleId>
              </a:tblPr>
              <a:tblGrid>
                <a:gridCol w="2782025">
                  <a:extLst>
                    <a:ext uri="{9D8B030D-6E8A-4147-A177-3AD203B41FA5}">
                      <a16:colId xmlns:a16="http://schemas.microsoft.com/office/drawing/2014/main" val="20000"/>
                    </a:ext>
                  </a:extLst>
                </a:gridCol>
                <a:gridCol w="5491125">
                  <a:extLst>
                    <a:ext uri="{9D8B030D-6E8A-4147-A177-3AD203B41FA5}">
                      <a16:colId xmlns:a16="http://schemas.microsoft.com/office/drawing/2014/main" val="20001"/>
                    </a:ext>
                  </a:extLst>
                </a:gridCol>
              </a:tblGrid>
              <a:tr h="539150">
                <a:tc>
                  <a:txBody>
                    <a:bodyPr/>
                    <a:lstStyle/>
                    <a:p>
                      <a:pPr marL="0" marR="0" lvl="0" indent="0" algn="l" rtl="0">
                        <a:spcBef>
                          <a:spcPts val="0"/>
                        </a:spcBef>
                        <a:spcAft>
                          <a:spcPts val="0"/>
                        </a:spcAft>
                        <a:buNone/>
                      </a:pPr>
                      <a:r>
                        <a:rPr lang="es-ES" sz="2000" b="1">
                          <a:solidFill>
                            <a:schemeClr val="lt1"/>
                          </a:solidFill>
                          <a:latin typeface="Overlock"/>
                          <a:ea typeface="Overlock"/>
                          <a:cs typeface="Overlock"/>
                          <a:sym typeface="Overlock"/>
                        </a:rPr>
                        <a:t>Definición</a:t>
                      </a:r>
                      <a:endParaRPr/>
                    </a:p>
                  </a:txBody>
                  <a:tcPr marL="91450" marR="91450" marT="45725" marB="45725"/>
                </a:tc>
                <a:tc>
                  <a:txBody>
                    <a:bodyPr/>
                    <a:lstStyle/>
                    <a:p>
                      <a:pPr marL="0" marR="0" lvl="0" indent="0" algn="l" rtl="0">
                        <a:spcBef>
                          <a:spcPts val="0"/>
                        </a:spcBef>
                        <a:spcAft>
                          <a:spcPts val="0"/>
                        </a:spcAft>
                        <a:buNone/>
                      </a:pPr>
                      <a:r>
                        <a:rPr lang="es-ES" sz="2000" b="1">
                          <a:solidFill>
                            <a:schemeClr val="lt1"/>
                          </a:solidFill>
                          <a:latin typeface="Overlock"/>
                          <a:ea typeface="Overlock"/>
                          <a:cs typeface="Overlock"/>
                          <a:sym typeface="Overlock"/>
                        </a:rPr>
                        <a:t>Ejemplos</a:t>
                      </a:r>
                      <a:endParaRPr/>
                    </a:p>
                  </a:txBody>
                  <a:tcPr marL="91450" marR="91450" marT="45725" marB="45725"/>
                </a:tc>
                <a:extLst>
                  <a:ext uri="{0D108BD9-81ED-4DB2-BD59-A6C34878D82A}">
                    <a16:rowId xmlns:a16="http://schemas.microsoft.com/office/drawing/2014/main" val="10000"/>
                  </a:ext>
                </a:extLst>
              </a:tr>
              <a:tr h="301925">
                <a:tc>
                  <a:txBody>
                    <a:bodyPr/>
                    <a:lstStyle/>
                    <a:p>
                      <a:pPr marL="0" marR="0" lvl="0" indent="0" algn="l" rtl="0">
                        <a:spcBef>
                          <a:spcPts val="0"/>
                        </a:spcBef>
                        <a:spcAft>
                          <a:spcPts val="0"/>
                        </a:spcAft>
                        <a:buNone/>
                      </a:pPr>
                      <a:r>
                        <a:rPr lang="es-ES" sz="1350">
                          <a:solidFill>
                            <a:schemeClr val="dk1"/>
                          </a:solidFill>
                          <a:latin typeface="Calibri"/>
                          <a:ea typeface="Calibri"/>
                          <a:cs typeface="Calibri"/>
                          <a:sym typeface="Calibri"/>
                        </a:rPr>
                        <a:t>Color de texto </a:t>
                      </a:r>
                      <a:endParaRPr/>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b="1" i="0" u="none" strike="noStrike"/>
                        <a:t>color:</a:t>
                      </a:r>
                      <a:r>
                        <a:rPr lang="es-ES" sz="1350" b="0" i="0" u="none" strike="noStrike"/>
                        <a:t>red</a:t>
                      </a:r>
                      <a:endParaRPr/>
                    </a:p>
                  </a:txBody>
                  <a:tcPr marL="91450" marR="91450" marT="45725" marB="45725"/>
                </a:tc>
                <a:extLst>
                  <a:ext uri="{0D108BD9-81ED-4DB2-BD59-A6C34878D82A}">
                    <a16:rowId xmlns:a16="http://schemas.microsoft.com/office/drawing/2014/main" val="10001"/>
                  </a:ext>
                </a:extLst>
              </a:tr>
              <a:tr h="301925">
                <a:tc>
                  <a:txBody>
                    <a:bodyPr/>
                    <a:lstStyle/>
                    <a:p>
                      <a:pPr marL="0" marR="0" lvl="0" indent="0" algn="l" rtl="0">
                        <a:spcBef>
                          <a:spcPts val="0"/>
                        </a:spcBef>
                        <a:spcAft>
                          <a:spcPts val="0"/>
                        </a:spcAft>
                        <a:buClr>
                          <a:schemeClr val="dk1"/>
                        </a:buClr>
                        <a:buSzPts val="1350"/>
                        <a:buFont typeface="Calibri"/>
                        <a:buNone/>
                      </a:pPr>
                      <a:r>
                        <a:rPr lang="es-ES" sz="1350" b="0" i="0" u="none" strike="noStrike"/>
                        <a:t>Tamaño de los caracteres</a:t>
                      </a:r>
                      <a:endParaRPr sz="1350"/>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b="1" i="0" u="none" strike="noStrike"/>
                        <a:t>font-size:</a:t>
                      </a:r>
                      <a:r>
                        <a:rPr lang="es-ES" sz="1350" b="0" i="0" u="none" strike="noStrike"/>
                        <a:t>20px</a:t>
                      </a:r>
                      <a:endParaRPr sz="1350"/>
                    </a:p>
                  </a:txBody>
                  <a:tcPr marL="91450" marR="91450" marT="45725" marB="45725"/>
                </a:tc>
                <a:extLst>
                  <a:ext uri="{0D108BD9-81ED-4DB2-BD59-A6C34878D82A}">
                    <a16:rowId xmlns:a16="http://schemas.microsoft.com/office/drawing/2014/main" val="10002"/>
                  </a:ext>
                </a:extLst>
              </a:tr>
              <a:tr h="291150">
                <a:tc>
                  <a:txBody>
                    <a:bodyPr/>
                    <a:lstStyle/>
                    <a:p>
                      <a:pPr marL="0" marR="0" lvl="0" indent="0" algn="l" rtl="0">
                        <a:spcBef>
                          <a:spcPts val="0"/>
                        </a:spcBef>
                        <a:spcAft>
                          <a:spcPts val="0"/>
                        </a:spcAft>
                        <a:buClr>
                          <a:schemeClr val="dk1"/>
                        </a:buClr>
                        <a:buSzPts val="1350"/>
                        <a:buFont typeface="Calibri"/>
                        <a:buNone/>
                      </a:pPr>
                      <a:r>
                        <a:rPr lang="es-ES" sz="1350" b="0" i="0" u="none" strike="noStrike"/>
                        <a:t>Tipo de letra</a:t>
                      </a:r>
                      <a:endParaRPr sz="1350"/>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b="1" i="0" u="none" strike="noStrike"/>
                        <a:t>font-family:</a:t>
                      </a:r>
                      <a:r>
                        <a:rPr lang="es-ES" sz="1350" b="0" i="0" u="none" strike="noStrike"/>
                        <a:t>Courier,Verdana,Arial;</a:t>
                      </a:r>
                      <a:endParaRPr sz="1350"/>
                    </a:p>
                  </a:txBody>
                  <a:tcPr marL="91450" marR="91450" marT="45725" marB="45725"/>
                </a:tc>
                <a:extLst>
                  <a:ext uri="{0D108BD9-81ED-4DB2-BD59-A6C34878D82A}">
                    <a16:rowId xmlns:a16="http://schemas.microsoft.com/office/drawing/2014/main" val="10003"/>
                  </a:ext>
                </a:extLst>
              </a:tr>
              <a:tr h="291150">
                <a:tc>
                  <a:txBody>
                    <a:bodyPr/>
                    <a:lstStyle/>
                    <a:p>
                      <a:pPr marL="0" marR="0" lvl="0" indent="0" algn="l" rtl="0">
                        <a:spcBef>
                          <a:spcPts val="0"/>
                        </a:spcBef>
                        <a:spcAft>
                          <a:spcPts val="0"/>
                        </a:spcAft>
                        <a:buClr>
                          <a:schemeClr val="dk1"/>
                        </a:buClr>
                        <a:buSzPts val="1350"/>
                        <a:buFont typeface="Calibri"/>
                        <a:buNone/>
                      </a:pPr>
                      <a:r>
                        <a:rPr lang="es-ES" sz="1350" b="0" i="0" u="none" strike="noStrike"/>
                        <a:t>Peso o grosor de la fuente</a:t>
                      </a:r>
                      <a:endParaRPr sz="1350"/>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b="1" i="0" u="none" strike="noStrike"/>
                        <a:t>font-weight:</a:t>
                      </a:r>
                      <a:r>
                        <a:rPr lang="es-ES" sz="1350" b="0" i="0" u="none" strike="noStrike"/>
                        <a:t>bold;</a:t>
                      </a:r>
                      <a:endParaRPr sz="1350"/>
                    </a:p>
                  </a:txBody>
                  <a:tcPr marL="91450" marR="91450" marT="45725" marB="45725"/>
                </a:tc>
                <a:extLst>
                  <a:ext uri="{0D108BD9-81ED-4DB2-BD59-A6C34878D82A}">
                    <a16:rowId xmlns:a16="http://schemas.microsoft.com/office/drawing/2014/main" val="10004"/>
                  </a:ext>
                </a:extLst>
              </a:tr>
              <a:tr h="312700">
                <a:tc>
                  <a:txBody>
                    <a:bodyPr/>
                    <a:lstStyle/>
                    <a:p>
                      <a:pPr marL="0" marR="0" lvl="0" indent="0" algn="l" rtl="0">
                        <a:spcBef>
                          <a:spcPts val="0"/>
                        </a:spcBef>
                        <a:spcAft>
                          <a:spcPts val="0"/>
                        </a:spcAft>
                        <a:buClr>
                          <a:schemeClr val="dk1"/>
                        </a:buClr>
                        <a:buSzPts val="1350"/>
                        <a:buFont typeface="Calibri"/>
                        <a:buNone/>
                      </a:pPr>
                      <a:r>
                        <a:rPr lang="es-ES" sz="1350" b="0" i="0" u="none" strike="noStrike"/>
                        <a:t>Márgenes del bloque respecto a la ventana activa.</a:t>
                      </a:r>
                      <a:endParaRPr sz="1350"/>
                    </a:p>
                  </a:txBody>
                  <a:tcPr marL="91450" marR="91450" marT="45725" marB="45725"/>
                </a:tc>
                <a:tc>
                  <a:txBody>
                    <a:bodyPr/>
                    <a:lstStyle/>
                    <a:p>
                      <a:pPr marL="0" marR="0" lvl="0" indent="0" algn="l" rtl="0">
                        <a:lnSpc>
                          <a:spcPct val="100000"/>
                        </a:lnSpc>
                        <a:spcBef>
                          <a:spcPts val="0"/>
                        </a:spcBef>
                        <a:spcAft>
                          <a:spcPts val="0"/>
                        </a:spcAft>
                        <a:buClr>
                          <a:schemeClr val="dk1"/>
                        </a:buClr>
                        <a:buSzPts val="1350"/>
                        <a:buFont typeface="Calibri"/>
                        <a:buNone/>
                      </a:pPr>
                      <a:r>
                        <a:rPr lang="es-ES" sz="1350" b="1" i="0" u="none" strike="noStrike"/>
                        <a:t>margin-left:</a:t>
                      </a:r>
                      <a:r>
                        <a:rPr lang="es-ES" sz="1350" b="0" i="0" u="none" strike="noStrike"/>
                        <a:t>unidad   margen izquierdo</a:t>
                      </a:r>
                      <a:endParaRPr sz="1350"/>
                    </a:p>
                    <a:p>
                      <a:pPr marL="0" marR="0" lvl="0" indent="0" algn="l" rtl="0">
                        <a:lnSpc>
                          <a:spcPct val="100000"/>
                        </a:lnSpc>
                        <a:spcBef>
                          <a:spcPts val="0"/>
                        </a:spcBef>
                        <a:spcAft>
                          <a:spcPts val="0"/>
                        </a:spcAft>
                        <a:buClr>
                          <a:schemeClr val="dk1"/>
                        </a:buClr>
                        <a:buSzPts val="1350"/>
                        <a:buFont typeface="Calibri"/>
                        <a:buNone/>
                      </a:pPr>
                      <a:r>
                        <a:rPr lang="es-ES" sz="1350" b="1" i="0" u="none" strike="noStrike"/>
                        <a:t>margin-right:</a:t>
                      </a:r>
                      <a:r>
                        <a:rPr lang="es-ES" sz="1350" b="0" i="0" u="none" strike="noStrike"/>
                        <a:t>unidad   margen derecho</a:t>
                      </a:r>
                      <a:endParaRPr sz="1350"/>
                    </a:p>
                    <a:p>
                      <a:pPr marL="0" marR="0" lvl="0" indent="0" algn="l" rtl="0">
                        <a:lnSpc>
                          <a:spcPct val="100000"/>
                        </a:lnSpc>
                        <a:spcBef>
                          <a:spcPts val="0"/>
                        </a:spcBef>
                        <a:spcAft>
                          <a:spcPts val="0"/>
                        </a:spcAft>
                        <a:buClr>
                          <a:schemeClr val="dk1"/>
                        </a:buClr>
                        <a:buSzPts val="1350"/>
                        <a:buFont typeface="Calibri"/>
                        <a:buNone/>
                      </a:pPr>
                      <a:r>
                        <a:rPr lang="es-ES" sz="1350" b="1" i="0" u="none" strike="noStrike"/>
                        <a:t>margin-top:</a:t>
                      </a:r>
                      <a:r>
                        <a:rPr lang="es-ES" sz="1350" b="0" i="0" u="none" strike="noStrike"/>
                        <a:t>unidad   margen superior</a:t>
                      </a:r>
                      <a:endParaRPr sz="1350"/>
                    </a:p>
                    <a:p>
                      <a:pPr marL="0" marR="0" lvl="0" indent="0" algn="l" rtl="0">
                        <a:lnSpc>
                          <a:spcPct val="100000"/>
                        </a:lnSpc>
                        <a:spcBef>
                          <a:spcPts val="0"/>
                        </a:spcBef>
                        <a:spcAft>
                          <a:spcPts val="0"/>
                        </a:spcAft>
                        <a:buClr>
                          <a:schemeClr val="dk1"/>
                        </a:buClr>
                        <a:buSzPts val="1350"/>
                        <a:buFont typeface="Calibri"/>
                        <a:buNone/>
                      </a:pPr>
                      <a:r>
                        <a:rPr lang="es-ES" sz="1350" b="1" i="0" u="none" strike="noStrike"/>
                        <a:t>margin-bottom:</a:t>
                      </a:r>
                      <a:r>
                        <a:rPr lang="es-ES" sz="1350" b="0" i="0" u="none" strike="noStrike"/>
                        <a:t>unidad   margen inferior</a:t>
                      </a:r>
                      <a:endParaRPr sz="1350"/>
                    </a:p>
                    <a:p>
                      <a:pPr marL="0" marR="0" lvl="0" indent="0" algn="l" rtl="0">
                        <a:lnSpc>
                          <a:spcPct val="100000"/>
                        </a:lnSpc>
                        <a:spcBef>
                          <a:spcPts val="0"/>
                        </a:spcBef>
                        <a:spcAft>
                          <a:spcPts val="0"/>
                        </a:spcAft>
                        <a:buClr>
                          <a:schemeClr val="dk1"/>
                        </a:buClr>
                        <a:buSzPts val="1350"/>
                        <a:buFont typeface="Calibri"/>
                        <a:buNone/>
                      </a:pPr>
                      <a:r>
                        <a:rPr lang="es-ES" sz="1350" b="1" i="0" u="none" strike="noStrike"/>
                        <a:t>margin:</a:t>
                      </a:r>
                      <a:r>
                        <a:rPr lang="es-ES" sz="1350" b="0" i="0" u="none" strike="noStrike"/>
                        <a:t>unidad   los cuatros márgenes</a:t>
                      </a:r>
                      <a:endParaRPr sz="1350"/>
                    </a:p>
                    <a:p>
                      <a:pPr marL="0" marR="0" lvl="0" indent="0" algn="l" rtl="0">
                        <a:spcBef>
                          <a:spcPts val="0"/>
                        </a:spcBef>
                        <a:spcAft>
                          <a:spcPts val="0"/>
                        </a:spcAft>
                        <a:buClr>
                          <a:schemeClr val="dk1"/>
                        </a:buClr>
                        <a:buSzPts val="1350"/>
                        <a:buFont typeface="Calibri"/>
                        <a:buNone/>
                      </a:pPr>
                      <a:endParaRPr sz="135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r h="301925">
                <a:tc>
                  <a:txBody>
                    <a:bodyPr/>
                    <a:lstStyle/>
                    <a:p>
                      <a:pPr marL="0" marR="0" lvl="0" indent="0" algn="l" rtl="0">
                        <a:spcBef>
                          <a:spcPts val="0"/>
                        </a:spcBef>
                        <a:spcAft>
                          <a:spcPts val="0"/>
                        </a:spcAft>
                        <a:buClr>
                          <a:schemeClr val="dk1"/>
                        </a:buClr>
                        <a:buSzPts val="1350"/>
                        <a:buFont typeface="Calibri"/>
                        <a:buNone/>
                      </a:pPr>
                      <a:r>
                        <a:rPr lang="es-ES" sz="1350" b="0" i="0" u="none" strike="noStrike"/>
                        <a:t>Márgenes </a:t>
                      </a:r>
                      <a:r>
                        <a:rPr lang="es-ES" sz="1350" b="1" i="0" u="none" strike="noStrike"/>
                        <a:t>dentro</a:t>
                      </a:r>
                      <a:r>
                        <a:rPr lang="es-ES" sz="1350" b="0" i="0" u="none" strike="noStrike"/>
                        <a:t> del bloque</a:t>
                      </a:r>
                      <a:endParaRPr sz="1350"/>
                    </a:p>
                  </a:txBody>
                  <a:tcPr marL="91450" marR="91450" marT="45725" marB="45725"/>
                </a:tc>
                <a:tc>
                  <a:txBody>
                    <a:bodyPr/>
                    <a:lstStyle/>
                    <a:p>
                      <a:pPr marL="0" marR="0" lvl="0" indent="0" algn="l" rtl="0">
                        <a:lnSpc>
                          <a:spcPct val="100000"/>
                        </a:lnSpc>
                        <a:spcBef>
                          <a:spcPts val="0"/>
                        </a:spcBef>
                        <a:spcAft>
                          <a:spcPts val="0"/>
                        </a:spcAft>
                        <a:buClr>
                          <a:schemeClr val="dk1"/>
                        </a:buClr>
                        <a:buSzPts val="1350"/>
                        <a:buFont typeface="Calibri"/>
                        <a:buNone/>
                      </a:pPr>
                      <a:r>
                        <a:rPr lang="es-ES" sz="1350" b="1" i="0" u="none" strike="noStrike"/>
                        <a:t>padding:</a:t>
                      </a:r>
                      <a:r>
                        <a:rPr lang="es-ES" sz="1350" b="0" i="0" u="none" strike="noStrike"/>
                        <a:t>unidad   los cuatros márgenes internos</a:t>
                      </a:r>
                      <a:endParaRPr sz="1350"/>
                    </a:p>
                  </a:txBody>
                  <a:tcPr marL="91450" marR="91450" marT="45725" marB="45725"/>
                </a:tc>
                <a:extLst>
                  <a:ext uri="{0D108BD9-81ED-4DB2-BD59-A6C34878D82A}">
                    <a16:rowId xmlns:a16="http://schemas.microsoft.com/office/drawing/2014/main" val="10006"/>
                  </a:ext>
                </a:extLst>
              </a:tr>
              <a:tr h="301925">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Color de fondo</a:t>
                      </a:r>
                      <a:endParaRPr sz="1350"/>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b="1" i="0" u="none" strike="noStrike">
                          <a:latin typeface="Calibri"/>
                          <a:ea typeface="Calibri"/>
                          <a:cs typeface="Calibri"/>
                          <a:sym typeface="Calibri"/>
                        </a:rPr>
                        <a:t>background-color :</a:t>
                      </a:r>
                      <a:r>
                        <a:rPr lang="es-ES" sz="1350" b="0" i="0" u="none" strike="noStrike">
                          <a:latin typeface="Calibri"/>
                          <a:ea typeface="Calibri"/>
                          <a:cs typeface="Calibri"/>
                          <a:sym typeface="Calibri"/>
                        </a:rPr>
                        <a:t>red</a:t>
                      </a:r>
                      <a:endParaRPr sz="1350" b="1" i="0" u="none" strike="noStrike">
                        <a:latin typeface="Calibri"/>
                        <a:ea typeface="Calibri"/>
                        <a:cs typeface="Calibri"/>
                        <a:sym typeface="Calibri"/>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CSS(Unidades de medida) </a:t>
            </a:r>
            <a:endParaRPr dirty="0"/>
          </a:p>
        </p:txBody>
      </p:sp>
      <p:sp>
        <p:nvSpPr>
          <p:cNvPr id="570" name="Google Shape;570;p49"/>
          <p:cNvSpPr txBox="1"/>
          <p:nvPr/>
        </p:nvSpPr>
        <p:spPr>
          <a:xfrm>
            <a:off x="86725" y="738400"/>
            <a:ext cx="8539500" cy="28383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2400"/>
              </a:spcBef>
              <a:spcAft>
                <a:spcPts val="0"/>
              </a:spcAft>
              <a:buNone/>
            </a:pPr>
            <a:r>
              <a:rPr lang="es-ES" sz="1800">
                <a:solidFill>
                  <a:srgbClr val="7F7F7F"/>
                </a:solidFill>
                <a:latin typeface="Calibri"/>
                <a:ea typeface="Calibri"/>
                <a:cs typeface="Calibri"/>
                <a:sym typeface="Calibri"/>
              </a:rPr>
              <a:t>Unidades de medida en CSS son: Px, Porcentajes, Em y Rem</a:t>
            </a:r>
            <a:endParaRPr sz="1800">
              <a:solidFill>
                <a:srgbClr val="7F7F7F"/>
              </a:solidFill>
              <a:latin typeface="Calibri"/>
              <a:ea typeface="Calibri"/>
              <a:cs typeface="Calibri"/>
              <a:sym typeface="Calibri"/>
            </a:endParaRPr>
          </a:p>
          <a:p>
            <a:pPr marL="457200" lvl="0" indent="-342900" algn="l" rtl="0">
              <a:lnSpc>
                <a:spcPct val="130000"/>
              </a:lnSpc>
              <a:spcBef>
                <a:spcPts val="2400"/>
              </a:spcBef>
              <a:spcAft>
                <a:spcPts val="0"/>
              </a:spcAft>
              <a:buClr>
                <a:srgbClr val="7F7F7F"/>
              </a:buClr>
              <a:buSzPts val="1800"/>
              <a:buFont typeface="Calibri"/>
              <a:buAutoNum type="arabicPeriod"/>
            </a:pPr>
            <a:r>
              <a:rPr lang="es-ES" sz="1800">
                <a:solidFill>
                  <a:srgbClr val="7F7F7F"/>
                </a:solidFill>
                <a:latin typeface="Calibri"/>
                <a:ea typeface="Calibri"/>
                <a:cs typeface="Calibri"/>
                <a:sym typeface="Calibri"/>
              </a:rPr>
              <a:t>Px :Dimensiones de los objetos y los estilos de fuente de tamaños rígidos</a:t>
            </a:r>
            <a:endParaRPr sz="1800">
              <a:solidFill>
                <a:srgbClr val="7F7F7F"/>
              </a:solidFill>
              <a:latin typeface="Calibri"/>
              <a:ea typeface="Calibri"/>
              <a:cs typeface="Calibri"/>
              <a:sym typeface="Calibri"/>
            </a:endParaRPr>
          </a:p>
          <a:p>
            <a:pPr marL="457200" lvl="0" indent="-342900" algn="l" rtl="0">
              <a:lnSpc>
                <a:spcPct val="130000"/>
              </a:lnSpc>
              <a:spcBef>
                <a:spcPts val="0"/>
              </a:spcBef>
              <a:spcAft>
                <a:spcPts val="0"/>
              </a:spcAft>
              <a:buClr>
                <a:srgbClr val="7F7F7F"/>
              </a:buClr>
              <a:buSzPts val="1800"/>
              <a:buFont typeface="Calibri"/>
              <a:buAutoNum type="arabicPeriod"/>
            </a:pPr>
            <a:r>
              <a:rPr lang="es-ES" sz="1800">
                <a:solidFill>
                  <a:srgbClr val="7F7F7F"/>
                </a:solidFill>
                <a:latin typeface="Calibri"/>
                <a:ea typeface="Calibri"/>
                <a:cs typeface="Calibri"/>
                <a:sym typeface="Calibri"/>
              </a:rPr>
              <a:t>% : La unidad de medida porcentual es la que se usa por defecto en los elementos HTML.</a:t>
            </a:r>
            <a:endParaRPr sz="1800">
              <a:solidFill>
                <a:srgbClr val="7F7F7F"/>
              </a:solidFill>
              <a:latin typeface="Calibri"/>
              <a:ea typeface="Calibri"/>
              <a:cs typeface="Calibri"/>
              <a:sym typeface="Calibri"/>
            </a:endParaRPr>
          </a:p>
          <a:p>
            <a:pPr marL="457200" lvl="0" indent="-342900" algn="l" rtl="0">
              <a:lnSpc>
                <a:spcPct val="130000"/>
              </a:lnSpc>
              <a:spcBef>
                <a:spcPts val="0"/>
              </a:spcBef>
              <a:spcAft>
                <a:spcPts val="0"/>
              </a:spcAft>
              <a:buClr>
                <a:srgbClr val="7F7F7F"/>
              </a:buClr>
              <a:buSzPts val="1800"/>
              <a:buFont typeface="Calibri"/>
              <a:buAutoNum type="arabicPeriod"/>
            </a:pPr>
            <a:r>
              <a:rPr lang="es-ES" sz="1800">
                <a:solidFill>
                  <a:srgbClr val="7F7F7F"/>
                </a:solidFill>
                <a:latin typeface="Calibri"/>
                <a:ea typeface="Calibri"/>
                <a:cs typeface="Calibri"/>
                <a:sym typeface="Calibri"/>
              </a:rPr>
              <a:t>Em : Es básicamente el tamaño de una letra (depende del padre)</a:t>
            </a:r>
            <a:endParaRPr sz="1800">
              <a:solidFill>
                <a:srgbClr val="7F7F7F"/>
              </a:solidFill>
              <a:latin typeface="Calibri"/>
              <a:ea typeface="Calibri"/>
              <a:cs typeface="Calibri"/>
              <a:sym typeface="Calibri"/>
            </a:endParaRPr>
          </a:p>
          <a:p>
            <a:pPr marL="457200" lvl="0" indent="0" algn="l" rtl="0">
              <a:lnSpc>
                <a:spcPct val="130000"/>
              </a:lnSpc>
              <a:spcBef>
                <a:spcPts val="2400"/>
              </a:spcBef>
              <a:spcAft>
                <a:spcPts val="0"/>
              </a:spcAft>
              <a:buNone/>
            </a:pPr>
            <a:endParaRPr sz="1800">
              <a:solidFill>
                <a:srgbClr val="7F7F7F"/>
              </a:solidFill>
              <a:latin typeface="Calibri"/>
              <a:ea typeface="Calibri"/>
              <a:cs typeface="Calibri"/>
              <a:sym typeface="Calibri"/>
            </a:endParaRPr>
          </a:p>
          <a:p>
            <a:pPr marL="0" lvl="0" indent="0" algn="l" rtl="0">
              <a:lnSpc>
                <a:spcPct val="130000"/>
              </a:lnSpc>
              <a:spcBef>
                <a:spcPts val="2400"/>
              </a:spcBef>
              <a:spcAft>
                <a:spcPts val="0"/>
              </a:spcAft>
              <a:buNone/>
            </a:pPr>
            <a:r>
              <a:rPr lang="es-ES" sz="1800">
                <a:solidFill>
                  <a:srgbClr val="7F7F7F"/>
                </a:solidFill>
                <a:latin typeface="Calibri"/>
                <a:ea typeface="Calibri"/>
                <a:cs typeface="Calibri"/>
                <a:sym typeface="Calibri"/>
              </a:rPr>
              <a:t> 4.     Rem : Depende del elemento padre, sino del elemento raíz </a:t>
            </a:r>
            <a:endParaRPr sz="1800">
              <a:solidFill>
                <a:srgbClr val="7F7F7F"/>
              </a:solidFill>
              <a:latin typeface="Calibri"/>
              <a:ea typeface="Calibri"/>
              <a:cs typeface="Calibri"/>
              <a:sym typeface="Calibri"/>
            </a:endParaRPr>
          </a:p>
          <a:p>
            <a:pPr marL="0" lvl="0" indent="0" algn="l" rtl="0">
              <a:spcBef>
                <a:spcPts val="600"/>
              </a:spcBef>
              <a:spcAft>
                <a:spcPts val="0"/>
              </a:spcAft>
              <a:buNone/>
            </a:pPr>
            <a:endParaRPr>
              <a:latin typeface="Calibri"/>
              <a:ea typeface="Calibri"/>
              <a:cs typeface="Calibri"/>
              <a:sym typeface="Calibri"/>
            </a:endParaRPr>
          </a:p>
        </p:txBody>
      </p:sp>
      <p:pic>
        <p:nvPicPr>
          <p:cNvPr id="571" name="Google Shape;571;p49"/>
          <p:cNvPicPr preferRelativeResize="0"/>
          <p:nvPr/>
        </p:nvPicPr>
        <p:blipFill>
          <a:blip r:embed="rId3">
            <a:alphaModFix/>
          </a:blip>
          <a:stretch>
            <a:fillRect/>
          </a:stretch>
        </p:blipFill>
        <p:spPr>
          <a:xfrm>
            <a:off x="2817125" y="3406875"/>
            <a:ext cx="2600325" cy="57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g5fed256423_1_0"/>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dirty="0"/>
              <a:t>CSS(Ejemplo) </a:t>
            </a:r>
            <a:endParaRPr dirty="0"/>
          </a:p>
        </p:txBody>
      </p:sp>
      <p:pic>
        <p:nvPicPr>
          <p:cNvPr id="577" name="Google Shape;577;g5fed256423_1_0"/>
          <p:cNvPicPr preferRelativeResize="0"/>
          <p:nvPr/>
        </p:nvPicPr>
        <p:blipFill rotWithShape="1">
          <a:blip r:embed="rId3">
            <a:alphaModFix/>
          </a:blip>
          <a:srcRect/>
          <a:stretch/>
        </p:blipFill>
        <p:spPr>
          <a:xfrm>
            <a:off x="288984" y="868816"/>
            <a:ext cx="3454879" cy="1896246"/>
          </a:xfrm>
          <a:prstGeom prst="rect">
            <a:avLst/>
          </a:prstGeom>
          <a:noFill/>
          <a:ln>
            <a:noFill/>
          </a:ln>
        </p:spPr>
      </p:pic>
      <p:pic>
        <p:nvPicPr>
          <p:cNvPr id="578" name="Google Shape;578;g5fed256423_1_0" descr="Imagen que contiene texto&#10;&#10;Descripción generada con confianza muy alta"/>
          <p:cNvPicPr preferRelativeResize="0"/>
          <p:nvPr/>
        </p:nvPicPr>
        <p:blipFill rotWithShape="1">
          <a:blip r:embed="rId4">
            <a:alphaModFix/>
          </a:blip>
          <a:srcRect/>
          <a:stretch/>
        </p:blipFill>
        <p:spPr>
          <a:xfrm>
            <a:off x="288985" y="2816187"/>
            <a:ext cx="3454878" cy="1851041"/>
          </a:xfrm>
          <a:prstGeom prst="rect">
            <a:avLst/>
          </a:prstGeom>
          <a:noFill/>
          <a:ln>
            <a:noFill/>
          </a:ln>
        </p:spPr>
      </p:pic>
      <p:pic>
        <p:nvPicPr>
          <p:cNvPr id="579" name="Google Shape;579;g5fed256423_1_0" descr="Imagen que contiene captura de pantalla&#10;&#10;Descripción generada con confianza muy alta"/>
          <p:cNvPicPr preferRelativeResize="0"/>
          <p:nvPr/>
        </p:nvPicPr>
        <p:blipFill rotWithShape="1">
          <a:blip r:embed="rId5">
            <a:alphaModFix/>
          </a:blip>
          <a:srcRect/>
          <a:stretch/>
        </p:blipFill>
        <p:spPr>
          <a:xfrm>
            <a:off x="4429665" y="1224069"/>
            <a:ext cx="3929330" cy="2005248"/>
          </a:xfrm>
          <a:prstGeom prst="rect">
            <a:avLst/>
          </a:prstGeom>
          <a:noFill/>
          <a:ln>
            <a:noFill/>
          </a:ln>
        </p:spPr>
      </p:pic>
      <p:sp>
        <p:nvSpPr>
          <p:cNvPr id="580" name="Google Shape;580;g5fed256423_1_0"/>
          <p:cNvSpPr txBox="1"/>
          <p:nvPr/>
        </p:nvSpPr>
        <p:spPr>
          <a:xfrm>
            <a:off x="4332617" y="3421452"/>
            <a:ext cx="430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Lo ideal es que el ancho y alto de los contenedores estén en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0"/>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CSS (Comportamiento de visualización)</a:t>
            </a:r>
            <a:endParaRPr dirty="0"/>
          </a:p>
        </p:txBody>
      </p:sp>
      <p:sp>
        <p:nvSpPr>
          <p:cNvPr id="586" name="Google Shape;586;p50"/>
          <p:cNvSpPr txBox="1"/>
          <p:nvPr/>
        </p:nvSpPr>
        <p:spPr>
          <a:xfrm>
            <a:off x="245853" y="1092320"/>
            <a:ext cx="8415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Orientación de elementos en el contenedorPrincipal: </a:t>
            </a:r>
            <a:r>
              <a:rPr lang="es-ES" sz="1800">
                <a:solidFill>
                  <a:schemeClr val="dk1"/>
                </a:solidFill>
                <a:latin typeface="Arial"/>
                <a:ea typeface="Arial"/>
                <a:cs typeface="Arial"/>
                <a:sym typeface="Arial"/>
              </a:rPr>
              <a:t> </a:t>
            </a:r>
            <a:endParaRPr sz="1800">
              <a:solidFill>
                <a:srgbClr val="000000"/>
              </a:solidFill>
              <a:latin typeface="Arial"/>
              <a:ea typeface="Arial"/>
              <a:cs typeface="Arial"/>
              <a:sym typeface="Arial"/>
            </a:endParaRPr>
          </a:p>
        </p:txBody>
      </p:sp>
      <p:pic>
        <p:nvPicPr>
          <p:cNvPr id="587" name="Google Shape;587;p50"/>
          <p:cNvPicPr preferRelativeResize="0"/>
          <p:nvPr/>
        </p:nvPicPr>
        <p:blipFill rotWithShape="1">
          <a:blip r:embed="rId3">
            <a:alphaModFix/>
          </a:blip>
          <a:srcRect/>
          <a:stretch/>
        </p:blipFill>
        <p:spPr>
          <a:xfrm>
            <a:off x="3632618" y="1986322"/>
            <a:ext cx="1123950" cy="717970"/>
          </a:xfrm>
          <a:prstGeom prst="rect">
            <a:avLst/>
          </a:prstGeom>
          <a:noFill/>
          <a:ln>
            <a:noFill/>
          </a:ln>
        </p:spPr>
      </p:pic>
      <p:sp>
        <p:nvSpPr>
          <p:cNvPr id="588" name="Google Shape;588;p50"/>
          <p:cNvSpPr txBox="1"/>
          <p:nvPr/>
        </p:nvSpPr>
        <p:spPr>
          <a:xfrm>
            <a:off x="353683" y="2116706"/>
            <a:ext cx="274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display:block ;  Por defecto</a:t>
            </a:r>
            <a:endParaRPr sz="1800">
              <a:solidFill>
                <a:srgbClr val="7F7F7F"/>
              </a:solidFill>
              <a:latin typeface="Arial"/>
              <a:ea typeface="Arial"/>
              <a:cs typeface="Arial"/>
              <a:sym typeface="Arial"/>
            </a:endParaRPr>
          </a:p>
        </p:txBody>
      </p:sp>
      <p:pic>
        <p:nvPicPr>
          <p:cNvPr id="589" name="Google Shape;589;p50" descr="Imagen que contiene captura de pantalla&#10;&#10;Descripción generada con confianza muy alta"/>
          <p:cNvPicPr preferRelativeResize="0"/>
          <p:nvPr/>
        </p:nvPicPr>
        <p:blipFill rotWithShape="1">
          <a:blip r:embed="rId4">
            <a:alphaModFix/>
          </a:blip>
          <a:srcRect t="8727" r="62107" b="62909"/>
          <a:stretch/>
        </p:blipFill>
        <p:spPr>
          <a:xfrm>
            <a:off x="5507966" y="1929997"/>
            <a:ext cx="2597128" cy="840900"/>
          </a:xfrm>
          <a:prstGeom prst="rect">
            <a:avLst/>
          </a:prstGeom>
          <a:noFill/>
          <a:ln>
            <a:noFill/>
          </a:ln>
        </p:spPr>
      </p:pic>
      <p:sp>
        <p:nvSpPr>
          <p:cNvPr id="590" name="Google Shape;590;p50"/>
          <p:cNvSpPr txBox="1"/>
          <p:nvPr/>
        </p:nvSpPr>
        <p:spPr>
          <a:xfrm>
            <a:off x="461513" y="3141093"/>
            <a:ext cx="7822001"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7F7F7F"/>
                </a:solidFill>
                <a:latin typeface="Calibri"/>
                <a:ea typeface="Calibri"/>
                <a:cs typeface="Calibri"/>
                <a:sym typeface="Calibri"/>
              </a:rPr>
              <a:t>Primero, se utilizaron tables, floats, posicionamiento and inline-block, , pero todas estas técnicas dejaron de lado una gran cantidad de funcionalidades importantes. Para resolver estas complicaciones de diseño, inventamos modelos de diseño receptivo adecuados disponibles de forma nativa en el navegador.</a:t>
            </a:r>
            <a:endParaRPr sz="1800">
              <a:solidFill>
                <a:srgbClr val="7F7F7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5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CSS (Comportaiento de visualización)</a:t>
            </a:r>
            <a:endParaRPr/>
          </a:p>
        </p:txBody>
      </p:sp>
      <p:graphicFrame>
        <p:nvGraphicFramePr>
          <p:cNvPr id="596" name="Google Shape;596;p51"/>
          <p:cNvGraphicFramePr/>
          <p:nvPr/>
        </p:nvGraphicFramePr>
        <p:xfrm>
          <a:off x="323490" y="894990"/>
          <a:ext cx="8434200" cy="3784850"/>
        </p:xfrm>
        <a:graphic>
          <a:graphicData uri="http://schemas.openxmlformats.org/drawingml/2006/table">
            <a:tbl>
              <a:tblPr firstRow="1" bandRow="1">
                <a:noFill/>
                <a:tableStyleId>{8AD60437-AAF8-4388-BEE0-A70EE9069B19}</a:tableStyleId>
              </a:tblPr>
              <a:tblGrid>
                <a:gridCol w="4217100">
                  <a:extLst>
                    <a:ext uri="{9D8B030D-6E8A-4147-A177-3AD203B41FA5}">
                      <a16:colId xmlns:a16="http://schemas.microsoft.com/office/drawing/2014/main" val="20000"/>
                    </a:ext>
                  </a:extLst>
                </a:gridCol>
                <a:gridCol w="4217100">
                  <a:extLst>
                    <a:ext uri="{9D8B030D-6E8A-4147-A177-3AD203B41FA5}">
                      <a16:colId xmlns:a16="http://schemas.microsoft.com/office/drawing/2014/main" val="20001"/>
                    </a:ext>
                  </a:extLst>
                </a:gridCol>
              </a:tblGrid>
              <a:tr h="518150">
                <a:tc>
                  <a:txBody>
                    <a:bodyPr/>
                    <a:lstStyle/>
                    <a:p>
                      <a:pPr marL="0" marR="0" lvl="0" indent="0" algn="ctr" rtl="0">
                        <a:spcBef>
                          <a:spcPts val="0"/>
                        </a:spcBef>
                        <a:spcAft>
                          <a:spcPts val="0"/>
                        </a:spcAft>
                        <a:buClr>
                          <a:schemeClr val="lt1"/>
                        </a:buClr>
                        <a:buSzPts val="2400"/>
                        <a:buFont typeface="Calibri"/>
                        <a:buNone/>
                      </a:pPr>
                      <a:r>
                        <a:rPr lang="es-ES" sz="2400" b="0" i="0" u="none" strike="noStrike">
                          <a:solidFill>
                            <a:schemeClr val="lt1"/>
                          </a:solidFill>
                          <a:latin typeface="Calibri"/>
                          <a:ea typeface="Calibri"/>
                          <a:cs typeface="Calibri"/>
                          <a:sym typeface="Calibri"/>
                        </a:rPr>
                        <a:t>display:flex </a:t>
                      </a:r>
                      <a:endParaRPr sz="2400">
                        <a:solidFill>
                          <a:schemeClr val="lt1"/>
                        </a:solidFill>
                      </a:endParaRPr>
                    </a:p>
                  </a:txBody>
                  <a:tcPr marL="91450" marR="91450" marT="45725" marB="45725"/>
                </a:tc>
                <a:tc>
                  <a:txBody>
                    <a:bodyPr/>
                    <a:lstStyle/>
                    <a:p>
                      <a:pPr marL="0" marR="0" lvl="0" indent="0" algn="ctr" rtl="0">
                        <a:spcBef>
                          <a:spcPts val="0"/>
                        </a:spcBef>
                        <a:spcAft>
                          <a:spcPts val="0"/>
                        </a:spcAft>
                        <a:buClr>
                          <a:schemeClr val="lt1"/>
                        </a:buClr>
                        <a:buSzPts val="2400"/>
                        <a:buFont typeface="Calibri"/>
                        <a:buNone/>
                      </a:pPr>
                      <a:r>
                        <a:rPr lang="es-ES" sz="2400" b="0" i="0" u="none" strike="noStrike">
                          <a:solidFill>
                            <a:schemeClr val="lt1"/>
                          </a:solidFill>
                          <a:latin typeface="Calibri"/>
                          <a:ea typeface="Calibri"/>
                          <a:cs typeface="Calibri"/>
                          <a:sym typeface="Calibri"/>
                        </a:rPr>
                        <a:t>display:grid</a:t>
                      </a:r>
                      <a:endParaRPr/>
                    </a:p>
                  </a:txBody>
                  <a:tcPr marL="91450" marR="91450" marT="45725" marB="45725"/>
                </a:tc>
                <a:extLst>
                  <a:ext uri="{0D108BD9-81ED-4DB2-BD59-A6C34878D82A}">
                    <a16:rowId xmlns:a16="http://schemas.microsoft.com/office/drawing/2014/main" val="10000"/>
                  </a:ext>
                </a:extLst>
              </a:tr>
              <a:tr h="1363000">
                <a:tc>
                  <a:txBody>
                    <a:bodyPr/>
                    <a:lstStyle/>
                    <a:p>
                      <a:pPr marL="0" marR="0" lvl="0" indent="0" algn="l" rtl="0">
                        <a:spcBef>
                          <a:spcPts val="0"/>
                        </a:spcBef>
                        <a:spcAft>
                          <a:spcPts val="0"/>
                        </a:spcAft>
                        <a:buNone/>
                      </a:pPr>
                      <a:endParaRPr sz="1350"/>
                    </a:p>
                  </a:txBody>
                  <a:tcPr marL="91450" marR="91450" marT="45725" marB="45725"/>
                </a:tc>
                <a:tc>
                  <a:txBody>
                    <a:bodyPr/>
                    <a:lstStyle/>
                    <a:p>
                      <a:pPr marL="0" marR="0" lvl="0" indent="0" algn="l" rtl="0">
                        <a:spcBef>
                          <a:spcPts val="0"/>
                        </a:spcBef>
                        <a:spcAft>
                          <a:spcPts val="0"/>
                        </a:spcAft>
                        <a:buNone/>
                      </a:pPr>
                      <a:endParaRPr sz="1350"/>
                    </a:p>
                  </a:txBody>
                  <a:tcPr marL="91450" marR="91450" marT="45725" marB="45725"/>
                </a:tc>
                <a:extLst>
                  <a:ext uri="{0D108BD9-81ED-4DB2-BD59-A6C34878D82A}">
                    <a16:rowId xmlns:a16="http://schemas.microsoft.com/office/drawing/2014/main" val="10001"/>
                  </a:ext>
                </a:extLst>
              </a:tr>
              <a:tr h="1903700">
                <a:tc>
                  <a:txBody>
                    <a:bodyPr/>
                    <a:lstStyle/>
                    <a:p>
                      <a:pPr marL="0" marR="0" lvl="0" indent="0" algn="just" rtl="0">
                        <a:spcBef>
                          <a:spcPts val="0"/>
                        </a:spcBef>
                        <a:spcAft>
                          <a:spcPts val="0"/>
                        </a:spcAft>
                        <a:buClr>
                          <a:srgbClr val="7F7F7F"/>
                        </a:buClr>
                        <a:buSzPts val="1600"/>
                        <a:buFont typeface="Calibri"/>
                        <a:buNone/>
                      </a:pPr>
                      <a:r>
                        <a:rPr lang="es-ES" sz="1600">
                          <a:solidFill>
                            <a:srgbClr val="7F7F7F"/>
                          </a:solidFill>
                          <a:latin typeface="Calibri"/>
                          <a:ea typeface="Calibri"/>
                          <a:cs typeface="Calibri"/>
                          <a:sym typeface="Calibri"/>
                        </a:rPr>
                        <a:t>La idea principal es darle al contenedor la capacidad de alterar el ancho / alto de sus artículos (y el orden) para llenar mejor el espacio disponible.</a:t>
                      </a:r>
                      <a:endParaRPr/>
                    </a:p>
                    <a:p>
                      <a:pPr marL="0" marR="0" lvl="0" indent="0" algn="just" rtl="0">
                        <a:spcBef>
                          <a:spcPts val="0"/>
                        </a:spcBef>
                        <a:spcAft>
                          <a:spcPts val="0"/>
                        </a:spcAft>
                        <a:buClr>
                          <a:srgbClr val="7F7F7F"/>
                        </a:buClr>
                        <a:buSzPts val="1600"/>
                        <a:buFont typeface="Calibri"/>
                        <a:buNone/>
                      </a:pPr>
                      <a:r>
                        <a:rPr lang="es-ES" sz="1600">
                          <a:solidFill>
                            <a:srgbClr val="7F7F7F"/>
                          </a:solidFill>
                          <a:latin typeface="Calibri"/>
                          <a:ea typeface="Calibri"/>
                          <a:cs typeface="Calibri"/>
                          <a:sym typeface="Calibri"/>
                        </a:rPr>
                        <a:t>Un contenedor flexible expande sus elementos para llenar el espacio libre disponible o los reduce para evitar el desbordamiento.</a:t>
                      </a:r>
                      <a:endParaRPr sz="1600">
                        <a:solidFill>
                          <a:srgbClr val="7F7F7F"/>
                        </a:solidFill>
                        <a:latin typeface="Calibri"/>
                        <a:ea typeface="Calibri"/>
                        <a:cs typeface="Calibri"/>
                        <a:sym typeface="Calibri"/>
                      </a:endParaRPr>
                    </a:p>
                  </a:txBody>
                  <a:tcPr marL="91450" marR="91450" marT="45725" marB="45725"/>
                </a:tc>
                <a:tc>
                  <a:txBody>
                    <a:bodyPr/>
                    <a:lstStyle/>
                    <a:p>
                      <a:pPr marL="0" marR="0" lvl="0" indent="0" algn="just" rtl="0">
                        <a:spcBef>
                          <a:spcPts val="0"/>
                        </a:spcBef>
                        <a:spcAft>
                          <a:spcPts val="0"/>
                        </a:spcAft>
                        <a:buClr>
                          <a:srgbClr val="7F7F7F"/>
                        </a:buClr>
                        <a:buSzPts val="1600"/>
                        <a:buFont typeface="Calibri"/>
                        <a:buNone/>
                      </a:pPr>
                      <a:r>
                        <a:rPr lang="es-ES" sz="1600">
                          <a:solidFill>
                            <a:srgbClr val="7F7F7F"/>
                          </a:solidFill>
                          <a:latin typeface="Calibri"/>
                          <a:ea typeface="Calibri"/>
                          <a:cs typeface="Calibri"/>
                          <a:sym typeface="Calibri"/>
                        </a:rPr>
                        <a:t>Es desarrollado para el diseño bidimensional de elementos en una página web o una aplicación, lo que significa que puede administrar tanto columnas como filas.</a:t>
                      </a:r>
                      <a:endParaRPr sz="1600">
                        <a:solidFill>
                          <a:srgbClr val="7F7F7F"/>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bl>
          </a:graphicData>
        </a:graphic>
      </p:graphicFrame>
      <p:pic>
        <p:nvPicPr>
          <p:cNvPr id="597" name="Google Shape;597;p51"/>
          <p:cNvPicPr preferRelativeResize="0"/>
          <p:nvPr/>
        </p:nvPicPr>
        <p:blipFill rotWithShape="1">
          <a:blip r:embed="rId3">
            <a:alphaModFix/>
          </a:blip>
          <a:srcRect/>
          <a:stretch/>
        </p:blipFill>
        <p:spPr>
          <a:xfrm>
            <a:off x="1313371" y="1578178"/>
            <a:ext cx="2128568" cy="348127"/>
          </a:xfrm>
          <a:prstGeom prst="rect">
            <a:avLst/>
          </a:prstGeom>
          <a:noFill/>
          <a:ln>
            <a:noFill/>
          </a:ln>
        </p:spPr>
      </p:pic>
      <p:pic>
        <p:nvPicPr>
          <p:cNvPr id="598" name="Google Shape;598;p51" descr="Imagen que contiene captura de pantalla&#10;&#10;Descripción generada con confianza muy alta"/>
          <p:cNvPicPr preferRelativeResize="0"/>
          <p:nvPr/>
        </p:nvPicPr>
        <p:blipFill rotWithShape="1">
          <a:blip r:embed="rId4">
            <a:alphaModFix/>
          </a:blip>
          <a:srcRect t="9496" r="61639" b="76163"/>
          <a:stretch/>
        </p:blipFill>
        <p:spPr>
          <a:xfrm>
            <a:off x="612476" y="2005479"/>
            <a:ext cx="3782362" cy="623923"/>
          </a:xfrm>
          <a:prstGeom prst="rect">
            <a:avLst/>
          </a:prstGeom>
          <a:noFill/>
          <a:ln>
            <a:noFill/>
          </a:ln>
        </p:spPr>
      </p:pic>
      <p:pic>
        <p:nvPicPr>
          <p:cNvPr id="599" name="Google Shape;599;p51"/>
          <p:cNvPicPr preferRelativeResize="0"/>
          <p:nvPr/>
        </p:nvPicPr>
        <p:blipFill rotWithShape="1">
          <a:blip r:embed="rId5">
            <a:alphaModFix/>
          </a:blip>
          <a:srcRect/>
          <a:stretch/>
        </p:blipFill>
        <p:spPr>
          <a:xfrm>
            <a:off x="4834298" y="1758889"/>
            <a:ext cx="1114425" cy="752296"/>
          </a:xfrm>
          <a:prstGeom prst="rect">
            <a:avLst/>
          </a:prstGeom>
          <a:noFill/>
          <a:ln>
            <a:noFill/>
          </a:ln>
        </p:spPr>
      </p:pic>
      <p:pic>
        <p:nvPicPr>
          <p:cNvPr id="600" name="Google Shape;600;p51" descr="Imagen que contiene captura de pantalla&#10;&#10;Descripción generada con confianza muy alta"/>
          <p:cNvPicPr preferRelativeResize="0"/>
          <p:nvPr/>
        </p:nvPicPr>
        <p:blipFill rotWithShape="1">
          <a:blip r:embed="rId6">
            <a:alphaModFix/>
          </a:blip>
          <a:srcRect l="215" t="9206" r="61505" b="62068"/>
          <a:stretch/>
        </p:blipFill>
        <p:spPr>
          <a:xfrm>
            <a:off x="6090249" y="1718355"/>
            <a:ext cx="2606284" cy="8513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52"/>
          <p:cNvSpPr txBox="1">
            <a:spLocks noGrp="1"/>
          </p:cNvSpPr>
          <p:nvPr>
            <p:ph type="title"/>
          </p:nvPr>
        </p:nvSpPr>
        <p:spPr>
          <a:xfrm>
            <a:off x="46851" y="87475"/>
            <a:ext cx="9016759"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160"/>
              <a:buFont typeface="Calibri"/>
              <a:buNone/>
            </a:pPr>
            <a:r>
              <a:rPr lang="es-ES" sz="2160"/>
              <a:t>CSS (Elementos Flexbox) </a:t>
            </a:r>
            <a:r>
              <a:rPr lang="es-ES" sz="2160" u="sng">
                <a:solidFill>
                  <a:schemeClr val="hlink"/>
                </a:solidFill>
                <a:hlinkClick r:id="rId3"/>
              </a:rPr>
              <a:t>https://www.w3schools.com/css/css3_flexbox.asp</a:t>
            </a:r>
            <a:endParaRPr sz="2160"/>
          </a:p>
        </p:txBody>
      </p:sp>
      <p:graphicFrame>
        <p:nvGraphicFramePr>
          <p:cNvPr id="606" name="Google Shape;606;p52"/>
          <p:cNvGraphicFramePr/>
          <p:nvPr/>
        </p:nvGraphicFramePr>
        <p:xfrm>
          <a:off x="345056" y="894990"/>
          <a:ext cx="8434200" cy="3734705"/>
        </p:xfrm>
        <a:graphic>
          <a:graphicData uri="http://schemas.openxmlformats.org/drawingml/2006/table">
            <a:tbl>
              <a:tblPr firstRow="1" bandRow="1">
                <a:noFill/>
                <a:tableStyleId>{8AD60437-AAF8-4388-BEE0-A70EE9069B19}</a:tableStyleId>
              </a:tblPr>
              <a:tblGrid>
                <a:gridCol w="4217100">
                  <a:extLst>
                    <a:ext uri="{9D8B030D-6E8A-4147-A177-3AD203B41FA5}">
                      <a16:colId xmlns:a16="http://schemas.microsoft.com/office/drawing/2014/main" val="20000"/>
                    </a:ext>
                  </a:extLst>
                </a:gridCol>
                <a:gridCol w="4217100">
                  <a:extLst>
                    <a:ext uri="{9D8B030D-6E8A-4147-A177-3AD203B41FA5}">
                      <a16:colId xmlns:a16="http://schemas.microsoft.com/office/drawing/2014/main" val="20001"/>
                    </a:ext>
                  </a:extLst>
                </a:gridCol>
              </a:tblGrid>
              <a:tr h="452875">
                <a:tc>
                  <a:txBody>
                    <a:bodyPr/>
                    <a:lstStyle/>
                    <a:p>
                      <a:pPr marL="0" marR="0" lvl="0" indent="0" algn="ctr" rtl="0">
                        <a:spcBef>
                          <a:spcPts val="0"/>
                        </a:spcBef>
                        <a:spcAft>
                          <a:spcPts val="0"/>
                        </a:spcAft>
                        <a:buClr>
                          <a:schemeClr val="lt1"/>
                        </a:buClr>
                        <a:buSzPts val="2400"/>
                        <a:buFont typeface="Calibri"/>
                        <a:buNone/>
                      </a:pPr>
                      <a:r>
                        <a:rPr lang="es-ES" sz="2400" b="0" i="0" u="none" strike="noStrike">
                          <a:solidFill>
                            <a:schemeClr val="lt1"/>
                          </a:solidFill>
                          <a:latin typeface="Calibri"/>
                          <a:ea typeface="Calibri"/>
                          <a:cs typeface="Calibri"/>
                          <a:sym typeface="Calibri"/>
                        </a:rPr>
                        <a:t>Propiedades</a:t>
                      </a:r>
                      <a:endParaRPr/>
                    </a:p>
                  </a:txBody>
                  <a:tcPr marL="91450" marR="91450" marT="45725" marB="45725"/>
                </a:tc>
                <a:tc>
                  <a:txBody>
                    <a:bodyPr/>
                    <a:lstStyle/>
                    <a:p>
                      <a:pPr marL="0" marR="0" lvl="0" indent="0" algn="ctr" rtl="0">
                        <a:spcBef>
                          <a:spcPts val="0"/>
                        </a:spcBef>
                        <a:spcAft>
                          <a:spcPts val="0"/>
                        </a:spcAft>
                        <a:buClr>
                          <a:schemeClr val="lt1"/>
                        </a:buClr>
                        <a:buSzPts val="2400"/>
                        <a:buFont typeface="Calibri"/>
                        <a:buNone/>
                      </a:pPr>
                      <a:r>
                        <a:rPr lang="es-ES" sz="2400" b="0" i="0" u="none" strike="noStrike">
                          <a:solidFill>
                            <a:schemeClr val="lt1"/>
                          </a:solidFill>
                          <a:latin typeface="Calibri"/>
                          <a:ea typeface="Calibri"/>
                          <a:cs typeface="Calibri"/>
                          <a:sym typeface="Calibri"/>
                        </a:rPr>
                        <a:t>Ejemplo</a:t>
                      </a:r>
                      <a:endParaRPr/>
                    </a:p>
                  </a:txBody>
                  <a:tcPr marL="91450" marR="91450" marT="45725" marB="45725"/>
                </a:tc>
                <a:extLst>
                  <a:ext uri="{0D108BD9-81ED-4DB2-BD59-A6C34878D82A}">
                    <a16:rowId xmlns:a16="http://schemas.microsoft.com/office/drawing/2014/main" val="10000"/>
                  </a:ext>
                </a:extLst>
              </a:tr>
              <a:tr h="830300">
                <a:tc>
                  <a:txBody>
                    <a:bodyPr/>
                    <a:lstStyle/>
                    <a:p>
                      <a:pPr marL="0" marR="0" lvl="0" indent="0" algn="l" rtl="0">
                        <a:lnSpc>
                          <a:spcPct val="100000"/>
                        </a:lnSpc>
                        <a:spcBef>
                          <a:spcPts val="0"/>
                        </a:spcBef>
                        <a:spcAft>
                          <a:spcPts val="0"/>
                        </a:spcAft>
                        <a:buClr>
                          <a:srgbClr val="7F7F7F"/>
                        </a:buClr>
                        <a:buSzPts val="1400"/>
                        <a:buFont typeface="Calibri"/>
                        <a:buNone/>
                      </a:pPr>
                      <a:r>
                        <a:rPr lang="es-ES" sz="1400">
                          <a:solidFill>
                            <a:srgbClr val="7F7F7F"/>
                          </a:solidFill>
                          <a:latin typeface="Calibri"/>
                          <a:ea typeface="Calibri"/>
                          <a:cs typeface="Calibri"/>
                          <a:sym typeface="Calibri"/>
                        </a:rPr>
                        <a:t>flex-direction:Define en qué dirección el contenedor desea apilar los elementos flexibles.</a:t>
                      </a:r>
                      <a:endParaRPr sz="1400">
                        <a:solidFill>
                          <a:srgbClr val="7F7F7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rgbClr val="7F7F7F"/>
                        </a:buClr>
                        <a:buSzPts val="1400"/>
                        <a:buFont typeface="Calibri"/>
                        <a:buNone/>
                      </a:pPr>
                      <a:r>
                        <a:rPr lang="es-ES" sz="1400">
                          <a:solidFill>
                            <a:srgbClr val="7F7F7F"/>
                          </a:solidFill>
                          <a:latin typeface="Calibri"/>
                          <a:ea typeface="Calibri"/>
                          <a:cs typeface="Calibri"/>
                          <a:sym typeface="Calibri"/>
                        </a:rPr>
                        <a:t>flex-direction: column; flex-direction: column-reverse;  flex-direction: row;  flex-direction: row-reverse;</a:t>
                      </a:r>
                      <a:endParaRPr sz="1400">
                        <a:solidFill>
                          <a:srgbClr val="7F7F7F"/>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485225">
                <a:tc>
                  <a:txBody>
                    <a:bodyPr/>
                    <a:lstStyle/>
                    <a:p>
                      <a:pPr marL="0" marR="0" lvl="0" indent="0" algn="just" rtl="0">
                        <a:lnSpc>
                          <a:spcPct val="100000"/>
                        </a:lnSpc>
                        <a:spcBef>
                          <a:spcPts val="0"/>
                        </a:spcBef>
                        <a:spcAft>
                          <a:spcPts val="0"/>
                        </a:spcAft>
                        <a:buClr>
                          <a:srgbClr val="7F7F7F"/>
                        </a:buClr>
                        <a:buSzPts val="1400"/>
                        <a:buFont typeface="Calibri"/>
                        <a:buNone/>
                      </a:pPr>
                      <a:r>
                        <a:rPr lang="es-ES" sz="1400">
                          <a:solidFill>
                            <a:srgbClr val="7F7F7F"/>
                          </a:solidFill>
                          <a:latin typeface="Calibri"/>
                          <a:ea typeface="Calibri"/>
                          <a:cs typeface="Calibri"/>
                          <a:sym typeface="Calibri"/>
                        </a:rPr>
                        <a:t>flex-wrap:Especifica si los elementos flexibles deben ajustarse o no.</a:t>
                      </a:r>
                      <a:endParaRPr sz="1400">
                        <a:solidFill>
                          <a:srgbClr val="7F7F7F"/>
                        </a:solidFill>
                        <a:latin typeface="Calibri"/>
                        <a:ea typeface="Calibri"/>
                        <a:cs typeface="Calibri"/>
                        <a:sym typeface="Calibri"/>
                      </a:endParaRPr>
                    </a:p>
                  </a:txBody>
                  <a:tcPr marL="91450" marR="91450" marT="45725" marB="45725"/>
                </a:tc>
                <a:tc>
                  <a:txBody>
                    <a:bodyPr/>
                    <a:lstStyle/>
                    <a:p>
                      <a:pPr marL="0" marR="0" lvl="0" indent="0" algn="just" rtl="0">
                        <a:spcBef>
                          <a:spcPts val="0"/>
                        </a:spcBef>
                        <a:spcAft>
                          <a:spcPts val="0"/>
                        </a:spcAft>
                        <a:buClr>
                          <a:srgbClr val="7F7F7F"/>
                        </a:buClr>
                        <a:buSzPts val="1400"/>
                        <a:buFont typeface="Calibri"/>
                        <a:buNone/>
                      </a:pPr>
                      <a:r>
                        <a:rPr lang="es-ES" sz="1400">
                          <a:solidFill>
                            <a:srgbClr val="7F7F7F"/>
                          </a:solidFill>
                          <a:latin typeface="Calibri"/>
                          <a:ea typeface="Calibri"/>
                          <a:cs typeface="Calibri"/>
                          <a:sym typeface="Calibri"/>
                        </a:rPr>
                        <a:t>flex-wrap: wrap;  flex-wrap: wrap-reverse;</a:t>
                      </a:r>
                      <a:endParaRPr sz="1400">
                        <a:solidFill>
                          <a:srgbClr val="7F7F7F"/>
                        </a:solidFill>
                        <a:latin typeface="Calibri"/>
                        <a:ea typeface="Calibri"/>
                        <a:cs typeface="Calibri"/>
                        <a:sym typeface="Calibri"/>
                      </a:endParaRPr>
                    </a:p>
                    <a:p>
                      <a:pPr marL="0" marR="0" lvl="0" indent="0" algn="just" rtl="0">
                        <a:spcBef>
                          <a:spcPts val="0"/>
                        </a:spcBef>
                        <a:spcAft>
                          <a:spcPts val="0"/>
                        </a:spcAft>
                        <a:buClr>
                          <a:srgbClr val="7F7F7F"/>
                        </a:buClr>
                        <a:buSzPts val="1400"/>
                        <a:buFont typeface="Calibri"/>
                        <a:buNone/>
                      </a:pPr>
                      <a:r>
                        <a:rPr lang="es-ES" sz="1400">
                          <a:solidFill>
                            <a:srgbClr val="7F7F7F"/>
                          </a:solidFill>
                          <a:latin typeface="Calibri"/>
                          <a:ea typeface="Calibri"/>
                          <a:cs typeface="Calibri"/>
                          <a:sym typeface="Calibri"/>
                        </a:rPr>
                        <a:t>flex-wrap: nowrap;(predeterminado)</a:t>
                      </a:r>
                      <a:endParaRPr sz="1400">
                        <a:solidFill>
                          <a:srgbClr val="7F7F7F"/>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431325">
                <a:tc>
                  <a:txBody>
                    <a:bodyPr/>
                    <a:lstStyle/>
                    <a:p>
                      <a:pPr marL="0" marR="0" lvl="0" indent="0" algn="just" rtl="0">
                        <a:lnSpc>
                          <a:spcPct val="100000"/>
                        </a:lnSpc>
                        <a:spcBef>
                          <a:spcPts val="0"/>
                        </a:spcBef>
                        <a:spcAft>
                          <a:spcPts val="0"/>
                        </a:spcAft>
                        <a:buClr>
                          <a:srgbClr val="7F7F7F"/>
                        </a:buClr>
                        <a:buSzPts val="1400"/>
                        <a:buFont typeface="Calibri"/>
                        <a:buNone/>
                      </a:pPr>
                      <a:r>
                        <a:rPr lang="es-ES" sz="1400">
                          <a:solidFill>
                            <a:srgbClr val="7F7F7F"/>
                          </a:solidFill>
                          <a:latin typeface="Calibri"/>
                          <a:ea typeface="Calibri"/>
                          <a:cs typeface="Calibri"/>
                          <a:sym typeface="Calibri"/>
                        </a:rPr>
                        <a:t>flex-flow:Es una propiedad abreviada para establecer las propiedades flex-direction y flex-wrap.</a:t>
                      </a:r>
                      <a:endParaRPr sz="1400">
                        <a:solidFill>
                          <a:srgbClr val="7F7F7F"/>
                        </a:solidFill>
                        <a:latin typeface="Calibri"/>
                        <a:ea typeface="Calibri"/>
                        <a:cs typeface="Calibri"/>
                        <a:sym typeface="Calibri"/>
                      </a:endParaRPr>
                    </a:p>
                  </a:txBody>
                  <a:tcPr marL="91450" marR="91450" marT="45725" marB="45725"/>
                </a:tc>
                <a:tc>
                  <a:txBody>
                    <a:bodyPr/>
                    <a:lstStyle/>
                    <a:p>
                      <a:pPr marL="0" marR="0" lvl="0" indent="0" algn="just" rtl="0">
                        <a:spcBef>
                          <a:spcPts val="0"/>
                        </a:spcBef>
                        <a:spcAft>
                          <a:spcPts val="0"/>
                        </a:spcAft>
                        <a:buClr>
                          <a:srgbClr val="7F7F7F"/>
                        </a:buClr>
                        <a:buSzPts val="1400"/>
                        <a:buFont typeface="Calibri"/>
                        <a:buNone/>
                      </a:pPr>
                      <a:r>
                        <a:rPr lang="es-ES" sz="1400">
                          <a:solidFill>
                            <a:srgbClr val="7F7F7F"/>
                          </a:solidFill>
                          <a:latin typeface="Calibri"/>
                          <a:ea typeface="Calibri"/>
                          <a:cs typeface="Calibri"/>
                          <a:sym typeface="Calibri"/>
                        </a:rPr>
                        <a:t>flex-flow: row wrap;</a:t>
                      </a:r>
                      <a:endParaRPr sz="1400">
                        <a:solidFill>
                          <a:srgbClr val="7F7F7F"/>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463675">
                <a:tc>
                  <a:txBody>
                    <a:bodyPr/>
                    <a:lstStyle/>
                    <a:p>
                      <a:pPr marL="0" marR="0" lvl="0" indent="0" algn="just" rtl="0">
                        <a:lnSpc>
                          <a:spcPct val="100000"/>
                        </a:lnSpc>
                        <a:spcBef>
                          <a:spcPts val="0"/>
                        </a:spcBef>
                        <a:spcAft>
                          <a:spcPts val="0"/>
                        </a:spcAft>
                        <a:buClr>
                          <a:srgbClr val="7F7F7F"/>
                        </a:buClr>
                        <a:buSzPts val="1400"/>
                        <a:buFont typeface="Calibri"/>
                        <a:buNone/>
                      </a:pPr>
                      <a:r>
                        <a:rPr lang="es-ES" sz="1400">
                          <a:solidFill>
                            <a:srgbClr val="7F7F7F"/>
                          </a:solidFill>
                          <a:latin typeface="Calibri"/>
                          <a:ea typeface="Calibri"/>
                          <a:cs typeface="Calibri"/>
                          <a:sym typeface="Calibri"/>
                        </a:rPr>
                        <a:t>justify-content:Propiedad se usa para alinear los elementos flexibles.</a:t>
                      </a:r>
                      <a:endParaRPr sz="1400">
                        <a:solidFill>
                          <a:srgbClr val="7F7F7F"/>
                        </a:solidFill>
                        <a:latin typeface="Calibri"/>
                        <a:ea typeface="Calibri"/>
                        <a:cs typeface="Calibri"/>
                        <a:sym typeface="Calibri"/>
                      </a:endParaRPr>
                    </a:p>
                  </a:txBody>
                  <a:tcPr marL="91450" marR="91450" marT="45725" marB="45725"/>
                </a:tc>
                <a:tc>
                  <a:txBody>
                    <a:bodyPr/>
                    <a:lstStyle/>
                    <a:p>
                      <a:pPr marL="0" marR="0" lvl="0" indent="0" algn="just" rtl="0">
                        <a:spcBef>
                          <a:spcPts val="0"/>
                        </a:spcBef>
                        <a:spcAft>
                          <a:spcPts val="0"/>
                        </a:spcAft>
                        <a:buClr>
                          <a:srgbClr val="7F7F7F"/>
                        </a:buClr>
                        <a:buSzPts val="1400"/>
                        <a:buFont typeface="Calibri"/>
                        <a:buNone/>
                      </a:pPr>
                      <a:r>
                        <a:rPr lang="es-ES" sz="1400">
                          <a:solidFill>
                            <a:srgbClr val="7F7F7F"/>
                          </a:solidFill>
                          <a:latin typeface="Calibri"/>
                          <a:ea typeface="Calibri"/>
                          <a:cs typeface="Calibri"/>
                          <a:sym typeface="Calibri"/>
                        </a:rPr>
                        <a:t>justify-content: center; justify-content: flex-start;justify-content: flex-end; justify-content: space-around;justify-content: space-between;</a:t>
                      </a:r>
                      <a:endParaRPr/>
                    </a:p>
                  </a:txBody>
                  <a:tcPr marL="91450" marR="91450" marT="45725" marB="45725"/>
                </a:tc>
                <a:extLst>
                  <a:ext uri="{0D108BD9-81ED-4DB2-BD59-A6C34878D82A}">
                    <a16:rowId xmlns:a16="http://schemas.microsoft.com/office/drawing/2014/main" val="10004"/>
                  </a:ext>
                </a:extLst>
              </a:tr>
              <a:tr h="679325">
                <a:tc>
                  <a:txBody>
                    <a:bodyPr/>
                    <a:lstStyle/>
                    <a:p>
                      <a:pPr marL="0" marR="0" lvl="0" indent="0" algn="just" rtl="0">
                        <a:lnSpc>
                          <a:spcPct val="100000"/>
                        </a:lnSpc>
                        <a:spcBef>
                          <a:spcPts val="0"/>
                        </a:spcBef>
                        <a:spcAft>
                          <a:spcPts val="0"/>
                        </a:spcAft>
                        <a:buClr>
                          <a:srgbClr val="7F7F7F"/>
                        </a:buClr>
                        <a:buSzPts val="1400"/>
                        <a:buFont typeface="Calibri"/>
                        <a:buNone/>
                      </a:pPr>
                      <a:r>
                        <a:rPr lang="es-ES" sz="1400">
                          <a:solidFill>
                            <a:srgbClr val="7F7F7F"/>
                          </a:solidFill>
                          <a:latin typeface="Calibri"/>
                          <a:ea typeface="Calibri"/>
                          <a:cs typeface="Calibri"/>
                          <a:sym typeface="Calibri"/>
                        </a:rPr>
                        <a:t>align-items: Propiedad se usa para alinear los elementos flexibles verticalmente.</a:t>
                      </a:r>
                      <a:endParaRPr sz="1400">
                        <a:solidFill>
                          <a:srgbClr val="7F7F7F"/>
                        </a:solidFill>
                        <a:latin typeface="Calibri"/>
                        <a:ea typeface="Calibri"/>
                        <a:cs typeface="Calibri"/>
                        <a:sym typeface="Calibri"/>
                      </a:endParaRPr>
                    </a:p>
                  </a:txBody>
                  <a:tcPr marL="91450" marR="91450" marT="45725" marB="45725"/>
                </a:tc>
                <a:tc>
                  <a:txBody>
                    <a:bodyPr/>
                    <a:lstStyle/>
                    <a:p>
                      <a:pPr marL="0" marR="0" lvl="0" indent="0" algn="just" rtl="0">
                        <a:spcBef>
                          <a:spcPts val="0"/>
                        </a:spcBef>
                        <a:spcAft>
                          <a:spcPts val="0"/>
                        </a:spcAft>
                        <a:buClr>
                          <a:srgbClr val="7F7F7F"/>
                        </a:buClr>
                        <a:buSzPts val="1400"/>
                        <a:buFont typeface="Calibri"/>
                        <a:buNone/>
                      </a:pPr>
                      <a:r>
                        <a:rPr lang="es-ES" sz="1400">
                          <a:solidFill>
                            <a:srgbClr val="7F7F7F"/>
                          </a:solidFill>
                          <a:latin typeface="Calibri"/>
                          <a:ea typeface="Calibri"/>
                          <a:cs typeface="Calibri"/>
                          <a:sym typeface="Calibri"/>
                        </a:rPr>
                        <a:t> align-items: center; align-items: flex-start; align-items: flex-end;</a:t>
                      </a:r>
                      <a:endParaRPr sz="1400">
                        <a:solidFill>
                          <a:srgbClr val="7F7F7F"/>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g5fed256423_1_16"/>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160"/>
              <a:buFont typeface="Calibri"/>
              <a:buNone/>
            </a:pPr>
            <a:r>
              <a:rPr lang="es-ES" sz="2160"/>
              <a:t>CSS (Elementos grid)</a:t>
            </a:r>
            <a:endParaRPr/>
          </a:p>
        </p:txBody>
      </p:sp>
      <p:pic>
        <p:nvPicPr>
          <p:cNvPr id="613" name="Google Shape;613;g5fed256423_1_16"/>
          <p:cNvPicPr preferRelativeResize="0"/>
          <p:nvPr/>
        </p:nvPicPr>
        <p:blipFill>
          <a:blip r:embed="rId3">
            <a:alphaModFix/>
          </a:blip>
          <a:stretch>
            <a:fillRect/>
          </a:stretch>
        </p:blipFill>
        <p:spPr>
          <a:xfrm>
            <a:off x="191574" y="887895"/>
            <a:ext cx="3872374" cy="1922710"/>
          </a:xfrm>
          <a:prstGeom prst="rect">
            <a:avLst/>
          </a:prstGeom>
          <a:noFill/>
          <a:ln>
            <a:noFill/>
          </a:ln>
        </p:spPr>
      </p:pic>
      <p:pic>
        <p:nvPicPr>
          <p:cNvPr id="614" name="Google Shape;614;g5fed256423_1_16"/>
          <p:cNvPicPr preferRelativeResize="0"/>
          <p:nvPr/>
        </p:nvPicPr>
        <p:blipFill>
          <a:blip r:embed="rId4">
            <a:alphaModFix/>
          </a:blip>
          <a:stretch>
            <a:fillRect/>
          </a:stretch>
        </p:blipFill>
        <p:spPr>
          <a:xfrm>
            <a:off x="4226750" y="1264175"/>
            <a:ext cx="4814425" cy="2491200"/>
          </a:xfrm>
          <a:prstGeom prst="rect">
            <a:avLst/>
          </a:prstGeom>
          <a:noFill/>
          <a:ln>
            <a:noFill/>
          </a:ln>
        </p:spPr>
      </p:pic>
      <p:pic>
        <p:nvPicPr>
          <p:cNvPr id="615" name="Google Shape;615;g5fed256423_1_16"/>
          <p:cNvPicPr preferRelativeResize="0"/>
          <p:nvPr/>
        </p:nvPicPr>
        <p:blipFill>
          <a:blip r:embed="rId5">
            <a:alphaModFix/>
          </a:blip>
          <a:stretch>
            <a:fillRect/>
          </a:stretch>
        </p:blipFill>
        <p:spPr>
          <a:xfrm>
            <a:off x="377833" y="2909025"/>
            <a:ext cx="3351000" cy="1726325"/>
          </a:xfrm>
          <a:prstGeom prst="rect">
            <a:avLst/>
          </a:prstGeom>
          <a:noFill/>
          <a:ln>
            <a:noFill/>
          </a:ln>
        </p:spPr>
      </p:pic>
      <p:sp>
        <p:nvSpPr>
          <p:cNvPr id="616" name="Google Shape;616;g5fed256423_1_16"/>
          <p:cNvSpPr txBox="1"/>
          <p:nvPr/>
        </p:nvSpPr>
        <p:spPr>
          <a:xfrm>
            <a:off x="5924300" y="991475"/>
            <a:ext cx="2119500" cy="2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a:latin typeface="Calibri"/>
                <a:ea typeface="Calibri"/>
                <a:cs typeface="Calibri"/>
                <a:sym typeface="Calibri"/>
              </a:rPr>
              <a:t>Linea 1 row</a:t>
            </a:r>
            <a:endParaRPr>
              <a:latin typeface="Calibri"/>
              <a:ea typeface="Calibri"/>
              <a:cs typeface="Calibri"/>
              <a:sym typeface="Calibri"/>
            </a:endParaRPr>
          </a:p>
        </p:txBody>
      </p:sp>
      <p:sp>
        <p:nvSpPr>
          <p:cNvPr id="617" name="Google Shape;617;g5fed256423_1_16"/>
          <p:cNvSpPr txBox="1"/>
          <p:nvPr/>
        </p:nvSpPr>
        <p:spPr>
          <a:xfrm>
            <a:off x="5853625" y="3635838"/>
            <a:ext cx="2119500" cy="2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a:latin typeface="Calibri"/>
                <a:ea typeface="Calibri"/>
                <a:cs typeface="Calibri"/>
                <a:sym typeface="Calibri"/>
              </a:rPr>
              <a:t>Linea 3 row</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5fed256423_1_28"/>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dirty="0"/>
              <a:t> </a:t>
            </a:r>
            <a:endParaRPr dirty="0"/>
          </a:p>
        </p:txBody>
      </p:sp>
      <p:sp>
        <p:nvSpPr>
          <p:cNvPr id="624" name="Google Shape;624;g5fed256423_1_28"/>
          <p:cNvSpPr txBox="1"/>
          <p:nvPr/>
        </p:nvSpPr>
        <p:spPr>
          <a:xfrm>
            <a:off x="322250" y="1177425"/>
            <a:ext cx="8725200" cy="31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800" dirty="0">
                <a:solidFill>
                  <a:srgbClr val="7F7F7F"/>
                </a:solidFill>
                <a:latin typeface="Calibri"/>
                <a:ea typeface="Calibri"/>
                <a:cs typeface="Calibri"/>
                <a:sym typeface="Calibri"/>
              </a:rPr>
              <a:t>El mejor sistema de trabajo por el que podemos optar es usar tanto </a:t>
            </a:r>
            <a:r>
              <a:rPr lang="es-ES" sz="1800" dirty="0" err="1">
                <a:solidFill>
                  <a:srgbClr val="7F7F7F"/>
                </a:solidFill>
                <a:latin typeface="Calibri"/>
                <a:ea typeface="Calibri"/>
                <a:cs typeface="Calibri"/>
                <a:sym typeface="Calibri"/>
              </a:rPr>
              <a:t>Flexbox</a:t>
            </a:r>
            <a:r>
              <a:rPr lang="es-ES" sz="1800" dirty="0">
                <a:solidFill>
                  <a:srgbClr val="7F7F7F"/>
                </a:solidFill>
                <a:latin typeface="Calibri"/>
                <a:ea typeface="Calibri"/>
                <a:cs typeface="Calibri"/>
                <a:sym typeface="Calibri"/>
              </a:rPr>
              <a:t> como CSS </a:t>
            </a:r>
            <a:r>
              <a:rPr lang="es-ES" sz="1800" dirty="0" err="1">
                <a:solidFill>
                  <a:srgbClr val="7F7F7F"/>
                </a:solidFill>
                <a:latin typeface="Calibri"/>
                <a:ea typeface="Calibri"/>
                <a:cs typeface="Calibri"/>
                <a:sym typeface="Calibri"/>
              </a:rPr>
              <a:t>Grid</a:t>
            </a:r>
            <a:r>
              <a:rPr lang="es-ES" sz="1800" dirty="0">
                <a:solidFill>
                  <a:srgbClr val="7F7F7F"/>
                </a:solidFill>
                <a:latin typeface="Calibri"/>
                <a:ea typeface="Calibri"/>
                <a:cs typeface="Calibri"/>
                <a:sym typeface="Calibri"/>
              </a:rPr>
              <a:t> en nuestros proyectos de forma conjunta, ya que cada uno tiene sus puntos fuertes en diferentes cosas.</a:t>
            </a:r>
            <a:endParaRPr sz="1800" dirty="0">
              <a:solidFill>
                <a:srgbClr val="7F7F7F"/>
              </a:solidFill>
              <a:latin typeface="Calibri"/>
              <a:ea typeface="Calibri"/>
              <a:cs typeface="Calibri"/>
              <a:sym typeface="Calibri"/>
            </a:endParaRPr>
          </a:p>
          <a:p>
            <a:pPr marL="457200" lvl="0" indent="-342900" algn="l" rtl="0">
              <a:lnSpc>
                <a:spcPct val="155000"/>
              </a:lnSpc>
              <a:spcBef>
                <a:spcPts val="2400"/>
              </a:spcBef>
              <a:spcAft>
                <a:spcPts val="0"/>
              </a:spcAft>
              <a:buClr>
                <a:srgbClr val="7F7F7F"/>
              </a:buClr>
              <a:buSzPts val="1800"/>
              <a:buFont typeface="Calibri"/>
              <a:buChar char="➔"/>
            </a:pPr>
            <a:r>
              <a:rPr lang="es-ES" sz="1800" dirty="0">
                <a:solidFill>
                  <a:srgbClr val="7F7F7F"/>
                </a:solidFill>
                <a:latin typeface="Calibri"/>
                <a:ea typeface="Calibri"/>
                <a:cs typeface="Calibri"/>
                <a:sym typeface="Calibri"/>
              </a:rPr>
              <a:t>CSS </a:t>
            </a:r>
            <a:r>
              <a:rPr lang="es-ES" sz="1800" dirty="0" err="1">
                <a:solidFill>
                  <a:srgbClr val="7F7F7F"/>
                </a:solidFill>
                <a:latin typeface="Calibri"/>
                <a:ea typeface="Calibri"/>
                <a:cs typeface="Calibri"/>
                <a:sym typeface="Calibri"/>
              </a:rPr>
              <a:t>Grid</a:t>
            </a:r>
            <a:r>
              <a:rPr lang="es-ES" sz="1800" dirty="0">
                <a:solidFill>
                  <a:srgbClr val="7F7F7F"/>
                </a:solidFill>
                <a:latin typeface="Calibri"/>
                <a:ea typeface="Calibri"/>
                <a:cs typeface="Calibri"/>
                <a:sym typeface="Calibri"/>
              </a:rPr>
              <a:t> es mejor para la construcción general de nuestra página, ya que es más fácil modelar nuestra plantilla, y se pueden crear diseños más asimétricos y peculiares.</a:t>
            </a:r>
            <a:endParaRPr sz="1800" dirty="0">
              <a:solidFill>
                <a:srgbClr val="7F7F7F"/>
              </a:solidFill>
              <a:latin typeface="Calibri"/>
              <a:ea typeface="Calibri"/>
              <a:cs typeface="Calibri"/>
              <a:sym typeface="Calibri"/>
            </a:endParaRPr>
          </a:p>
          <a:p>
            <a:pPr marL="457200" lvl="0" indent="-342900" algn="l" rtl="0">
              <a:lnSpc>
                <a:spcPct val="155000"/>
              </a:lnSpc>
              <a:spcBef>
                <a:spcPts val="0"/>
              </a:spcBef>
              <a:spcAft>
                <a:spcPts val="0"/>
              </a:spcAft>
              <a:buClr>
                <a:srgbClr val="7F7F7F"/>
              </a:buClr>
              <a:buSzPts val="1800"/>
              <a:buFont typeface="Calibri"/>
              <a:buChar char="➔"/>
            </a:pPr>
            <a:r>
              <a:rPr lang="es-ES" sz="1800" dirty="0">
                <a:solidFill>
                  <a:srgbClr val="7F7F7F"/>
                </a:solidFill>
                <a:latin typeface="Calibri"/>
                <a:ea typeface="Calibri"/>
                <a:cs typeface="Calibri"/>
                <a:sym typeface="Calibri"/>
              </a:rPr>
              <a:t>CSS </a:t>
            </a:r>
            <a:r>
              <a:rPr lang="es-ES" sz="1800" dirty="0" err="1">
                <a:solidFill>
                  <a:srgbClr val="7F7F7F"/>
                </a:solidFill>
                <a:latin typeface="Calibri"/>
                <a:ea typeface="Calibri"/>
                <a:cs typeface="Calibri"/>
                <a:sym typeface="Calibri"/>
              </a:rPr>
              <a:t>Grid</a:t>
            </a:r>
            <a:r>
              <a:rPr lang="es-ES" sz="1800" dirty="0">
                <a:solidFill>
                  <a:srgbClr val="7F7F7F"/>
                </a:solidFill>
                <a:latin typeface="Calibri"/>
                <a:ea typeface="Calibri"/>
                <a:cs typeface="Calibri"/>
                <a:sym typeface="Calibri"/>
              </a:rPr>
              <a:t> en diseños con filas y columnas.</a:t>
            </a:r>
            <a:endParaRPr sz="1800" dirty="0">
              <a:solidFill>
                <a:srgbClr val="7F7F7F"/>
              </a:solidFill>
              <a:latin typeface="Calibri"/>
              <a:ea typeface="Calibri"/>
              <a:cs typeface="Calibri"/>
              <a:sym typeface="Calibri"/>
            </a:endParaRPr>
          </a:p>
          <a:p>
            <a:pPr marL="457200" lvl="0" indent="-342900" algn="l" rtl="0">
              <a:lnSpc>
                <a:spcPct val="155000"/>
              </a:lnSpc>
              <a:spcBef>
                <a:spcPts val="0"/>
              </a:spcBef>
              <a:spcAft>
                <a:spcPts val="0"/>
              </a:spcAft>
              <a:buClr>
                <a:srgbClr val="7F7F7F"/>
              </a:buClr>
              <a:buSzPts val="1800"/>
              <a:buFont typeface="Calibri"/>
              <a:buChar char="➔"/>
            </a:pPr>
            <a:r>
              <a:rPr lang="es-ES" sz="1800" dirty="0" err="1">
                <a:solidFill>
                  <a:srgbClr val="7F7F7F"/>
                </a:solidFill>
                <a:latin typeface="Calibri"/>
                <a:ea typeface="Calibri"/>
                <a:cs typeface="Calibri"/>
                <a:sym typeface="Calibri"/>
              </a:rPr>
              <a:t>Flexbox</a:t>
            </a:r>
            <a:r>
              <a:rPr lang="es-ES" sz="1800" dirty="0">
                <a:solidFill>
                  <a:srgbClr val="7F7F7F"/>
                </a:solidFill>
                <a:latin typeface="Calibri"/>
                <a:ea typeface="Calibri"/>
                <a:cs typeface="Calibri"/>
                <a:sym typeface="Calibri"/>
              </a:rPr>
              <a:t> es mejor alineando el contenido dentro de los diferentes elementos de la web.</a:t>
            </a:r>
            <a:endParaRPr sz="1600" dirty="0">
              <a:solidFill>
                <a:srgbClr val="333333"/>
              </a:solidFill>
              <a:highlight>
                <a:srgbClr val="FFFFFF"/>
              </a:highlight>
            </a:endParaRPr>
          </a:p>
          <a:p>
            <a:pPr marL="0" lvl="0" indent="0" algn="l" rtl="0">
              <a:spcBef>
                <a:spcPts val="4600"/>
              </a:spcBef>
              <a:spcAft>
                <a:spcPts val="0"/>
              </a:spcAft>
              <a:buNone/>
            </a:pPr>
            <a:endParaRPr sz="1600" dirty="0">
              <a:solidFill>
                <a:srgbClr val="333333"/>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5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CSS(media </a:t>
            </a:r>
            <a:r>
              <a:rPr lang="es-ES" dirty="0" err="1"/>
              <a:t>queries</a:t>
            </a:r>
            <a:r>
              <a:rPr lang="es-ES" dirty="0"/>
              <a:t>)</a:t>
            </a:r>
            <a:endParaRPr dirty="0"/>
          </a:p>
        </p:txBody>
      </p:sp>
      <p:sp>
        <p:nvSpPr>
          <p:cNvPr id="630" name="Google Shape;630;p53"/>
          <p:cNvSpPr txBox="1"/>
          <p:nvPr/>
        </p:nvSpPr>
        <p:spPr>
          <a:xfrm>
            <a:off x="321334" y="1124669"/>
            <a:ext cx="865229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Cuando el tipo de medio coincide con el dispositivo en el que se está mostrando el documento , se aplica los estilos correspondientes, siguiendo las reglas usuales de cascada.</a:t>
            </a:r>
            <a:endParaRPr/>
          </a:p>
        </p:txBody>
      </p:sp>
      <p:sp>
        <p:nvSpPr>
          <p:cNvPr id="631" name="Google Shape;631;p53"/>
          <p:cNvSpPr txBox="1"/>
          <p:nvPr/>
        </p:nvSpPr>
        <p:spPr>
          <a:xfrm>
            <a:off x="321332" y="1830291"/>
            <a:ext cx="3012900" cy="120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rgbClr val="7F7F7F"/>
                </a:solidFill>
                <a:latin typeface="Calibri"/>
                <a:ea typeface="Calibri"/>
                <a:cs typeface="Calibri"/>
                <a:sym typeface="Calibri"/>
              </a:rPr>
              <a:t>@media (max-width: 600px) {</a:t>
            </a:r>
            <a:br>
              <a:rPr lang="es-ES" sz="1800" b="1">
                <a:solidFill>
                  <a:srgbClr val="7F7F7F"/>
                </a:solidFill>
                <a:latin typeface="Calibri"/>
                <a:ea typeface="Calibri"/>
                <a:cs typeface="Calibri"/>
                <a:sym typeface="Calibri"/>
              </a:rPr>
            </a:br>
            <a:r>
              <a:rPr lang="es-ES" sz="1800" b="1">
                <a:solidFill>
                  <a:srgbClr val="7F7F7F"/>
                </a:solidFill>
                <a:latin typeface="Calibri"/>
                <a:ea typeface="Calibri"/>
                <a:cs typeface="Calibri"/>
                <a:sym typeface="Calibri"/>
              </a:rPr>
              <a:t>       //regla</a:t>
            </a:r>
            <a:br>
              <a:rPr lang="es-ES" sz="1800" b="1">
                <a:solidFill>
                  <a:srgbClr val="7F7F7F"/>
                </a:solidFill>
                <a:latin typeface="Calibri"/>
                <a:ea typeface="Calibri"/>
                <a:cs typeface="Calibri"/>
                <a:sym typeface="Calibri"/>
              </a:rPr>
            </a:br>
            <a:r>
              <a:rPr lang="es-ES" sz="1800" b="1">
                <a:solidFill>
                  <a:srgbClr val="7F7F7F"/>
                </a:solidFill>
                <a:latin typeface="Calibri"/>
                <a:ea typeface="Calibri"/>
                <a:cs typeface="Calibri"/>
                <a:sym typeface="Calibri"/>
              </a:rPr>
              <a:t>}</a:t>
            </a:r>
            <a:endParaRPr sz="1800">
              <a:solidFill>
                <a:schemeClr val="dk1"/>
              </a:solidFill>
              <a:latin typeface="Arial"/>
              <a:ea typeface="Arial"/>
              <a:cs typeface="Arial"/>
              <a:sym typeface="Arial"/>
            </a:endParaRPr>
          </a:p>
        </p:txBody>
      </p:sp>
      <p:sp>
        <p:nvSpPr>
          <p:cNvPr id="632" name="Google Shape;632;p53"/>
          <p:cNvSpPr txBox="1"/>
          <p:nvPr/>
        </p:nvSpPr>
        <p:spPr>
          <a:xfrm>
            <a:off x="572039" y="3089874"/>
            <a:ext cx="611828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max-width : Hasta este ancho </a:t>
            </a:r>
            <a:endParaRPr/>
          </a:p>
          <a:p>
            <a:pPr marL="0" marR="0" lvl="0" indent="0" algn="l" rtl="0">
              <a:spcBef>
                <a:spcPts val="0"/>
              </a:spcBef>
              <a:spcAft>
                <a:spcPts val="0"/>
              </a:spcAft>
              <a:buNone/>
            </a:pPr>
            <a:r>
              <a:rPr lang="es-ES" sz="1800">
                <a:solidFill>
                  <a:srgbClr val="7F7F7F"/>
                </a:solidFill>
                <a:latin typeface="Calibri"/>
                <a:ea typeface="Calibri"/>
                <a:cs typeface="Calibri"/>
                <a:sym typeface="Calibri"/>
              </a:rPr>
              <a:t>min-width : Desde este ancho en adelante</a:t>
            </a:r>
            <a:endParaRPr sz="1800">
              <a:solidFill>
                <a:srgbClr val="7F7F7F"/>
              </a:solidFill>
              <a:latin typeface="Calibri"/>
              <a:ea typeface="Calibri"/>
              <a:cs typeface="Calibri"/>
              <a:sym typeface="Calibri"/>
            </a:endParaRPr>
          </a:p>
          <a:p>
            <a:pPr marL="0" marR="0" lvl="0" indent="0" algn="l" rtl="0">
              <a:spcBef>
                <a:spcPts val="0"/>
              </a:spcBef>
              <a:spcAft>
                <a:spcPts val="0"/>
              </a:spcAft>
              <a:buNone/>
            </a:pPr>
            <a:r>
              <a:rPr lang="es-ES" sz="1800">
                <a:solidFill>
                  <a:srgbClr val="7F7F7F"/>
                </a:solidFill>
                <a:latin typeface="Calibri"/>
                <a:ea typeface="Calibri"/>
                <a:cs typeface="Calibri"/>
                <a:sym typeface="Calibri"/>
              </a:rPr>
              <a:t>max-height : Hasta esta altura</a:t>
            </a:r>
            <a:endParaRPr sz="1800">
              <a:solidFill>
                <a:srgbClr val="7F7F7F"/>
              </a:solidFill>
              <a:latin typeface="Calibri"/>
              <a:ea typeface="Calibri"/>
              <a:cs typeface="Calibri"/>
              <a:sym typeface="Calibri"/>
            </a:endParaRPr>
          </a:p>
          <a:p>
            <a:pPr marL="0" marR="0" lvl="0" indent="0" algn="l" rtl="0">
              <a:spcBef>
                <a:spcPts val="0"/>
              </a:spcBef>
              <a:spcAft>
                <a:spcPts val="0"/>
              </a:spcAft>
              <a:buNone/>
            </a:pPr>
            <a:r>
              <a:rPr lang="es-ES" sz="1800">
                <a:solidFill>
                  <a:srgbClr val="7F7F7F"/>
                </a:solidFill>
                <a:latin typeface="Calibri"/>
                <a:ea typeface="Calibri"/>
                <a:cs typeface="Calibri"/>
                <a:sym typeface="Calibri"/>
              </a:rPr>
              <a:t>min-height : Desde esta altura en adelante  </a:t>
            </a:r>
            <a:endParaRPr sz="1800">
              <a:solidFill>
                <a:srgbClr val="7F7F7F"/>
              </a:solidFill>
              <a:latin typeface="Calibri"/>
              <a:ea typeface="Calibri"/>
              <a:cs typeface="Calibri"/>
              <a:sym typeface="Calibri"/>
            </a:endParaRPr>
          </a:p>
        </p:txBody>
      </p:sp>
      <p:sp>
        <p:nvSpPr>
          <p:cNvPr id="633" name="Google Shape;633;p53"/>
          <p:cNvSpPr txBox="1"/>
          <p:nvPr/>
        </p:nvSpPr>
        <p:spPr>
          <a:xfrm>
            <a:off x="3780534" y="1830275"/>
            <a:ext cx="5363400" cy="120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rgbClr val="7F7F7F"/>
                </a:solidFill>
                <a:latin typeface="Calibri"/>
                <a:ea typeface="Calibri"/>
                <a:cs typeface="Calibri"/>
                <a:sym typeface="Calibri"/>
              </a:rPr>
              <a:t>@media (max-width:900px) and (min-width:400px) </a:t>
            </a:r>
            <a:endParaRPr sz="1800">
              <a:solidFill>
                <a:srgbClr val="7F7F7F"/>
              </a:solidFill>
              <a:latin typeface="Arial"/>
              <a:ea typeface="Arial"/>
              <a:cs typeface="Arial"/>
              <a:sym typeface="Arial"/>
            </a:endParaRPr>
          </a:p>
          <a:p>
            <a:pPr marL="0" marR="0" lvl="0" indent="0" algn="l" rtl="0">
              <a:spcBef>
                <a:spcPts val="0"/>
              </a:spcBef>
              <a:spcAft>
                <a:spcPts val="0"/>
              </a:spcAft>
              <a:buNone/>
            </a:pPr>
            <a:r>
              <a:rPr lang="es-ES" sz="1800" b="1">
                <a:solidFill>
                  <a:srgbClr val="7F7F7F"/>
                </a:solidFill>
                <a:latin typeface="Calibri"/>
                <a:ea typeface="Calibri"/>
                <a:cs typeface="Calibri"/>
                <a:sym typeface="Calibri"/>
              </a:rPr>
              <a:t>{</a:t>
            </a:r>
            <a:br>
              <a:rPr lang="es-ES" sz="1800" b="1">
                <a:solidFill>
                  <a:srgbClr val="7F7F7F"/>
                </a:solidFill>
                <a:latin typeface="Calibri"/>
                <a:ea typeface="Calibri"/>
                <a:cs typeface="Calibri"/>
                <a:sym typeface="Calibri"/>
              </a:rPr>
            </a:br>
            <a:r>
              <a:rPr lang="es-ES" sz="1800" b="1">
                <a:solidFill>
                  <a:srgbClr val="7F7F7F"/>
                </a:solidFill>
                <a:latin typeface="Calibri"/>
                <a:ea typeface="Calibri"/>
                <a:cs typeface="Calibri"/>
                <a:sym typeface="Calibri"/>
              </a:rPr>
              <a:t>    //regla</a:t>
            </a:r>
            <a:br>
              <a:rPr lang="es-ES" sz="1800" b="1">
                <a:solidFill>
                  <a:srgbClr val="7F7F7F"/>
                </a:solidFill>
                <a:latin typeface="Calibri"/>
                <a:ea typeface="Calibri"/>
                <a:cs typeface="Calibri"/>
                <a:sym typeface="Calibri"/>
              </a:rPr>
            </a:br>
            <a:r>
              <a:rPr lang="es-ES" sz="1800" b="1">
                <a:solidFill>
                  <a:srgbClr val="7F7F7F"/>
                </a:solidFill>
                <a:latin typeface="Calibri"/>
                <a:ea typeface="Calibri"/>
                <a:cs typeface="Calibri"/>
                <a:sym typeface="Calibri"/>
              </a:rPr>
              <a:t>}</a:t>
            </a:r>
            <a:endParaRPr sz="1800">
              <a:solidFill>
                <a:srgbClr val="7F7F7F"/>
              </a:solidFill>
              <a:latin typeface="Arial"/>
              <a:ea typeface="Arial"/>
              <a:cs typeface="Arial"/>
              <a:sym typeface="Arial"/>
            </a:endParaRPr>
          </a:p>
        </p:txBody>
      </p:sp>
      <p:pic>
        <p:nvPicPr>
          <p:cNvPr id="634" name="Google Shape;634;p53" descr="Imagen que contiene captura de pantalla&#10;&#10;Descripción generada con confianza muy alta"/>
          <p:cNvPicPr preferRelativeResize="0"/>
          <p:nvPr/>
        </p:nvPicPr>
        <p:blipFill rotWithShape="1">
          <a:blip r:embed="rId3">
            <a:alphaModFix/>
          </a:blip>
          <a:srcRect/>
          <a:stretch/>
        </p:blipFill>
        <p:spPr>
          <a:xfrm>
            <a:off x="5192103" y="2566627"/>
            <a:ext cx="2398144" cy="1792199"/>
          </a:xfrm>
          <a:prstGeom prst="rect">
            <a:avLst/>
          </a:prstGeom>
          <a:noFill/>
          <a:ln>
            <a:noFill/>
          </a:ln>
        </p:spPr>
      </p:pic>
      <p:pic>
        <p:nvPicPr>
          <p:cNvPr id="635" name="Google Shape;635;p53" descr="Imagen que contiene captura de pantalla&#10;&#10;Descripción generada con confianza muy alta"/>
          <p:cNvPicPr preferRelativeResize="0"/>
          <p:nvPr/>
        </p:nvPicPr>
        <p:blipFill rotWithShape="1">
          <a:blip r:embed="rId4">
            <a:alphaModFix/>
          </a:blip>
          <a:srcRect/>
          <a:stretch/>
        </p:blipFill>
        <p:spPr>
          <a:xfrm>
            <a:off x="7590247" y="2576873"/>
            <a:ext cx="1359738" cy="18120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5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CSS(media queries)</a:t>
            </a:r>
            <a:endParaRPr/>
          </a:p>
        </p:txBody>
      </p:sp>
      <p:pic>
        <p:nvPicPr>
          <p:cNvPr id="641" name="Google Shape;641;p54" descr="Imagen que contiene captura de pantalla&#10;&#10;Descripción generada con confianza muy alta"/>
          <p:cNvPicPr preferRelativeResize="0">
            <a:picLocks noGrp="1"/>
          </p:cNvPicPr>
          <p:nvPr>
            <p:ph type="body" idx="1"/>
          </p:nvPr>
        </p:nvPicPr>
        <p:blipFill rotWithShape="1">
          <a:blip r:embed="rId3">
            <a:alphaModFix/>
          </a:blip>
          <a:srcRect t="9649" r="63571" b="78216"/>
          <a:stretch/>
        </p:blipFill>
        <p:spPr>
          <a:xfrm>
            <a:off x="3597025" y="3094775"/>
            <a:ext cx="5023800" cy="1427700"/>
          </a:xfrm>
          <a:prstGeom prst="rect">
            <a:avLst/>
          </a:prstGeom>
          <a:noFill/>
          <a:ln>
            <a:noFill/>
          </a:ln>
        </p:spPr>
      </p:pic>
      <p:sp>
        <p:nvSpPr>
          <p:cNvPr id="642" name="Google Shape;642;p54"/>
          <p:cNvSpPr txBox="1"/>
          <p:nvPr/>
        </p:nvSpPr>
        <p:spPr>
          <a:xfrm>
            <a:off x="461513" y="1944179"/>
            <a:ext cx="3314699"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@media (max-width: 600px) {</a:t>
            </a:r>
            <a:endParaRPr/>
          </a:p>
          <a:p>
            <a:pPr marL="0" marR="0" lvl="0" indent="0" algn="l" rtl="0">
              <a:spcBef>
                <a:spcPts val="0"/>
              </a:spcBef>
              <a:spcAft>
                <a:spcPts val="0"/>
              </a:spcAft>
              <a:buNone/>
            </a:pPr>
            <a:r>
              <a:rPr lang="es-ES" sz="1800">
                <a:solidFill>
                  <a:srgbClr val="7F7F7F"/>
                </a:solidFill>
                <a:latin typeface="Calibri"/>
                <a:ea typeface="Calibri"/>
                <a:cs typeface="Calibri"/>
                <a:sym typeface="Calibri"/>
              </a:rPr>
              <a:t>    .contenedorPrincipal{</a:t>
            </a:r>
            <a:endParaRPr/>
          </a:p>
          <a:p>
            <a:pPr marL="0" marR="0" lvl="0" indent="0" algn="l" rtl="0">
              <a:spcBef>
                <a:spcPts val="0"/>
              </a:spcBef>
              <a:spcAft>
                <a:spcPts val="0"/>
              </a:spcAft>
              <a:buNone/>
            </a:pPr>
            <a:r>
              <a:rPr lang="es-ES" sz="1800">
                <a:solidFill>
                  <a:srgbClr val="7F7F7F"/>
                </a:solidFill>
                <a:latin typeface="Calibri"/>
                <a:ea typeface="Calibri"/>
                <a:cs typeface="Calibri"/>
                <a:sym typeface="Calibri"/>
              </a:rPr>
              <a:t>      display: flex;</a:t>
            </a:r>
            <a:endParaRPr/>
          </a:p>
          <a:p>
            <a:pPr marL="0" marR="0" lvl="0" indent="0" algn="l" rtl="0">
              <a:spcBef>
                <a:spcPts val="0"/>
              </a:spcBef>
              <a:spcAft>
                <a:spcPts val="0"/>
              </a:spcAft>
              <a:buNone/>
            </a:pPr>
            <a:r>
              <a:rPr lang="es-ES" sz="1800">
                <a:solidFill>
                  <a:srgbClr val="7F7F7F"/>
                </a:solidFill>
                <a:latin typeface="Calibri"/>
                <a:ea typeface="Calibri"/>
                <a:cs typeface="Calibri"/>
                <a:sym typeface="Calibri"/>
              </a:rPr>
              <a:t>     }</a:t>
            </a:r>
            <a:endParaRPr/>
          </a:p>
          <a:p>
            <a:pPr marL="0" marR="0" lvl="0" indent="0" algn="l" rtl="0">
              <a:spcBef>
                <a:spcPts val="0"/>
              </a:spcBef>
              <a:spcAft>
                <a:spcPts val="0"/>
              </a:spcAft>
              <a:buNone/>
            </a:pPr>
            <a:r>
              <a:rPr lang="es-ES" sz="1800">
                <a:solidFill>
                  <a:srgbClr val="7F7F7F"/>
                </a:solidFill>
                <a:latin typeface="Calibri"/>
                <a:ea typeface="Calibri"/>
                <a:cs typeface="Calibri"/>
                <a:sym typeface="Calibri"/>
              </a:rPr>
              <a:t>}</a:t>
            </a:r>
            <a:endParaRPr/>
          </a:p>
        </p:txBody>
      </p:sp>
      <p:sp>
        <p:nvSpPr>
          <p:cNvPr id="643" name="Google Shape;643;p54"/>
          <p:cNvSpPr/>
          <p:nvPr/>
        </p:nvSpPr>
        <p:spPr>
          <a:xfrm>
            <a:off x="7747900" y="1791404"/>
            <a:ext cx="312707" cy="549934"/>
          </a:xfrm>
          <a:prstGeom prst="up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44" name="Google Shape;644;p54" descr="Imagen que contiene captura de pantalla&#10;&#10;Descripción generada con confianza muy alta"/>
          <p:cNvPicPr preferRelativeResize="0"/>
          <p:nvPr/>
        </p:nvPicPr>
        <p:blipFill rotWithShape="1">
          <a:blip r:embed="rId4">
            <a:alphaModFix/>
          </a:blip>
          <a:srcRect t="9193" r="55244" b="65936"/>
          <a:stretch/>
        </p:blipFill>
        <p:spPr>
          <a:xfrm>
            <a:off x="3569475" y="982700"/>
            <a:ext cx="5078901" cy="1918913"/>
          </a:xfrm>
          <a:prstGeom prst="rect">
            <a:avLst/>
          </a:prstGeom>
          <a:noFill/>
          <a:ln>
            <a:noFill/>
          </a:ln>
        </p:spPr>
      </p:pic>
      <p:sp>
        <p:nvSpPr>
          <p:cNvPr id="645" name="Google Shape;645;p54"/>
          <p:cNvSpPr/>
          <p:nvPr/>
        </p:nvSpPr>
        <p:spPr>
          <a:xfrm>
            <a:off x="7963560" y="1467913"/>
            <a:ext cx="312707" cy="549934"/>
          </a:xfrm>
          <a:prstGeom prst="up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8D18A5-DB22-4A33-B360-E2355FD226D3}"/>
              </a:ext>
            </a:extLst>
          </p:cNvPr>
          <p:cNvSpPr>
            <a:spLocks noGrp="1"/>
          </p:cNvSpPr>
          <p:nvPr>
            <p:ph type="title"/>
          </p:nvPr>
        </p:nvSpPr>
        <p:spPr/>
        <p:txBody>
          <a:bodyPr/>
          <a:lstStyle/>
          <a:p>
            <a:r>
              <a:rPr lang="es-CO" dirty="0"/>
              <a:t>Contenido</a:t>
            </a:r>
            <a:endParaRPr lang="es-ES" dirty="0"/>
          </a:p>
        </p:txBody>
      </p:sp>
      <p:sp>
        <p:nvSpPr>
          <p:cNvPr id="3" name="Marcador de texto 2">
            <a:extLst>
              <a:ext uri="{FF2B5EF4-FFF2-40B4-BE49-F238E27FC236}">
                <a16:creationId xmlns:a16="http://schemas.microsoft.com/office/drawing/2014/main" id="{B1A14B61-F443-4FFA-98C8-3D76284B33B6}"/>
              </a:ext>
            </a:extLst>
          </p:cNvPr>
          <p:cNvSpPr>
            <a:spLocks noGrp="1"/>
          </p:cNvSpPr>
          <p:nvPr>
            <p:ph type="body" idx="1"/>
          </p:nvPr>
        </p:nvSpPr>
        <p:spPr/>
        <p:txBody>
          <a:bodyPr>
            <a:normAutofit fontScale="92500" lnSpcReduction="10000"/>
          </a:bodyPr>
          <a:lstStyle/>
          <a:p>
            <a:pPr>
              <a:buAutoNum type="arabicPeriod"/>
            </a:pPr>
            <a:r>
              <a:rPr lang="es-ES" dirty="0"/>
              <a:t>Instalaciones y configuraciones mínimas necesarias</a:t>
            </a:r>
          </a:p>
          <a:p>
            <a:pPr>
              <a:buAutoNum type="arabicPeriod"/>
            </a:pPr>
            <a:r>
              <a:rPr lang="es-CO" dirty="0"/>
              <a:t> </a:t>
            </a:r>
            <a:r>
              <a:rPr lang="es-ES" dirty="0"/>
              <a:t>Creación entorno local de angular</a:t>
            </a:r>
          </a:p>
          <a:p>
            <a:pPr>
              <a:buAutoNum type="arabicPeriod"/>
            </a:pPr>
            <a:r>
              <a:rPr lang="es-ES" dirty="0"/>
              <a:t>Estructura de archivos</a:t>
            </a:r>
          </a:p>
          <a:p>
            <a:pPr>
              <a:buAutoNum type="arabicPeriod"/>
            </a:pPr>
            <a:r>
              <a:rPr lang="es-ES" dirty="0"/>
              <a:t>HTML</a:t>
            </a:r>
          </a:p>
          <a:p>
            <a:pPr lvl="1">
              <a:buAutoNum type="arabicPeriod"/>
            </a:pPr>
            <a:r>
              <a:rPr lang="es-ES" dirty="0"/>
              <a:t>Etiquetas de HTML</a:t>
            </a:r>
          </a:p>
          <a:p>
            <a:pPr lvl="1">
              <a:buAutoNum type="arabicPeriod"/>
            </a:pPr>
            <a:r>
              <a:rPr lang="es-ES" dirty="0"/>
              <a:t>HTML y CSS</a:t>
            </a:r>
          </a:p>
          <a:p>
            <a:pPr>
              <a:buAutoNum type="arabicPeriod"/>
            </a:pPr>
            <a:r>
              <a:rPr lang="es-ES" dirty="0"/>
              <a:t>CSS </a:t>
            </a:r>
          </a:p>
          <a:p>
            <a:pPr lvl="1">
              <a:buAutoNum type="arabicPeriod"/>
            </a:pPr>
            <a:r>
              <a:rPr lang="es-ES" dirty="0"/>
              <a:t>Estilos</a:t>
            </a:r>
          </a:p>
          <a:p>
            <a:pPr lvl="1">
              <a:buAutoNum type="arabicPeriod"/>
            </a:pPr>
            <a:r>
              <a:rPr lang="es-ES" dirty="0"/>
              <a:t>Unidades de medida</a:t>
            </a:r>
          </a:p>
          <a:p>
            <a:pPr lvl="1">
              <a:buAutoNum type="arabicPeriod"/>
            </a:pPr>
            <a:r>
              <a:rPr lang="es-ES" dirty="0"/>
              <a:t>Comportamiento de visualización</a:t>
            </a:r>
          </a:p>
          <a:p>
            <a:pPr lvl="1">
              <a:buAutoNum type="arabicPeriod"/>
            </a:pPr>
            <a:r>
              <a:rPr lang="es-ES" dirty="0"/>
              <a:t>Media </a:t>
            </a:r>
            <a:r>
              <a:rPr lang="es-ES" dirty="0" err="1"/>
              <a:t>queries</a:t>
            </a:r>
            <a:endParaRPr lang="es-ES" dirty="0"/>
          </a:p>
          <a:p>
            <a:pPr>
              <a:buAutoNum type="arabicPeriod"/>
            </a:pPr>
            <a:r>
              <a:rPr lang="es-ES" dirty="0"/>
              <a:t>Taller</a:t>
            </a:r>
          </a:p>
          <a:p>
            <a:pPr>
              <a:buAutoNum type="arabicPeriod"/>
            </a:pPr>
            <a:r>
              <a:rPr lang="es-ES" dirty="0"/>
              <a:t>Ejercicio</a:t>
            </a:r>
          </a:p>
          <a:p>
            <a:pPr>
              <a:buAutoNum type="arabicPeriod"/>
            </a:pPr>
            <a:endParaRPr lang="es-ES" dirty="0"/>
          </a:p>
          <a:p>
            <a:pPr lvl="1">
              <a:buAutoNum type="arabicPeriod"/>
            </a:pPr>
            <a:endParaRPr lang="es-ES" dirty="0"/>
          </a:p>
          <a:p>
            <a:pPr lvl="1">
              <a:buAutoNum type="arabicPeriod"/>
            </a:pPr>
            <a:endParaRPr lang="es-ES" dirty="0"/>
          </a:p>
          <a:p>
            <a:pPr>
              <a:buAutoNum type="arabicPeriod"/>
            </a:pPr>
            <a:endParaRPr lang="es-ES" dirty="0"/>
          </a:p>
          <a:p>
            <a:pPr>
              <a:buAutoNum type="arabicPeriod"/>
            </a:pPr>
            <a:endParaRPr lang="es-ES" dirty="0"/>
          </a:p>
        </p:txBody>
      </p:sp>
    </p:spTree>
    <p:extLst>
      <p:ext uri="{BB962C8B-B14F-4D97-AF65-F5344CB8AC3E}">
        <p14:creationId xmlns:p14="http://schemas.microsoft.com/office/powerpoint/2010/main" val="1374643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5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a:t>
            </a:r>
            <a:endParaRPr/>
          </a:p>
        </p:txBody>
      </p:sp>
      <p:sp>
        <p:nvSpPr>
          <p:cNvPr id="651" name="Google Shape;651;p55"/>
          <p:cNvSpPr txBox="1"/>
          <p:nvPr/>
        </p:nvSpPr>
        <p:spPr>
          <a:xfrm>
            <a:off x="235069" y="1006056"/>
            <a:ext cx="7509294" cy="353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700">
                <a:solidFill>
                  <a:srgbClr val="7F7F7F"/>
                </a:solidFill>
                <a:latin typeface="Calibri"/>
                <a:ea typeface="Calibri"/>
                <a:cs typeface="Calibri"/>
                <a:sym typeface="Calibri"/>
              </a:rPr>
              <a:t>1. Creación proyecto y elaboración del layout</a:t>
            </a:r>
            <a:endParaRPr/>
          </a:p>
        </p:txBody>
      </p:sp>
      <p:pic>
        <p:nvPicPr>
          <p:cNvPr id="652" name="Google Shape;652;p55" descr="Imagen que contiene captura de pantalla&#10;&#10;Descripción generada con confianza muy alta"/>
          <p:cNvPicPr preferRelativeResize="0"/>
          <p:nvPr/>
        </p:nvPicPr>
        <p:blipFill rotWithShape="1">
          <a:blip r:embed="rId3">
            <a:alphaModFix/>
          </a:blip>
          <a:srcRect/>
          <a:stretch/>
        </p:blipFill>
        <p:spPr>
          <a:xfrm>
            <a:off x="1281023" y="1363197"/>
            <a:ext cx="6635869" cy="3333662"/>
          </a:xfrm>
          <a:prstGeom prst="rect">
            <a:avLst/>
          </a:prstGeom>
          <a:noFill/>
          <a:ln>
            <a:noFill/>
          </a:ln>
        </p:spPr>
      </p:pic>
      <p:sp>
        <p:nvSpPr>
          <p:cNvPr id="653" name="Google Shape;653;p55"/>
          <p:cNvSpPr txBox="1"/>
          <p:nvPr/>
        </p:nvSpPr>
        <p:spPr>
          <a:xfrm>
            <a:off x="3771900" y="1599122"/>
            <a:ext cx="1427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100%x20%</a:t>
            </a:r>
            <a:endParaRPr sz="1800">
              <a:solidFill>
                <a:schemeClr val="dk1"/>
              </a:solidFill>
              <a:latin typeface="Arial"/>
              <a:ea typeface="Arial"/>
              <a:cs typeface="Arial"/>
              <a:sym typeface="Arial"/>
            </a:endParaRPr>
          </a:p>
        </p:txBody>
      </p:sp>
      <p:sp>
        <p:nvSpPr>
          <p:cNvPr id="654" name="Google Shape;654;p55"/>
          <p:cNvSpPr txBox="1"/>
          <p:nvPr/>
        </p:nvSpPr>
        <p:spPr>
          <a:xfrm>
            <a:off x="3771899" y="4111564"/>
            <a:ext cx="1427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100%x5%</a:t>
            </a:r>
            <a:endParaRPr sz="1800">
              <a:solidFill>
                <a:schemeClr val="lt1"/>
              </a:solidFill>
              <a:latin typeface="Arial"/>
              <a:ea typeface="Arial"/>
              <a:cs typeface="Arial"/>
              <a:sym typeface="Arial"/>
            </a:endParaRPr>
          </a:p>
        </p:txBody>
      </p:sp>
      <p:sp>
        <p:nvSpPr>
          <p:cNvPr id="655" name="Google Shape;655;p55"/>
          <p:cNvSpPr txBox="1"/>
          <p:nvPr/>
        </p:nvSpPr>
        <p:spPr>
          <a:xfrm>
            <a:off x="6187296" y="2914649"/>
            <a:ext cx="1427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20%x75%</a:t>
            </a:r>
            <a:endParaRPr sz="1800">
              <a:solidFill>
                <a:schemeClr val="dk1"/>
              </a:solidFill>
              <a:latin typeface="Arial"/>
              <a:ea typeface="Arial"/>
              <a:cs typeface="Arial"/>
              <a:sym typeface="Arial"/>
            </a:endParaRPr>
          </a:p>
        </p:txBody>
      </p:sp>
      <p:sp>
        <p:nvSpPr>
          <p:cNvPr id="656" name="Google Shape;656;p55"/>
          <p:cNvSpPr txBox="1"/>
          <p:nvPr/>
        </p:nvSpPr>
        <p:spPr>
          <a:xfrm>
            <a:off x="1682690" y="2928128"/>
            <a:ext cx="1427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30%x75%</a:t>
            </a:r>
            <a:endParaRPr sz="1800">
              <a:solidFill>
                <a:schemeClr val="dk1"/>
              </a:solidFill>
              <a:latin typeface="Arial"/>
              <a:ea typeface="Arial"/>
              <a:cs typeface="Arial"/>
              <a:sym typeface="Arial"/>
            </a:endParaRPr>
          </a:p>
        </p:txBody>
      </p:sp>
      <p:sp>
        <p:nvSpPr>
          <p:cNvPr id="657" name="Google Shape;657;p55"/>
          <p:cNvSpPr txBox="1"/>
          <p:nvPr/>
        </p:nvSpPr>
        <p:spPr>
          <a:xfrm>
            <a:off x="4025301" y="2930824"/>
            <a:ext cx="1427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50%x75%</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6"/>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1)</a:t>
            </a:r>
            <a:endParaRPr/>
          </a:p>
        </p:txBody>
      </p:sp>
      <p:sp>
        <p:nvSpPr>
          <p:cNvPr id="663" name="Google Shape;663;p56"/>
          <p:cNvSpPr txBox="1"/>
          <p:nvPr/>
        </p:nvSpPr>
        <p:spPr>
          <a:xfrm>
            <a:off x="580126" y="1221716"/>
            <a:ext cx="7509294" cy="353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700">
              <a:solidFill>
                <a:srgbClr val="7F7F7F"/>
              </a:solidFill>
              <a:latin typeface="Calibri"/>
              <a:ea typeface="Calibri"/>
              <a:cs typeface="Calibri"/>
              <a:sym typeface="Calibri"/>
            </a:endParaRPr>
          </a:p>
        </p:txBody>
      </p:sp>
      <p:pic>
        <p:nvPicPr>
          <p:cNvPr id="664" name="Google Shape;664;p56"/>
          <p:cNvPicPr preferRelativeResize="0"/>
          <p:nvPr/>
        </p:nvPicPr>
        <p:blipFill rotWithShape="1">
          <a:blip r:embed="rId3">
            <a:alphaModFix/>
          </a:blip>
          <a:srcRect/>
          <a:stretch/>
        </p:blipFill>
        <p:spPr>
          <a:xfrm>
            <a:off x="461513" y="1095491"/>
            <a:ext cx="4015596" cy="3394621"/>
          </a:xfrm>
          <a:prstGeom prst="rect">
            <a:avLst/>
          </a:prstGeom>
          <a:noFill/>
          <a:ln>
            <a:noFill/>
          </a:ln>
        </p:spPr>
      </p:pic>
      <p:pic>
        <p:nvPicPr>
          <p:cNvPr id="665" name="Google Shape;665;p56" descr="Imagen que contiene captura de pantalla&#10;&#10;Descripción generada con confianza muy alta"/>
          <p:cNvPicPr preferRelativeResize="0"/>
          <p:nvPr/>
        </p:nvPicPr>
        <p:blipFill rotWithShape="1">
          <a:blip r:embed="rId4">
            <a:alphaModFix/>
          </a:blip>
          <a:srcRect/>
          <a:stretch/>
        </p:blipFill>
        <p:spPr>
          <a:xfrm>
            <a:off x="4796287" y="1336017"/>
            <a:ext cx="4091077" cy="30106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5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1)</a:t>
            </a:r>
            <a:endParaRPr/>
          </a:p>
        </p:txBody>
      </p:sp>
      <p:sp>
        <p:nvSpPr>
          <p:cNvPr id="671" name="Google Shape;671;p57"/>
          <p:cNvSpPr txBox="1"/>
          <p:nvPr/>
        </p:nvSpPr>
        <p:spPr>
          <a:xfrm>
            <a:off x="580126" y="1221716"/>
            <a:ext cx="7509294" cy="353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700">
              <a:solidFill>
                <a:srgbClr val="7F7F7F"/>
              </a:solidFill>
              <a:latin typeface="Calibri"/>
              <a:ea typeface="Calibri"/>
              <a:cs typeface="Calibri"/>
              <a:sym typeface="Calibri"/>
            </a:endParaRPr>
          </a:p>
        </p:txBody>
      </p:sp>
      <p:pic>
        <p:nvPicPr>
          <p:cNvPr id="672" name="Google Shape;672;p57" descr="Imagen que contiene monitor, pared, pantalla, texto&#10;&#10;Descripción generada con confianza muy alta"/>
          <p:cNvPicPr preferRelativeResize="0"/>
          <p:nvPr/>
        </p:nvPicPr>
        <p:blipFill rotWithShape="1">
          <a:blip r:embed="rId3">
            <a:alphaModFix/>
          </a:blip>
          <a:srcRect/>
          <a:stretch/>
        </p:blipFill>
        <p:spPr>
          <a:xfrm>
            <a:off x="387891" y="1085850"/>
            <a:ext cx="2157199" cy="3392338"/>
          </a:xfrm>
          <a:prstGeom prst="rect">
            <a:avLst/>
          </a:prstGeom>
          <a:noFill/>
          <a:ln>
            <a:noFill/>
          </a:ln>
        </p:spPr>
      </p:pic>
      <p:pic>
        <p:nvPicPr>
          <p:cNvPr id="673" name="Google Shape;673;p57" descr="Imagen que contiene pared, monitor&#10;&#10;Descripción generada con confianza alta"/>
          <p:cNvPicPr preferRelativeResize="0"/>
          <p:nvPr/>
        </p:nvPicPr>
        <p:blipFill rotWithShape="1">
          <a:blip r:embed="rId4">
            <a:alphaModFix/>
          </a:blip>
          <a:srcRect/>
          <a:stretch/>
        </p:blipFill>
        <p:spPr>
          <a:xfrm>
            <a:off x="2802477" y="1840312"/>
            <a:ext cx="2146180" cy="1462896"/>
          </a:xfrm>
          <a:prstGeom prst="rect">
            <a:avLst/>
          </a:prstGeom>
          <a:noFill/>
          <a:ln>
            <a:noFill/>
          </a:ln>
        </p:spPr>
      </p:pic>
      <p:pic>
        <p:nvPicPr>
          <p:cNvPr id="674" name="Google Shape;674;p57" descr="Imagen que contiene captura de pantalla&#10;&#10;Descripción generada con confianza muy alta"/>
          <p:cNvPicPr preferRelativeResize="0"/>
          <p:nvPr/>
        </p:nvPicPr>
        <p:blipFill rotWithShape="1">
          <a:blip r:embed="rId5">
            <a:alphaModFix/>
          </a:blip>
          <a:srcRect/>
          <a:stretch/>
        </p:blipFill>
        <p:spPr>
          <a:xfrm>
            <a:off x="5206042" y="1519328"/>
            <a:ext cx="3702888" cy="26008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g5fed256423_1_37"/>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Ejercicios</a:t>
            </a:r>
            <a:endParaRPr/>
          </a:p>
        </p:txBody>
      </p:sp>
      <p:pic>
        <p:nvPicPr>
          <p:cNvPr id="681" name="Google Shape;681;g5fed256423_1_37"/>
          <p:cNvPicPr preferRelativeResize="0"/>
          <p:nvPr/>
        </p:nvPicPr>
        <p:blipFill>
          <a:blip r:embed="rId3">
            <a:alphaModFix/>
          </a:blip>
          <a:stretch>
            <a:fillRect/>
          </a:stretch>
        </p:blipFill>
        <p:spPr>
          <a:xfrm>
            <a:off x="140000" y="1524400"/>
            <a:ext cx="2623874" cy="2243375"/>
          </a:xfrm>
          <a:prstGeom prst="rect">
            <a:avLst/>
          </a:prstGeom>
          <a:noFill/>
          <a:ln>
            <a:noFill/>
          </a:ln>
        </p:spPr>
      </p:pic>
      <p:pic>
        <p:nvPicPr>
          <p:cNvPr id="682" name="Google Shape;682;g5fed256423_1_37"/>
          <p:cNvPicPr preferRelativeResize="0"/>
          <p:nvPr/>
        </p:nvPicPr>
        <p:blipFill>
          <a:blip r:embed="rId4">
            <a:alphaModFix/>
          </a:blip>
          <a:stretch>
            <a:fillRect/>
          </a:stretch>
        </p:blipFill>
        <p:spPr>
          <a:xfrm>
            <a:off x="3092163" y="1567213"/>
            <a:ext cx="2958475" cy="2157750"/>
          </a:xfrm>
          <a:prstGeom prst="rect">
            <a:avLst/>
          </a:prstGeom>
          <a:noFill/>
          <a:ln>
            <a:noFill/>
          </a:ln>
        </p:spPr>
      </p:pic>
      <p:pic>
        <p:nvPicPr>
          <p:cNvPr id="683" name="Google Shape;683;g5fed256423_1_37"/>
          <p:cNvPicPr preferRelativeResize="0"/>
          <p:nvPr/>
        </p:nvPicPr>
        <p:blipFill>
          <a:blip r:embed="rId5">
            <a:alphaModFix/>
          </a:blip>
          <a:stretch>
            <a:fillRect/>
          </a:stretch>
        </p:blipFill>
        <p:spPr>
          <a:xfrm>
            <a:off x="6312175" y="1567225"/>
            <a:ext cx="2623875" cy="2157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pic>
        <p:nvPicPr>
          <p:cNvPr id="1281" name="Google Shape;1281;p130"/>
          <p:cNvPicPr preferRelativeResize="0"/>
          <p:nvPr/>
        </p:nvPicPr>
        <p:blipFill rotWithShape="1">
          <a:blip r:embed="rId3">
            <a:alphaModFix/>
          </a:blip>
          <a:srcRect/>
          <a:stretch/>
        </p:blipFill>
        <p:spPr>
          <a:xfrm>
            <a:off x="-595"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0"/>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Instalaciones y configuraciones mínimas necesarias</a:t>
            </a:r>
            <a:endParaRPr dirty="0"/>
          </a:p>
        </p:txBody>
      </p:sp>
      <p:sp>
        <p:nvSpPr>
          <p:cNvPr id="501" name="Google Shape;501;p40"/>
          <p:cNvSpPr txBox="1">
            <a:spLocks noGrp="1"/>
          </p:cNvSpPr>
          <p:nvPr>
            <p:ph type="body" idx="1"/>
          </p:nvPr>
        </p:nvSpPr>
        <p:spPr>
          <a:xfrm>
            <a:off x="285050" y="897575"/>
            <a:ext cx="8527200" cy="3564300"/>
          </a:xfrm>
          <a:prstGeom prst="rect">
            <a:avLst/>
          </a:prstGeom>
          <a:noFill/>
          <a:ln>
            <a:noFill/>
          </a:ln>
        </p:spPr>
        <p:txBody>
          <a:bodyPr spcFirstLastPara="1" wrap="square" lIns="91425" tIns="45700" rIns="91425" bIns="45700" anchor="t" anchorCtr="0">
            <a:normAutofit/>
          </a:bodyPr>
          <a:lstStyle/>
          <a:p>
            <a:pPr marL="257175" lvl="0" indent="-257175" algn="just" rtl="0">
              <a:spcBef>
                <a:spcPts val="0"/>
              </a:spcBef>
              <a:spcAft>
                <a:spcPts val="0"/>
              </a:spcAft>
              <a:buClr>
                <a:srgbClr val="7F7F7F"/>
              </a:buClr>
              <a:buSzPts val="1800"/>
              <a:buChar char="•"/>
            </a:pPr>
            <a:r>
              <a:rPr lang="es-ES" dirty="0"/>
              <a:t>En los siguientes enlaces encontrarás las instalaciones necesarias para desarrollar la capacitación.</a:t>
            </a:r>
            <a:endParaRPr dirty="0"/>
          </a:p>
          <a:p>
            <a:pPr marL="0" lvl="0" indent="0" algn="l" rtl="0">
              <a:spcBef>
                <a:spcPts val="360"/>
              </a:spcBef>
              <a:spcAft>
                <a:spcPts val="0"/>
              </a:spcAft>
              <a:buClr>
                <a:srgbClr val="7F7F7F"/>
              </a:buClr>
              <a:buSzPts val="1800"/>
              <a:buNone/>
            </a:pPr>
            <a:endParaRPr dirty="0"/>
          </a:p>
          <a:p>
            <a:pPr marL="642620" lvl="1" indent="-342899" algn="l" rtl="0">
              <a:spcBef>
                <a:spcPts val="300"/>
              </a:spcBef>
              <a:spcAft>
                <a:spcPts val="0"/>
              </a:spcAft>
              <a:buClr>
                <a:srgbClr val="7F7F7F"/>
              </a:buClr>
              <a:buSzPts val="1500"/>
              <a:buFont typeface="Calibri"/>
              <a:buAutoNum type="arabicPeriod"/>
            </a:pPr>
            <a:r>
              <a:rPr lang="es-ES" dirty="0"/>
              <a:t>Angular CLI: </a:t>
            </a:r>
            <a:r>
              <a:rPr lang="es-ES" u="sng" dirty="0">
                <a:solidFill>
                  <a:schemeClr val="hlink"/>
                </a:solidFill>
                <a:hlinkClick r:id="rId3"/>
              </a:rPr>
              <a:t>https://cli.angular.io/</a:t>
            </a:r>
            <a:r>
              <a:rPr lang="es-ES" dirty="0"/>
              <a:t>,  </a:t>
            </a:r>
            <a:r>
              <a:rPr lang="es-ES" u="sng" dirty="0">
                <a:solidFill>
                  <a:schemeClr val="hlink"/>
                </a:solidFill>
                <a:hlinkClick r:id="rId4"/>
              </a:rPr>
              <a:t>https://github.com/angular/angular-cli</a:t>
            </a:r>
            <a:endParaRPr dirty="0"/>
          </a:p>
          <a:p>
            <a:pPr marL="642620" lvl="1" indent="-342899" algn="l" rtl="0">
              <a:spcBef>
                <a:spcPts val="300"/>
              </a:spcBef>
              <a:spcAft>
                <a:spcPts val="0"/>
              </a:spcAft>
              <a:buClr>
                <a:srgbClr val="7F7F7F"/>
              </a:buClr>
              <a:buSzPts val="1500"/>
              <a:buFont typeface="Calibri"/>
              <a:buAutoNum type="arabicPeriod"/>
            </a:pPr>
            <a:r>
              <a:rPr lang="es-ES" dirty="0" err="1"/>
              <a:t>NodeJS</a:t>
            </a:r>
            <a:r>
              <a:rPr lang="es-ES" dirty="0"/>
              <a:t>: </a:t>
            </a:r>
            <a:r>
              <a:rPr lang="es-ES" u="sng" dirty="0">
                <a:solidFill>
                  <a:schemeClr val="hlink"/>
                </a:solidFill>
                <a:hlinkClick r:id="rId5"/>
              </a:rPr>
              <a:t>https://nodejs.org/es/</a:t>
            </a:r>
            <a:endParaRPr dirty="0"/>
          </a:p>
          <a:p>
            <a:pPr marL="257175" lvl="0" indent="0" algn="l" rtl="0">
              <a:spcBef>
                <a:spcPts val="300"/>
              </a:spcBef>
              <a:spcAft>
                <a:spcPts val="0"/>
              </a:spcAft>
              <a:buNone/>
            </a:pPr>
            <a:endParaRPr dirty="0"/>
          </a:p>
          <a:p>
            <a:pPr marL="0" lvl="0" indent="0" algn="just" rtl="0">
              <a:spcBef>
                <a:spcPts val="0"/>
              </a:spcBef>
              <a:spcAft>
                <a:spcPts val="0"/>
              </a:spcAft>
              <a:buNone/>
            </a:pPr>
            <a:r>
              <a:rPr lang="es-ES" dirty="0"/>
              <a:t>Para no hacer tan arduo configurar un proyecto completo de Angular con </a:t>
            </a:r>
            <a:r>
              <a:rPr lang="es-ES" dirty="0" err="1"/>
              <a:t>TypeScript</a:t>
            </a:r>
            <a:r>
              <a:rPr lang="es-ES" dirty="0"/>
              <a:t>, el equipo de Angular creó la Angular CLI, una herramienta de consola interactiva que nos permite crear y modificar un proyecto angular desde cero. </a:t>
            </a:r>
            <a:endParaRPr dirty="0"/>
          </a:p>
          <a:p>
            <a:pPr marL="299720" lvl="1" indent="0" algn="l" rtl="0">
              <a:spcBef>
                <a:spcPts val="300"/>
              </a:spcBef>
              <a:spcAft>
                <a:spcPts val="0"/>
              </a:spcAft>
              <a:buClr>
                <a:srgbClr val="7F7F7F"/>
              </a:buClr>
              <a:buSzPts val="1500"/>
              <a:buNone/>
            </a:pPr>
            <a:endParaRPr dirty="0"/>
          </a:p>
          <a:p>
            <a:pPr marL="0" lvl="0" indent="0" algn="l" rtl="0">
              <a:spcBef>
                <a:spcPts val="0"/>
              </a:spcBef>
              <a:spcAft>
                <a:spcPts val="0"/>
              </a:spcAft>
              <a:buNone/>
            </a:pPr>
            <a:r>
              <a:rPr lang="es-ES" dirty="0"/>
              <a:t>Es una interfaz de comando para angular.</a:t>
            </a:r>
            <a:endParaRPr dirty="0"/>
          </a:p>
          <a:p>
            <a:pPr marL="642620" lvl="1" indent="-247649" algn="l" rtl="0">
              <a:spcBef>
                <a:spcPts val="300"/>
              </a:spcBef>
              <a:spcAft>
                <a:spcPts val="0"/>
              </a:spcAft>
              <a:buClr>
                <a:srgbClr val="7F7F7F"/>
              </a:buClr>
              <a:buSzPts val="1500"/>
              <a:buFont typeface="Calibri"/>
              <a:buNone/>
            </a:pPr>
            <a:endParaRPr dirty="0"/>
          </a:p>
          <a:p>
            <a:pPr marL="642620" lvl="1" indent="-247649" algn="l" rtl="0">
              <a:spcBef>
                <a:spcPts val="300"/>
              </a:spcBef>
              <a:spcAft>
                <a:spcPts val="0"/>
              </a:spcAft>
              <a:buClr>
                <a:srgbClr val="7F7F7F"/>
              </a:buClr>
              <a:buSzPts val="1500"/>
              <a:buFont typeface="Calibri"/>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2"/>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Creando entorno local de angular</a:t>
            </a:r>
            <a:endParaRPr dirty="0"/>
          </a:p>
        </p:txBody>
      </p:sp>
      <p:pic>
        <p:nvPicPr>
          <p:cNvPr id="507" name="Google Shape;507;p42" descr="Imagen que contiene objeto, interior&#10;&#10;Descripción generada con confianza muy alta"/>
          <p:cNvPicPr preferRelativeResize="0"/>
          <p:nvPr/>
        </p:nvPicPr>
        <p:blipFill rotWithShape="1">
          <a:blip r:embed="rId3">
            <a:alphaModFix/>
          </a:blip>
          <a:srcRect l="75679" t="10606" r="135" b="28787"/>
          <a:stretch/>
        </p:blipFill>
        <p:spPr>
          <a:xfrm>
            <a:off x="6435306" y="1062064"/>
            <a:ext cx="1920438" cy="431401"/>
          </a:xfrm>
          <a:prstGeom prst="rect">
            <a:avLst/>
          </a:prstGeom>
          <a:noFill/>
          <a:ln>
            <a:noFill/>
          </a:ln>
        </p:spPr>
      </p:pic>
      <p:sp>
        <p:nvSpPr>
          <p:cNvPr id="508" name="Google Shape;508;p42"/>
          <p:cNvSpPr txBox="1"/>
          <p:nvPr/>
        </p:nvSpPr>
        <p:spPr>
          <a:xfrm>
            <a:off x="407598" y="1189367"/>
            <a:ext cx="5374256"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1. Se crea el proyecto en la carpeta deseada</a:t>
            </a:r>
            <a:endParaRPr/>
          </a:p>
          <a:p>
            <a:pPr marL="0" marR="0" lvl="0" indent="0" algn="l" rtl="0">
              <a:spcBef>
                <a:spcPts val="0"/>
              </a:spcBef>
              <a:spcAft>
                <a:spcPts val="0"/>
              </a:spcAft>
              <a:buNone/>
            </a:pPr>
            <a:endParaRPr sz="1800">
              <a:solidFill>
                <a:srgbClr val="7F7F7F"/>
              </a:solidFill>
              <a:latin typeface="Calibri"/>
              <a:ea typeface="Calibri"/>
              <a:cs typeface="Calibri"/>
              <a:sym typeface="Calibri"/>
            </a:endParaRPr>
          </a:p>
          <a:p>
            <a:pPr marL="0" marR="0" lvl="0" indent="0" algn="l" rtl="0">
              <a:spcBef>
                <a:spcPts val="0"/>
              </a:spcBef>
              <a:spcAft>
                <a:spcPts val="0"/>
              </a:spcAft>
              <a:buNone/>
            </a:pPr>
            <a:r>
              <a:rPr lang="es-ES" sz="1800">
                <a:solidFill>
                  <a:srgbClr val="7F7F7F"/>
                </a:solidFill>
                <a:latin typeface="Calibri"/>
                <a:ea typeface="Calibri"/>
                <a:cs typeface="Calibri"/>
                <a:sym typeface="Calibri"/>
              </a:rPr>
              <a:t>2. ¿Se desea añadir el routing de angular? R://N</a:t>
            </a:r>
            <a:endParaRPr sz="1800">
              <a:solidFill>
                <a:srgbClr val="7F7F7F"/>
              </a:solidFill>
              <a:latin typeface="Calibri"/>
              <a:ea typeface="Calibri"/>
              <a:cs typeface="Calibri"/>
              <a:sym typeface="Calibri"/>
            </a:endParaRPr>
          </a:p>
          <a:p>
            <a:pPr marL="0" marR="0" lvl="0" indent="0" algn="l" rtl="0">
              <a:spcBef>
                <a:spcPts val="0"/>
              </a:spcBef>
              <a:spcAft>
                <a:spcPts val="0"/>
              </a:spcAft>
              <a:buNone/>
            </a:pPr>
            <a:endParaRPr sz="1800">
              <a:solidFill>
                <a:srgbClr val="7F7F7F"/>
              </a:solidFill>
              <a:latin typeface="Calibri"/>
              <a:ea typeface="Calibri"/>
              <a:cs typeface="Calibri"/>
              <a:sym typeface="Calibri"/>
            </a:endParaRPr>
          </a:p>
          <a:p>
            <a:pPr marL="0" marR="0" lvl="0" indent="0" algn="l" rtl="0">
              <a:spcBef>
                <a:spcPts val="0"/>
              </a:spcBef>
              <a:spcAft>
                <a:spcPts val="0"/>
              </a:spcAft>
              <a:buNone/>
            </a:pPr>
            <a:r>
              <a:rPr lang="es-ES" sz="1800">
                <a:solidFill>
                  <a:srgbClr val="7F7F7F"/>
                </a:solidFill>
                <a:latin typeface="Calibri"/>
                <a:ea typeface="Calibri"/>
                <a:cs typeface="Calibri"/>
                <a:sym typeface="Calibri"/>
              </a:rPr>
              <a:t>3. ¿Cual formato desea usar para los estilos css?</a:t>
            </a:r>
            <a:endParaRPr sz="1800">
              <a:solidFill>
                <a:srgbClr val="7F7F7F"/>
              </a:solidFill>
              <a:latin typeface="Calibri"/>
              <a:ea typeface="Calibri"/>
              <a:cs typeface="Calibri"/>
              <a:sym typeface="Calibri"/>
            </a:endParaRPr>
          </a:p>
          <a:p>
            <a:pPr marL="0" marR="0" lvl="0" indent="0" algn="l" rtl="0">
              <a:spcBef>
                <a:spcPts val="0"/>
              </a:spcBef>
              <a:spcAft>
                <a:spcPts val="0"/>
              </a:spcAft>
              <a:buNone/>
            </a:pPr>
            <a:endParaRPr sz="1800">
              <a:solidFill>
                <a:srgbClr val="7F7F7F"/>
              </a:solidFill>
              <a:latin typeface="Calibri"/>
              <a:ea typeface="Calibri"/>
              <a:cs typeface="Calibri"/>
              <a:sym typeface="Calibri"/>
            </a:endParaRPr>
          </a:p>
          <a:p>
            <a:pPr marL="285750" marR="0" lvl="0" indent="-285750" algn="l" rtl="0">
              <a:spcBef>
                <a:spcPts val="0"/>
              </a:spcBef>
              <a:spcAft>
                <a:spcPts val="0"/>
              </a:spcAft>
              <a:buClr>
                <a:srgbClr val="7F7F7F"/>
              </a:buClr>
              <a:buSzPts val="1800"/>
              <a:buFont typeface="Noto Sans Symbols"/>
              <a:buChar char="✔"/>
            </a:pPr>
            <a:r>
              <a:rPr lang="es-ES" sz="1800">
                <a:solidFill>
                  <a:srgbClr val="7F7F7F"/>
                </a:solidFill>
                <a:latin typeface="Calibri"/>
                <a:ea typeface="Calibri"/>
                <a:cs typeface="Calibri"/>
                <a:sym typeface="Calibri"/>
              </a:rPr>
              <a:t> Se espera a que el asistente acabe de generar el  proyecto de Angular.</a:t>
            </a:r>
            <a:endParaRPr sz="1800">
              <a:solidFill>
                <a:srgbClr val="7F7F7F"/>
              </a:solidFill>
              <a:latin typeface="Calibri"/>
              <a:ea typeface="Calibri"/>
              <a:cs typeface="Calibri"/>
              <a:sym typeface="Calibri"/>
            </a:endParaRPr>
          </a:p>
        </p:txBody>
      </p:sp>
      <p:pic>
        <p:nvPicPr>
          <p:cNvPr id="509" name="Google Shape;509;p42"/>
          <p:cNvPicPr preferRelativeResize="0"/>
          <p:nvPr/>
        </p:nvPicPr>
        <p:blipFill rotWithShape="1">
          <a:blip r:embed="rId4">
            <a:alphaModFix/>
          </a:blip>
          <a:srcRect/>
          <a:stretch/>
        </p:blipFill>
        <p:spPr>
          <a:xfrm>
            <a:off x="5507966" y="1644074"/>
            <a:ext cx="3530360" cy="345728"/>
          </a:xfrm>
          <a:prstGeom prst="rect">
            <a:avLst/>
          </a:prstGeom>
          <a:noFill/>
          <a:ln>
            <a:noFill/>
          </a:ln>
        </p:spPr>
      </p:pic>
      <p:pic>
        <p:nvPicPr>
          <p:cNvPr id="510" name="Google Shape;510;p42"/>
          <p:cNvPicPr preferRelativeResize="0"/>
          <p:nvPr/>
        </p:nvPicPr>
        <p:blipFill rotWithShape="1">
          <a:blip r:embed="rId5">
            <a:alphaModFix/>
          </a:blip>
          <a:srcRect r="25904" b="-979"/>
          <a:stretch/>
        </p:blipFill>
        <p:spPr>
          <a:xfrm>
            <a:off x="5583449" y="2158546"/>
            <a:ext cx="3381073" cy="1117619"/>
          </a:xfrm>
          <a:prstGeom prst="rect">
            <a:avLst/>
          </a:prstGeom>
          <a:noFill/>
          <a:ln>
            <a:noFill/>
          </a:ln>
        </p:spPr>
      </p:pic>
      <p:pic>
        <p:nvPicPr>
          <p:cNvPr id="511" name="Google Shape;511;p42" descr="Imagen que contiene texto&#10;&#10;Descripción generada con confianza muy alta"/>
          <p:cNvPicPr preferRelativeResize="0"/>
          <p:nvPr/>
        </p:nvPicPr>
        <p:blipFill rotWithShape="1">
          <a:blip r:embed="rId6">
            <a:alphaModFix/>
          </a:blip>
          <a:srcRect t="-758" r="392" b="78788"/>
          <a:stretch/>
        </p:blipFill>
        <p:spPr>
          <a:xfrm>
            <a:off x="655607" y="3655664"/>
            <a:ext cx="5417415" cy="8217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820038"/>
              </a:buClr>
              <a:buSzPts val="2160"/>
              <a:buFont typeface="Calibri"/>
              <a:buNone/>
            </a:pPr>
            <a:br>
              <a:rPr lang="es-ES" sz="2160"/>
            </a:br>
            <a:r>
              <a:rPr lang="es-ES" sz="2160"/>
              <a:t>Creando entorno local de angular</a:t>
            </a:r>
            <a:endParaRPr/>
          </a:p>
          <a:p>
            <a:pPr marL="0" lvl="0" indent="0" algn="r" rtl="0">
              <a:spcBef>
                <a:spcPts val="0"/>
              </a:spcBef>
              <a:spcAft>
                <a:spcPts val="0"/>
              </a:spcAft>
              <a:buClr>
                <a:srgbClr val="820038"/>
              </a:buClr>
              <a:buSzPts val="2160"/>
              <a:buFont typeface="Calibri"/>
              <a:buNone/>
            </a:pPr>
            <a:endParaRPr sz="2160"/>
          </a:p>
        </p:txBody>
      </p:sp>
      <p:sp>
        <p:nvSpPr>
          <p:cNvPr id="517" name="Google Shape;517;p43"/>
          <p:cNvSpPr txBox="1">
            <a:spLocks noGrp="1"/>
          </p:cNvSpPr>
          <p:nvPr>
            <p:ph type="body" idx="1"/>
          </p:nvPr>
        </p:nvSpPr>
        <p:spPr>
          <a:xfrm>
            <a:off x="456226" y="1145573"/>
            <a:ext cx="5739697" cy="1558756"/>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Font typeface="Noto Sans Symbols"/>
              <a:buChar char="✔"/>
            </a:pPr>
            <a:r>
              <a:rPr lang="es-ES"/>
              <a:t>Se creará un directorio con el nombre del proyecto que hayas creado.</a:t>
            </a:r>
            <a:endParaRPr/>
          </a:p>
          <a:p>
            <a:pPr marL="0" lvl="0" indent="0" algn="l" rtl="0">
              <a:spcBef>
                <a:spcPts val="360"/>
              </a:spcBef>
              <a:spcAft>
                <a:spcPts val="0"/>
              </a:spcAft>
              <a:buClr>
                <a:srgbClr val="7F7F7F"/>
              </a:buClr>
              <a:buSzPts val="1800"/>
              <a:buNone/>
            </a:pPr>
            <a:r>
              <a:rPr lang="es-ES"/>
              <a:t>4. Se ejecuta en nuestra consola</a:t>
            </a:r>
            <a:endParaRPr/>
          </a:p>
          <a:p>
            <a:pPr marL="0" lvl="0" indent="0" algn="l" rtl="0">
              <a:spcBef>
                <a:spcPts val="360"/>
              </a:spcBef>
              <a:spcAft>
                <a:spcPts val="0"/>
              </a:spcAft>
              <a:buClr>
                <a:srgbClr val="7F7F7F"/>
              </a:buClr>
              <a:buSzPts val="1800"/>
              <a:buNone/>
            </a:pPr>
            <a:endParaRPr/>
          </a:p>
          <a:p>
            <a:pPr marL="0" lvl="0" indent="0" algn="l" rtl="0">
              <a:spcBef>
                <a:spcPts val="360"/>
              </a:spcBef>
              <a:spcAft>
                <a:spcPts val="0"/>
              </a:spcAft>
              <a:buClr>
                <a:srgbClr val="7F7F7F"/>
              </a:buClr>
              <a:buSzPts val="1800"/>
              <a:buNone/>
            </a:pPr>
            <a:endParaRPr/>
          </a:p>
          <a:p>
            <a:pPr marL="0" lvl="0" indent="0" algn="l" rtl="0">
              <a:spcBef>
                <a:spcPts val="360"/>
              </a:spcBef>
              <a:spcAft>
                <a:spcPts val="0"/>
              </a:spcAft>
              <a:buClr>
                <a:srgbClr val="7F7F7F"/>
              </a:buClr>
              <a:buSzPts val="1800"/>
              <a:buNone/>
            </a:pPr>
            <a:endParaRPr/>
          </a:p>
        </p:txBody>
      </p:sp>
      <p:pic>
        <p:nvPicPr>
          <p:cNvPr id="518" name="Google Shape;518;p43" descr="Imagen que contiene captura de pantalla&#10;&#10;Descripción generada con confianza alta"/>
          <p:cNvPicPr preferRelativeResize="0"/>
          <p:nvPr/>
        </p:nvPicPr>
        <p:blipFill rotWithShape="1">
          <a:blip r:embed="rId3">
            <a:alphaModFix/>
          </a:blip>
          <a:srcRect/>
          <a:stretch/>
        </p:blipFill>
        <p:spPr>
          <a:xfrm>
            <a:off x="6932133" y="997339"/>
            <a:ext cx="1857375" cy="733425"/>
          </a:xfrm>
          <a:prstGeom prst="rect">
            <a:avLst/>
          </a:prstGeom>
          <a:noFill/>
          <a:ln>
            <a:noFill/>
          </a:ln>
        </p:spPr>
      </p:pic>
      <p:pic>
        <p:nvPicPr>
          <p:cNvPr id="519" name="Google Shape;519;p43"/>
          <p:cNvPicPr preferRelativeResize="0"/>
          <p:nvPr/>
        </p:nvPicPr>
        <p:blipFill rotWithShape="1">
          <a:blip r:embed="rId4">
            <a:alphaModFix/>
          </a:blip>
          <a:srcRect l="-307" t="-1083" r="27607" b="2500"/>
          <a:stretch/>
        </p:blipFill>
        <p:spPr>
          <a:xfrm>
            <a:off x="6469542" y="1709018"/>
            <a:ext cx="2548130" cy="416176"/>
          </a:xfrm>
          <a:prstGeom prst="rect">
            <a:avLst/>
          </a:prstGeom>
          <a:noFill/>
          <a:ln>
            <a:noFill/>
          </a:ln>
        </p:spPr>
      </p:pic>
      <p:pic>
        <p:nvPicPr>
          <p:cNvPr id="520" name="Google Shape;520;p43"/>
          <p:cNvPicPr preferRelativeResize="0"/>
          <p:nvPr/>
        </p:nvPicPr>
        <p:blipFill rotWithShape="1">
          <a:blip r:embed="rId5">
            <a:alphaModFix/>
          </a:blip>
          <a:srcRect/>
          <a:stretch/>
        </p:blipFill>
        <p:spPr>
          <a:xfrm>
            <a:off x="3992682" y="1706413"/>
            <a:ext cx="1676220" cy="501410"/>
          </a:xfrm>
          <a:prstGeom prst="rect">
            <a:avLst/>
          </a:prstGeom>
          <a:noFill/>
          <a:ln>
            <a:noFill/>
          </a:ln>
        </p:spPr>
      </p:pic>
      <p:pic>
        <p:nvPicPr>
          <p:cNvPr id="521" name="Google Shape;521;p43" descr="Imagen que contiene interior&#10;&#10;Descripción generada con confianza alta"/>
          <p:cNvPicPr preferRelativeResize="0"/>
          <p:nvPr/>
        </p:nvPicPr>
        <p:blipFill rotWithShape="1">
          <a:blip r:embed="rId6">
            <a:alphaModFix/>
          </a:blip>
          <a:srcRect/>
          <a:stretch/>
        </p:blipFill>
        <p:spPr>
          <a:xfrm>
            <a:off x="407599" y="2322049"/>
            <a:ext cx="8544463" cy="488618"/>
          </a:xfrm>
          <a:prstGeom prst="rect">
            <a:avLst/>
          </a:prstGeom>
          <a:noFill/>
          <a:ln>
            <a:noFill/>
          </a:ln>
        </p:spPr>
      </p:pic>
      <p:pic>
        <p:nvPicPr>
          <p:cNvPr id="522" name="Google Shape;522;p43"/>
          <p:cNvPicPr preferRelativeResize="0"/>
          <p:nvPr/>
        </p:nvPicPr>
        <p:blipFill rotWithShape="1">
          <a:blip r:embed="rId7">
            <a:alphaModFix/>
          </a:blip>
          <a:srcRect/>
          <a:stretch/>
        </p:blipFill>
        <p:spPr>
          <a:xfrm>
            <a:off x="3027872" y="2922648"/>
            <a:ext cx="2743200" cy="1713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Estructura de archivos</a:t>
            </a:r>
            <a:endParaRPr dirty="0"/>
          </a:p>
        </p:txBody>
      </p:sp>
      <p:sp>
        <p:nvSpPr>
          <p:cNvPr id="528" name="Google Shape;528;p44"/>
          <p:cNvSpPr txBox="1">
            <a:spLocks noGrp="1"/>
          </p:cNvSpPr>
          <p:nvPr>
            <p:ph type="body" idx="1"/>
          </p:nvPr>
        </p:nvSpPr>
        <p:spPr>
          <a:xfrm>
            <a:off x="456226" y="897564"/>
            <a:ext cx="5895499" cy="407119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F7F7F"/>
              </a:buClr>
              <a:buSzPts val="1800"/>
              <a:buNone/>
            </a:pPr>
            <a:endParaRPr dirty="0"/>
          </a:p>
          <a:p>
            <a:pPr marL="257175" lvl="0" indent="-257175" algn="just" rtl="0">
              <a:spcBef>
                <a:spcPts val="360"/>
              </a:spcBef>
              <a:spcAft>
                <a:spcPts val="0"/>
              </a:spcAft>
              <a:buClr>
                <a:srgbClr val="7F7F7F"/>
              </a:buClr>
              <a:buSzPts val="1800"/>
              <a:buFont typeface="Noto Sans Symbols"/>
              <a:buChar char="✔"/>
            </a:pPr>
            <a:r>
              <a:rPr lang="es-ES" dirty="0" err="1"/>
              <a:t>angular.json</a:t>
            </a:r>
            <a:r>
              <a:rPr lang="es-ES" dirty="0"/>
              <a:t> : Configuración del propio CLI</a:t>
            </a:r>
            <a:endParaRPr dirty="0"/>
          </a:p>
          <a:p>
            <a:pPr marL="257175" lvl="0" indent="-257175" algn="just" rtl="0">
              <a:spcBef>
                <a:spcPts val="360"/>
              </a:spcBef>
              <a:spcAft>
                <a:spcPts val="0"/>
              </a:spcAft>
              <a:buClr>
                <a:srgbClr val="7F7F7F"/>
              </a:buClr>
              <a:buSzPts val="1800"/>
              <a:buFont typeface="Noto Sans Symbols"/>
              <a:buChar char="✔"/>
            </a:pPr>
            <a:r>
              <a:rPr lang="es-ES" dirty="0" err="1"/>
              <a:t>package.json</a:t>
            </a:r>
            <a:r>
              <a:rPr lang="es-ES" dirty="0"/>
              <a:t> : Dependencias de librerías y scripts </a:t>
            </a:r>
            <a:endParaRPr dirty="0"/>
          </a:p>
          <a:p>
            <a:pPr marL="257175" lvl="0" indent="-257175" algn="just" rtl="0">
              <a:spcBef>
                <a:spcPts val="360"/>
              </a:spcBef>
              <a:spcAft>
                <a:spcPts val="0"/>
              </a:spcAft>
              <a:buClr>
                <a:srgbClr val="7F7F7F"/>
              </a:buClr>
              <a:buSzPts val="1800"/>
              <a:buFont typeface="Noto Sans Symbols"/>
              <a:buChar char="✔"/>
            </a:pPr>
            <a:r>
              <a:rPr lang="es-ES" dirty="0" err="1"/>
              <a:t>src</a:t>
            </a:r>
            <a:r>
              <a:rPr lang="es-ES" dirty="0"/>
              <a:t> : La carpeta donde están los archivos fuentes </a:t>
            </a:r>
            <a:endParaRPr dirty="0"/>
          </a:p>
          <a:p>
            <a:pPr marL="257175" lvl="0" indent="-257175" algn="just" rtl="0">
              <a:spcBef>
                <a:spcPts val="360"/>
              </a:spcBef>
              <a:spcAft>
                <a:spcPts val="0"/>
              </a:spcAft>
              <a:buClr>
                <a:srgbClr val="7F7F7F"/>
              </a:buClr>
              <a:buSzPts val="1800"/>
              <a:buFont typeface="Noto Sans Symbols"/>
              <a:buChar char="✔"/>
            </a:pPr>
            <a:r>
              <a:rPr lang="es-ES" dirty="0"/>
              <a:t>index.html : Fichero HTML índice estándar </a:t>
            </a:r>
            <a:endParaRPr dirty="0"/>
          </a:p>
          <a:p>
            <a:pPr marL="257175" lvl="0" indent="-257175" algn="just" rtl="0">
              <a:spcBef>
                <a:spcPts val="360"/>
              </a:spcBef>
              <a:spcAft>
                <a:spcPts val="0"/>
              </a:spcAft>
              <a:buClr>
                <a:srgbClr val="7F7F7F"/>
              </a:buClr>
              <a:buSzPts val="1800"/>
              <a:buFont typeface="Noto Sans Symbols"/>
              <a:buChar char="✔"/>
            </a:pPr>
            <a:r>
              <a:rPr lang="es-ES" dirty="0" err="1"/>
              <a:t>main.ts</a:t>
            </a:r>
            <a:r>
              <a:rPr lang="es-ES" dirty="0"/>
              <a:t> : Fichero </a:t>
            </a:r>
            <a:r>
              <a:rPr lang="es-ES" dirty="0" err="1"/>
              <a:t>TypeScript</a:t>
            </a:r>
            <a:r>
              <a:rPr lang="es-ES" dirty="0"/>
              <a:t> de arranque de la aplicación </a:t>
            </a:r>
            <a:endParaRPr dirty="0"/>
          </a:p>
          <a:p>
            <a:pPr marL="257175" lvl="0" indent="-257175" algn="just" rtl="0">
              <a:spcBef>
                <a:spcPts val="360"/>
              </a:spcBef>
              <a:spcAft>
                <a:spcPts val="0"/>
              </a:spcAft>
              <a:buClr>
                <a:srgbClr val="7F7F7F"/>
              </a:buClr>
              <a:buSzPts val="1800"/>
              <a:buFont typeface="Noto Sans Symbols"/>
              <a:buChar char="✔"/>
            </a:pPr>
            <a:r>
              <a:rPr lang="es-ES" dirty="0"/>
              <a:t>app: Carpeta con el código específico de tu aplicación </a:t>
            </a:r>
            <a:endParaRPr dirty="0"/>
          </a:p>
          <a:p>
            <a:pPr marL="257175" lvl="0" indent="-257175" algn="just" rtl="0">
              <a:spcBef>
                <a:spcPts val="360"/>
              </a:spcBef>
              <a:spcAft>
                <a:spcPts val="0"/>
              </a:spcAft>
              <a:buClr>
                <a:srgbClr val="7F7F7F"/>
              </a:buClr>
              <a:buSzPts val="1800"/>
              <a:buFont typeface="Noto Sans Symbols"/>
              <a:buChar char="✔"/>
            </a:pPr>
            <a:r>
              <a:rPr lang="es-ES" dirty="0" err="1"/>
              <a:t>app.module.ts</a:t>
            </a:r>
            <a:r>
              <a:rPr lang="es-ES" dirty="0"/>
              <a:t> : La aplicación es un árbol de módulos y este es su raíz.</a:t>
            </a:r>
            <a:endParaRPr dirty="0"/>
          </a:p>
        </p:txBody>
      </p:sp>
      <p:pic>
        <p:nvPicPr>
          <p:cNvPr id="529" name="Google Shape;529;p44"/>
          <p:cNvPicPr preferRelativeResize="0"/>
          <p:nvPr/>
        </p:nvPicPr>
        <p:blipFill rotWithShape="1">
          <a:blip r:embed="rId3">
            <a:alphaModFix/>
          </a:blip>
          <a:srcRect/>
          <a:stretch/>
        </p:blipFill>
        <p:spPr>
          <a:xfrm>
            <a:off x="6354308" y="897565"/>
            <a:ext cx="2470715" cy="36830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HTML </a:t>
            </a:r>
            <a:endParaRPr dirty="0"/>
          </a:p>
        </p:txBody>
      </p:sp>
      <p:pic>
        <p:nvPicPr>
          <p:cNvPr id="535" name="Google Shape;535;p45"/>
          <p:cNvPicPr preferRelativeResize="0">
            <a:picLocks noGrp="1"/>
          </p:cNvPicPr>
          <p:nvPr>
            <p:ph type="body" idx="1"/>
          </p:nvPr>
        </p:nvPicPr>
        <p:blipFill rotWithShape="1">
          <a:blip r:embed="rId3">
            <a:alphaModFix/>
          </a:blip>
          <a:srcRect/>
          <a:stretch/>
        </p:blipFill>
        <p:spPr>
          <a:xfrm>
            <a:off x="305264" y="879630"/>
            <a:ext cx="3949715" cy="3265991"/>
          </a:xfrm>
          <a:prstGeom prst="rect">
            <a:avLst/>
          </a:prstGeom>
          <a:noFill/>
          <a:ln>
            <a:noFill/>
          </a:ln>
        </p:spPr>
      </p:pic>
      <p:sp>
        <p:nvSpPr>
          <p:cNvPr id="536" name="Google Shape;536;p45"/>
          <p:cNvSpPr txBox="1"/>
          <p:nvPr/>
        </p:nvSpPr>
        <p:spPr>
          <a:xfrm>
            <a:off x="4537495" y="1189367"/>
            <a:ext cx="4490048"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rgbClr val="7F7F7F"/>
                </a:solidFill>
                <a:latin typeface="Calibri"/>
                <a:ea typeface="Calibri"/>
                <a:cs typeface="Calibri"/>
                <a:sym typeface="Calibri"/>
              </a:rPr>
              <a:t>La estructura básica de un documento HTML consta de 5 elementos:</a:t>
            </a:r>
            <a:endParaRPr dirty="0"/>
          </a:p>
          <a:p>
            <a:pPr marL="0" marR="0" lvl="0" indent="0" algn="l" rtl="0">
              <a:spcBef>
                <a:spcPts val="0"/>
              </a:spcBef>
              <a:spcAft>
                <a:spcPts val="0"/>
              </a:spcAft>
              <a:buNone/>
            </a:pPr>
            <a:endParaRPr sz="1800" dirty="0">
              <a:solidFill>
                <a:srgbClr val="7F7F7F"/>
              </a:solidFill>
              <a:latin typeface="Calibri"/>
              <a:ea typeface="Calibri"/>
              <a:cs typeface="Calibri"/>
              <a:sym typeface="Calibri"/>
            </a:endParaRPr>
          </a:p>
          <a:p>
            <a:pPr marL="0" marR="0" lvl="0" indent="0" algn="l" rtl="0">
              <a:spcBef>
                <a:spcPts val="0"/>
              </a:spcBef>
              <a:spcAft>
                <a:spcPts val="0"/>
              </a:spcAft>
              <a:buNone/>
            </a:pPr>
            <a:r>
              <a:rPr lang="es-ES" sz="1800" dirty="0">
                <a:solidFill>
                  <a:srgbClr val="7F7F7F"/>
                </a:solidFill>
                <a:latin typeface="Calibri"/>
                <a:ea typeface="Calibri"/>
                <a:cs typeface="Calibri"/>
                <a:sym typeface="Calibri"/>
              </a:rPr>
              <a:t>1. &lt;!DOCTYPE&gt;</a:t>
            </a:r>
            <a:endParaRPr sz="1800" dirty="0">
              <a:solidFill>
                <a:srgbClr val="7F7F7F"/>
              </a:solidFill>
              <a:latin typeface="Arial"/>
              <a:ea typeface="Arial"/>
              <a:cs typeface="Arial"/>
              <a:sym typeface="Arial"/>
            </a:endParaRPr>
          </a:p>
          <a:p>
            <a:pPr marL="0" marR="0" lvl="0" indent="0" algn="l" rtl="0">
              <a:spcBef>
                <a:spcPts val="0"/>
              </a:spcBef>
              <a:spcAft>
                <a:spcPts val="0"/>
              </a:spcAft>
              <a:buNone/>
            </a:pPr>
            <a:r>
              <a:rPr lang="es-ES" sz="1800" dirty="0">
                <a:solidFill>
                  <a:srgbClr val="7F7F7F"/>
                </a:solidFill>
                <a:latin typeface="Calibri"/>
                <a:ea typeface="Calibri"/>
                <a:cs typeface="Calibri"/>
                <a:sym typeface="Calibri"/>
              </a:rPr>
              <a:t>2. &lt;</a:t>
            </a:r>
            <a:r>
              <a:rPr lang="es-ES" sz="1800" dirty="0" err="1">
                <a:solidFill>
                  <a:srgbClr val="7F7F7F"/>
                </a:solidFill>
                <a:latin typeface="Calibri"/>
                <a:ea typeface="Calibri"/>
                <a:cs typeface="Calibri"/>
                <a:sym typeface="Calibri"/>
              </a:rPr>
              <a:t>html</a:t>
            </a:r>
            <a:r>
              <a:rPr lang="es-ES" sz="1800" dirty="0">
                <a:solidFill>
                  <a:srgbClr val="7F7F7F"/>
                </a:solidFill>
                <a:latin typeface="Calibri"/>
                <a:ea typeface="Calibri"/>
                <a:cs typeface="Calibri"/>
                <a:sym typeface="Calibri"/>
              </a:rPr>
              <a:t>&gt;</a:t>
            </a:r>
            <a:endParaRPr sz="1800" dirty="0">
              <a:solidFill>
                <a:srgbClr val="7F7F7F"/>
              </a:solidFill>
              <a:latin typeface="Arial"/>
              <a:ea typeface="Arial"/>
              <a:cs typeface="Arial"/>
              <a:sym typeface="Arial"/>
            </a:endParaRPr>
          </a:p>
          <a:p>
            <a:pPr marL="0" marR="0" lvl="0" indent="0" algn="l" rtl="0">
              <a:spcBef>
                <a:spcPts val="0"/>
              </a:spcBef>
              <a:spcAft>
                <a:spcPts val="0"/>
              </a:spcAft>
              <a:buNone/>
            </a:pPr>
            <a:r>
              <a:rPr lang="es-ES" sz="1800" dirty="0">
                <a:solidFill>
                  <a:srgbClr val="7F7F7F"/>
                </a:solidFill>
                <a:latin typeface="Calibri"/>
                <a:ea typeface="Calibri"/>
                <a:cs typeface="Calibri"/>
                <a:sym typeface="Calibri"/>
              </a:rPr>
              <a:t>3. &lt;head&gt;</a:t>
            </a:r>
            <a:endParaRPr sz="1800" dirty="0">
              <a:solidFill>
                <a:srgbClr val="7F7F7F"/>
              </a:solidFill>
              <a:latin typeface="Arial"/>
              <a:ea typeface="Arial"/>
              <a:cs typeface="Arial"/>
              <a:sym typeface="Arial"/>
            </a:endParaRPr>
          </a:p>
          <a:p>
            <a:pPr marL="0" marR="0" lvl="0" indent="0" algn="l" rtl="0">
              <a:spcBef>
                <a:spcPts val="0"/>
              </a:spcBef>
              <a:spcAft>
                <a:spcPts val="0"/>
              </a:spcAft>
              <a:buNone/>
            </a:pPr>
            <a:r>
              <a:rPr lang="es-ES" sz="1800" dirty="0">
                <a:solidFill>
                  <a:srgbClr val="7F7F7F"/>
                </a:solidFill>
                <a:latin typeface="Calibri"/>
                <a:ea typeface="Calibri"/>
                <a:cs typeface="Calibri"/>
                <a:sym typeface="Calibri"/>
              </a:rPr>
              <a:t>4. &lt;</a:t>
            </a:r>
            <a:r>
              <a:rPr lang="es-ES" sz="1800" dirty="0" err="1">
                <a:solidFill>
                  <a:srgbClr val="7F7F7F"/>
                </a:solidFill>
                <a:latin typeface="Calibri"/>
                <a:ea typeface="Calibri"/>
                <a:cs typeface="Calibri"/>
                <a:sym typeface="Calibri"/>
              </a:rPr>
              <a:t>title</a:t>
            </a:r>
            <a:r>
              <a:rPr lang="es-ES" sz="1800" dirty="0">
                <a:solidFill>
                  <a:srgbClr val="7F7F7F"/>
                </a:solidFill>
                <a:latin typeface="Calibri"/>
                <a:ea typeface="Calibri"/>
                <a:cs typeface="Calibri"/>
                <a:sym typeface="Calibri"/>
              </a:rPr>
              <a:t>&gt;</a:t>
            </a:r>
            <a:endParaRPr sz="1800" dirty="0">
              <a:solidFill>
                <a:srgbClr val="7F7F7F"/>
              </a:solidFill>
              <a:latin typeface="Calibri"/>
              <a:ea typeface="Calibri"/>
              <a:cs typeface="Calibri"/>
              <a:sym typeface="Calibri"/>
            </a:endParaRPr>
          </a:p>
          <a:p>
            <a:pPr marL="0" marR="0" lvl="0" indent="0" algn="l" rtl="0">
              <a:spcBef>
                <a:spcPts val="0"/>
              </a:spcBef>
              <a:spcAft>
                <a:spcPts val="0"/>
              </a:spcAft>
              <a:buNone/>
            </a:pPr>
            <a:r>
              <a:rPr lang="es-ES" sz="1800" dirty="0">
                <a:solidFill>
                  <a:srgbClr val="7F7F7F"/>
                </a:solidFill>
                <a:latin typeface="Calibri"/>
                <a:ea typeface="Calibri"/>
                <a:cs typeface="Calibri"/>
                <a:sym typeface="Calibri"/>
              </a:rPr>
              <a:t>5. &lt;</a:t>
            </a:r>
            <a:r>
              <a:rPr lang="es-ES" sz="1800" dirty="0" err="1">
                <a:solidFill>
                  <a:srgbClr val="7F7F7F"/>
                </a:solidFill>
                <a:latin typeface="Calibri"/>
                <a:ea typeface="Calibri"/>
                <a:cs typeface="Calibri"/>
                <a:sym typeface="Calibri"/>
              </a:rPr>
              <a:t>body</a:t>
            </a:r>
            <a:r>
              <a:rPr lang="es-ES" sz="1800" dirty="0">
                <a:solidFill>
                  <a:srgbClr val="7F7F7F"/>
                </a:solidFill>
                <a:latin typeface="Calibri"/>
                <a:ea typeface="Calibri"/>
                <a:cs typeface="Calibri"/>
                <a:sym typeface="Calibri"/>
              </a:rPr>
              <a:t>&gt;</a:t>
            </a:r>
            <a:endParaRPr sz="1800"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dirty="0">
              <a:solidFill>
                <a:srgbClr val="7F7F7F"/>
              </a:solidFill>
              <a:latin typeface="Calibri"/>
              <a:ea typeface="Calibri"/>
              <a:cs typeface="Calibri"/>
              <a:sym typeface="Calibri"/>
            </a:endParaRPr>
          </a:p>
          <a:p>
            <a:pPr marL="0" marR="0" lvl="0" indent="0" algn="l" rtl="0">
              <a:spcBef>
                <a:spcPts val="0"/>
              </a:spcBef>
              <a:spcAft>
                <a:spcPts val="0"/>
              </a:spcAft>
              <a:buNone/>
            </a:pPr>
            <a:r>
              <a:rPr lang="es-ES" sz="1800" dirty="0">
                <a:solidFill>
                  <a:srgbClr val="7F7F7F"/>
                </a:solidFill>
                <a:latin typeface="Calibri"/>
                <a:ea typeface="Calibri"/>
                <a:cs typeface="Calibri"/>
                <a:sym typeface="Calibri"/>
              </a:rPr>
              <a:t>Se crea a partir de etiquetas, también llamadas tags, que permiten interconectar diversos conceptos y formatos.</a:t>
            </a:r>
            <a:endParaRPr sz="1800"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pic>
        <p:nvPicPr>
          <p:cNvPr id="537" name="Google Shape;537;p45" descr="Imagen que contiene interior, naranja&#10;&#10;Descripción generada con confianza alta"/>
          <p:cNvPicPr preferRelativeResize="0"/>
          <p:nvPr/>
        </p:nvPicPr>
        <p:blipFill rotWithShape="1">
          <a:blip r:embed="rId4">
            <a:alphaModFix/>
          </a:blip>
          <a:srcRect/>
          <a:stretch/>
        </p:blipFill>
        <p:spPr>
          <a:xfrm>
            <a:off x="6557783" y="2408118"/>
            <a:ext cx="2066925" cy="54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Etiquetas de HTML </a:t>
            </a:r>
            <a:endParaRPr dirty="0"/>
          </a:p>
        </p:txBody>
      </p:sp>
      <p:graphicFrame>
        <p:nvGraphicFramePr>
          <p:cNvPr id="543" name="Google Shape;543;p47"/>
          <p:cNvGraphicFramePr/>
          <p:nvPr/>
        </p:nvGraphicFramePr>
        <p:xfrm>
          <a:off x="301924" y="1153783"/>
          <a:ext cx="8516875" cy="3170230"/>
        </p:xfrm>
        <a:graphic>
          <a:graphicData uri="http://schemas.openxmlformats.org/drawingml/2006/table">
            <a:tbl>
              <a:tblPr firstRow="1" bandRow="1">
                <a:noFill/>
                <a:tableStyleId>{8AD60437-AAF8-4388-BEE0-A70EE9069B19}</a:tableStyleId>
              </a:tblPr>
              <a:tblGrid>
                <a:gridCol w="1736075">
                  <a:extLst>
                    <a:ext uri="{9D8B030D-6E8A-4147-A177-3AD203B41FA5}">
                      <a16:colId xmlns:a16="http://schemas.microsoft.com/office/drawing/2014/main" val="20000"/>
                    </a:ext>
                  </a:extLst>
                </a:gridCol>
                <a:gridCol w="1833125">
                  <a:extLst>
                    <a:ext uri="{9D8B030D-6E8A-4147-A177-3AD203B41FA5}">
                      <a16:colId xmlns:a16="http://schemas.microsoft.com/office/drawing/2014/main" val="20001"/>
                    </a:ext>
                  </a:extLst>
                </a:gridCol>
                <a:gridCol w="4947675">
                  <a:extLst>
                    <a:ext uri="{9D8B030D-6E8A-4147-A177-3AD203B41FA5}">
                      <a16:colId xmlns:a16="http://schemas.microsoft.com/office/drawing/2014/main" val="20002"/>
                    </a:ext>
                  </a:extLst>
                </a:gridCol>
              </a:tblGrid>
              <a:tr h="539150">
                <a:tc>
                  <a:txBody>
                    <a:bodyPr/>
                    <a:lstStyle/>
                    <a:p>
                      <a:pPr marL="0" marR="0" lvl="0" indent="0" algn="l" rtl="0">
                        <a:spcBef>
                          <a:spcPts val="0"/>
                        </a:spcBef>
                        <a:spcAft>
                          <a:spcPts val="0"/>
                        </a:spcAft>
                        <a:buNone/>
                      </a:pPr>
                      <a:endParaRPr sz="1350"/>
                    </a:p>
                  </a:txBody>
                  <a:tcPr marL="91450" marR="91450" marT="45725" marB="45725"/>
                </a:tc>
                <a:tc>
                  <a:txBody>
                    <a:bodyPr/>
                    <a:lstStyle/>
                    <a:p>
                      <a:pPr marL="0" marR="0" lvl="0" indent="0" algn="l" rtl="0">
                        <a:spcBef>
                          <a:spcPts val="0"/>
                        </a:spcBef>
                        <a:spcAft>
                          <a:spcPts val="0"/>
                        </a:spcAft>
                        <a:buNone/>
                      </a:pPr>
                      <a:r>
                        <a:rPr lang="es-ES" sz="2000" b="1">
                          <a:solidFill>
                            <a:schemeClr val="lt1"/>
                          </a:solidFill>
                          <a:latin typeface="Overlock"/>
                          <a:ea typeface="Overlock"/>
                          <a:cs typeface="Overlock"/>
                          <a:sym typeface="Overlock"/>
                        </a:rPr>
                        <a:t>Etiquetas</a:t>
                      </a:r>
                      <a:endParaRPr/>
                    </a:p>
                  </a:txBody>
                  <a:tcPr marL="91450" marR="91450" marT="45725" marB="45725"/>
                </a:tc>
                <a:tc>
                  <a:txBody>
                    <a:bodyPr/>
                    <a:lstStyle/>
                    <a:p>
                      <a:pPr marL="0" marR="0" lvl="0" indent="0" algn="l" rtl="0">
                        <a:spcBef>
                          <a:spcPts val="0"/>
                        </a:spcBef>
                        <a:spcAft>
                          <a:spcPts val="0"/>
                        </a:spcAft>
                        <a:buNone/>
                      </a:pPr>
                      <a:r>
                        <a:rPr lang="es-ES" sz="2000" b="1">
                          <a:solidFill>
                            <a:schemeClr val="lt1"/>
                          </a:solidFill>
                          <a:latin typeface="Overlock"/>
                          <a:ea typeface="Overlock"/>
                          <a:cs typeface="Overlock"/>
                          <a:sym typeface="Overlock"/>
                        </a:rPr>
                        <a:t>Ejemplos</a:t>
                      </a:r>
                      <a:endParaRPr/>
                    </a:p>
                  </a:txBody>
                  <a:tcPr marL="91450" marR="91450" marT="45725" marB="45725"/>
                </a:tc>
                <a:extLst>
                  <a:ext uri="{0D108BD9-81ED-4DB2-BD59-A6C34878D82A}">
                    <a16:rowId xmlns:a16="http://schemas.microsoft.com/office/drawing/2014/main" val="10000"/>
                  </a:ext>
                </a:extLst>
              </a:tr>
              <a:tr h="301925">
                <a:tc>
                  <a:txBody>
                    <a:bodyPr/>
                    <a:lstStyle/>
                    <a:p>
                      <a:pPr marL="0" marR="0" lvl="0" indent="0" algn="l" rtl="0">
                        <a:spcBef>
                          <a:spcPts val="0"/>
                        </a:spcBef>
                        <a:spcAft>
                          <a:spcPts val="0"/>
                        </a:spcAft>
                        <a:buNone/>
                      </a:pPr>
                      <a:r>
                        <a:rPr lang="es-ES" sz="1350">
                          <a:solidFill>
                            <a:schemeClr val="dk1"/>
                          </a:solidFill>
                          <a:latin typeface="Calibri"/>
                          <a:ea typeface="Calibri"/>
                          <a:cs typeface="Calibri"/>
                          <a:sym typeface="Calibri"/>
                        </a:rPr>
                        <a:t>Encabezados</a:t>
                      </a:r>
                      <a:endParaRPr/>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&lt;h1&gt; hasta  &lt;h6&gt;</a:t>
                      </a:r>
                      <a:endParaRPr/>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&lt;h1&gt;Este es el encabezado 1&lt;/h1&gt;</a:t>
                      </a:r>
                      <a:endParaRPr sz="135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301925">
                <a:tc>
                  <a:txBody>
                    <a:bodyPr/>
                    <a:lstStyle/>
                    <a:p>
                      <a:pPr marL="0" marR="0" lvl="0" indent="0" algn="l" rtl="0">
                        <a:spcBef>
                          <a:spcPts val="0"/>
                        </a:spcBef>
                        <a:spcAft>
                          <a:spcPts val="0"/>
                        </a:spcAft>
                        <a:buNone/>
                      </a:pPr>
                      <a:r>
                        <a:rPr lang="es-ES" sz="1350">
                          <a:solidFill>
                            <a:schemeClr val="dk1"/>
                          </a:solidFill>
                          <a:latin typeface="Calibri"/>
                          <a:ea typeface="Calibri"/>
                          <a:cs typeface="Calibri"/>
                          <a:sym typeface="Calibri"/>
                        </a:rPr>
                        <a:t>Párrafos</a:t>
                      </a:r>
                      <a:endParaRPr/>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&lt;p&gt;</a:t>
                      </a:r>
                      <a:endParaRPr sz="1350">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&lt;p&gt;Este es un párrafo.&lt;/p&gt;</a:t>
                      </a:r>
                      <a:endParaRPr sz="135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291150">
                <a:tc>
                  <a:txBody>
                    <a:bodyPr/>
                    <a:lstStyle/>
                    <a:p>
                      <a:pPr marL="0" marR="0" lvl="0" indent="0" algn="l" rtl="0">
                        <a:spcBef>
                          <a:spcPts val="0"/>
                        </a:spcBef>
                        <a:spcAft>
                          <a:spcPts val="0"/>
                        </a:spcAft>
                        <a:buNone/>
                      </a:pPr>
                      <a:r>
                        <a:rPr lang="es-ES" sz="1350">
                          <a:solidFill>
                            <a:schemeClr val="dk1"/>
                          </a:solidFill>
                          <a:latin typeface="Calibri"/>
                          <a:ea typeface="Calibri"/>
                          <a:cs typeface="Calibri"/>
                          <a:sym typeface="Calibri"/>
                        </a:rPr>
                        <a:t>Enlaces</a:t>
                      </a:r>
                      <a:endParaRPr/>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&lt;a&gt;</a:t>
                      </a:r>
                      <a:endParaRPr sz="1350">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&lt;a href="https://www.google.com"&gt;Esto es un link&lt;/a&gt;</a:t>
                      </a:r>
                      <a:endParaRPr sz="135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291150">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Imágenes</a:t>
                      </a:r>
                      <a:endParaRPr/>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&lt;img&gt;</a:t>
                      </a:r>
                      <a:endParaRPr sz="1350">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&lt;img src="imgEjemplo.jpg" &gt;</a:t>
                      </a:r>
                      <a:endParaRPr sz="135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312700">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Botones</a:t>
                      </a:r>
                      <a:endParaRPr/>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&lt;button&gt;</a:t>
                      </a:r>
                      <a:endParaRPr sz="1350">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&lt;button&gt;Click me&lt;/button&gt;</a:t>
                      </a:r>
                      <a:endParaRPr sz="135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r h="312700">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Listas</a:t>
                      </a:r>
                      <a:endParaRPr/>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&lt;ul&gt; ó &lt;ol&gt; y &lt;li&gt;</a:t>
                      </a:r>
                      <a:endParaRPr sz="1350">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s-ES" sz="1350">
                          <a:solidFill>
                            <a:schemeClr val="dk1"/>
                          </a:solidFill>
                          <a:latin typeface="Calibri"/>
                          <a:ea typeface="Calibri"/>
                          <a:cs typeface="Calibri"/>
                          <a:sym typeface="Calibri"/>
                        </a:rPr>
                        <a:t>&lt;ul&gt;</a:t>
                      </a:r>
                      <a:br>
                        <a:rPr lang="es-ES" sz="1350">
                          <a:solidFill>
                            <a:srgbClr val="000000"/>
                          </a:solidFill>
                          <a:latin typeface="Calibri"/>
                          <a:ea typeface="Calibri"/>
                          <a:cs typeface="Calibri"/>
                          <a:sym typeface="Calibri"/>
                        </a:rPr>
                      </a:br>
                      <a:r>
                        <a:rPr lang="es-ES" sz="1350">
                          <a:solidFill>
                            <a:schemeClr val="dk1"/>
                          </a:solidFill>
                          <a:latin typeface="Calibri"/>
                          <a:ea typeface="Calibri"/>
                          <a:cs typeface="Calibri"/>
                          <a:sym typeface="Calibri"/>
                        </a:rPr>
                        <a:t>  &lt;li&gt;Java&lt;/li&gt;</a:t>
                      </a:r>
                      <a:br>
                        <a:rPr lang="es-ES" sz="1350">
                          <a:solidFill>
                            <a:srgbClr val="000000"/>
                          </a:solidFill>
                          <a:latin typeface="Calibri"/>
                          <a:ea typeface="Calibri"/>
                          <a:cs typeface="Calibri"/>
                          <a:sym typeface="Calibri"/>
                        </a:rPr>
                      </a:br>
                      <a:r>
                        <a:rPr lang="es-ES" sz="1350">
                          <a:solidFill>
                            <a:schemeClr val="dk1"/>
                          </a:solidFill>
                          <a:latin typeface="Calibri"/>
                          <a:ea typeface="Calibri"/>
                          <a:cs typeface="Calibri"/>
                          <a:sym typeface="Calibri"/>
                        </a:rPr>
                        <a:t>  &lt;li&gt;Python&lt;/li&gt;</a:t>
                      </a:r>
                      <a:br>
                        <a:rPr lang="es-ES" sz="1350">
                          <a:solidFill>
                            <a:srgbClr val="000000"/>
                          </a:solidFill>
                          <a:latin typeface="Calibri"/>
                          <a:ea typeface="Calibri"/>
                          <a:cs typeface="Calibri"/>
                          <a:sym typeface="Calibri"/>
                        </a:rPr>
                      </a:br>
                      <a:r>
                        <a:rPr lang="es-ES" sz="1350">
                          <a:solidFill>
                            <a:schemeClr val="dk1"/>
                          </a:solidFill>
                          <a:latin typeface="Calibri"/>
                          <a:ea typeface="Calibri"/>
                          <a:cs typeface="Calibri"/>
                          <a:sym typeface="Calibri"/>
                        </a:rPr>
                        <a:t>  &lt;li&gt;Angular&lt;/li&gt;</a:t>
                      </a:r>
                      <a:br>
                        <a:rPr lang="es-ES" sz="1350">
                          <a:solidFill>
                            <a:srgbClr val="000000"/>
                          </a:solidFill>
                          <a:latin typeface="Calibri"/>
                          <a:ea typeface="Calibri"/>
                          <a:cs typeface="Calibri"/>
                          <a:sym typeface="Calibri"/>
                        </a:rPr>
                      </a:br>
                      <a:r>
                        <a:rPr lang="es-ES" sz="1350">
                          <a:solidFill>
                            <a:schemeClr val="dk1"/>
                          </a:solidFill>
                          <a:latin typeface="Calibri"/>
                          <a:ea typeface="Calibri"/>
                          <a:cs typeface="Calibri"/>
                          <a:sym typeface="Calibri"/>
                        </a:rPr>
                        <a:t>&lt;/ul&gt;</a:t>
                      </a:r>
                      <a:endParaRPr sz="135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6"/>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HTML y CSS</a:t>
            </a:r>
            <a:endParaRPr dirty="0"/>
          </a:p>
        </p:txBody>
      </p:sp>
      <p:pic>
        <p:nvPicPr>
          <p:cNvPr id="549" name="Google Shape;549;p46" descr="Imagen que contiene objeto&#10;&#10;Descripción generada con confianza muy alta"/>
          <p:cNvPicPr preferRelativeResize="0"/>
          <p:nvPr/>
        </p:nvPicPr>
        <p:blipFill rotWithShape="1">
          <a:blip r:embed="rId3">
            <a:alphaModFix/>
          </a:blip>
          <a:srcRect/>
          <a:stretch/>
        </p:blipFill>
        <p:spPr>
          <a:xfrm>
            <a:off x="5697300" y="944413"/>
            <a:ext cx="2202790" cy="796146"/>
          </a:xfrm>
          <a:prstGeom prst="rect">
            <a:avLst/>
          </a:prstGeom>
          <a:noFill/>
          <a:ln>
            <a:noFill/>
          </a:ln>
        </p:spPr>
      </p:pic>
      <p:pic>
        <p:nvPicPr>
          <p:cNvPr id="550" name="Google Shape;550;p46" descr="Imagen que contiene objeto&#10;&#10;Descripción generada con confianza alta"/>
          <p:cNvPicPr preferRelativeResize="0"/>
          <p:nvPr/>
        </p:nvPicPr>
        <p:blipFill rotWithShape="1">
          <a:blip r:embed="rId4">
            <a:alphaModFix/>
          </a:blip>
          <a:srcRect/>
          <a:stretch/>
        </p:blipFill>
        <p:spPr>
          <a:xfrm>
            <a:off x="1293874" y="948906"/>
            <a:ext cx="2221481" cy="787160"/>
          </a:xfrm>
          <a:prstGeom prst="rect">
            <a:avLst/>
          </a:prstGeom>
          <a:noFill/>
          <a:ln>
            <a:noFill/>
          </a:ln>
        </p:spPr>
      </p:pic>
      <p:pic>
        <p:nvPicPr>
          <p:cNvPr id="551" name="Google Shape;551;p46"/>
          <p:cNvPicPr preferRelativeResize="0"/>
          <p:nvPr/>
        </p:nvPicPr>
        <p:blipFill rotWithShape="1">
          <a:blip r:embed="rId5">
            <a:alphaModFix/>
          </a:blip>
          <a:srcRect/>
          <a:stretch/>
        </p:blipFill>
        <p:spPr>
          <a:xfrm>
            <a:off x="1633627" y="2268028"/>
            <a:ext cx="1714500" cy="952500"/>
          </a:xfrm>
          <a:prstGeom prst="rect">
            <a:avLst/>
          </a:prstGeom>
          <a:noFill/>
          <a:ln>
            <a:noFill/>
          </a:ln>
        </p:spPr>
      </p:pic>
      <p:pic>
        <p:nvPicPr>
          <p:cNvPr id="552" name="Google Shape;552;p46"/>
          <p:cNvPicPr preferRelativeResize="0"/>
          <p:nvPr/>
        </p:nvPicPr>
        <p:blipFill rotWithShape="1">
          <a:blip r:embed="rId6">
            <a:alphaModFix/>
          </a:blip>
          <a:srcRect/>
          <a:stretch/>
        </p:blipFill>
        <p:spPr>
          <a:xfrm>
            <a:off x="5948363" y="2273060"/>
            <a:ext cx="1819275" cy="931653"/>
          </a:xfrm>
          <a:prstGeom prst="rect">
            <a:avLst/>
          </a:prstGeom>
          <a:noFill/>
          <a:ln>
            <a:noFill/>
          </a:ln>
        </p:spPr>
      </p:pic>
      <p:pic>
        <p:nvPicPr>
          <p:cNvPr id="553" name="Google Shape;553;p46"/>
          <p:cNvPicPr preferRelativeResize="0"/>
          <p:nvPr/>
        </p:nvPicPr>
        <p:blipFill rotWithShape="1">
          <a:blip r:embed="rId7">
            <a:alphaModFix/>
          </a:blip>
          <a:srcRect r="70248" b="58332"/>
          <a:stretch/>
        </p:blipFill>
        <p:spPr>
          <a:xfrm>
            <a:off x="4160088" y="3426143"/>
            <a:ext cx="1194991" cy="1162455"/>
          </a:xfrm>
          <a:prstGeom prst="rect">
            <a:avLst/>
          </a:prstGeom>
          <a:noFill/>
          <a:ln>
            <a:noFill/>
          </a:ln>
        </p:spPr>
      </p:pic>
      <p:cxnSp>
        <p:nvCxnSpPr>
          <p:cNvPr id="554" name="Google Shape;554;p46"/>
          <p:cNvCxnSpPr/>
          <p:nvPr/>
        </p:nvCxnSpPr>
        <p:spPr>
          <a:xfrm flipH="1">
            <a:off x="2549106" y="1823408"/>
            <a:ext cx="2156" cy="386033"/>
          </a:xfrm>
          <a:prstGeom prst="straightConnector1">
            <a:avLst/>
          </a:prstGeom>
          <a:noFill/>
          <a:ln w="9525" cap="flat" cmpd="sng">
            <a:solidFill>
              <a:schemeClr val="dk1"/>
            </a:solidFill>
            <a:prstDash val="solid"/>
            <a:round/>
            <a:headEnd type="none" w="sm" len="sm"/>
            <a:tailEnd type="triangle" w="med" len="med"/>
          </a:ln>
        </p:spPr>
      </p:cxnSp>
      <p:cxnSp>
        <p:nvCxnSpPr>
          <p:cNvPr id="555" name="Google Shape;555;p46"/>
          <p:cNvCxnSpPr/>
          <p:nvPr/>
        </p:nvCxnSpPr>
        <p:spPr>
          <a:xfrm flipH="1">
            <a:off x="6905445" y="1823408"/>
            <a:ext cx="2156" cy="386033"/>
          </a:xfrm>
          <a:prstGeom prst="straightConnector1">
            <a:avLst/>
          </a:prstGeom>
          <a:noFill/>
          <a:ln w="9525" cap="flat" cmpd="sng">
            <a:solidFill>
              <a:schemeClr val="dk1"/>
            </a:solidFill>
            <a:prstDash val="solid"/>
            <a:round/>
            <a:headEnd type="none" w="sm" len="sm"/>
            <a:tailEnd type="triangle" w="med" len="med"/>
          </a:ln>
        </p:spPr>
      </p:cxnSp>
      <p:cxnSp>
        <p:nvCxnSpPr>
          <p:cNvPr id="556" name="Google Shape;556;p46"/>
          <p:cNvCxnSpPr/>
          <p:nvPr/>
        </p:nvCxnSpPr>
        <p:spPr>
          <a:xfrm>
            <a:off x="3457035" y="3473209"/>
            <a:ext cx="515428" cy="278203"/>
          </a:xfrm>
          <a:prstGeom prst="straightConnector1">
            <a:avLst/>
          </a:prstGeom>
          <a:noFill/>
          <a:ln w="9525" cap="flat" cmpd="sng">
            <a:solidFill>
              <a:schemeClr val="dk1"/>
            </a:solidFill>
            <a:prstDash val="solid"/>
            <a:round/>
            <a:headEnd type="none" w="sm" len="sm"/>
            <a:tailEnd type="triangle" w="med" len="med"/>
          </a:ln>
        </p:spPr>
      </p:cxnSp>
      <p:cxnSp>
        <p:nvCxnSpPr>
          <p:cNvPr id="557" name="Google Shape;557;p46"/>
          <p:cNvCxnSpPr/>
          <p:nvPr/>
        </p:nvCxnSpPr>
        <p:spPr>
          <a:xfrm flipH="1">
            <a:off x="5579134" y="3473209"/>
            <a:ext cx="325646" cy="288986"/>
          </a:xfrm>
          <a:prstGeom prst="straightConnector1">
            <a:avLst/>
          </a:prstGeom>
          <a:noFill/>
          <a:ln w="9525" cap="flat" cmpd="sng">
            <a:solidFill>
              <a:schemeClr val="dk1"/>
            </a:solidFill>
            <a:prstDash val="solid"/>
            <a:round/>
            <a:headEnd type="none" w="sm" len="sm"/>
            <a:tailEnd type="triangle" w="med" len="med"/>
          </a:ln>
        </p:spPr>
      </p:cxnSp>
      <p:sp>
        <p:nvSpPr>
          <p:cNvPr id="558" name="Google Shape;558;p46"/>
          <p:cNvSpPr txBox="1"/>
          <p:nvPr/>
        </p:nvSpPr>
        <p:spPr>
          <a:xfrm>
            <a:off x="332116" y="3680244"/>
            <a:ext cx="337939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&lt;div&gt; son usados normalmente para envolver a otros elementos.</a:t>
            </a:r>
            <a:endParaRPr/>
          </a:p>
        </p:txBody>
      </p:sp>
    </p:spTree>
  </p:cSld>
  <p:clrMapOvr>
    <a:masterClrMapping/>
  </p:clrMapOvr>
</p:sld>
</file>

<file path=ppt/theme/theme1.xml><?xml version="1.0" encoding="utf-8"?>
<a:theme xmlns:a="http://schemas.openxmlformats.org/drawingml/2006/main" name="ESPAÑO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1271</TotalTime>
  <Words>800</Words>
  <Application>Microsoft Office PowerPoint</Application>
  <PresentationFormat>Presentación en pantalla (16:9)</PresentationFormat>
  <Paragraphs>172</Paragraphs>
  <Slides>24</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24</vt:i4>
      </vt:variant>
    </vt:vector>
  </HeadingPairs>
  <TitlesOfParts>
    <vt:vector size="30" baseType="lpstr">
      <vt:lpstr>Calibri</vt:lpstr>
      <vt:lpstr>Overlock</vt:lpstr>
      <vt:lpstr>Noto Sans Symbols</vt:lpstr>
      <vt:lpstr>Arial</vt:lpstr>
      <vt:lpstr>ESPAÑOL</vt:lpstr>
      <vt:lpstr>Tema de Office</vt:lpstr>
      <vt:lpstr>Presentación de PowerPoint</vt:lpstr>
      <vt:lpstr>Contenido</vt:lpstr>
      <vt:lpstr>Instalaciones y configuraciones mínimas necesarias</vt:lpstr>
      <vt:lpstr>Creando entorno local de angular</vt:lpstr>
      <vt:lpstr> Creando entorno local de angular </vt:lpstr>
      <vt:lpstr>Estructura de archivos</vt:lpstr>
      <vt:lpstr>HTML </vt:lpstr>
      <vt:lpstr>Etiquetas de HTML </vt:lpstr>
      <vt:lpstr>HTML y CSS</vt:lpstr>
      <vt:lpstr>CSS (Estilos) </vt:lpstr>
      <vt:lpstr>CSS(Unidades de medida) </vt:lpstr>
      <vt:lpstr>CSS(Ejemplo) </vt:lpstr>
      <vt:lpstr>CSS (Comportamiento de visualización)</vt:lpstr>
      <vt:lpstr>CSS (Comportaiento de visualización)</vt:lpstr>
      <vt:lpstr>CSS (Elementos Flexbox) https://www.w3schools.com/css/css3_flexbox.asp</vt:lpstr>
      <vt:lpstr>CSS (Elementos grid)</vt:lpstr>
      <vt:lpstr> </vt:lpstr>
      <vt:lpstr>CSS(media queries)</vt:lpstr>
      <vt:lpstr>CSS(media queries)</vt:lpstr>
      <vt:lpstr>TALLER</vt:lpstr>
      <vt:lpstr>TALLER (desarrollo punto 1)</vt:lpstr>
      <vt:lpstr>TALLER (desarrollo punto 1)</vt:lpstr>
      <vt:lpstr>Ejercicios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ELIANA.AGUILAR</cp:lastModifiedBy>
  <cp:revision>10</cp:revision>
  <dcterms:created xsi:type="dcterms:W3CDTF">2010-11-11T14:04:48Z</dcterms:created>
  <dcterms:modified xsi:type="dcterms:W3CDTF">2019-09-17T12:42:19Z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0x010100B33100BE29323847913EFAD6354DACAF</vt:lpwstr>
  </property>
</Properties>
</file>