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7010400" cy="9296400"/>
  <p:embeddedFontLst>
    <p:embeddedFont>
      <p:font typeface="Calibri" panose="020F0502020204030204" pitchFamily="34" charset="0"/>
      <p:regular r:id="rId76"/>
      <p:bold r:id="rId77"/>
      <p:italic r:id="rId78"/>
      <p:boldItalic r:id="rId79"/>
    </p:embeddedFont>
    <p:embeddedFont>
      <p:font typeface="Verdana" panose="020B0604030504040204" pitchFamily="3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8" roundtripDataSignature="AMtx7mg4PmxhaL6h7L2PNd9RQ5x98FwE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E4FE3A-2CDC-4DAF-AA9D-DFAE3DFF89E6}">
  <a:tblStyle styleId="{F8E4FE3A-2CDC-4DAF-AA9D-DFAE3DFF89E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178"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18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18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179" Type="http://schemas.openxmlformats.org/officeDocument/2006/relationships/presProps" Target="presProps.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491211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 name="Google Shape;120;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1" name="Google Shape;121;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77" name="Google Shape;177;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83" name="Google Shape;183;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89" name="Google Shape;189;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97" name="Google Shape;197;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05" name="Google Shape;205;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019cacb71_0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15" name="Google Shape;215;g6019cacb71_0_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21" name="Google Shape;221;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30" name="Google Shape;230;p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40" name="Google Shape;240;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ff9c0e591_0_7: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49" name="Google Shape;249;g5ff9c0e591_0_7: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8" name="Google Shape;128;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35b527796_0_7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58" name="Google Shape;258;g635b527796_0_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35b527796_0_9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68" name="Google Shape;268;g635b527796_0_91: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78" name="Google Shape;278;p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86" name="Google Shape;286;p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94" name="Google Shape;294;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02" name="Google Shape;302;p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09" name="Google Shape;309;p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17" name="Google Shape;317;p2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25" name="Google Shape;325;p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33" name="Google Shape;333;p2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34" name="Google Shape;134;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42" name="Google Shape;342;p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49" name="Google Shape;349;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56" name="Google Shape;356;p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64" name="Google Shape;364;p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35b527796_0_9: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72" name="Google Shape;372;g635b527796_0_9: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35b527796_0_17: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78" name="Google Shape;378;g635b527796_0_17: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635b527796_0_2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85" name="Google Shape;385;g635b527796_0_24: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635b527796_0_32: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92" name="Google Shape;392;g635b527796_0_32: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35b527796_0_4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399" name="Google Shape;399;g635b527796_0_4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35b527796_0_4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06" name="Google Shape;406;g635b527796_0_48: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40" name="Google Shape;140;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35b527796_0_5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13" name="Google Shape;413;g635b527796_0_54: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35b527796_0_62: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20" name="Google Shape;420;g635b527796_0_62: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6011a6a8b9_0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27" name="Google Shape;427;g6011a6a8b9_0_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ff9c0e591_0_3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34" name="Google Shape;434;g5ff9c0e591_0_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ff9c0e591_0_3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40" name="Google Shape;440;g5ff9c0e591_0_3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ff9c0e591_0_5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46" name="Google Shape;446;g5ff9c0e591_0_5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52" name="Google Shape;452;p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59" name="Google Shape;459;p3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66" name="Google Shape;466;p3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73" name="Google Shape;473;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46" name="Google Shape;146;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80" name="Google Shape;480;p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87" name="Google Shape;487;p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494" name="Google Shape;494;p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01" name="Google Shape;501;p3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08" name="Google Shape;508;p3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019cacb71_0_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019cacb71_0_47: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16" name="Google Shape;516;g6019cacb71_0_47: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019cacb71_0_58: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019cacb71_0_5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25" name="Google Shape;525;g6019cacb71_0_58: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019cacb71_0_69: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6019cacb71_0_69: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34" name="Google Shape;534;g6019cacb71_0_69: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6019cacb71_0_86: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6019cacb71_0_8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41" name="Google Shape;541;g6019cacb71_0_86: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019cacb71_0_78: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019cacb71_0_7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49" name="Google Shape;549;g6019cacb71_0_78: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3" name="Google Shape;153;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35b527796_0_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35b527796_0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57" name="Google Shape;557;g635b527796_0_0: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5ff9c0e591_0_56: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5ff9c0e591_0_5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65" name="Google Shape;565;g5ff9c0e591_0_56: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6019cacb71_0_26: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6019cacb71_0_2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74" name="Google Shape;574;g6019cacb71_0_26: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6019cacb71_0_15: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6019cacb71_0_15: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82" name="Google Shape;582;g6019cacb71_0_15: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6011a6a8b9_1_3: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6011a6a8b9_1_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591" name="Google Shape;591;g6011a6a8b9_1_3: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011a6a8b9_1_14: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011a6a8b9_1_1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00" name="Google Shape;600;g6011a6a8b9_1_14: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ff9c0e591_0_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ff9c0e591_0_6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09" name="Google Shape;609;g5ff9c0e591_0_64: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s-E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ff9c0e591_0_9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ff9c0e591_0_9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16" name="Google Shape;616;g5ff9c0e591_0_90: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s-E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ff9c0e591_0_96: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5ff9c0e591_0_9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23" name="Google Shape;623;g5ff9c0e591_0_96: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s-E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ff9c0e591_0_103: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ff9c0e591_0_10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30" name="Google Shape;630;g5ff9c0e591_0_103: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s-E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59" name="Google Shape;159;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019cacb71_0_96: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019cacb71_0_96: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37" name="Google Shape;637;g6019cacb71_0_96: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s-E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6019cacb71_0_108: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6019cacb71_0_10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44" name="Google Shape;644;g6019cacb71_0_108: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s-ES"/>
              <a:t>71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65" name="Google Shape;165;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71" name="Google Shape;171;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pic>
        <p:nvPicPr>
          <p:cNvPr id="15" name="Google Shape;15;p132"/>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16" name="Google Shape;16;p132"/>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2"/>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18" name="Google Shape;18;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pic>
        <p:nvPicPr>
          <p:cNvPr id="19" name="Google Shape;19;p132"/>
          <p:cNvPicPr preferRelativeResize="0"/>
          <p:nvPr/>
        </p:nvPicPr>
        <p:blipFill rotWithShape="1">
          <a:blip r:embed="rId2">
            <a:alphaModFix/>
          </a:blip>
          <a:srcRect/>
          <a:stretch/>
        </p:blipFill>
        <p:spPr>
          <a:xfrm>
            <a:off x="-1190" y="0"/>
            <a:ext cx="9145190" cy="5143500"/>
          </a:xfrm>
          <a:prstGeom prst="rect">
            <a:avLst/>
          </a:prstGeom>
          <a:noFill/>
          <a:ln>
            <a:noFill/>
          </a:ln>
        </p:spPr>
      </p:pic>
      <p:cxnSp>
        <p:nvCxnSpPr>
          <p:cNvPr id="20" name="Google Shape;20;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1"/>
        <p:cNvGrpSpPr/>
        <p:nvPr/>
      </p:nvGrpSpPr>
      <p:grpSpPr>
        <a:xfrm>
          <a:off x="0" y="0"/>
          <a:ext cx="0" cy="0"/>
          <a:chOff x="0" y="0"/>
          <a:chExt cx="0" cy="0"/>
        </a:xfrm>
      </p:grpSpPr>
      <p:sp>
        <p:nvSpPr>
          <p:cNvPr id="52" name="Google Shape;52;p14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43"/>
          <p:cNvSpPr txBox="1">
            <a:spLocks noGrp="1"/>
          </p:cNvSpPr>
          <p:nvPr>
            <p:ph type="body" idx="1"/>
          </p:nvPr>
        </p:nvSpPr>
        <p:spPr>
          <a:xfrm rot="5400000">
            <a:off x="2794706" y="-1430133"/>
            <a:ext cx="3564397" cy="821979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4"/>
        <p:cNvGrpSpPr/>
        <p:nvPr/>
      </p:nvGrpSpPr>
      <p:grpSpPr>
        <a:xfrm>
          <a:off x="0" y="0"/>
          <a:ext cx="0" cy="0"/>
          <a:chOff x="0" y="0"/>
          <a:chExt cx="0" cy="0"/>
        </a:xfrm>
      </p:grpSpPr>
      <p:sp>
        <p:nvSpPr>
          <p:cNvPr id="55" name="Google Shape;55;p144"/>
          <p:cNvSpPr txBox="1">
            <a:spLocks noGrp="1"/>
          </p:cNvSpPr>
          <p:nvPr>
            <p:ph type="title"/>
          </p:nvPr>
        </p:nvSpPr>
        <p:spPr>
          <a:xfrm rot="5400000">
            <a:off x="6308804" y="1969423"/>
            <a:ext cx="3589047" cy="166135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820038"/>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4"/>
          <p:cNvSpPr txBox="1">
            <a:spLocks noGrp="1"/>
          </p:cNvSpPr>
          <p:nvPr>
            <p:ph type="body" idx="1"/>
          </p:nvPr>
        </p:nvSpPr>
        <p:spPr>
          <a:xfrm rot="5400000">
            <a:off x="2065582" y="-450407"/>
            <a:ext cx="3589047" cy="6501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he title">
  <p:cSld name="Only the title">
    <p:spTree>
      <p:nvGrpSpPr>
        <p:cNvPr id="1" name="Shape 57"/>
        <p:cNvGrpSpPr/>
        <p:nvPr/>
      </p:nvGrpSpPr>
      <p:grpSpPr>
        <a:xfrm>
          <a:off x="0" y="0"/>
          <a:ext cx="0" cy="0"/>
          <a:chOff x="0" y="0"/>
          <a:chExt cx="0" cy="0"/>
        </a:xfrm>
      </p:grpSpPr>
      <p:sp>
        <p:nvSpPr>
          <p:cNvPr id="58" name="Google Shape;58;p145"/>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59"/>
        <p:cNvGrpSpPr/>
        <p:nvPr/>
      </p:nvGrpSpPr>
      <p:grpSpPr>
        <a:xfrm>
          <a:off x="0" y="0"/>
          <a:ext cx="0" cy="0"/>
          <a:chOff x="0" y="0"/>
          <a:chExt cx="0" cy="0"/>
        </a:xfrm>
      </p:grpSpPr>
      <p:sp>
        <p:nvSpPr>
          <p:cNvPr id="60" name="Google Shape;60;p146"/>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61"/>
        <p:cNvGrpSpPr/>
        <p:nvPr/>
      </p:nvGrpSpPr>
      <p:grpSpPr>
        <a:xfrm>
          <a:off x="0" y="0"/>
          <a:ext cx="0" cy="0"/>
          <a:chOff x="0" y="0"/>
          <a:chExt cx="0" cy="0"/>
        </a:xfrm>
      </p:grpSpPr>
      <p:pic>
        <p:nvPicPr>
          <p:cNvPr id="62" name="Google Shape;62;p147"/>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63" name="Google Shape;63;p147"/>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47"/>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65" name="Google Shape;65;p147"/>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mparación">
  <p:cSld name="1_Comparación">
    <p:spTree>
      <p:nvGrpSpPr>
        <p:cNvPr id="1" name="Shape 66"/>
        <p:cNvGrpSpPr/>
        <p:nvPr/>
      </p:nvGrpSpPr>
      <p:grpSpPr>
        <a:xfrm>
          <a:off x="0" y="0"/>
          <a:ext cx="0" cy="0"/>
          <a:chOff x="0" y="0"/>
          <a:chExt cx="0" cy="0"/>
        </a:xfrm>
      </p:grpSpPr>
      <p:sp>
        <p:nvSpPr>
          <p:cNvPr id="67" name="Google Shape;67;p14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68" name="Google Shape;68;p14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69" name="Google Shape;69;p14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70" name="Google Shape;70;p14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71" name="Google Shape;71;p14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3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3"/>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136"/>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820038"/>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6"/>
          <p:cNvSpPr txBox="1">
            <a:spLocks noGrp="1"/>
          </p:cNvSpPr>
          <p:nvPr>
            <p:ph type="body" idx="1"/>
          </p:nvPr>
        </p:nvSpPr>
        <p:spPr>
          <a:xfrm>
            <a:off x="722314"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7"/>
        <p:cNvGrpSpPr/>
        <p:nvPr/>
      </p:nvGrpSpPr>
      <p:grpSpPr>
        <a:xfrm>
          <a:off x="0" y="0"/>
          <a:ext cx="0" cy="0"/>
          <a:chOff x="0" y="0"/>
          <a:chExt cx="0" cy="0"/>
        </a:xfrm>
      </p:grpSpPr>
      <p:sp>
        <p:nvSpPr>
          <p:cNvPr id="28" name="Google Shape;28;p13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7"/>
          <p:cNvSpPr txBox="1">
            <a:spLocks noGrp="1"/>
          </p:cNvSpPr>
          <p:nvPr>
            <p:ph type="body" idx="1"/>
          </p:nvPr>
        </p:nvSpPr>
        <p:spPr>
          <a:xfrm>
            <a:off x="467010" y="951571"/>
            <a:ext cx="4104990"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 name="Google Shape;30;p137"/>
          <p:cNvSpPr txBox="1">
            <a:spLocks noGrp="1"/>
          </p:cNvSpPr>
          <p:nvPr>
            <p:ph type="body" idx="2"/>
          </p:nvPr>
        </p:nvSpPr>
        <p:spPr>
          <a:xfrm>
            <a:off x="4734039" y="951571"/>
            <a:ext cx="3951848"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31"/>
        <p:cNvGrpSpPr/>
        <p:nvPr/>
      </p:nvGrpSpPr>
      <p:grpSpPr>
        <a:xfrm>
          <a:off x="0" y="0"/>
          <a:ext cx="0" cy="0"/>
          <a:chOff x="0" y="0"/>
          <a:chExt cx="0" cy="0"/>
        </a:xfrm>
      </p:grpSpPr>
      <p:sp>
        <p:nvSpPr>
          <p:cNvPr id="32" name="Google Shape;32;p13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3" name="Google Shape;33;p13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4" name="Google Shape;34;p13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5" name="Google Shape;35;p13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6" name="Google Shape;36;p13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7"/>
        <p:cNvGrpSpPr/>
        <p:nvPr/>
      </p:nvGrpSpPr>
      <p:grpSpPr>
        <a:xfrm>
          <a:off x="0" y="0"/>
          <a:ext cx="0" cy="0"/>
          <a:chOff x="0" y="0"/>
          <a:chExt cx="0" cy="0"/>
        </a:xfrm>
      </p:grpSpPr>
      <p:sp>
        <p:nvSpPr>
          <p:cNvPr id="38" name="Google Shape;38;p13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9"/>
        <p:cNvGrpSpPr/>
        <p:nvPr/>
      </p:nvGrpSpPr>
      <p:grpSpPr>
        <a:xfrm>
          <a:off x="0" y="0"/>
          <a:ext cx="0" cy="0"/>
          <a:chOff x="0" y="0"/>
          <a:chExt cx="0" cy="0"/>
        </a:xfrm>
      </p:grpSpPr>
      <p:sp>
        <p:nvSpPr>
          <p:cNvPr id="40" name="Google Shape;40;p1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1" name="Google Shape;41;p1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1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3"/>
        <p:cNvGrpSpPr/>
        <p:nvPr/>
      </p:nvGrpSpPr>
      <p:grpSpPr>
        <a:xfrm>
          <a:off x="0" y="0"/>
          <a:ext cx="0" cy="0"/>
          <a:chOff x="0" y="0"/>
          <a:chExt cx="0" cy="0"/>
        </a:xfrm>
      </p:grpSpPr>
      <p:sp>
        <p:nvSpPr>
          <p:cNvPr id="44" name="Google Shape;44;p141"/>
          <p:cNvSpPr txBox="1">
            <a:spLocks noGrp="1"/>
          </p:cNvSpPr>
          <p:nvPr>
            <p:ph type="title"/>
          </p:nvPr>
        </p:nvSpPr>
        <p:spPr>
          <a:xfrm>
            <a:off x="457200" y="1005576"/>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41"/>
          <p:cNvSpPr txBox="1">
            <a:spLocks noGrp="1"/>
          </p:cNvSpPr>
          <p:nvPr>
            <p:ph type="body" idx="1"/>
          </p:nvPr>
        </p:nvSpPr>
        <p:spPr>
          <a:xfrm>
            <a:off x="3575050" y="1005576"/>
            <a:ext cx="5111750" cy="358904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46" name="Google Shape;46;p141"/>
          <p:cNvSpPr txBox="1">
            <a:spLocks noGrp="1"/>
          </p:cNvSpPr>
          <p:nvPr>
            <p:ph type="body" idx="2"/>
          </p:nvPr>
        </p:nvSpPr>
        <p:spPr>
          <a:xfrm>
            <a:off x="457200" y="1869672"/>
            <a:ext cx="3008313" cy="272495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7"/>
        <p:cNvGrpSpPr/>
        <p:nvPr/>
      </p:nvGrpSpPr>
      <p:grpSpPr>
        <a:xfrm>
          <a:off x="0" y="0"/>
          <a:ext cx="0" cy="0"/>
          <a:chOff x="0" y="0"/>
          <a:chExt cx="0" cy="0"/>
        </a:xfrm>
      </p:grpSpPr>
      <p:sp>
        <p:nvSpPr>
          <p:cNvPr id="48" name="Google Shape;48;p14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2"/>
          <p:cNvSpPr>
            <a:spLocks noGrp="1"/>
          </p:cNvSpPr>
          <p:nvPr>
            <p:ph type="pic" idx="2"/>
          </p:nvPr>
        </p:nvSpPr>
        <p:spPr>
          <a:xfrm>
            <a:off x="1792288" y="1005576"/>
            <a:ext cx="5486400" cy="254010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rgbClr val="7F7F7F"/>
              </a:buClr>
              <a:buSzPts val="2400"/>
              <a:buFont typeface="Arial"/>
              <a:buNone/>
              <a:defRPr sz="2400" b="0" i="0" u="none" strike="noStrike" cap="none">
                <a:solidFill>
                  <a:srgbClr val="7F7F7F"/>
                </a:solidFill>
                <a:latin typeface="Calibri"/>
                <a:ea typeface="Calibri"/>
                <a:cs typeface="Calibri"/>
                <a:sym typeface="Calibri"/>
              </a:defRPr>
            </a:lvl1pPr>
            <a:lvl2pPr marR="0" lvl="1" algn="l" rtl="0">
              <a:spcBef>
                <a:spcPts val="420"/>
              </a:spcBef>
              <a:spcAft>
                <a:spcPts val="0"/>
              </a:spcAft>
              <a:buClr>
                <a:srgbClr val="7F7F7F"/>
              </a:buClr>
              <a:buSzPts val="2100"/>
              <a:buFont typeface="Arial"/>
              <a:buNone/>
              <a:defRPr sz="2100" b="0" i="0" u="none" strike="noStrike" cap="none">
                <a:solidFill>
                  <a:srgbClr val="7F7F7F"/>
                </a:solidFill>
                <a:latin typeface="Calibri"/>
                <a:ea typeface="Calibri"/>
                <a:cs typeface="Calibri"/>
                <a:sym typeface="Calibri"/>
              </a:defRPr>
            </a:lvl2pPr>
            <a:lvl3pPr marR="0" lvl="2" algn="l" rtl="0">
              <a:spcBef>
                <a:spcPts val="36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4pPr>
            <a:lvl5pPr marR="0" lvl="4"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0" name="Google Shape;50;p14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1"/>
          <p:cNvPicPr preferRelativeResize="0"/>
          <p:nvPr/>
        </p:nvPicPr>
        <p:blipFill rotWithShape="1">
          <a:blip r:embed="rId17">
            <a:alphaModFix/>
          </a:blip>
          <a:srcRect/>
          <a:stretch/>
        </p:blipFill>
        <p:spPr>
          <a:xfrm>
            <a:off x="-1190" y="0"/>
            <a:ext cx="9145190" cy="5143500"/>
          </a:xfrm>
          <a:prstGeom prst="rect">
            <a:avLst/>
          </a:prstGeom>
          <a:noFill/>
          <a:ln>
            <a:noFill/>
          </a:ln>
        </p:spPr>
      </p:pic>
      <p:sp>
        <p:nvSpPr>
          <p:cNvPr id="11" name="Google Shape;11;p13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rgbClr val="820038"/>
              </a:buClr>
              <a:buSzPts val="2400"/>
              <a:buFont typeface="Calibri"/>
              <a:buNone/>
              <a:defRPr sz="2400" b="0" i="0" u="none" strike="noStrike" cap="none">
                <a:solidFill>
                  <a:srgbClr val="8200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1"/>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1pPr>
            <a:lvl2pPr marL="914400" marR="0" lvl="1" indent="-323850" algn="l" rtl="0">
              <a:spcBef>
                <a:spcPts val="3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2pPr>
            <a:lvl3pPr marL="1371600" marR="0" lvl="2" indent="-314325" algn="l" rtl="0">
              <a:spcBef>
                <a:spcPts val="270"/>
              </a:spcBef>
              <a:spcAft>
                <a:spcPts val="0"/>
              </a:spcAft>
              <a:buClr>
                <a:srgbClr val="7F7F7F"/>
              </a:buClr>
              <a:buSzPts val="1350"/>
              <a:buFont typeface="Arial"/>
              <a:buChar char="•"/>
              <a:defRPr sz="1350" b="0" i="0" u="none" strike="noStrike" cap="none">
                <a:solidFill>
                  <a:srgbClr val="7F7F7F"/>
                </a:solidFill>
                <a:latin typeface="Calibri"/>
                <a:ea typeface="Calibri"/>
                <a:cs typeface="Calibri"/>
                <a:sym typeface="Calibri"/>
              </a:defRPr>
            </a:lvl3pPr>
            <a:lvl4pPr marL="1828800" marR="0" lvl="3"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4pPr>
            <a:lvl5pPr marL="2286000" marR="0" lvl="4"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13" name="Google Shape;13;p131"/>
          <p:cNvCxnSpPr/>
          <p:nvPr/>
        </p:nvCxnSpPr>
        <p:spPr>
          <a:xfrm>
            <a:off x="0" y="849846"/>
            <a:ext cx="9144000" cy="0"/>
          </a:xfrm>
          <a:prstGeom prst="straightConnector1">
            <a:avLst/>
          </a:prstGeom>
          <a:noFill/>
          <a:ln w="19050" cap="flat" cmpd="sng">
            <a:solidFill>
              <a:srgbClr val="82003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6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6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6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
          <p:cNvSpPr/>
          <p:nvPr/>
        </p:nvSpPr>
        <p:spPr>
          <a:xfrm>
            <a:off x="0" y="-1321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
          <p:cNvSpPr txBox="1"/>
          <p:nvPr/>
        </p:nvSpPr>
        <p:spPr>
          <a:xfrm>
            <a:off x="2843808" y="2033141"/>
            <a:ext cx="5904656"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3200">
                <a:solidFill>
                  <a:srgbClr val="632423"/>
                </a:solidFill>
                <a:latin typeface="Calibri"/>
                <a:ea typeface="Calibri"/>
                <a:cs typeface="Calibri"/>
                <a:sym typeface="Calibri"/>
              </a:rPr>
              <a:t>Angular</a:t>
            </a:r>
            <a:endParaRPr sz="3200">
              <a:solidFill>
                <a:srgbClr val="632423"/>
              </a:solidFill>
              <a:latin typeface="Calibri"/>
              <a:ea typeface="Calibri"/>
              <a:cs typeface="Calibri"/>
              <a:sym typeface="Calibri"/>
            </a:endParaRPr>
          </a:p>
          <a:p>
            <a:pPr marL="0" marR="0" lvl="0" indent="0" algn="l" rtl="0">
              <a:spcBef>
                <a:spcPts val="0"/>
              </a:spcBef>
              <a:spcAft>
                <a:spcPts val="0"/>
              </a:spcAft>
              <a:buNone/>
            </a:pPr>
            <a:endParaRPr sz="3200">
              <a:solidFill>
                <a:srgbClr val="820038"/>
              </a:solidFill>
              <a:latin typeface="Calibri"/>
              <a:ea typeface="Calibri"/>
              <a:cs typeface="Calibri"/>
              <a:sym typeface="Calibri"/>
            </a:endParaRPr>
          </a:p>
        </p:txBody>
      </p:sp>
      <p:pic>
        <p:nvPicPr>
          <p:cNvPr id="125" name="Google Shape;125;p1"/>
          <p:cNvPicPr preferRelativeResize="0"/>
          <p:nvPr/>
        </p:nvPicPr>
        <p:blipFill rotWithShape="1">
          <a:blip r:embed="rId3">
            <a:alphaModFix/>
          </a:blip>
          <a:srcRect/>
          <a:stretch/>
        </p:blipFill>
        <p:spPr>
          <a:xfrm>
            <a:off x="4605511" y="-13216"/>
            <a:ext cx="2381250" cy="238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JSON tipos de datos</a:t>
            </a:r>
            <a:endParaRPr/>
          </a:p>
        </p:txBody>
      </p:sp>
      <p:sp>
        <p:nvSpPr>
          <p:cNvPr id="180" name="Google Shape;180;p10"/>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lnSpc>
                <a:spcPct val="80000"/>
              </a:lnSpc>
              <a:spcBef>
                <a:spcPts val="0"/>
              </a:spcBef>
              <a:spcAft>
                <a:spcPts val="0"/>
              </a:spcAft>
              <a:buClr>
                <a:srgbClr val="7F7F7F"/>
              </a:buClr>
              <a:buSzPts val="1530"/>
              <a:buChar char="•"/>
            </a:pPr>
            <a:r>
              <a:rPr lang="es-ES" sz="1530"/>
              <a:t>Los JSON son de formato clave valor teniendo la posibilidad de cualquier tipo de dato en el valor.</a:t>
            </a:r>
            <a:endParaRPr/>
          </a:p>
          <a:p>
            <a:pPr marL="0" lvl="0" indent="0" algn="l" rtl="0">
              <a:lnSpc>
                <a:spcPct val="80000"/>
              </a:lnSpc>
              <a:spcBef>
                <a:spcPts val="306"/>
              </a:spcBef>
              <a:spcAft>
                <a:spcPts val="0"/>
              </a:spcAft>
              <a:buClr>
                <a:srgbClr val="7F7F7F"/>
              </a:buClr>
              <a:buSzPts val="1530"/>
              <a:buNone/>
            </a:pPr>
            <a:r>
              <a:rPr lang="es-ES" sz="1530"/>
              <a:t>const example = </a:t>
            </a:r>
            <a:endParaRPr/>
          </a:p>
          <a:p>
            <a:pPr marL="0" lvl="0" indent="0" algn="l" rtl="0">
              <a:lnSpc>
                <a:spcPct val="80000"/>
              </a:lnSpc>
              <a:spcBef>
                <a:spcPts val="306"/>
              </a:spcBef>
              <a:spcAft>
                <a:spcPts val="0"/>
              </a:spcAft>
              <a:buClr>
                <a:srgbClr val="7F7F7F"/>
              </a:buClr>
              <a:buSzPts val="1530"/>
              <a:buNone/>
            </a:pPr>
            <a:r>
              <a:rPr lang="es-ES" sz="1530"/>
              <a:t>{</a:t>
            </a:r>
            <a:endParaRPr sz="1530"/>
          </a:p>
          <a:p>
            <a:pPr marL="0" lvl="0" indent="0" algn="l" rtl="0">
              <a:lnSpc>
                <a:spcPct val="80000"/>
              </a:lnSpc>
              <a:spcBef>
                <a:spcPts val="306"/>
              </a:spcBef>
              <a:spcAft>
                <a:spcPts val="0"/>
              </a:spcAft>
              <a:buClr>
                <a:srgbClr val="7F7F7F"/>
              </a:buClr>
              <a:buSzPts val="1530"/>
              <a:buNone/>
            </a:pPr>
            <a:r>
              <a:rPr lang="es-ES" sz="1530"/>
              <a:t>    string: "cadena",</a:t>
            </a:r>
            <a:endParaRPr/>
          </a:p>
          <a:p>
            <a:pPr marL="0" lvl="0" indent="0" algn="l" rtl="0">
              <a:lnSpc>
                <a:spcPct val="80000"/>
              </a:lnSpc>
              <a:spcBef>
                <a:spcPts val="306"/>
              </a:spcBef>
              <a:spcAft>
                <a:spcPts val="0"/>
              </a:spcAft>
              <a:buClr>
                <a:srgbClr val="7F7F7F"/>
              </a:buClr>
              <a:buSzPts val="1530"/>
              <a:buNone/>
            </a:pPr>
            <a:r>
              <a:rPr lang="es-ES" sz="1530"/>
              <a:t>    number: 10,</a:t>
            </a:r>
            <a:endParaRPr/>
          </a:p>
          <a:p>
            <a:pPr marL="0" lvl="0" indent="0" algn="l" rtl="0">
              <a:lnSpc>
                <a:spcPct val="80000"/>
              </a:lnSpc>
              <a:spcBef>
                <a:spcPts val="306"/>
              </a:spcBef>
              <a:spcAft>
                <a:spcPts val="0"/>
              </a:spcAft>
              <a:buClr>
                <a:srgbClr val="7F7F7F"/>
              </a:buClr>
              <a:buSzPts val="1530"/>
              <a:buNone/>
            </a:pPr>
            <a:r>
              <a:rPr lang="es-ES" sz="1530"/>
              <a:t>    array: </a:t>
            </a:r>
            <a:endParaRPr/>
          </a:p>
          <a:p>
            <a:pPr marL="0" lvl="0" indent="0" algn="l" rtl="0">
              <a:lnSpc>
                <a:spcPct val="80000"/>
              </a:lnSpc>
              <a:spcBef>
                <a:spcPts val="306"/>
              </a:spcBef>
              <a:spcAft>
                <a:spcPts val="0"/>
              </a:spcAft>
              <a:buClr>
                <a:srgbClr val="7F7F7F"/>
              </a:buClr>
              <a:buSzPts val="1530"/>
              <a:buNone/>
            </a:pPr>
            <a:r>
              <a:rPr lang="es-ES" sz="1530"/>
              <a:t>    [</a:t>
            </a:r>
            <a:endParaRPr/>
          </a:p>
          <a:p>
            <a:pPr marL="0" lvl="0" indent="0" algn="l" rtl="0">
              <a:lnSpc>
                <a:spcPct val="80000"/>
              </a:lnSpc>
              <a:spcBef>
                <a:spcPts val="306"/>
              </a:spcBef>
              <a:spcAft>
                <a:spcPts val="0"/>
              </a:spcAft>
              <a:buClr>
                <a:srgbClr val="7F7F7F"/>
              </a:buClr>
              <a:buSzPts val="1530"/>
              <a:buNone/>
            </a:pPr>
            <a:r>
              <a:rPr lang="es-ES" sz="1530"/>
              <a:t>        "Uno",</a:t>
            </a:r>
            <a:endParaRPr/>
          </a:p>
          <a:p>
            <a:pPr marL="0" lvl="0" indent="0" algn="l" rtl="0">
              <a:lnSpc>
                <a:spcPct val="80000"/>
              </a:lnSpc>
              <a:spcBef>
                <a:spcPts val="306"/>
              </a:spcBef>
              <a:spcAft>
                <a:spcPts val="0"/>
              </a:spcAft>
              <a:buClr>
                <a:srgbClr val="7F7F7F"/>
              </a:buClr>
              <a:buSzPts val="1530"/>
              <a:buNone/>
            </a:pPr>
            <a:r>
              <a:rPr lang="es-ES" sz="1530"/>
              <a:t>        "dos"</a:t>
            </a:r>
            <a:endParaRPr/>
          </a:p>
          <a:p>
            <a:pPr marL="0" lvl="0" indent="0" algn="l" rtl="0">
              <a:lnSpc>
                <a:spcPct val="80000"/>
              </a:lnSpc>
              <a:spcBef>
                <a:spcPts val="306"/>
              </a:spcBef>
              <a:spcAft>
                <a:spcPts val="0"/>
              </a:spcAft>
              <a:buClr>
                <a:srgbClr val="7F7F7F"/>
              </a:buClr>
              <a:buSzPts val="1530"/>
              <a:buNone/>
            </a:pPr>
            <a:r>
              <a:rPr lang="es-ES" sz="1530"/>
              <a:t>    ],</a:t>
            </a:r>
            <a:endParaRPr/>
          </a:p>
          <a:p>
            <a:pPr marL="0" lvl="0" indent="0" algn="l" rtl="0">
              <a:lnSpc>
                <a:spcPct val="80000"/>
              </a:lnSpc>
              <a:spcBef>
                <a:spcPts val="306"/>
              </a:spcBef>
              <a:spcAft>
                <a:spcPts val="0"/>
              </a:spcAft>
              <a:buClr>
                <a:srgbClr val="7F7F7F"/>
              </a:buClr>
              <a:buSzPts val="1530"/>
              <a:buNone/>
            </a:pPr>
            <a:r>
              <a:rPr lang="es-ES" sz="1530"/>
              <a:t>    json: {</a:t>
            </a:r>
            <a:endParaRPr/>
          </a:p>
          <a:p>
            <a:pPr marL="0" lvl="0" indent="0" algn="l" rtl="0">
              <a:lnSpc>
                <a:spcPct val="80000"/>
              </a:lnSpc>
              <a:spcBef>
                <a:spcPts val="306"/>
              </a:spcBef>
              <a:spcAft>
                <a:spcPts val="0"/>
              </a:spcAft>
              <a:buClr>
                <a:srgbClr val="7F7F7F"/>
              </a:buClr>
              <a:buSzPts val="1530"/>
              <a:buNone/>
            </a:pPr>
            <a:r>
              <a:rPr lang="es-ES" sz="1530"/>
              <a:t>        dato: "cualquiera"</a:t>
            </a:r>
            <a:endParaRPr/>
          </a:p>
          <a:p>
            <a:pPr marL="0" lvl="0" indent="0" algn="l" rtl="0">
              <a:lnSpc>
                <a:spcPct val="80000"/>
              </a:lnSpc>
              <a:spcBef>
                <a:spcPts val="306"/>
              </a:spcBef>
              <a:spcAft>
                <a:spcPts val="0"/>
              </a:spcAft>
              <a:buClr>
                <a:srgbClr val="7F7F7F"/>
              </a:buClr>
              <a:buSzPts val="1530"/>
              <a:buNone/>
            </a:pPr>
            <a:r>
              <a:rPr lang="es-ES" sz="1530"/>
              <a:t>    }</a:t>
            </a:r>
            <a:endParaRPr/>
          </a:p>
          <a:p>
            <a:pPr marL="0" lvl="0" indent="0" algn="l" rtl="0">
              <a:lnSpc>
                <a:spcPct val="80000"/>
              </a:lnSpc>
              <a:spcBef>
                <a:spcPts val="306"/>
              </a:spcBef>
              <a:spcAft>
                <a:spcPts val="0"/>
              </a:spcAft>
              <a:buClr>
                <a:srgbClr val="7F7F7F"/>
              </a:buClr>
              <a:buSzPts val="1530"/>
              <a:buNone/>
            </a:pPr>
            <a:r>
              <a:rPr lang="es-ES" sz="153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Array de JSON</a:t>
            </a:r>
            <a:endParaRPr/>
          </a:p>
        </p:txBody>
      </p:sp>
      <p:sp>
        <p:nvSpPr>
          <p:cNvPr id="186" name="Google Shape;186;p11"/>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rgbClr val="7F7F7F"/>
              </a:buClr>
              <a:buSzPts val="1665"/>
              <a:buChar char="•"/>
            </a:pPr>
            <a:r>
              <a:rPr lang="es-ES" sz="1665"/>
              <a:t>También pueden tener lista de JSON como valor.</a:t>
            </a:r>
            <a:endParaRPr/>
          </a:p>
          <a:p>
            <a:pPr marL="257175" lvl="0" indent="-257175" algn="l" rtl="0">
              <a:lnSpc>
                <a:spcPct val="90000"/>
              </a:lnSpc>
              <a:spcBef>
                <a:spcPts val="333"/>
              </a:spcBef>
              <a:spcAft>
                <a:spcPts val="0"/>
              </a:spcAft>
              <a:buClr>
                <a:srgbClr val="7F7F7F"/>
              </a:buClr>
              <a:buSzPts val="1665"/>
              <a:buNone/>
            </a:pPr>
            <a:r>
              <a:rPr lang="es-ES" sz="1665"/>
              <a:t>cons example = </a:t>
            </a:r>
            <a:endParaRPr sz="1665"/>
          </a:p>
          <a:p>
            <a:pPr marL="257175" lvl="0" indent="-257175" algn="l" rtl="0">
              <a:lnSpc>
                <a:spcPct val="90000"/>
              </a:lnSpc>
              <a:spcBef>
                <a:spcPts val="333"/>
              </a:spcBef>
              <a:spcAft>
                <a:spcPts val="0"/>
              </a:spcAft>
              <a:buClr>
                <a:srgbClr val="7F7F7F"/>
              </a:buClr>
              <a:buSzPts val="1665"/>
              <a:buNone/>
            </a:pPr>
            <a:r>
              <a:rPr lang="es-ES" sz="1665"/>
              <a:t>{</a:t>
            </a:r>
            <a:endParaRPr/>
          </a:p>
          <a:p>
            <a:pPr marL="257175" lvl="0" indent="-257175" algn="l" rtl="0">
              <a:lnSpc>
                <a:spcPct val="90000"/>
              </a:lnSpc>
              <a:spcBef>
                <a:spcPts val="333"/>
              </a:spcBef>
              <a:spcAft>
                <a:spcPts val="0"/>
              </a:spcAft>
              <a:buClr>
                <a:srgbClr val="7F7F7F"/>
              </a:buClr>
              <a:buSzPts val="1665"/>
              <a:buNone/>
            </a:pPr>
            <a:r>
              <a:rPr lang="es-ES" sz="1665"/>
              <a:t>    "invitados": </a:t>
            </a:r>
            <a:endParaRPr/>
          </a:p>
          <a:p>
            <a:pPr marL="257175" lvl="0" indent="-257175" algn="l" rtl="0">
              <a:lnSpc>
                <a:spcPct val="90000"/>
              </a:lnSpc>
              <a:spcBef>
                <a:spcPts val="333"/>
              </a:spcBef>
              <a:spcAft>
                <a:spcPts val="0"/>
              </a:spcAft>
              <a:buClr>
                <a:srgbClr val="7F7F7F"/>
              </a:buClr>
              <a:buSzPts val="1665"/>
              <a:buNone/>
            </a:pPr>
            <a:r>
              <a:rPr lang="es-ES" sz="1665"/>
              <a:t>    [</a:t>
            </a:r>
            <a:endParaRPr sz="1665"/>
          </a:p>
          <a:p>
            <a:pPr marL="257175" lvl="0" indent="-257175" algn="l" rtl="0">
              <a:lnSpc>
                <a:spcPct val="90000"/>
              </a:lnSpc>
              <a:spcBef>
                <a:spcPts val="333"/>
              </a:spcBef>
              <a:spcAft>
                <a:spcPts val="0"/>
              </a:spcAft>
              <a:buClr>
                <a:srgbClr val="7F7F7F"/>
              </a:buClr>
              <a:buSzPts val="1665"/>
              <a:buNone/>
            </a:pPr>
            <a:r>
              <a:rPr lang="es-ES" sz="1665"/>
              <a:t>        {</a:t>
            </a:r>
            <a:endParaRPr sz="1665"/>
          </a:p>
          <a:p>
            <a:pPr marL="257175" lvl="0" indent="-257175" algn="l" rtl="0">
              <a:lnSpc>
                <a:spcPct val="90000"/>
              </a:lnSpc>
              <a:spcBef>
                <a:spcPts val="333"/>
              </a:spcBef>
              <a:spcAft>
                <a:spcPts val="0"/>
              </a:spcAft>
              <a:buClr>
                <a:srgbClr val="7F7F7F"/>
              </a:buClr>
              <a:buSzPts val="1665"/>
              <a:buNone/>
            </a:pPr>
            <a:r>
              <a:rPr lang="es-ES" sz="1665"/>
              <a:t>            nombre": "Sebastian"</a:t>
            </a:r>
            <a:endParaRPr sz="1665"/>
          </a:p>
          <a:p>
            <a:pPr marL="257175" lvl="0" indent="-257175" algn="l" rtl="0">
              <a:lnSpc>
                <a:spcPct val="90000"/>
              </a:lnSpc>
              <a:spcBef>
                <a:spcPts val="333"/>
              </a:spcBef>
              <a:spcAft>
                <a:spcPts val="0"/>
              </a:spcAft>
              <a:buClr>
                <a:srgbClr val="7F7F7F"/>
              </a:buClr>
              <a:buSzPts val="1665"/>
              <a:buNone/>
            </a:pPr>
            <a:r>
              <a:rPr lang="es-ES" sz="1665"/>
              <a:t>        },</a:t>
            </a:r>
            <a:endParaRPr sz="1665"/>
          </a:p>
          <a:p>
            <a:pPr marL="257175" lvl="0" indent="-257175" algn="l" rtl="0">
              <a:lnSpc>
                <a:spcPct val="90000"/>
              </a:lnSpc>
              <a:spcBef>
                <a:spcPts val="333"/>
              </a:spcBef>
              <a:spcAft>
                <a:spcPts val="0"/>
              </a:spcAft>
              <a:buClr>
                <a:srgbClr val="7F7F7F"/>
              </a:buClr>
              <a:buSzPts val="1665"/>
              <a:buNone/>
            </a:pPr>
            <a:r>
              <a:rPr lang="es-ES" sz="1665"/>
              <a:t>        {</a:t>
            </a:r>
            <a:endParaRPr/>
          </a:p>
          <a:p>
            <a:pPr marL="257175" lvl="0" indent="-257175" algn="l" rtl="0">
              <a:lnSpc>
                <a:spcPct val="90000"/>
              </a:lnSpc>
              <a:spcBef>
                <a:spcPts val="333"/>
              </a:spcBef>
              <a:spcAft>
                <a:spcPts val="0"/>
              </a:spcAft>
              <a:buClr>
                <a:srgbClr val="7F7F7F"/>
              </a:buClr>
              <a:buSzPts val="1665"/>
              <a:buNone/>
            </a:pPr>
            <a:r>
              <a:rPr lang="es-ES" sz="1665"/>
              <a:t>            nombre": "Eliana"</a:t>
            </a:r>
            <a:endParaRPr/>
          </a:p>
          <a:p>
            <a:pPr marL="257175" lvl="0" indent="-257175" algn="l" rtl="0">
              <a:lnSpc>
                <a:spcPct val="90000"/>
              </a:lnSpc>
              <a:spcBef>
                <a:spcPts val="333"/>
              </a:spcBef>
              <a:spcAft>
                <a:spcPts val="0"/>
              </a:spcAft>
              <a:buClr>
                <a:srgbClr val="7F7F7F"/>
              </a:buClr>
              <a:buSzPts val="1665"/>
              <a:buNone/>
            </a:pPr>
            <a:r>
              <a:rPr lang="es-ES" sz="1665"/>
              <a:t>        }</a:t>
            </a:r>
            <a:endParaRPr sz="1665"/>
          </a:p>
          <a:p>
            <a:pPr marL="0" lvl="0" indent="0" algn="l" rtl="0">
              <a:lnSpc>
                <a:spcPct val="90000"/>
              </a:lnSpc>
              <a:spcBef>
                <a:spcPts val="333"/>
              </a:spcBef>
              <a:spcAft>
                <a:spcPts val="0"/>
              </a:spcAft>
              <a:buClr>
                <a:srgbClr val="7F7F7F"/>
              </a:buClr>
              <a:buSzPts val="1665"/>
              <a:buNone/>
            </a:pPr>
            <a:r>
              <a:rPr lang="es-ES" sz="1665"/>
              <a:t>    ]</a:t>
            </a:r>
            <a:endParaRPr/>
          </a:p>
          <a:p>
            <a:pPr marL="0" lvl="0" indent="0" algn="l" rtl="0">
              <a:lnSpc>
                <a:spcPct val="90000"/>
              </a:lnSpc>
              <a:spcBef>
                <a:spcPts val="333"/>
              </a:spcBef>
              <a:spcAft>
                <a:spcPts val="0"/>
              </a:spcAft>
              <a:buClr>
                <a:srgbClr val="7F7F7F"/>
              </a:buClr>
              <a:buSzPts val="1665"/>
              <a:buNone/>
            </a:pPr>
            <a:r>
              <a:rPr lang="es-ES" sz="1665"/>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Lectura de valores de clave de JSON</a:t>
            </a:r>
            <a:endParaRPr/>
          </a:p>
        </p:txBody>
      </p:sp>
      <p:sp>
        <p:nvSpPr>
          <p:cNvPr id="192" name="Google Shape;192;p12"/>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Para leer los valores de las claves de los JSON en el programa, se escribe la variable que contiene el JSON seguido de un punto y se escribe la propiedad que quiera ser leída.</a:t>
            </a:r>
            <a:endParaRPr/>
          </a:p>
        </p:txBody>
      </p:sp>
      <p:pic>
        <p:nvPicPr>
          <p:cNvPr id="193" name="Google Shape;193;p12" descr="Imagen que contiene pantalla&#10;&#10;Descripción generada con confianza alta"/>
          <p:cNvPicPr preferRelativeResize="0"/>
          <p:nvPr/>
        </p:nvPicPr>
        <p:blipFill rotWithShape="1">
          <a:blip r:embed="rId3">
            <a:alphaModFix/>
          </a:blip>
          <a:srcRect/>
          <a:stretch/>
        </p:blipFill>
        <p:spPr>
          <a:xfrm>
            <a:off x="752655" y="1860662"/>
            <a:ext cx="5751662" cy="1972110"/>
          </a:xfrm>
          <a:prstGeom prst="rect">
            <a:avLst/>
          </a:prstGeom>
          <a:noFill/>
          <a:ln>
            <a:noFill/>
          </a:ln>
        </p:spPr>
      </p:pic>
      <p:pic>
        <p:nvPicPr>
          <p:cNvPr id="194" name="Google Shape;194;p12"/>
          <p:cNvPicPr preferRelativeResize="0"/>
          <p:nvPr/>
        </p:nvPicPr>
        <p:blipFill rotWithShape="1">
          <a:blip r:embed="rId4">
            <a:alphaModFix/>
          </a:blip>
          <a:srcRect/>
          <a:stretch/>
        </p:blipFill>
        <p:spPr>
          <a:xfrm>
            <a:off x="720306" y="4021476"/>
            <a:ext cx="8113143" cy="2168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JSON.stringify</a:t>
            </a:r>
            <a:endParaRPr/>
          </a:p>
        </p:txBody>
      </p:sp>
      <p:sp>
        <p:nvSpPr>
          <p:cNvPr id="200" name="Google Shape;200;p13"/>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Convierte un JSON a cadena de caracteres para enviar a un servidor web.</a:t>
            </a:r>
            <a:endParaRPr/>
          </a:p>
          <a:p>
            <a:pPr marL="0" lvl="0" indent="0" algn="l" rtl="0">
              <a:spcBef>
                <a:spcPts val="360"/>
              </a:spcBef>
              <a:spcAft>
                <a:spcPts val="0"/>
              </a:spcAft>
              <a:buClr>
                <a:srgbClr val="7F7F7F"/>
              </a:buClr>
              <a:buSzPts val="1800"/>
              <a:buNone/>
            </a:pPr>
            <a:endParaRPr/>
          </a:p>
        </p:txBody>
      </p:sp>
      <p:pic>
        <p:nvPicPr>
          <p:cNvPr id="201" name="Google Shape;201;p13"/>
          <p:cNvPicPr preferRelativeResize="0"/>
          <p:nvPr/>
        </p:nvPicPr>
        <p:blipFill rotWithShape="1">
          <a:blip r:embed="rId3">
            <a:alphaModFix/>
          </a:blip>
          <a:srcRect/>
          <a:stretch/>
        </p:blipFill>
        <p:spPr>
          <a:xfrm>
            <a:off x="569343" y="1416502"/>
            <a:ext cx="4533181" cy="1437073"/>
          </a:xfrm>
          <a:prstGeom prst="rect">
            <a:avLst/>
          </a:prstGeom>
          <a:noFill/>
          <a:ln>
            <a:noFill/>
          </a:ln>
        </p:spPr>
      </p:pic>
      <p:pic>
        <p:nvPicPr>
          <p:cNvPr id="202" name="Google Shape;202;p13"/>
          <p:cNvPicPr preferRelativeResize="0"/>
          <p:nvPr/>
        </p:nvPicPr>
        <p:blipFill rotWithShape="1">
          <a:blip r:embed="rId4">
            <a:alphaModFix/>
          </a:blip>
          <a:srcRect/>
          <a:stretch/>
        </p:blipFill>
        <p:spPr>
          <a:xfrm>
            <a:off x="569343" y="3312128"/>
            <a:ext cx="4317521" cy="2660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JSON.PARSE</a:t>
            </a:r>
            <a:endParaRPr/>
          </a:p>
        </p:txBody>
      </p:sp>
      <p:sp>
        <p:nvSpPr>
          <p:cNvPr id="208" name="Google Shape;208;p14"/>
          <p:cNvSpPr txBox="1">
            <a:spLocks noGrp="1"/>
          </p:cNvSpPr>
          <p:nvPr>
            <p:ph type="body" idx="1"/>
          </p:nvPr>
        </p:nvSpPr>
        <p:spPr>
          <a:xfrm>
            <a:off x="467009" y="908347"/>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Convierte una cadena de texto a JSON.</a:t>
            </a:r>
            <a:endParaRPr/>
          </a:p>
          <a:p>
            <a:pPr marL="257175" lvl="0" indent="-257175" algn="l" rtl="0">
              <a:spcBef>
                <a:spcPts val="360"/>
              </a:spcBef>
              <a:spcAft>
                <a:spcPts val="0"/>
              </a:spcAft>
              <a:buClr>
                <a:srgbClr val="7F7F7F"/>
              </a:buClr>
              <a:buSzPts val="1800"/>
              <a:buNone/>
            </a:pPr>
            <a:endParaRPr/>
          </a:p>
          <a:p>
            <a:pPr marL="257175" lvl="0" indent="-257175" algn="l" rtl="0">
              <a:spcBef>
                <a:spcPts val="360"/>
              </a:spcBef>
              <a:spcAft>
                <a:spcPts val="0"/>
              </a:spcAft>
              <a:buClr>
                <a:srgbClr val="7F7F7F"/>
              </a:buClr>
              <a:buSzPts val="1800"/>
              <a:buNone/>
            </a:pPr>
            <a:endParaRPr/>
          </a:p>
        </p:txBody>
      </p:sp>
      <p:pic>
        <p:nvPicPr>
          <p:cNvPr id="209" name="Google Shape;209;p14" descr="Imagen que contiene dispositivo&#10;&#10;Descripción generada con confianza muy alta"/>
          <p:cNvPicPr preferRelativeResize="0"/>
          <p:nvPr/>
        </p:nvPicPr>
        <p:blipFill rotWithShape="1">
          <a:blip r:embed="rId3">
            <a:alphaModFix/>
          </a:blip>
          <a:srcRect/>
          <a:stretch/>
        </p:blipFill>
        <p:spPr>
          <a:xfrm>
            <a:off x="655608" y="1282378"/>
            <a:ext cx="7185804" cy="767193"/>
          </a:xfrm>
          <a:prstGeom prst="rect">
            <a:avLst/>
          </a:prstGeom>
          <a:noFill/>
          <a:ln>
            <a:noFill/>
          </a:ln>
        </p:spPr>
      </p:pic>
      <p:pic>
        <p:nvPicPr>
          <p:cNvPr id="210" name="Google Shape;210;p14"/>
          <p:cNvPicPr preferRelativeResize="0"/>
          <p:nvPr/>
        </p:nvPicPr>
        <p:blipFill rotWithShape="1">
          <a:blip r:embed="rId4">
            <a:alphaModFix/>
          </a:blip>
          <a:srcRect/>
          <a:stretch/>
        </p:blipFill>
        <p:spPr>
          <a:xfrm>
            <a:off x="623259" y="2305856"/>
            <a:ext cx="5643832" cy="337694"/>
          </a:xfrm>
          <a:prstGeom prst="rect">
            <a:avLst/>
          </a:prstGeom>
          <a:noFill/>
          <a:ln>
            <a:noFill/>
          </a:ln>
        </p:spPr>
      </p:pic>
      <p:pic>
        <p:nvPicPr>
          <p:cNvPr id="211" name="Google Shape;211;p14"/>
          <p:cNvPicPr preferRelativeResize="0"/>
          <p:nvPr/>
        </p:nvPicPr>
        <p:blipFill rotWithShape="1">
          <a:blip r:embed="rId5">
            <a:alphaModFix/>
          </a:blip>
          <a:srcRect/>
          <a:stretch/>
        </p:blipFill>
        <p:spPr>
          <a:xfrm>
            <a:off x="623259" y="2880952"/>
            <a:ext cx="8026877" cy="729473"/>
          </a:xfrm>
          <a:prstGeom prst="rect">
            <a:avLst/>
          </a:prstGeom>
          <a:noFill/>
          <a:ln>
            <a:noFill/>
          </a:ln>
        </p:spPr>
      </p:pic>
      <p:pic>
        <p:nvPicPr>
          <p:cNvPr id="212" name="Google Shape;212;p14"/>
          <p:cNvPicPr preferRelativeResize="0"/>
          <p:nvPr/>
        </p:nvPicPr>
        <p:blipFill rotWithShape="1">
          <a:blip r:embed="rId6">
            <a:alphaModFix/>
          </a:blip>
          <a:srcRect/>
          <a:stretch/>
        </p:blipFill>
        <p:spPr>
          <a:xfrm>
            <a:off x="623259" y="3798858"/>
            <a:ext cx="4953718" cy="327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6019cacb71_0_0"/>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Literal templates del ES6</a:t>
            </a:r>
            <a:endParaRPr/>
          </a:p>
        </p:txBody>
      </p:sp>
      <p:sp>
        <p:nvSpPr>
          <p:cNvPr id="218" name="Google Shape;218;g6019cacb71_0_0"/>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0" lvl="0" indent="0" algn="l" rtl="0">
              <a:spcBef>
                <a:spcPts val="320"/>
              </a:spcBef>
              <a:spcAft>
                <a:spcPts val="0"/>
              </a:spcAft>
              <a:buClr>
                <a:schemeClr val="dk1"/>
              </a:buClr>
              <a:buSzPts val="1600"/>
              <a:buNone/>
            </a:pPr>
            <a:r>
              <a:rPr lang="es-ES"/>
              <a:t>Son literales de texto que habilitan el uso de expresiones incrustadas. Es posible utilizar cadenas de texto de más de una línea, y funcionalidades de interpolación de cadenas de texto con ellas.</a:t>
            </a:r>
            <a:endParaRPr/>
          </a:p>
          <a:p>
            <a:pPr marL="0" lvl="0" indent="0" algn="l" rtl="0">
              <a:spcBef>
                <a:spcPts val="320"/>
              </a:spcBef>
              <a:spcAft>
                <a:spcPts val="0"/>
              </a:spcAft>
              <a:buClr>
                <a:srgbClr val="7F7F7F"/>
              </a:buClr>
              <a:buSzPts val="1600"/>
              <a:buNone/>
            </a:pPr>
            <a:r>
              <a:rPr lang="es-ES"/>
              <a:t> </a:t>
            </a:r>
            <a:endParaRPr/>
          </a:p>
          <a:p>
            <a:pPr marL="0" lvl="0" indent="0" algn="l" rtl="0">
              <a:spcBef>
                <a:spcPts val="320"/>
              </a:spcBef>
              <a:spcAft>
                <a:spcPts val="0"/>
              </a:spcAft>
              <a:buClr>
                <a:srgbClr val="7F7F7F"/>
              </a:buClr>
              <a:buSzPts val="1600"/>
              <a:buNone/>
            </a:pPr>
            <a:endParaRPr sz="1600"/>
          </a:p>
          <a:p>
            <a:pPr marL="0" lvl="0" indent="0" algn="l" rtl="0">
              <a:spcBef>
                <a:spcPts val="360"/>
              </a:spcBef>
              <a:spcAft>
                <a:spcPts val="0"/>
              </a:spcAft>
              <a:buClr>
                <a:srgbClr val="7F7F7F"/>
              </a:buClr>
              <a:buSzPts val="1800"/>
              <a:buNone/>
            </a:pPr>
            <a:r>
              <a:rPr lang="es-E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Literal templates del ES6</a:t>
            </a:r>
            <a:endParaRPr/>
          </a:p>
        </p:txBody>
      </p:sp>
      <p:sp>
        <p:nvSpPr>
          <p:cNvPr id="224" name="Google Shape;224;p15"/>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chemeClr val="dk1"/>
              </a:buClr>
              <a:buSzPts val="1600"/>
              <a:buChar char="•"/>
            </a:pPr>
            <a:r>
              <a:rPr lang="es-ES" sz="1600">
                <a:solidFill>
                  <a:schemeClr val="dk1"/>
                </a:solidFill>
              </a:rPr>
              <a:t>Concatenación</a:t>
            </a:r>
            <a:endParaRPr/>
          </a:p>
          <a:p>
            <a:pPr marL="257175" lvl="0" indent="-155575" algn="l" rtl="0">
              <a:spcBef>
                <a:spcPts val="320"/>
              </a:spcBef>
              <a:spcAft>
                <a:spcPts val="0"/>
              </a:spcAft>
              <a:buClr>
                <a:srgbClr val="7F7F7F"/>
              </a:buClr>
              <a:buSzPts val="1600"/>
              <a:buNone/>
            </a:pPr>
            <a:endParaRPr sz="1600">
              <a:solidFill>
                <a:schemeClr val="dk1"/>
              </a:solidFill>
            </a:endParaRPr>
          </a:p>
          <a:p>
            <a:pPr marL="257175" lvl="0" indent="-155575" algn="l" rtl="0">
              <a:spcBef>
                <a:spcPts val="320"/>
              </a:spcBef>
              <a:spcAft>
                <a:spcPts val="0"/>
              </a:spcAft>
              <a:buClr>
                <a:srgbClr val="7F7F7F"/>
              </a:buClr>
              <a:buSzPts val="1600"/>
              <a:buNone/>
            </a:pPr>
            <a:endParaRPr sz="1600">
              <a:solidFill>
                <a:schemeClr val="dk1"/>
              </a:solidFill>
            </a:endParaRPr>
          </a:p>
          <a:p>
            <a:pPr marL="257175" lvl="0" indent="-155575" algn="l" rtl="0">
              <a:spcBef>
                <a:spcPts val="320"/>
              </a:spcBef>
              <a:spcAft>
                <a:spcPts val="0"/>
              </a:spcAft>
              <a:buClr>
                <a:srgbClr val="7F7F7F"/>
              </a:buClr>
              <a:buSzPts val="1600"/>
              <a:buNone/>
            </a:pPr>
            <a:endParaRPr sz="1600">
              <a:solidFill>
                <a:schemeClr val="dk1"/>
              </a:solidFill>
            </a:endParaRPr>
          </a:p>
          <a:p>
            <a:pPr marL="257175" lvl="0" indent="-155575" algn="l" rtl="0">
              <a:spcBef>
                <a:spcPts val="320"/>
              </a:spcBef>
              <a:spcAft>
                <a:spcPts val="0"/>
              </a:spcAft>
              <a:buClr>
                <a:srgbClr val="7F7F7F"/>
              </a:buClr>
              <a:buSzPts val="1600"/>
              <a:buNone/>
            </a:pPr>
            <a:endParaRPr sz="1600">
              <a:solidFill>
                <a:schemeClr val="dk1"/>
              </a:solidFill>
            </a:endParaRPr>
          </a:p>
          <a:p>
            <a:pPr marL="0" lvl="0" indent="0" algn="l" rtl="0">
              <a:spcBef>
                <a:spcPts val="320"/>
              </a:spcBef>
              <a:spcAft>
                <a:spcPts val="0"/>
              </a:spcAft>
              <a:buClr>
                <a:schemeClr val="dk1"/>
              </a:buClr>
              <a:buSzPts val="1600"/>
              <a:buNone/>
            </a:pPr>
            <a:r>
              <a:rPr lang="es-ES" sz="1600">
                <a:solidFill>
                  <a:schemeClr val="dk1"/>
                </a:solidFill>
              </a:rPr>
              <a:t>De esta forma se pueden hacer saltos de línea con solo enter en el contexto</a:t>
            </a:r>
            <a:endParaRPr/>
          </a:p>
          <a:p>
            <a:pPr marL="0" lvl="0" indent="0" algn="l" rtl="0">
              <a:spcBef>
                <a:spcPts val="320"/>
              </a:spcBef>
              <a:spcAft>
                <a:spcPts val="0"/>
              </a:spcAft>
              <a:buClr>
                <a:srgbClr val="7F7F7F"/>
              </a:buClr>
              <a:buSzPts val="1600"/>
              <a:buNone/>
            </a:pPr>
            <a:r>
              <a:rPr lang="es-ES" sz="1600"/>
              <a:t> </a:t>
            </a:r>
            <a:endParaRPr/>
          </a:p>
          <a:p>
            <a:pPr marL="0" lvl="0" indent="0" algn="l" rtl="0">
              <a:spcBef>
                <a:spcPts val="320"/>
              </a:spcBef>
              <a:spcAft>
                <a:spcPts val="0"/>
              </a:spcAft>
              <a:buClr>
                <a:srgbClr val="7F7F7F"/>
              </a:buClr>
              <a:buSzPts val="1600"/>
              <a:buNone/>
            </a:pPr>
            <a:endParaRPr sz="1600"/>
          </a:p>
          <a:p>
            <a:pPr marL="0" lvl="0" indent="0" algn="l" rtl="0">
              <a:spcBef>
                <a:spcPts val="360"/>
              </a:spcBef>
              <a:spcAft>
                <a:spcPts val="0"/>
              </a:spcAft>
              <a:buClr>
                <a:srgbClr val="7F7F7F"/>
              </a:buClr>
              <a:buSzPts val="1800"/>
              <a:buNone/>
            </a:pPr>
            <a:r>
              <a:rPr lang="es-ES"/>
              <a:t>	</a:t>
            </a:r>
            <a:endParaRPr/>
          </a:p>
        </p:txBody>
      </p:sp>
      <p:pic>
        <p:nvPicPr>
          <p:cNvPr id="225" name="Google Shape;225;p15"/>
          <p:cNvPicPr preferRelativeResize="0"/>
          <p:nvPr/>
        </p:nvPicPr>
        <p:blipFill rotWithShape="1">
          <a:blip r:embed="rId3">
            <a:alphaModFix/>
          </a:blip>
          <a:srcRect/>
          <a:stretch/>
        </p:blipFill>
        <p:spPr>
          <a:xfrm>
            <a:off x="5076056" y="1432198"/>
            <a:ext cx="2390775" cy="495300"/>
          </a:xfrm>
          <a:prstGeom prst="rect">
            <a:avLst/>
          </a:prstGeom>
          <a:noFill/>
          <a:ln>
            <a:noFill/>
          </a:ln>
        </p:spPr>
      </p:pic>
      <p:pic>
        <p:nvPicPr>
          <p:cNvPr id="226" name="Google Shape;226;p15"/>
          <p:cNvPicPr preferRelativeResize="0"/>
          <p:nvPr/>
        </p:nvPicPr>
        <p:blipFill rotWithShape="1">
          <a:blip r:embed="rId4">
            <a:alphaModFix/>
          </a:blip>
          <a:srcRect/>
          <a:stretch/>
        </p:blipFill>
        <p:spPr>
          <a:xfrm>
            <a:off x="611561" y="2679762"/>
            <a:ext cx="2376264" cy="1948354"/>
          </a:xfrm>
          <a:prstGeom prst="rect">
            <a:avLst/>
          </a:prstGeom>
          <a:noFill/>
          <a:ln>
            <a:noFill/>
          </a:ln>
        </p:spPr>
      </p:pic>
      <p:pic>
        <p:nvPicPr>
          <p:cNvPr id="227" name="Google Shape;227;p15"/>
          <p:cNvPicPr preferRelativeResize="0"/>
          <p:nvPr/>
        </p:nvPicPr>
        <p:blipFill rotWithShape="1">
          <a:blip r:embed="rId5">
            <a:alphaModFix/>
          </a:blip>
          <a:srcRect/>
          <a:stretch/>
        </p:blipFill>
        <p:spPr>
          <a:xfrm>
            <a:off x="5074253" y="3072008"/>
            <a:ext cx="2362200" cy="1000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Literal templates del ES6</a:t>
            </a:r>
            <a:endParaRPr/>
          </a:p>
        </p:txBody>
      </p:sp>
      <p:sp>
        <p:nvSpPr>
          <p:cNvPr id="233" name="Google Shape;233;p16"/>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Nota: dentro de los Literal templates se pueden hacer operaciones o llamar funciones</a:t>
            </a:r>
            <a:endParaRPr/>
          </a:p>
          <a:p>
            <a:pPr marL="642620" lvl="1" indent="-342899" algn="l" rtl="0">
              <a:spcBef>
                <a:spcPts val="300"/>
              </a:spcBef>
              <a:spcAft>
                <a:spcPts val="0"/>
              </a:spcAft>
              <a:buClr>
                <a:srgbClr val="7F7F7F"/>
              </a:buClr>
              <a:buSzPts val="1500"/>
              <a:buFont typeface="Calibri"/>
              <a:buAutoNum type="arabicPeriod"/>
            </a:pPr>
            <a:r>
              <a:rPr lang="es-ES"/>
              <a:t>Ejemplo:</a:t>
            </a:r>
            <a:endParaRPr/>
          </a:p>
          <a:p>
            <a:pPr marL="299720" lvl="1" indent="0" algn="l" rtl="0">
              <a:spcBef>
                <a:spcPts val="300"/>
              </a:spcBef>
              <a:spcAft>
                <a:spcPts val="0"/>
              </a:spcAft>
              <a:buClr>
                <a:srgbClr val="7F7F7F"/>
              </a:buClr>
              <a:buSzPts val="1500"/>
              <a:buNone/>
            </a:pPr>
            <a:endParaRPr/>
          </a:p>
        </p:txBody>
      </p:sp>
      <p:pic>
        <p:nvPicPr>
          <p:cNvPr id="234" name="Google Shape;234;p16"/>
          <p:cNvPicPr preferRelativeResize="0"/>
          <p:nvPr/>
        </p:nvPicPr>
        <p:blipFill rotWithShape="1">
          <a:blip r:embed="rId3">
            <a:alphaModFix/>
          </a:blip>
          <a:srcRect/>
          <a:stretch/>
        </p:blipFill>
        <p:spPr>
          <a:xfrm>
            <a:off x="4687510" y="1802496"/>
            <a:ext cx="2371725" cy="504825"/>
          </a:xfrm>
          <a:prstGeom prst="rect">
            <a:avLst/>
          </a:prstGeom>
          <a:noFill/>
          <a:ln>
            <a:noFill/>
          </a:ln>
        </p:spPr>
      </p:pic>
      <p:pic>
        <p:nvPicPr>
          <p:cNvPr id="235" name="Google Shape;235;p16"/>
          <p:cNvPicPr preferRelativeResize="0"/>
          <p:nvPr/>
        </p:nvPicPr>
        <p:blipFill rotWithShape="1">
          <a:blip r:embed="rId4">
            <a:alphaModFix/>
          </a:blip>
          <a:srcRect/>
          <a:stretch/>
        </p:blipFill>
        <p:spPr>
          <a:xfrm>
            <a:off x="4687510" y="3255160"/>
            <a:ext cx="2381250" cy="542925"/>
          </a:xfrm>
          <a:prstGeom prst="rect">
            <a:avLst/>
          </a:prstGeom>
          <a:noFill/>
          <a:ln>
            <a:noFill/>
          </a:ln>
        </p:spPr>
      </p:pic>
      <p:pic>
        <p:nvPicPr>
          <p:cNvPr id="236" name="Google Shape;236;p16"/>
          <p:cNvPicPr preferRelativeResize="0"/>
          <p:nvPr/>
        </p:nvPicPr>
        <p:blipFill rotWithShape="1">
          <a:blip r:embed="rId5">
            <a:alphaModFix/>
          </a:blip>
          <a:srcRect/>
          <a:stretch/>
        </p:blipFill>
        <p:spPr>
          <a:xfrm>
            <a:off x="783470" y="1746974"/>
            <a:ext cx="2276475" cy="771525"/>
          </a:xfrm>
          <a:prstGeom prst="rect">
            <a:avLst/>
          </a:prstGeom>
          <a:noFill/>
          <a:ln>
            <a:noFill/>
          </a:ln>
        </p:spPr>
      </p:pic>
      <p:pic>
        <p:nvPicPr>
          <p:cNvPr id="237" name="Google Shape;237;p16"/>
          <p:cNvPicPr preferRelativeResize="0"/>
          <p:nvPr/>
        </p:nvPicPr>
        <p:blipFill rotWithShape="1">
          <a:blip r:embed="rId6">
            <a:alphaModFix/>
          </a:blip>
          <a:srcRect/>
          <a:stretch/>
        </p:blipFill>
        <p:spPr>
          <a:xfrm>
            <a:off x="783470" y="2787949"/>
            <a:ext cx="3352800" cy="133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Funciones: parámetros opcionales, obligatorios y por defecto</a:t>
            </a:r>
            <a:endParaRPr/>
          </a:p>
        </p:txBody>
      </p:sp>
      <p:pic>
        <p:nvPicPr>
          <p:cNvPr id="243" name="Google Shape;243;p17"/>
          <p:cNvPicPr preferRelativeResize="0"/>
          <p:nvPr/>
        </p:nvPicPr>
        <p:blipFill rotWithShape="1">
          <a:blip r:embed="rId3">
            <a:alphaModFix/>
          </a:blip>
          <a:srcRect/>
          <a:stretch/>
        </p:blipFill>
        <p:spPr>
          <a:xfrm>
            <a:off x="5868144" y="1635646"/>
            <a:ext cx="2409825" cy="447675"/>
          </a:xfrm>
          <a:prstGeom prst="rect">
            <a:avLst/>
          </a:prstGeom>
          <a:noFill/>
          <a:ln>
            <a:noFill/>
          </a:ln>
        </p:spPr>
      </p:pic>
      <p:pic>
        <p:nvPicPr>
          <p:cNvPr id="244" name="Google Shape;244;p17"/>
          <p:cNvPicPr preferRelativeResize="0"/>
          <p:nvPr/>
        </p:nvPicPr>
        <p:blipFill rotWithShape="1">
          <a:blip r:embed="rId4">
            <a:alphaModFix/>
          </a:blip>
          <a:srcRect/>
          <a:stretch/>
        </p:blipFill>
        <p:spPr>
          <a:xfrm>
            <a:off x="5868144" y="3219822"/>
            <a:ext cx="2381250" cy="504825"/>
          </a:xfrm>
          <a:prstGeom prst="rect">
            <a:avLst/>
          </a:prstGeom>
          <a:noFill/>
          <a:ln>
            <a:noFill/>
          </a:ln>
        </p:spPr>
      </p:pic>
      <p:pic>
        <p:nvPicPr>
          <p:cNvPr id="245" name="Google Shape;245;p17"/>
          <p:cNvPicPr preferRelativeResize="0"/>
          <p:nvPr/>
        </p:nvPicPr>
        <p:blipFill rotWithShape="1">
          <a:blip r:embed="rId5">
            <a:alphaModFix/>
          </a:blip>
          <a:srcRect/>
          <a:stretch/>
        </p:blipFill>
        <p:spPr>
          <a:xfrm>
            <a:off x="323528" y="2861663"/>
            <a:ext cx="4392488" cy="1806177"/>
          </a:xfrm>
          <a:prstGeom prst="rect">
            <a:avLst/>
          </a:prstGeom>
          <a:noFill/>
          <a:ln>
            <a:noFill/>
          </a:ln>
        </p:spPr>
      </p:pic>
      <p:pic>
        <p:nvPicPr>
          <p:cNvPr id="246" name="Google Shape;246;p17"/>
          <p:cNvPicPr preferRelativeResize="0"/>
          <p:nvPr/>
        </p:nvPicPr>
        <p:blipFill rotWithShape="1">
          <a:blip r:embed="rId6">
            <a:alphaModFix/>
          </a:blip>
          <a:srcRect/>
          <a:stretch/>
        </p:blipFill>
        <p:spPr>
          <a:xfrm>
            <a:off x="323528" y="906641"/>
            <a:ext cx="4392488" cy="18379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5ff9c0e591_0_7"/>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Variables de entorno</a:t>
            </a:r>
            <a:endParaRPr/>
          </a:p>
        </p:txBody>
      </p:sp>
      <p:sp>
        <p:nvSpPr>
          <p:cNvPr id="252" name="Google Shape;252;g5ff9c0e591_0_7"/>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marR="0" lvl="0" indent="-257175" algn="l" rtl="0">
              <a:lnSpc>
                <a:spcPct val="100000"/>
              </a:lnSpc>
              <a:spcBef>
                <a:spcPts val="0"/>
              </a:spcBef>
              <a:spcAft>
                <a:spcPts val="0"/>
              </a:spcAft>
              <a:buClr>
                <a:srgbClr val="7F7F7F"/>
              </a:buClr>
              <a:buSzPts val="1800"/>
              <a:buFont typeface="Arial"/>
              <a:buChar char="•"/>
            </a:pPr>
            <a:r>
              <a:rPr lang="es-ES"/>
              <a:t>Las variables de entorno sirven para definir parámetros sencillos de configuración de los programas, de modo que éstos puedan ejecutarse en diferentes ambientes sin necesidad de modificar el código fuente de un script.</a:t>
            </a:r>
            <a:endParaRPr/>
          </a:p>
          <a:p>
            <a:pPr marL="299720" lvl="1" indent="0" algn="l" rtl="0">
              <a:spcBef>
                <a:spcPts val="300"/>
              </a:spcBef>
              <a:spcAft>
                <a:spcPts val="0"/>
              </a:spcAft>
              <a:buClr>
                <a:srgbClr val="7F7F7F"/>
              </a:buClr>
              <a:buSzPts val="1500"/>
              <a:buNone/>
            </a:pPr>
            <a:endParaRPr/>
          </a:p>
        </p:txBody>
      </p:sp>
      <p:pic>
        <p:nvPicPr>
          <p:cNvPr id="253" name="Google Shape;253;g5ff9c0e591_0_7"/>
          <p:cNvPicPr preferRelativeResize="0"/>
          <p:nvPr/>
        </p:nvPicPr>
        <p:blipFill>
          <a:blip r:embed="rId3">
            <a:alphaModFix/>
          </a:blip>
          <a:stretch>
            <a:fillRect/>
          </a:stretch>
        </p:blipFill>
        <p:spPr>
          <a:xfrm>
            <a:off x="456600" y="1869760"/>
            <a:ext cx="2083412" cy="702000"/>
          </a:xfrm>
          <a:prstGeom prst="rect">
            <a:avLst/>
          </a:prstGeom>
          <a:noFill/>
          <a:ln>
            <a:noFill/>
          </a:ln>
        </p:spPr>
      </p:pic>
      <p:pic>
        <p:nvPicPr>
          <p:cNvPr id="254" name="Google Shape;254;g5ff9c0e591_0_7"/>
          <p:cNvPicPr preferRelativeResize="0"/>
          <p:nvPr/>
        </p:nvPicPr>
        <p:blipFill>
          <a:blip r:embed="rId4">
            <a:alphaModFix/>
          </a:blip>
          <a:stretch>
            <a:fillRect/>
          </a:stretch>
        </p:blipFill>
        <p:spPr>
          <a:xfrm>
            <a:off x="467000" y="2739674"/>
            <a:ext cx="4419600" cy="787626"/>
          </a:xfrm>
          <a:prstGeom prst="rect">
            <a:avLst/>
          </a:prstGeom>
          <a:noFill/>
          <a:ln>
            <a:noFill/>
          </a:ln>
        </p:spPr>
      </p:pic>
      <p:pic>
        <p:nvPicPr>
          <p:cNvPr id="255" name="Google Shape;255;g5ff9c0e591_0_7"/>
          <p:cNvPicPr preferRelativeResize="0"/>
          <p:nvPr/>
        </p:nvPicPr>
        <p:blipFill>
          <a:blip r:embed="rId5">
            <a:alphaModFix/>
          </a:blip>
          <a:stretch>
            <a:fillRect/>
          </a:stretch>
        </p:blipFill>
        <p:spPr>
          <a:xfrm>
            <a:off x="456600" y="3763558"/>
            <a:ext cx="2473993" cy="3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Introducción</a:t>
            </a:r>
            <a:endParaRPr/>
          </a:p>
        </p:txBody>
      </p:sp>
      <p:sp>
        <p:nvSpPr>
          <p:cNvPr id="131" name="Google Shape;131;p2"/>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rgbClr val="7F7F7F"/>
              </a:buClr>
              <a:buSzPts val="1665"/>
              <a:buChar char="•"/>
            </a:pPr>
            <a:r>
              <a:rPr lang="es-ES" sz="1665"/>
              <a:t>Nombre del framework: Angular</a:t>
            </a:r>
            <a:endParaRPr/>
          </a:p>
          <a:p>
            <a:pPr marL="257175" lvl="0" indent="-257175" algn="l" rtl="0">
              <a:lnSpc>
                <a:spcPct val="90000"/>
              </a:lnSpc>
              <a:spcBef>
                <a:spcPts val="333"/>
              </a:spcBef>
              <a:spcAft>
                <a:spcPts val="0"/>
              </a:spcAft>
              <a:buClr>
                <a:srgbClr val="7F7F7F"/>
              </a:buClr>
              <a:buSzPts val="1665"/>
              <a:buChar char="•"/>
            </a:pPr>
            <a:r>
              <a:rPr lang="es-ES" sz="1665"/>
              <a:t>Como se le conoce: Angular JS 1.7, Angular 2, Angular 4, Angular 5, Angular 6, Angular 7,  Angular 8</a:t>
            </a:r>
            <a:endParaRPr sz="1665"/>
          </a:p>
          <a:p>
            <a:pPr marL="257175" lvl="0" indent="-257175" algn="l" rtl="0">
              <a:lnSpc>
                <a:spcPct val="90000"/>
              </a:lnSpc>
              <a:spcBef>
                <a:spcPts val="333"/>
              </a:spcBef>
              <a:spcAft>
                <a:spcPts val="0"/>
              </a:spcAft>
              <a:buClr>
                <a:srgbClr val="7F7F7F"/>
              </a:buClr>
              <a:buSzPts val="1665"/>
              <a:buChar char="•"/>
            </a:pPr>
            <a:r>
              <a:rPr lang="es-ES" sz="1665"/>
              <a:t>Versionamiento semántico: ejemplo 7.0.2</a:t>
            </a:r>
            <a:endParaRPr sz="1665"/>
          </a:p>
          <a:p>
            <a:pPr marL="257175" lvl="0" indent="-257175" algn="l" rtl="0">
              <a:lnSpc>
                <a:spcPct val="90000"/>
              </a:lnSpc>
              <a:spcBef>
                <a:spcPts val="333"/>
              </a:spcBef>
              <a:spcAft>
                <a:spcPts val="0"/>
              </a:spcAft>
              <a:buClr>
                <a:srgbClr val="7F7F7F"/>
              </a:buClr>
              <a:buSzPts val="1665"/>
              <a:buChar char="•"/>
            </a:pPr>
            <a:r>
              <a:rPr lang="es-ES" sz="1665"/>
              <a:t>Inicio de derecha a izquierda</a:t>
            </a:r>
            <a:endParaRPr sz="1665"/>
          </a:p>
          <a:p>
            <a:pPr marL="556895" lvl="1" indent="-213994" algn="l" rtl="0">
              <a:lnSpc>
                <a:spcPct val="90000"/>
              </a:lnSpc>
              <a:spcBef>
                <a:spcPts val="277"/>
              </a:spcBef>
              <a:spcAft>
                <a:spcPts val="0"/>
              </a:spcAft>
              <a:buClr>
                <a:srgbClr val="7F7F7F"/>
              </a:buClr>
              <a:buSzPts val="1387"/>
              <a:buFont typeface="Noto Sans Symbols"/>
              <a:buChar char="❖"/>
            </a:pPr>
            <a:r>
              <a:rPr lang="es-ES" sz="1387"/>
              <a:t>2 hace referencia a modificaciones básicas en la versión como puede ser (</a:t>
            </a:r>
            <a:r>
              <a:rPr lang="es-ES" sz="1387" b="1"/>
              <a:t>parches, es retro compatible, arreglo de errores</a:t>
            </a:r>
            <a:r>
              <a:rPr lang="es-ES" sz="1387"/>
              <a:t>).</a:t>
            </a:r>
            <a:endParaRPr sz="1387"/>
          </a:p>
          <a:p>
            <a:pPr marL="556895" lvl="1" indent="-213994" algn="l" rtl="0">
              <a:lnSpc>
                <a:spcPct val="90000"/>
              </a:lnSpc>
              <a:spcBef>
                <a:spcPts val="277"/>
              </a:spcBef>
              <a:spcAft>
                <a:spcPts val="0"/>
              </a:spcAft>
              <a:buClr>
                <a:srgbClr val="7F7F7F"/>
              </a:buClr>
              <a:buSzPts val="1387"/>
              <a:buFont typeface="Noto Sans Symbols"/>
              <a:buChar char="❖"/>
            </a:pPr>
            <a:r>
              <a:rPr lang="es-ES" sz="1387"/>
              <a:t>0 hace referencia a una actualización menor, donde por lo general agregan funciones, pero puede ser 100% retro compatible .</a:t>
            </a:r>
            <a:endParaRPr sz="1387"/>
          </a:p>
          <a:p>
            <a:pPr marL="556895" lvl="1" indent="-213994" algn="l" rtl="0">
              <a:lnSpc>
                <a:spcPct val="90000"/>
              </a:lnSpc>
              <a:spcBef>
                <a:spcPts val="277"/>
              </a:spcBef>
              <a:spcAft>
                <a:spcPts val="0"/>
              </a:spcAft>
              <a:buClr>
                <a:srgbClr val="7F7F7F"/>
              </a:buClr>
              <a:buSzPts val="1387"/>
              <a:buFont typeface="Noto Sans Symbols"/>
              <a:buChar char="❖"/>
            </a:pPr>
            <a:r>
              <a:rPr lang="es-ES" sz="1387"/>
              <a:t>7 hace referencia a una versión mayor la cual puede ser o no retro compatible con esto me refiero a que una función puede ser obsoleta y en la nueva versión la cambian </a:t>
            </a:r>
            <a:endParaRPr sz="1387"/>
          </a:p>
          <a:p>
            <a:pPr marL="257175" lvl="0" indent="-257175" algn="l" rtl="0">
              <a:lnSpc>
                <a:spcPct val="90000"/>
              </a:lnSpc>
              <a:spcBef>
                <a:spcPts val="333"/>
              </a:spcBef>
              <a:spcAft>
                <a:spcPts val="0"/>
              </a:spcAft>
              <a:buClr>
                <a:srgbClr val="7F7F7F"/>
              </a:buClr>
              <a:buSzPts val="1665"/>
              <a:buChar char="•"/>
            </a:pPr>
            <a:r>
              <a:rPr lang="es-ES" sz="1665"/>
              <a:t>En resumen, esto significa que el framework se está actualizando constantemente, algo realmente conveniente debido a que el equipo de angular va agregando nuevas características y funcionalidades lo que hace que el framework funcione cada vez mejor</a:t>
            </a:r>
            <a:endParaRPr sz="1665"/>
          </a:p>
          <a:p>
            <a:pPr marL="257175" lvl="0" indent="-151447" algn="l" rtl="0">
              <a:lnSpc>
                <a:spcPct val="90000"/>
              </a:lnSpc>
              <a:spcBef>
                <a:spcPts val="333"/>
              </a:spcBef>
              <a:spcAft>
                <a:spcPts val="0"/>
              </a:spcAft>
              <a:buClr>
                <a:srgbClr val="7F7F7F"/>
              </a:buClr>
              <a:buSzPts val="1665"/>
              <a:buNone/>
            </a:pPr>
            <a:endParaRPr sz="166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635b527796_0_71"/>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Spread Syntax</a:t>
            </a:r>
            <a:endParaRPr/>
          </a:p>
        </p:txBody>
      </p:sp>
      <p:sp>
        <p:nvSpPr>
          <p:cNvPr id="261" name="Google Shape;261;g635b527796_0_71"/>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marR="0" lvl="0" indent="-257175" algn="l" rtl="0">
              <a:lnSpc>
                <a:spcPct val="100000"/>
              </a:lnSpc>
              <a:spcBef>
                <a:spcPts val="0"/>
              </a:spcBef>
              <a:spcAft>
                <a:spcPts val="0"/>
              </a:spcAft>
              <a:buClr>
                <a:srgbClr val="7F7F7F"/>
              </a:buClr>
              <a:buSzPts val="1800"/>
              <a:buFont typeface="Arial"/>
              <a:buChar char="•"/>
            </a:pPr>
            <a:r>
              <a:rPr lang="es-ES" dirty="0"/>
              <a:t>Permite a un elemento iterable tal como un arreglo o cadena ser expandido en lugares donde cero o más argumentos ó elementos son esperados</a:t>
            </a:r>
            <a:endParaRPr dirty="0"/>
          </a:p>
          <a:p>
            <a:pPr marL="299720" lvl="1" indent="0" algn="l" rtl="0">
              <a:spcBef>
                <a:spcPts val="300"/>
              </a:spcBef>
              <a:spcAft>
                <a:spcPts val="0"/>
              </a:spcAft>
              <a:buClr>
                <a:srgbClr val="7F7F7F"/>
              </a:buClr>
              <a:buSzPts val="1500"/>
              <a:buNone/>
            </a:pPr>
            <a:endParaRPr dirty="0"/>
          </a:p>
        </p:txBody>
      </p:sp>
      <p:pic>
        <p:nvPicPr>
          <p:cNvPr id="262" name="Google Shape;262;g635b527796_0_71"/>
          <p:cNvPicPr preferRelativeResize="0"/>
          <p:nvPr/>
        </p:nvPicPr>
        <p:blipFill>
          <a:blip r:embed="rId3">
            <a:alphaModFix/>
          </a:blip>
          <a:stretch>
            <a:fillRect/>
          </a:stretch>
        </p:blipFill>
        <p:spPr>
          <a:xfrm>
            <a:off x="774188" y="1924813"/>
            <a:ext cx="3152775" cy="752475"/>
          </a:xfrm>
          <a:prstGeom prst="rect">
            <a:avLst/>
          </a:prstGeom>
          <a:noFill/>
          <a:ln>
            <a:noFill/>
          </a:ln>
        </p:spPr>
      </p:pic>
      <p:pic>
        <p:nvPicPr>
          <p:cNvPr id="263" name="Google Shape;263;g635b527796_0_71"/>
          <p:cNvPicPr preferRelativeResize="0"/>
          <p:nvPr/>
        </p:nvPicPr>
        <p:blipFill>
          <a:blip r:embed="rId4">
            <a:alphaModFix/>
          </a:blip>
          <a:stretch>
            <a:fillRect/>
          </a:stretch>
        </p:blipFill>
        <p:spPr>
          <a:xfrm>
            <a:off x="774200" y="2854657"/>
            <a:ext cx="412325" cy="366500"/>
          </a:xfrm>
          <a:prstGeom prst="rect">
            <a:avLst/>
          </a:prstGeom>
          <a:noFill/>
          <a:ln>
            <a:noFill/>
          </a:ln>
        </p:spPr>
      </p:pic>
      <p:pic>
        <p:nvPicPr>
          <p:cNvPr id="264" name="Google Shape;264;g635b527796_0_71"/>
          <p:cNvPicPr preferRelativeResize="0"/>
          <p:nvPr/>
        </p:nvPicPr>
        <p:blipFill>
          <a:blip r:embed="rId5">
            <a:alphaModFix/>
          </a:blip>
          <a:stretch>
            <a:fillRect/>
          </a:stretch>
        </p:blipFill>
        <p:spPr>
          <a:xfrm>
            <a:off x="4895350" y="1889475"/>
            <a:ext cx="3752850" cy="1162050"/>
          </a:xfrm>
          <a:prstGeom prst="rect">
            <a:avLst/>
          </a:prstGeom>
          <a:noFill/>
          <a:ln>
            <a:noFill/>
          </a:ln>
        </p:spPr>
      </p:pic>
      <p:pic>
        <p:nvPicPr>
          <p:cNvPr id="265" name="Google Shape;265;g635b527796_0_71"/>
          <p:cNvPicPr preferRelativeResize="0"/>
          <p:nvPr/>
        </p:nvPicPr>
        <p:blipFill>
          <a:blip r:embed="rId6">
            <a:alphaModFix/>
          </a:blip>
          <a:stretch>
            <a:fillRect/>
          </a:stretch>
        </p:blipFill>
        <p:spPr>
          <a:xfrm>
            <a:off x="4895350" y="3364253"/>
            <a:ext cx="459750" cy="29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635b527796_0_91"/>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Parámetros Rest</a:t>
            </a:r>
            <a:endParaRPr/>
          </a:p>
        </p:txBody>
      </p:sp>
      <p:sp>
        <p:nvSpPr>
          <p:cNvPr id="271" name="Google Shape;271;g635b527796_0_91"/>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marR="0" lvl="0" indent="-257175" algn="l" rtl="0">
              <a:lnSpc>
                <a:spcPct val="100000"/>
              </a:lnSpc>
              <a:spcBef>
                <a:spcPts val="0"/>
              </a:spcBef>
              <a:spcAft>
                <a:spcPts val="0"/>
              </a:spcAft>
              <a:buClr>
                <a:srgbClr val="7F7F7F"/>
              </a:buClr>
              <a:buSzPts val="1800"/>
              <a:buFont typeface="Arial"/>
              <a:buChar char="•"/>
            </a:pPr>
            <a:r>
              <a:rPr lang="es-ES"/>
              <a:t>La sintaxis de los parámetros rest nos permiten representar un número indefinido de argumentos como un array</a:t>
            </a:r>
            <a:endParaRPr/>
          </a:p>
          <a:p>
            <a:pPr marL="299720" lvl="1" indent="0" algn="l" rtl="0">
              <a:spcBef>
                <a:spcPts val="300"/>
              </a:spcBef>
              <a:spcAft>
                <a:spcPts val="0"/>
              </a:spcAft>
              <a:buClr>
                <a:srgbClr val="7F7F7F"/>
              </a:buClr>
              <a:buSzPts val="1500"/>
              <a:buNone/>
            </a:pPr>
            <a:endParaRPr/>
          </a:p>
        </p:txBody>
      </p:sp>
      <p:pic>
        <p:nvPicPr>
          <p:cNvPr id="272" name="Google Shape;272;g635b527796_0_91"/>
          <p:cNvPicPr preferRelativeResize="0"/>
          <p:nvPr/>
        </p:nvPicPr>
        <p:blipFill>
          <a:blip r:embed="rId3">
            <a:alphaModFix/>
          </a:blip>
          <a:stretch>
            <a:fillRect/>
          </a:stretch>
        </p:blipFill>
        <p:spPr>
          <a:xfrm>
            <a:off x="626250" y="1625450"/>
            <a:ext cx="3257550" cy="762000"/>
          </a:xfrm>
          <a:prstGeom prst="rect">
            <a:avLst/>
          </a:prstGeom>
          <a:noFill/>
          <a:ln>
            <a:noFill/>
          </a:ln>
        </p:spPr>
      </p:pic>
      <p:pic>
        <p:nvPicPr>
          <p:cNvPr id="273" name="Google Shape;273;g635b527796_0_91"/>
          <p:cNvPicPr preferRelativeResize="0"/>
          <p:nvPr/>
        </p:nvPicPr>
        <p:blipFill>
          <a:blip r:embed="rId4">
            <a:alphaModFix/>
          </a:blip>
          <a:stretch>
            <a:fillRect/>
          </a:stretch>
        </p:blipFill>
        <p:spPr>
          <a:xfrm>
            <a:off x="626250" y="2639664"/>
            <a:ext cx="1800225" cy="228600"/>
          </a:xfrm>
          <a:prstGeom prst="rect">
            <a:avLst/>
          </a:prstGeom>
          <a:noFill/>
          <a:ln>
            <a:noFill/>
          </a:ln>
        </p:spPr>
      </p:pic>
      <p:pic>
        <p:nvPicPr>
          <p:cNvPr id="274" name="Google Shape;274;g635b527796_0_91"/>
          <p:cNvPicPr preferRelativeResize="0"/>
          <p:nvPr/>
        </p:nvPicPr>
        <p:blipFill>
          <a:blip r:embed="rId5">
            <a:alphaModFix/>
          </a:blip>
          <a:stretch>
            <a:fillRect/>
          </a:stretch>
        </p:blipFill>
        <p:spPr>
          <a:xfrm>
            <a:off x="5372000" y="1538275"/>
            <a:ext cx="3314700" cy="2066925"/>
          </a:xfrm>
          <a:prstGeom prst="rect">
            <a:avLst/>
          </a:prstGeom>
          <a:noFill/>
          <a:ln>
            <a:noFill/>
          </a:ln>
        </p:spPr>
      </p:pic>
      <p:pic>
        <p:nvPicPr>
          <p:cNvPr id="275" name="Google Shape;275;g635b527796_0_91"/>
          <p:cNvPicPr preferRelativeResize="0"/>
          <p:nvPr/>
        </p:nvPicPr>
        <p:blipFill>
          <a:blip r:embed="rId6">
            <a:alphaModFix/>
          </a:blip>
          <a:stretch>
            <a:fillRect/>
          </a:stretch>
        </p:blipFill>
        <p:spPr>
          <a:xfrm>
            <a:off x="5372000" y="3810103"/>
            <a:ext cx="354330" cy="22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Funciones de flecha de una sola línea</a:t>
            </a:r>
            <a:endParaRPr/>
          </a:p>
        </p:txBody>
      </p:sp>
      <p:sp>
        <p:nvSpPr>
          <p:cNvPr id="281" name="Google Shape;281;p18"/>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Toda función de flecha retorna un valor, pero al tener solo una línea de código no es necesario el incluir el "return".</a:t>
            </a:r>
            <a:endParaRPr/>
          </a:p>
        </p:txBody>
      </p:sp>
      <p:pic>
        <p:nvPicPr>
          <p:cNvPr id="282" name="Google Shape;282;p18" descr="Imagen que contiene captura de pantalla, texto&#10;&#10;Descripción generada con confianza alta"/>
          <p:cNvPicPr preferRelativeResize="0"/>
          <p:nvPr/>
        </p:nvPicPr>
        <p:blipFill rotWithShape="1">
          <a:blip r:embed="rId3">
            <a:alphaModFix/>
          </a:blip>
          <a:srcRect/>
          <a:stretch/>
        </p:blipFill>
        <p:spPr>
          <a:xfrm>
            <a:off x="607567" y="1804337"/>
            <a:ext cx="2609850" cy="1533525"/>
          </a:xfrm>
          <a:prstGeom prst="rect">
            <a:avLst/>
          </a:prstGeom>
          <a:noFill/>
          <a:ln>
            <a:noFill/>
          </a:ln>
        </p:spPr>
      </p:pic>
      <p:pic>
        <p:nvPicPr>
          <p:cNvPr id="283" name="Google Shape;283;p18" descr="Imagen que contiene captura de pantalla&#10;&#10;Descripción generada con confianza muy alta"/>
          <p:cNvPicPr preferRelativeResize="0"/>
          <p:nvPr/>
        </p:nvPicPr>
        <p:blipFill rotWithShape="1">
          <a:blip r:embed="rId4">
            <a:alphaModFix/>
          </a:blip>
          <a:srcRect/>
          <a:stretch/>
        </p:blipFill>
        <p:spPr>
          <a:xfrm>
            <a:off x="4839193" y="2071216"/>
            <a:ext cx="2390775" cy="676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Funciones de flecha sin parámetros</a:t>
            </a:r>
            <a:endParaRPr/>
          </a:p>
        </p:txBody>
      </p:sp>
      <p:sp>
        <p:nvSpPr>
          <p:cNvPr id="289" name="Google Shape;289;p19"/>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No es necesario agregar paréntesis cuando no se tienen parámetros.</a:t>
            </a:r>
            <a:endParaRPr/>
          </a:p>
        </p:txBody>
      </p:sp>
      <p:pic>
        <p:nvPicPr>
          <p:cNvPr id="290" name="Google Shape;290;p19"/>
          <p:cNvPicPr preferRelativeResize="0"/>
          <p:nvPr/>
        </p:nvPicPr>
        <p:blipFill rotWithShape="1">
          <a:blip r:embed="rId3">
            <a:alphaModFix/>
          </a:blip>
          <a:srcRect/>
          <a:stretch/>
        </p:blipFill>
        <p:spPr>
          <a:xfrm>
            <a:off x="565030" y="2647770"/>
            <a:ext cx="508958" cy="365544"/>
          </a:xfrm>
          <a:prstGeom prst="rect">
            <a:avLst/>
          </a:prstGeom>
          <a:noFill/>
          <a:ln>
            <a:noFill/>
          </a:ln>
        </p:spPr>
      </p:pic>
      <p:pic>
        <p:nvPicPr>
          <p:cNvPr id="291" name="Google Shape;291;p19" descr="Imagen que contiene pared, naranja, dispositivo&#10;&#10;Descripción generada con confianza alta"/>
          <p:cNvPicPr preferRelativeResize="0"/>
          <p:nvPr/>
        </p:nvPicPr>
        <p:blipFill rotWithShape="1">
          <a:blip r:embed="rId4">
            <a:alphaModFix/>
          </a:blip>
          <a:srcRect/>
          <a:stretch/>
        </p:blipFill>
        <p:spPr>
          <a:xfrm>
            <a:off x="514350" y="1321174"/>
            <a:ext cx="3133164" cy="8942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Funciones de flecha con un parámetro</a:t>
            </a:r>
            <a:endParaRPr/>
          </a:p>
        </p:txBody>
      </p:sp>
      <p:sp>
        <p:nvSpPr>
          <p:cNvPr id="297" name="Google Shape;297;p20"/>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No es necesario poner el parámetro entre paréntesis.</a:t>
            </a:r>
            <a:endParaRPr/>
          </a:p>
        </p:txBody>
      </p:sp>
      <p:pic>
        <p:nvPicPr>
          <p:cNvPr id="298" name="Google Shape;298;p20"/>
          <p:cNvPicPr preferRelativeResize="0"/>
          <p:nvPr/>
        </p:nvPicPr>
        <p:blipFill rotWithShape="1">
          <a:blip r:embed="rId3">
            <a:alphaModFix/>
          </a:blip>
          <a:srcRect/>
          <a:stretch/>
        </p:blipFill>
        <p:spPr>
          <a:xfrm>
            <a:off x="702963" y="2781929"/>
            <a:ext cx="545800" cy="323670"/>
          </a:xfrm>
          <a:prstGeom prst="rect">
            <a:avLst/>
          </a:prstGeom>
          <a:noFill/>
          <a:ln>
            <a:noFill/>
          </a:ln>
        </p:spPr>
      </p:pic>
      <p:pic>
        <p:nvPicPr>
          <p:cNvPr id="299" name="Google Shape;299;p20" descr="Imagen que contiene objeto, monitor&#10;&#10;Descripción generada con confianza alta"/>
          <p:cNvPicPr preferRelativeResize="0"/>
          <p:nvPr/>
        </p:nvPicPr>
        <p:blipFill rotWithShape="1">
          <a:blip r:embed="rId4">
            <a:alphaModFix/>
          </a:blip>
          <a:srcRect/>
          <a:stretch/>
        </p:blipFill>
        <p:spPr>
          <a:xfrm>
            <a:off x="702873" y="1502614"/>
            <a:ext cx="3047640" cy="8874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Funciones de flecha de más de un parámetro</a:t>
            </a:r>
            <a:endParaRPr/>
          </a:p>
        </p:txBody>
      </p:sp>
      <p:pic>
        <p:nvPicPr>
          <p:cNvPr id="305" name="Google Shape;305;p21" descr="Imagen que contiene captura de pantalla&#10;&#10;Descripción generada con confianza alta"/>
          <p:cNvPicPr preferRelativeResize="0"/>
          <p:nvPr/>
        </p:nvPicPr>
        <p:blipFill rotWithShape="1">
          <a:blip r:embed="rId3">
            <a:alphaModFix/>
          </a:blip>
          <a:srcRect/>
          <a:stretch/>
        </p:blipFill>
        <p:spPr>
          <a:xfrm>
            <a:off x="468609" y="1264504"/>
            <a:ext cx="3552825" cy="1543050"/>
          </a:xfrm>
          <a:prstGeom prst="rect">
            <a:avLst/>
          </a:prstGeom>
          <a:noFill/>
          <a:ln>
            <a:noFill/>
          </a:ln>
        </p:spPr>
      </p:pic>
      <p:pic>
        <p:nvPicPr>
          <p:cNvPr id="306" name="Google Shape;306;p21" descr="Imagen que contiene captura de pantalla&#10;&#10;Descripción generada con confianza muy alta"/>
          <p:cNvPicPr preferRelativeResize="0"/>
          <p:nvPr/>
        </p:nvPicPr>
        <p:blipFill rotWithShape="1">
          <a:blip r:embed="rId4">
            <a:alphaModFix/>
          </a:blip>
          <a:srcRect/>
          <a:stretch/>
        </p:blipFill>
        <p:spPr>
          <a:xfrm>
            <a:off x="468597" y="3122592"/>
            <a:ext cx="2371725" cy="666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Función de flecha de más de una línea</a:t>
            </a:r>
            <a:endParaRPr/>
          </a:p>
        </p:txBody>
      </p:sp>
      <p:sp>
        <p:nvSpPr>
          <p:cNvPr id="312" name="Google Shape;312;p22"/>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Debe incluir el return.</a:t>
            </a:r>
            <a:endParaRPr/>
          </a:p>
        </p:txBody>
      </p:sp>
      <p:pic>
        <p:nvPicPr>
          <p:cNvPr id="313" name="Google Shape;313;p22" descr="Imagen que contiene texto&#10;&#10;Descripción generada con confianza muy alta"/>
          <p:cNvPicPr preferRelativeResize="0"/>
          <p:nvPr/>
        </p:nvPicPr>
        <p:blipFill rotWithShape="1">
          <a:blip r:embed="rId3">
            <a:alphaModFix/>
          </a:blip>
          <a:srcRect/>
          <a:stretch/>
        </p:blipFill>
        <p:spPr>
          <a:xfrm>
            <a:off x="456605" y="1491630"/>
            <a:ext cx="3886200" cy="2238375"/>
          </a:xfrm>
          <a:prstGeom prst="rect">
            <a:avLst/>
          </a:prstGeom>
          <a:noFill/>
          <a:ln>
            <a:noFill/>
          </a:ln>
        </p:spPr>
      </p:pic>
      <p:pic>
        <p:nvPicPr>
          <p:cNvPr id="314" name="Google Shape;314;p22" descr="Imagen que contiene captura de pantalla&#10;&#10;Descripción generada con confianza muy alta"/>
          <p:cNvPicPr preferRelativeResize="0"/>
          <p:nvPr/>
        </p:nvPicPr>
        <p:blipFill rotWithShape="1">
          <a:blip r:embed="rId4">
            <a:alphaModFix/>
          </a:blip>
          <a:srcRect/>
          <a:stretch/>
        </p:blipFill>
        <p:spPr>
          <a:xfrm>
            <a:off x="4750547" y="1496194"/>
            <a:ext cx="2371725" cy="695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Funciones de flecha con más de un posible retorno</a:t>
            </a:r>
            <a:endParaRPr/>
          </a:p>
        </p:txBody>
      </p:sp>
      <p:sp>
        <p:nvSpPr>
          <p:cNvPr id="320" name="Google Shape;320;p23"/>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Se puede retornar uno u otro valor en una función de flecha al usar condicionales según el resultado del mismo. </a:t>
            </a:r>
            <a:endParaRPr/>
          </a:p>
        </p:txBody>
      </p:sp>
      <p:pic>
        <p:nvPicPr>
          <p:cNvPr id="321" name="Google Shape;321;p23"/>
          <p:cNvPicPr preferRelativeResize="0"/>
          <p:nvPr/>
        </p:nvPicPr>
        <p:blipFill rotWithShape="1">
          <a:blip r:embed="rId3">
            <a:alphaModFix/>
          </a:blip>
          <a:srcRect/>
          <a:stretch/>
        </p:blipFill>
        <p:spPr>
          <a:xfrm>
            <a:off x="547777" y="1684410"/>
            <a:ext cx="5093898" cy="1774678"/>
          </a:xfrm>
          <a:prstGeom prst="rect">
            <a:avLst/>
          </a:prstGeom>
          <a:noFill/>
          <a:ln>
            <a:noFill/>
          </a:ln>
        </p:spPr>
      </p:pic>
      <p:pic>
        <p:nvPicPr>
          <p:cNvPr id="322" name="Google Shape;322;p23"/>
          <p:cNvPicPr preferRelativeResize="0"/>
          <p:nvPr/>
        </p:nvPicPr>
        <p:blipFill rotWithShape="1">
          <a:blip r:embed="rId4">
            <a:alphaModFix/>
          </a:blip>
          <a:srcRect/>
          <a:stretch/>
        </p:blipFill>
        <p:spPr>
          <a:xfrm>
            <a:off x="545261" y="3727330"/>
            <a:ext cx="699458" cy="31989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Funciones de flecha posibles parámetros</a:t>
            </a:r>
            <a:endParaRPr/>
          </a:p>
        </p:txBody>
      </p:sp>
      <p:sp>
        <p:nvSpPr>
          <p:cNvPr id="328" name="Google Shape;328;p24"/>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A las funciones de flecha se le pueden enviar como a toda función todo tipo de parámetros como objetos JSON, números, cadenas, arreglos, entre otros.</a:t>
            </a:r>
            <a:endParaRPr/>
          </a:p>
        </p:txBody>
      </p:sp>
      <p:pic>
        <p:nvPicPr>
          <p:cNvPr id="329" name="Google Shape;329;p24"/>
          <p:cNvPicPr preferRelativeResize="0"/>
          <p:nvPr/>
        </p:nvPicPr>
        <p:blipFill rotWithShape="1">
          <a:blip r:embed="rId3">
            <a:alphaModFix/>
          </a:blip>
          <a:srcRect/>
          <a:stretch/>
        </p:blipFill>
        <p:spPr>
          <a:xfrm>
            <a:off x="655607" y="1784250"/>
            <a:ext cx="6139850" cy="1564214"/>
          </a:xfrm>
          <a:prstGeom prst="rect">
            <a:avLst/>
          </a:prstGeom>
          <a:noFill/>
          <a:ln>
            <a:noFill/>
          </a:ln>
        </p:spPr>
      </p:pic>
      <p:pic>
        <p:nvPicPr>
          <p:cNvPr id="330" name="Google Shape;330;p24"/>
          <p:cNvPicPr preferRelativeResize="0"/>
          <p:nvPr/>
        </p:nvPicPr>
        <p:blipFill rotWithShape="1">
          <a:blip r:embed="rId4">
            <a:alphaModFix/>
          </a:blip>
          <a:srcRect/>
          <a:stretch/>
        </p:blipFill>
        <p:spPr>
          <a:xfrm>
            <a:off x="656866" y="3602697"/>
            <a:ext cx="832089" cy="2995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Desestructuración de objetos y arreglos</a:t>
            </a:r>
            <a:endParaRPr/>
          </a:p>
        </p:txBody>
      </p:sp>
      <p:pic>
        <p:nvPicPr>
          <p:cNvPr id="336" name="Google Shape;336;p25"/>
          <p:cNvPicPr preferRelativeResize="0"/>
          <p:nvPr/>
        </p:nvPicPr>
        <p:blipFill rotWithShape="1">
          <a:blip r:embed="rId3">
            <a:alphaModFix/>
          </a:blip>
          <a:srcRect/>
          <a:stretch/>
        </p:blipFill>
        <p:spPr>
          <a:xfrm>
            <a:off x="4814918" y="1486857"/>
            <a:ext cx="2381250" cy="609600"/>
          </a:xfrm>
          <a:prstGeom prst="rect">
            <a:avLst/>
          </a:prstGeom>
          <a:noFill/>
          <a:ln>
            <a:noFill/>
          </a:ln>
        </p:spPr>
      </p:pic>
      <p:pic>
        <p:nvPicPr>
          <p:cNvPr id="337" name="Google Shape;337;p25"/>
          <p:cNvPicPr preferRelativeResize="0"/>
          <p:nvPr/>
        </p:nvPicPr>
        <p:blipFill rotWithShape="1">
          <a:blip r:embed="rId4">
            <a:alphaModFix/>
          </a:blip>
          <a:srcRect/>
          <a:stretch/>
        </p:blipFill>
        <p:spPr>
          <a:xfrm>
            <a:off x="4816599" y="3075806"/>
            <a:ext cx="2352675" cy="619125"/>
          </a:xfrm>
          <a:prstGeom prst="rect">
            <a:avLst/>
          </a:prstGeom>
          <a:noFill/>
          <a:ln>
            <a:noFill/>
          </a:ln>
        </p:spPr>
      </p:pic>
      <p:pic>
        <p:nvPicPr>
          <p:cNvPr id="338" name="Google Shape;338;p25"/>
          <p:cNvPicPr preferRelativeResize="0"/>
          <p:nvPr/>
        </p:nvPicPr>
        <p:blipFill rotWithShape="1">
          <a:blip r:embed="rId5">
            <a:alphaModFix/>
          </a:blip>
          <a:srcRect/>
          <a:stretch/>
        </p:blipFill>
        <p:spPr>
          <a:xfrm>
            <a:off x="107505" y="2751961"/>
            <a:ext cx="3886200" cy="1524000"/>
          </a:xfrm>
          <a:prstGeom prst="rect">
            <a:avLst/>
          </a:prstGeom>
          <a:noFill/>
          <a:ln>
            <a:noFill/>
          </a:ln>
        </p:spPr>
      </p:pic>
      <p:pic>
        <p:nvPicPr>
          <p:cNvPr id="339" name="Google Shape;339;p25"/>
          <p:cNvPicPr preferRelativeResize="0"/>
          <p:nvPr/>
        </p:nvPicPr>
        <p:blipFill rotWithShape="1">
          <a:blip r:embed="rId6">
            <a:alphaModFix/>
          </a:blip>
          <a:srcRect/>
          <a:stretch/>
        </p:blipFill>
        <p:spPr>
          <a:xfrm>
            <a:off x="107505" y="915566"/>
            <a:ext cx="3886200" cy="16699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Plugins recomendados para los editores de texto</a:t>
            </a:r>
            <a:endParaRPr/>
          </a:p>
        </p:txBody>
      </p:sp>
      <p:sp>
        <p:nvSpPr>
          <p:cNvPr id="137" name="Google Shape;137;p3"/>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ATOM</a:t>
            </a:r>
            <a:endParaRPr/>
          </a:p>
          <a:p>
            <a:pPr marL="642938" lvl="1" indent="-342899" algn="l" rtl="0">
              <a:spcBef>
                <a:spcPts val="300"/>
              </a:spcBef>
              <a:spcAft>
                <a:spcPts val="0"/>
              </a:spcAft>
              <a:buClr>
                <a:srgbClr val="7F7F7F"/>
              </a:buClr>
              <a:buSzPts val="1500"/>
              <a:buFont typeface="Calibri"/>
              <a:buAutoNum type="arabicPeriod"/>
            </a:pPr>
            <a:r>
              <a:rPr lang="es-ES"/>
              <a:t>Angular 2 Type Script Snippets</a:t>
            </a:r>
            <a:endParaRPr/>
          </a:p>
          <a:p>
            <a:pPr marL="642938" lvl="1" indent="-342899" algn="l" rtl="0">
              <a:spcBef>
                <a:spcPts val="300"/>
              </a:spcBef>
              <a:spcAft>
                <a:spcPts val="0"/>
              </a:spcAft>
              <a:buClr>
                <a:srgbClr val="7F7F7F"/>
              </a:buClr>
              <a:buSzPts val="1500"/>
              <a:buFont typeface="Calibri"/>
              <a:buAutoNum type="arabicPeriod"/>
            </a:pPr>
            <a:r>
              <a:rPr lang="es-ES"/>
              <a:t>Atom Bootstrap3</a:t>
            </a:r>
            <a:endParaRPr/>
          </a:p>
          <a:p>
            <a:pPr marL="642938" lvl="1" indent="-342899" algn="l" rtl="0">
              <a:spcBef>
                <a:spcPts val="300"/>
              </a:spcBef>
              <a:spcAft>
                <a:spcPts val="0"/>
              </a:spcAft>
              <a:buClr>
                <a:srgbClr val="7F7F7F"/>
              </a:buClr>
              <a:buSzPts val="1500"/>
              <a:buFont typeface="Calibri"/>
              <a:buAutoNum type="arabicPeriod"/>
            </a:pPr>
            <a:r>
              <a:rPr lang="es-ES"/>
              <a:t>Atom Typescript</a:t>
            </a:r>
            <a:endParaRPr/>
          </a:p>
          <a:p>
            <a:pPr marL="642938" lvl="1" indent="-342899" algn="l" rtl="0">
              <a:spcBef>
                <a:spcPts val="300"/>
              </a:spcBef>
              <a:spcAft>
                <a:spcPts val="0"/>
              </a:spcAft>
              <a:buClr>
                <a:srgbClr val="7F7F7F"/>
              </a:buClr>
              <a:buSzPts val="1500"/>
              <a:buFont typeface="Calibri"/>
              <a:buAutoNum type="arabicPeriod"/>
            </a:pPr>
            <a:r>
              <a:rPr lang="es-ES"/>
              <a:t>File Icons</a:t>
            </a:r>
            <a:endParaRPr/>
          </a:p>
          <a:p>
            <a:pPr marL="642938" lvl="1" indent="-342899" algn="l" rtl="0">
              <a:spcBef>
                <a:spcPts val="300"/>
              </a:spcBef>
              <a:spcAft>
                <a:spcPts val="0"/>
              </a:spcAft>
              <a:buClr>
                <a:srgbClr val="7F7F7F"/>
              </a:buClr>
              <a:buSzPts val="1500"/>
              <a:buFont typeface="Calibri"/>
              <a:buAutoNum type="arabicPeriod"/>
            </a:pPr>
            <a:r>
              <a:rPr lang="es-ES"/>
              <a:t>Platformio Ide Terminal</a:t>
            </a:r>
            <a:endParaRPr/>
          </a:p>
          <a:p>
            <a:pPr marL="642938" lvl="1" indent="-342899" algn="l" rtl="0">
              <a:spcBef>
                <a:spcPts val="300"/>
              </a:spcBef>
              <a:spcAft>
                <a:spcPts val="0"/>
              </a:spcAft>
              <a:buClr>
                <a:srgbClr val="7F7F7F"/>
              </a:buClr>
              <a:buSzPts val="1500"/>
              <a:buFont typeface="Calibri"/>
              <a:buAutoNum type="arabicPeriod"/>
            </a:pPr>
            <a:r>
              <a:rPr lang="es-ES"/>
              <a:t>V Bootstrap4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Desestructuración de objetos y arreglos</a:t>
            </a:r>
            <a:endParaRPr/>
          </a:p>
        </p:txBody>
      </p:sp>
      <p:pic>
        <p:nvPicPr>
          <p:cNvPr id="345" name="Google Shape;345;p26"/>
          <p:cNvPicPr preferRelativeResize="0"/>
          <p:nvPr/>
        </p:nvPicPr>
        <p:blipFill rotWithShape="1">
          <a:blip r:embed="rId3">
            <a:alphaModFix/>
          </a:blip>
          <a:srcRect/>
          <a:stretch/>
        </p:blipFill>
        <p:spPr>
          <a:xfrm>
            <a:off x="5436096" y="2189807"/>
            <a:ext cx="2371725" cy="485775"/>
          </a:xfrm>
          <a:prstGeom prst="rect">
            <a:avLst/>
          </a:prstGeom>
          <a:noFill/>
          <a:ln>
            <a:noFill/>
          </a:ln>
        </p:spPr>
      </p:pic>
      <p:pic>
        <p:nvPicPr>
          <p:cNvPr id="346" name="Google Shape;346;p26"/>
          <p:cNvPicPr preferRelativeResize="0"/>
          <p:nvPr/>
        </p:nvPicPr>
        <p:blipFill rotWithShape="1">
          <a:blip r:embed="rId4">
            <a:alphaModFix/>
          </a:blip>
          <a:srcRect/>
          <a:stretch/>
        </p:blipFill>
        <p:spPr>
          <a:xfrm>
            <a:off x="755576" y="1966665"/>
            <a:ext cx="3286125" cy="742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Uso de clases</a:t>
            </a:r>
            <a:endParaRPr/>
          </a:p>
        </p:txBody>
      </p:sp>
      <p:sp>
        <p:nvSpPr>
          <p:cNvPr id="352" name="Google Shape;352;p27"/>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Así como en cualquier otro lenguaje de programación orientado a objetos, en TypeScript las clases tienen campos, constructores, propiedades y funciones.</a:t>
            </a:r>
            <a:endParaRPr/>
          </a:p>
          <a:p>
            <a:pPr marL="257175" lvl="0" indent="-257175" algn="l" rtl="0">
              <a:spcBef>
                <a:spcPts val="360"/>
              </a:spcBef>
              <a:spcAft>
                <a:spcPts val="0"/>
              </a:spcAft>
              <a:buClr>
                <a:srgbClr val="7F7F7F"/>
              </a:buClr>
              <a:buSzPts val="1800"/>
              <a:buChar char="•"/>
            </a:pPr>
            <a:r>
              <a:rPr lang="es-ES"/>
              <a:t>Un ejemplo de clase si nuestra aplicación usa clientes, lo más normal es que definas la clase cliente, más o menos como esto:</a:t>
            </a:r>
            <a:endParaRPr/>
          </a:p>
          <a:p>
            <a:pPr marL="257175" lvl="0" indent="-142875" algn="l" rtl="0">
              <a:spcBef>
                <a:spcPts val="360"/>
              </a:spcBef>
              <a:spcAft>
                <a:spcPts val="0"/>
              </a:spcAft>
              <a:buClr>
                <a:srgbClr val="7F7F7F"/>
              </a:buClr>
              <a:buSzPts val="1800"/>
              <a:buNone/>
            </a:pPr>
            <a:endParaRPr/>
          </a:p>
        </p:txBody>
      </p:sp>
      <p:pic>
        <p:nvPicPr>
          <p:cNvPr id="353" name="Google Shape;353;p27"/>
          <p:cNvPicPr preferRelativeResize="0"/>
          <p:nvPr/>
        </p:nvPicPr>
        <p:blipFill rotWithShape="1">
          <a:blip r:embed="rId3">
            <a:alphaModFix/>
          </a:blip>
          <a:srcRect/>
          <a:stretch/>
        </p:blipFill>
        <p:spPr>
          <a:xfrm>
            <a:off x="827584" y="2499742"/>
            <a:ext cx="1581150" cy="118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Constructor de una clase en TypeScript</a:t>
            </a:r>
            <a:endParaRPr/>
          </a:p>
        </p:txBody>
      </p:sp>
      <p:sp>
        <p:nvSpPr>
          <p:cNvPr id="359" name="Google Shape;359;p28"/>
          <p:cNvSpPr txBox="1">
            <a:spLocks noGrp="1"/>
          </p:cNvSpPr>
          <p:nvPr>
            <p:ph type="body" idx="1"/>
          </p:nvPr>
        </p:nvSpPr>
        <p:spPr>
          <a:xfrm>
            <a:off x="467009" y="897565"/>
            <a:ext cx="8219791" cy="882098"/>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rgbClr val="7F7F7F"/>
              </a:buClr>
              <a:buSzPts val="1800"/>
              <a:buChar char="•"/>
            </a:pPr>
            <a:r>
              <a:rPr lang="es-ES"/>
              <a:t>Un constructor es una función que es ejecutada cuando se instancia un objeto, en el siguiente ejemplo podemos ver como se ejecuta una instancia de la clase Cliente y ver como se ejecuta el constructor</a:t>
            </a:r>
            <a:endParaRPr/>
          </a:p>
        </p:txBody>
      </p:sp>
      <p:pic>
        <p:nvPicPr>
          <p:cNvPr id="360" name="Google Shape;360;p28"/>
          <p:cNvPicPr preferRelativeResize="0"/>
          <p:nvPr/>
        </p:nvPicPr>
        <p:blipFill rotWithShape="1">
          <a:blip r:embed="rId3">
            <a:alphaModFix/>
          </a:blip>
          <a:srcRect/>
          <a:stretch/>
        </p:blipFill>
        <p:spPr>
          <a:xfrm>
            <a:off x="1187624" y="1783051"/>
            <a:ext cx="6336704" cy="1969409"/>
          </a:xfrm>
          <a:prstGeom prst="rect">
            <a:avLst/>
          </a:prstGeom>
          <a:noFill/>
          <a:ln>
            <a:noFill/>
          </a:ln>
        </p:spPr>
      </p:pic>
      <p:pic>
        <p:nvPicPr>
          <p:cNvPr id="361" name="Google Shape;361;p28"/>
          <p:cNvPicPr preferRelativeResize="0"/>
          <p:nvPr/>
        </p:nvPicPr>
        <p:blipFill rotWithShape="1">
          <a:blip r:embed="rId4">
            <a:alphaModFix/>
          </a:blip>
          <a:srcRect/>
          <a:stretch/>
        </p:blipFill>
        <p:spPr>
          <a:xfrm>
            <a:off x="1907704" y="3867894"/>
            <a:ext cx="4191000" cy="885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Interfaces en TypeScript</a:t>
            </a:r>
            <a:endParaRPr/>
          </a:p>
        </p:txBody>
      </p:sp>
      <p:sp>
        <p:nvSpPr>
          <p:cNvPr id="367" name="Google Shape;367;p29"/>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La interfaz se crea con la palabra reservada “interface” seguido del nombre en camel case como estándar de programación; en TypeScript También podemos ampliar una interface añadiendo nuevos tipos, cosa que hace muy interesante a las interface porque las podemos ir adaptando a medida que necesitemos</a:t>
            </a:r>
            <a:endParaRPr/>
          </a:p>
          <a:p>
            <a:pPr marL="257175" lvl="0" indent="-142875" algn="l" rtl="0">
              <a:spcBef>
                <a:spcPts val="360"/>
              </a:spcBef>
              <a:spcAft>
                <a:spcPts val="0"/>
              </a:spcAft>
              <a:buClr>
                <a:srgbClr val="7F7F7F"/>
              </a:buClr>
              <a:buSzPts val="1800"/>
              <a:buNone/>
            </a:pPr>
            <a:endParaRPr/>
          </a:p>
        </p:txBody>
      </p:sp>
      <p:pic>
        <p:nvPicPr>
          <p:cNvPr id="368" name="Google Shape;368;p29"/>
          <p:cNvPicPr preferRelativeResize="0"/>
          <p:nvPr/>
        </p:nvPicPr>
        <p:blipFill rotWithShape="1">
          <a:blip r:embed="rId3">
            <a:alphaModFix/>
          </a:blip>
          <a:srcRect/>
          <a:stretch/>
        </p:blipFill>
        <p:spPr>
          <a:xfrm>
            <a:off x="456605" y="2139703"/>
            <a:ext cx="5627389" cy="2549222"/>
          </a:xfrm>
          <a:prstGeom prst="rect">
            <a:avLst/>
          </a:prstGeom>
          <a:noFill/>
          <a:ln>
            <a:noFill/>
          </a:ln>
        </p:spPr>
      </p:pic>
      <p:pic>
        <p:nvPicPr>
          <p:cNvPr id="369" name="Google Shape;369;p29"/>
          <p:cNvPicPr preferRelativeResize="0"/>
          <p:nvPr/>
        </p:nvPicPr>
        <p:blipFill rotWithShape="1">
          <a:blip r:embed="rId4">
            <a:alphaModFix/>
          </a:blip>
          <a:srcRect/>
          <a:stretch/>
        </p:blipFill>
        <p:spPr>
          <a:xfrm>
            <a:off x="6372200" y="2819659"/>
            <a:ext cx="2469020" cy="619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635b527796_0_9"/>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 throw, finally</a:t>
            </a:r>
            <a:endParaRPr/>
          </a:p>
        </p:txBody>
      </p:sp>
      <p:sp>
        <p:nvSpPr>
          <p:cNvPr id="375" name="Google Shape;375;g635b527796_0_9"/>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lvl="0" indent="-257175" algn="l" rtl="0">
              <a:lnSpc>
                <a:spcPct val="115000"/>
              </a:lnSpc>
              <a:spcBef>
                <a:spcPts val="1200"/>
              </a:spcBef>
              <a:spcAft>
                <a:spcPts val="0"/>
              </a:spcAft>
              <a:buSzPts val="1800"/>
              <a:buChar char="•"/>
            </a:pPr>
            <a:r>
              <a:rPr lang="es-ES"/>
              <a:t>Try permite probar un bloque de código.</a:t>
            </a:r>
            <a:endParaRPr/>
          </a:p>
          <a:p>
            <a:pPr marL="257175" lvl="0" indent="-257175" algn="l" rtl="0">
              <a:lnSpc>
                <a:spcPct val="115000"/>
              </a:lnSpc>
              <a:spcBef>
                <a:spcPts val="0"/>
              </a:spcBef>
              <a:spcAft>
                <a:spcPts val="0"/>
              </a:spcAft>
              <a:buSzPts val="1800"/>
              <a:buChar char="•"/>
            </a:pPr>
            <a:r>
              <a:rPr lang="es-ES"/>
              <a:t>Catch permite manejar el error.</a:t>
            </a:r>
            <a:endParaRPr/>
          </a:p>
          <a:p>
            <a:pPr marL="257175" lvl="0" indent="-257175" algn="l" rtl="0">
              <a:lnSpc>
                <a:spcPct val="115000"/>
              </a:lnSpc>
              <a:spcBef>
                <a:spcPts val="0"/>
              </a:spcBef>
              <a:spcAft>
                <a:spcPts val="0"/>
              </a:spcAft>
              <a:buSzPts val="1800"/>
              <a:buChar char="•"/>
            </a:pPr>
            <a:r>
              <a:rPr lang="es-ES"/>
              <a:t>Throw permite arrojar errores personalizados.</a:t>
            </a:r>
            <a:endParaRPr/>
          </a:p>
          <a:p>
            <a:pPr marL="257175" lvl="0" indent="-257175" algn="l" rtl="0">
              <a:lnSpc>
                <a:spcPct val="115000"/>
              </a:lnSpc>
              <a:spcBef>
                <a:spcPts val="0"/>
              </a:spcBef>
              <a:spcAft>
                <a:spcPts val="0"/>
              </a:spcAft>
              <a:buSzPts val="1800"/>
              <a:buChar char="•"/>
            </a:pPr>
            <a:r>
              <a:rPr lang="es-ES"/>
              <a:t>Finally ejecuta codigo despues del try, catch independiente de si fue exitoso o fallo</a:t>
            </a:r>
            <a:r>
              <a:rPr lang="es-ES" sz="1200">
                <a:solidFill>
                  <a:schemeClr val="dk1"/>
                </a:solidFill>
                <a:highlight>
                  <a:srgbClr val="FFFFFF"/>
                </a:highlight>
                <a:latin typeface="Verdana"/>
                <a:ea typeface="Verdana"/>
                <a:cs typeface="Verdana"/>
                <a:sym typeface="Verdana"/>
              </a:rPr>
              <a:t>.</a:t>
            </a:r>
            <a:endParaRPr/>
          </a:p>
          <a:p>
            <a:pPr marL="257175" lvl="0" indent="-142875" algn="l" rtl="0">
              <a:spcBef>
                <a:spcPts val="1200"/>
              </a:spcBef>
              <a:spcAft>
                <a:spcPts val="0"/>
              </a:spcAft>
              <a:buClr>
                <a:srgbClr val="7F7F7F"/>
              </a:buClr>
              <a:buSzPts val="1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635b527796_0_17"/>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a:t>
            </a:r>
            <a:endParaRPr/>
          </a:p>
        </p:txBody>
      </p:sp>
      <p:pic>
        <p:nvPicPr>
          <p:cNvPr id="381" name="Google Shape;381;g635b527796_0_17"/>
          <p:cNvPicPr preferRelativeResize="0"/>
          <p:nvPr/>
        </p:nvPicPr>
        <p:blipFill>
          <a:blip r:embed="rId3">
            <a:alphaModFix/>
          </a:blip>
          <a:stretch>
            <a:fillRect/>
          </a:stretch>
        </p:blipFill>
        <p:spPr>
          <a:xfrm>
            <a:off x="701800" y="965775"/>
            <a:ext cx="3543300" cy="1771650"/>
          </a:xfrm>
          <a:prstGeom prst="rect">
            <a:avLst/>
          </a:prstGeom>
          <a:noFill/>
          <a:ln>
            <a:noFill/>
          </a:ln>
        </p:spPr>
      </p:pic>
      <p:pic>
        <p:nvPicPr>
          <p:cNvPr id="382" name="Google Shape;382;g635b527796_0_17"/>
          <p:cNvPicPr preferRelativeResize="0"/>
          <p:nvPr/>
        </p:nvPicPr>
        <p:blipFill>
          <a:blip r:embed="rId4">
            <a:alphaModFix/>
          </a:blip>
          <a:stretch>
            <a:fillRect/>
          </a:stretch>
        </p:blipFill>
        <p:spPr>
          <a:xfrm>
            <a:off x="701800" y="3043875"/>
            <a:ext cx="6230899" cy="252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635b527796_0_24"/>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 finally</a:t>
            </a:r>
            <a:endParaRPr/>
          </a:p>
        </p:txBody>
      </p:sp>
      <p:pic>
        <p:nvPicPr>
          <p:cNvPr id="388" name="Google Shape;388;g635b527796_0_24"/>
          <p:cNvPicPr preferRelativeResize="0"/>
          <p:nvPr/>
        </p:nvPicPr>
        <p:blipFill>
          <a:blip r:embed="rId3">
            <a:alphaModFix/>
          </a:blip>
          <a:stretch>
            <a:fillRect/>
          </a:stretch>
        </p:blipFill>
        <p:spPr>
          <a:xfrm>
            <a:off x="701800" y="941875"/>
            <a:ext cx="2987410" cy="1949600"/>
          </a:xfrm>
          <a:prstGeom prst="rect">
            <a:avLst/>
          </a:prstGeom>
          <a:noFill/>
          <a:ln>
            <a:noFill/>
          </a:ln>
        </p:spPr>
      </p:pic>
      <p:pic>
        <p:nvPicPr>
          <p:cNvPr id="389" name="Google Shape;389;g635b527796_0_24"/>
          <p:cNvPicPr preferRelativeResize="0"/>
          <p:nvPr/>
        </p:nvPicPr>
        <p:blipFill>
          <a:blip r:embed="rId4">
            <a:alphaModFix/>
          </a:blip>
          <a:stretch>
            <a:fillRect/>
          </a:stretch>
        </p:blipFill>
        <p:spPr>
          <a:xfrm>
            <a:off x="701800" y="2978600"/>
            <a:ext cx="6702951" cy="169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635b527796_0_32"/>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 finally</a:t>
            </a:r>
            <a:endParaRPr/>
          </a:p>
        </p:txBody>
      </p:sp>
      <p:pic>
        <p:nvPicPr>
          <p:cNvPr id="395" name="Google Shape;395;g635b527796_0_32"/>
          <p:cNvPicPr preferRelativeResize="0"/>
          <p:nvPr/>
        </p:nvPicPr>
        <p:blipFill>
          <a:blip r:embed="rId3">
            <a:alphaModFix/>
          </a:blip>
          <a:stretch>
            <a:fillRect/>
          </a:stretch>
        </p:blipFill>
        <p:spPr>
          <a:xfrm>
            <a:off x="590300" y="965775"/>
            <a:ext cx="3762375" cy="2571750"/>
          </a:xfrm>
          <a:prstGeom prst="rect">
            <a:avLst/>
          </a:prstGeom>
          <a:noFill/>
          <a:ln>
            <a:noFill/>
          </a:ln>
        </p:spPr>
      </p:pic>
      <p:pic>
        <p:nvPicPr>
          <p:cNvPr id="396" name="Google Shape;396;g635b527796_0_32"/>
          <p:cNvPicPr preferRelativeResize="0"/>
          <p:nvPr/>
        </p:nvPicPr>
        <p:blipFill>
          <a:blip r:embed="rId4">
            <a:alphaModFix/>
          </a:blip>
          <a:stretch>
            <a:fillRect/>
          </a:stretch>
        </p:blipFill>
        <p:spPr>
          <a:xfrm>
            <a:off x="4624500" y="965775"/>
            <a:ext cx="1800225" cy="428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635b527796_0_40"/>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 finally, throw</a:t>
            </a:r>
            <a:endParaRPr/>
          </a:p>
        </p:txBody>
      </p:sp>
      <p:pic>
        <p:nvPicPr>
          <p:cNvPr id="402" name="Google Shape;402;g635b527796_0_40"/>
          <p:cNvPicPr preferRelativeResize="0"/>
          <p:nvPr/>
        </p:nvPicPr>
        <p:blipFill>
          <a:blip r:embed="rId3">
            <a:alphaModFix/>
          </a:blip>
          <a:stretch>
            <a:fillRect/>
          </a:stretch>
        </p:blipFill>
        <p:spPr>
          <a:xfrm>
            <a:off x="391250" y="965775"/>
            <a:ext cx="3819525" cy="3048000"/>
          </a:xfrm>
          <a:prstGeom prst="rect">
            <a:avLst/>
          </a:prstGeom>
          <a:noFill/>
          <a:ln>
            <a:noFill/>
          </a:ln>
        </p:spPr>
      </p:pic>
      <p:pic>
        <p:nvPicPr>
          <p:cNvPr id="403" name="Google Shape;403;g635b527796_0_40"/>
          <p:cNvPicPr preferRelativeResize="0"/>
          <p:nvPr/>
        </p:nvPicPr>
        <p:blipFill>
          <a:blip r:embed="rId4">
            <a:alphaModFix/>
          </a:blip>
          <a:stretch>
            <a:fillRect/>
          </a:stretch>
        </p:blipFill>
        <p:spPr>
          <a:xfrm>
            <a:off x="4363175" y="941875"/>
            <a:ext cx="1838325" cy="409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635b527796_0_48"/>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 finally, throw</a:t>
            </a:r>
            <a:endParaRPr/>
          </a:p>
        </p:txBody>
      </p:sp>
      <p:pic>
        <p:nvPicPr>
          <p:cNvPr id="409" name="Google Shape;409;g635b527796_0_48"/>
          <p:cNvPicPr preferRelativeResize="0"/>
          <p:nvPr/>
        </p:nvPicPr>
        <p:blipFill>
          <a:blip r:embed="rId3">
            <a:alphaModFix/>
          </a:blip>
          <a:stretch>
            <a:fillRect/>
          </a:stretch>
        </p:blipFill>
        <p:spPr>
          <a:xfrm>
            <a:off x="391250" y="965775"/>
            <a:ext cx="3819525" cy="3048000"/>
          </a:xfrm>
          <a:prstGeom prst="rect">
            <a:avLst/>
          </a:prstGeom>
          <a:noFill/>
          <a:ln>
            <a:noFill/>
          </a:ln>
        </p:spPr>
      </p:pic>
      <p:pic>
        <p:nvPicPr>
          <p:cNvPr id="410" name="Google Shape;410;g635b527796_0_48"/>
          <p:cNvPicPr preferRelativeResize="0"/>
          <p:nvPr/>
        </p:nvPicPr>
        <p:blipFill>
          <a:blip r:embed="rId4">
            <a:alphaModFix/>
          </a:blip>
          <a:stretch>
            <a:fillRect/>
          </a:stretch>
        </p:blipFill>
        <p:spPr>
          <a:xfrm>
            <a:off x="4363175" y="941875"/>
            <a:ext cx="1838325" cy="4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Plugins recomendados para los editores de texto</a:t>
            </a:r>
            <a:endParaRPr/>
          </a:p>
        </p:txBody>
      </p:sp>
      <p:sp>
        <p:nvSpPr>
          <p:cNvPr id="143" name="Google Shape;143;p4"/>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85750" lvl="0" indent="-285750" algn="l" rtl="0">
              <a:lnSpc>
                <a:spcPct val="80000"/>
              </a:lnSpc>
              <a:spcBef>
                <a:spcPts val="0"/>
              </a:spcBef>
              <a:spcAft>
                <a:spcPts val="0"/>
              </a:spcAft>
              <a:buClr>
                <a:srgbClr val="7F7F7F"/>
              </a:buClr>
              <a:buSzPts val="1530"/>
              <a:buChar char="•"/>
            </a:pPr>
            <a:r>
              <a:rPr lang="es-ES" sz="1530"/>
              <a:t>Visual Studio Code</a:t>
            </a:r>
            <a:endParaRPr sz="1530"/>
          </a:p>
          <a:p>
            <a:pPr marL="642938" lvl="1" indent="-342899" algn="l" rtl="0">
              <a:lnSpc>
                <a:spcPct val="80000"/>
              </a:lnSpc>
              <a:spcBef>
                <a:spcPts val="255"/>
              </a:spcBef>
              <a:spcAft>
                <a:spcPts val="0"/>
              </a:spcAft>
              <a:buClr>
                <a:srgbClr val="7F7F7F"/>
              </a:buClr>
              <a:buSzPts val="1275"/>
              <a:buFont typeface="Calibri"/>
              <a:buAutoNum type="arabicPeriod"/>
            </a:pPr>
            <a:r>
              <a:rPr lang="es-ES" sz="1275"/>
              <a:t>Angular 2 TypeScript Emmet</a:t>
            </a:r>
            <a:endParaRPr sz="1275"/>
          </a:p>
          <a:p>
            <a:pPr marL="642938" lvl="1" indent="-342899" algn="l" rtl="0">
              <a:lnSpc>
                <a:spcPct val="80000"/>
              </a:lnSpc>
              <a:spcBef>
                <a:spcPts val="255"/>
              </a:spcBef>
              <a:spcAft>
                <a:spcPts val="0"/>
              </a:spcAft>
              <a:buClr>
                <a:srgbClr val="7F7F7F"/>
              </a:buClr>
              <a:buSzPts val="1275"/>
              <a:buFont typeface="Calibri"/>
              <a:buAutoNum type="arabicPeriod"/>
            </a:pPr>
            <a:r>
              <a:rPr lang="es-ES" sz="1275"/>
              <a:t>Angular 5 Snippets – TypeScript, Html, Angular Material…</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Angular Language Service </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Angular v5 Snippets </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Angular2-inline</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Bootstrap 4 &amp; Font Awesome snippets</a:t>
            </a:r>
            <a:endParaRPr sz="1275"/>
          </a:p>
          <a:p>
            <a:pPr marL="642938" lvl="1" indent="-342899" algn="l" rtl="0">
              <a:lnSpc>
                <a:spcPct val="80000"/>
              </a:lnSpc>
              <a:spcBef>
                <a:spcPts val="255"/>
              </a:spcBef>
              <a:spcAft>
                <a:spcPts val="0"/>
              </a:spcAft>
              <a:buClr>
                <a:srgbClr val="7F7F7F"/>
              </a:buClr>
              <a:buSzPts val="1275"/>
              <a:buFont typeface="Calibri"/>
              <a:buAutoNum type="arabicPeriod"/>
            </a:pPr>
            <a:r>
              <a:rPr lang="es-ES" sz="1275"/>
              <a:t>HTML CSS Support</a:t>
            </a:r>
            <a:endParaRPr sz="1275"/>
          </a:p>
          <a:p>
            <a:pPr marL="642938" lvl="1" indent="-342899" algn="l" rtl="0">
              <a:lnSpc>
                <a:spcPct val="80000"/>
              </a:lnSpc>
              <a:spcBef>
                <a:spcPts val="255"/>
              </a:spcBef>
              <a:spcAft>
                <a:spcPts val="0"/>
              </a:spcAft>
              <a:buClr>
                <a:srgbClr val="7F7F7F"/>
              </a:buClr>
              <a:buSzPts val="1275"/>
              <a:buFont typeface="Calibri"/>
              <a:buAutoNum type="arabicPeriod"/>
            </a:pPr>
            <a:r>
              <a:rPr lang="es-ES" sz="1275"/>
              <a:t>JavaScript (ES6) code snippets</a:t>
            </a:r>
            <a:endParaRPr sz="1275"/>
          </a:p>
          <a:p>
            <a:pPr marL="642938" lvl="1" indent="-342899" algn="l" rtl="0">
              <a:lnSpc>
                <a:spcPct val="80000"/>
              </a:lnSpc>
              <a:spcBef>
                <a:spcPts val="255"/>
              </a:spcBef>
              <a:spcAft>
                <a:spcPts val="0"/>
              </a:spcAft>
              <a:buClr>
                <a:srgbClr val="7F7F7F"/>
              </a:buClr>
              <a:buSzPts val="1275"/>
              <a:buFont typeface="Calibri"/>
              <a:buAutoNum type="arabicPeriod"/>
            </a:pPr>
            <a:r>
              <a:rPr lang="es-ES" sz="1275"/>
              <a:t>JS-CSS-HTML Formatter</a:t>
            </a:r>
            <a:endParaRPr sz="1275"/>
          </a:p>
          <a:p>
            <a:pPr marL="642938" lvl="1" indent="-342899" algn="l" rtl="0">
              <a:lnSpc>
                <a:spcPct val="80000"/>
              </a:lnSpc>
              <a:spcBef>
                <a:spcPts val="255"/>
              </a:spcBef>
              <a:spcAft>
                <a:spcPts val="0"/>
              </a:spcAft>
              <a:buClr>
                <a:srgbClr val="7F7F7F"/>
              </a:buClr>
              <a:buSzPts val="1275"/>
              <a:buFont typeface="Calibri"/>
              <a:buAutoNum type="arabicPeriod"/>
            </a:pPr>
            <a:r>
              <a:rPr lang="es-ES" sz="1275"/>
              <a:t>JSHint</a:t>
            </a:r>
            <a:endParaRPr sz="1275"/>
          </a:p>
          <a:p>
            <a:pPr marL="642938" lvl="1" indent="-342899" algn="l" rtl="0">
              <a:lnSpc>
                <a:spcPct val="80000"/>
              </a:lnSpc>
              <a:spcBef>
                <a:spcPts val="255"/>
              </a:spcBef>
              <a:spcAft>
                <a:spcPts val="0"/>
              </a:spcAft>
              <a:buClr>
                <a:srgbClr val="7F7F7F"/>
              </a:buClr>
              <a:buSzPts val="1275"/>
              <a:buFont typeface="Calibri"/>
              <a:buAutoNum type="arabicPeriod"/>
            </a:pPr>
            <a:r>
              <a:rPr lang="es-ES" sz="1275"/>
              <a:t>Material Icon Theme </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Prettier – Code Formatter </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Terminal</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TSLint</a:t>
            </a:r>
            <a:endParaRPr sz="1275"/>
          </a:p>
          <a:p>
            <a:pPr marL="642938" lvl="1" indent="-342899" algn="l" rtl="0">
              <a:lnSpc>
                <a:spcPct val="80000"/>
              </a:lnSpc>
              <a:spcBef>
                <a:spcPts val="255"/>
              </a:spcBef>
              <a:spcAft>
                <a:spcPts val="0"/>
              </a:spcAft>
              <a:buClr>
                <a:srgbClr val="7F7F7F"/>
              </a:buClr>
              <a:buSzPts val="1275"/>
              <a:buFont typeface="Calibri"/>
              <a:buAutoNum type="arabicPeriod"/>
            </a:pPr>
            <a:r>
              <a:rPr lang="es-ES" sz="1275"/>
              <a:t>TypeScript Hero</a:t>
            </a:r>
            <a:endParaRPr/>
          </a:p>
          <a:p>
            <a:pPr marL="642938" lvl="1" indent="-342899" algn="l" rtl="0">
              <a:lnSpc>
                <a:spcPct val="80000"/>
              </a:lnSpc>
              <a:spcBef>
                <a:spcPts val="255"/>
              </a:spcBef>
              <a:spcAft>
                <a:spcPts val="0"/>
              </a:spcAft>
              <a:buClr>
                <a:srgbClr val="7F7F7F"/>
              </a:buClr>
              <a:buSzPts val="1275"/>
              <a:buFont typeface="Calibri"/>
              <a:buAutoNum type="arabicPeriod"/>
            </a:pPr>
            <a:r>
              <a:rPr lang="es-ES" sz="1275"/>
              <a:t>TypeScript Importer</a:t>
            </a:r>
            <a:endParaRPr sz="1275"/>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635b527796_0_54"/>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 finally, throw</a:t>
            </a:r>
            <a:endParaRPr/>
          </a:p>
        </p:txBody>
      </p:sp>
      <p:pic>
        <p:nvPicPr>
          <p:cNvPr id="416" name="Google Shape;416;g635b527796_0_54"/>
          <p:cNvPicPr preferRelativeResize="0"/>
          <p:nvPr/>
        </p:nvPicPr>
        <p:blipFill>
          <a:blip r:embed="rId3">
            <a:alphaModFix/>
          </a:blip>
          <a:stretch>
            <a:fillRect/>
          </a:stretch>
        </p:blipFill>
        <p:spPr>
          <a:xfrm>
            <a:off x="224050" y="906700"/>
            <a:ext cx="4486275" cy="2914650"/>
          </a:xfrm>
          <a:prstGeom prst="rect">
            <a:avLst/>
          </a:prstGeom>
          <a:noFill/>
          <a:ln>
            <a:noFill/>
          </a:ln>
        </p:spPr>
      </p:pic>
      <p:pic>
        <p:nvPicPr>
          <p:cNvPr id="417" name="Google Shape;417;g635b527796_0_54"/>
          <p:cNvPicPr preferRelativeResize="0"/>
          <p:nvPr/>
        </p:nvPicPr>
        <p:blipFill>
          <a:blip r:embed="rId4">
            <a:alphaModFix/>
          </a:blip>
          <a:stretch>
            <a:fillRect/>
          </a:stretch>
        </p:blipFill>
        <p:spPr>
          <a:xfrm>
            <a:off x="4862725" y="941875"/>
            <a:ext cx="1781175" cy="4095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635b527796_0_62"/>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Control de errores: try, catch, finally, throw</a:t>
            </a:r>
            <a:endParaRPr/>
          </a:p>
        </p:txBody>
      </p:sp>
      <p:pic>
        <p:nvPicPr>
          <p:cNvPr id="423" name="Google Shape;423;g635b527796_0_62"/>
          <p:cNvPicPr preferRelativeResize="0"/>
          <p:nvPr/>
        </p:nvPicPr>
        <p:blipFill>
          <a:blip r:embed="rId3">
            <a:alphaModFix/>
          </a:blip>
          <a:stretch>
            <a:fillRect/>
          </a:stretch>
        </p:blipFill>
        <p:spPr>
          <a:xfrm>
            <a:off x="152400" y="941875"/>
            <a:ext cx="4457700" cy="3286125"/>
          </a:xfrm>
          <a:prstGeom prst="rect">
            <a:avLst/>
          </a:prstGeom>
          <a:noFill/>
          <a:ln>
            <a:noFill/>
          </a:ln>
        </p:spPr>
      </p:pic>
      <p:pic>
        <p:nvPicPr>
          <p:cNvPr id="424" name="Google Shape;424;g635b527796_0_62"/>
          <p:cNvPicPr preferRelativeResize="0"/>
          <p:nvPr/>
        </p:nvPicPr>
        <p:blipFill>
          <a:blip r:embed="rId4">
            <a:alphaModFix/>
          </a:blip>
          <a:stretch>
            <a:fillRect/>
          </a:stretch>
        </p:blipFill>
        <p:spPr>
          <a:xfrm>
            <a:off x="4762500" y="941875"/>
            <a:ext cx="1600200" cy="428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6011a6a8b9_0_0"/>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Síncrono vs asíncrono </a:t>
            </a:r>
            <a:endParaRPr/>
          </a:p>
        </p:txBody>
      </p:sp>
      <p:sp>
        <p:nvSpPr>
          <p:cNvPr id="430" name="Google Shape;430;g6011a6a8b9_0_0"/>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lvl="0" indent="-257175" algn="l" rtl="0">
              <a:lnSpc>
                <a:spcPct val="115000"/>
              </a:lnSpc>
              <a:spcBef>
                <a:spcPts val="0"/>
              </a:spcBef>
              <a:spcAft>
                <a:spcPts val="0"/>
              </a:spcAft>
              <a:buSzPts val="1800"/>
              <a:buChar char="•"/>
            </a:pPr>
            <a:r>
              <a:rPr lang="es-ES"/>
              <a:t>Sincronismo: la invocación espera el resultado, se invoca un método y se espera hasta tanto se devuelva un resultado (o un error).</a:t>
            </a:r>
            <a:endParaRPr/>
          </a:p>
          <a:p>
            <a:pPr marL="257175" lvl="0" indent="-257175" algn="l" rtl="0">
              <a:lnSpc>
                <a:spcPct val="115000"/>
              </a:lnSpc>
              <a:spcBef>
                <a:spcPts val="0"/>
              </a:spcBef>
              <a:spcAft>
                <a:spcPts val="0"/>
              </a:spcAft>
              <a:buSzPts val="1800"/>
              <a:buChar char="•"/>
            </a:pPr>
            <a:r>
              <a:rPr lang="es-ES"/>
              <a:t>Asincronismo: se realiza la invocación pero se continúa con la ejecución, la invocación continua y por lo general se define un callback (algun metodo o funcion) que recibira la respuesta o el error para tomar alguna acción permitiendo que no se bloquee la ejecución del hilo actual</a:t>
            </a:r>
            <a:endParaRPr sz="1050">
              <a:solidFill>
                <a:srgbClr val="333333"/>
              </a:solidFill>
              <a:highlight>
                <a:srgbClr val="FFFFFF"/>
              </a:highlight>
              <a:latin typeface="Verdana"/>
              <a:ea typeface="Verdana"/>
              <a:cs typeface="Verdana"/>
              <a:sym typeface="Verdana"/>
            </a:endParaRPr>
          </a:p>
          <a:p>
            <a:pPr marL="257175" lvl="0" indent="0" algn="l" rtl="0">
              <a:spcBef>
                <a:spcPts val="1100"/>
              </a:spcBef>
              <a:spcAft>
                <a:spcPts val="0"/>
              </a:spcAft>
              <a:buNone/>
            </a:pPr>
            <a:endParaRPr/>
          </a:p>
          <a:p>
            <a:pPr marL="257175" lvl="0" indent="-142875" algn="l" rtl="0">
              <a:spcBef>
                <a:spcPts val="360"/>
              </a:spcBef>
              <a:spcAft>
                <a:spcPts val="0"/>
              </a:spcAft>
              <a:buClr>
                <a:srgbClr val="7F7F7F"/>
              </a:buClr>
              <a:buSzPts val="1800"/>
              <a:buNone/>
            </a:pPr>
            <a:endParaRPr/>
          </a:p>
        </p:txBody>
      </p:sp>
      <p:pic>
        <p:nvPicPr>
          <p:cNvPr id="431" name="Google Shape;431;g6011a6a8b9_0_0"/>
          <p:cNvPicPr preferRelativeResize="0"/>
          <p:nvPr/>
        </p:nvPicPr>
        <p:blipFill>
          <a:blip r:embed="rId3">
            <a:alphaModFix/>
          </a:blip>
          <a:stretch>
            <a:fillRect/>
          </a:stretch>
        </p:blipFill>
        <p:spPr>
          <a:xfrm>
            <a:off x="4341100" y="2507325"/>
            <a:ext cx="3376500" cy="200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5ff9c0e591_0_30"/>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Async</a:t>
            </a:r>
            <a:endParaRPr/>
          </a:p>
        </p:txBody>
      </p:sp>
      <p:sp>
        <p:nvSpPr>
          <p:cNvPr id="437" name="Google Shape;437;g5ff9c0e591_0_30"/>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Clr>
                <a:srgbClr val="7F7F7F"/>
              </a:buClr>
              <a:buSzPts val="1800"/>
              <a:buChar char="•"/>
            </a:pPr>
            <a:r>
              <a:rPr lang="es-ES" dirty="0"/>
              <a:t>Una función </a:t>
            </a:r>
            <a:r>
              <a:rPr lang="es-ES" dirty="0" err="1"/>
              <a:t>async</a:t>
            </a:r>
            <a:r>
              <a:rPr lang="es-ES" dirty="0"/>
              <a:t> devuelve un elemento </a:t>
            </a:r>
            <a:r>
              <a:rPr lang="es-ES" dirty="0" err="1"/>
              <a:t>Promise</a:t>
            </a:r>
            <a:r>
              <a:rPr lang="es-ES" dirty="0"/>
              <a:t>. Cuando la función </a:t>
            </a:r>
            <a:r>
              <a:rPr lang="es-ES" dirty="0" err="1"/>
              <a:t>async</a:t>
            </a:r>
            <a:r>
              <a:rPr lang="es-ES" dirty="0"/>
              <a:t> devuelve un valor, </a:t>
            </a:r>
            <a:r>
              <a:rPr lang="es-ES" dirty="0" err="1"/>
              <a:t>Promise</a:t>
            </a:r>
            <a:r>
              <a:rPr lang="es-ES" dirty="0"/>
              <a:t> se resolverá con el valor devuelto. Si la función </a:t>
            </a:r>
            <a:r>
              <a:rPr lang="es-ES" dirty="0" err="1"/>
              <a:t>async</a:t>
            </a:r>
            <a:r>
              <a:rPr lang="es-ES" dirty="0"/>
              <a:t> genera una excepción o algún valor, </a:t>
            </a:r>
            <a:r>
              <a:rPr lang="es-ES" dirty="0" err="1"/>
              <a:t>Promise</a:t>
            </a:r>
            <a:r>
              <a:rPr lang="es-ES" dirty="0"/>
              <a:t> se rechazará con el valor generado.</a:t>
            </a:r>
            <a:endParaRPr dirty="0"/>
          </a:p>
          <a:p>
            <a:pPr marL="257175" lvl="0" indent="-142875" algn="l" rtl="0">
              <a:spcBef>
                <a:spcPts val="360"/>
              </a:spcBef>
              <a:spcAft>
                <a:spcPts val="0"/>
              </a:spcAft>
              <a:buClr>
                <a:srgbClr val="7F7F7F"/>
              </a:buClr>
              <a:buSzPts val="180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5ff9c0e591_0_38"/>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Await</a:t>
            </a:r>
            <a:endParaRPr/>
          </a:p>
        </p:txBody>
      </p:sp>
      <p:sp>
        <p:nvSpPr>
          <p:cNvPr id="443" name="Google Shape;443;g5ff9c0e591_0_38"/>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Clr>
                <a:srgbClr val="7F7F7F"/>
              </a:buClr>
              <a:buSzPts val="1800"/>
              <a:buChar char="•"/>
            </a:pPr>
            <a:r>
              <a:rPr lang="es-ES" dirty="0" err="1"/>
              <a:t>Await</a:t>
            </a:r>
            <a:r>
              <a:rPr lang="es-ES" dirty="0"/>
              <a:t>: El operador </a:t>
            </a:r>
            <a:r>
              <a:rPr lang="es-ES" dirty="0" err="1"/>
              <a:t>await</a:t>
            </a:r>
            <a:r>
              <a:rPr lang="es-ES" dirty="0"/>
              <a:t> es usado para esperar a una promesa. Sólo puede ser usado dentro de una función </a:t>
            </a:r>
            <a:r>
              <a:rPr lang="es-ES" dirty="0" err="1"/>
              <a:t>Async</a:t>
            </a:r>
            <a:r>
              <a:rPr lang="es-ES" dirty="0"/>
              <a:t>.</a:t>
            </a:r>
            <a:endParaRPr dirty="0"/>
          </a:p>
          <a:p>
            <a:pPr marL="257175" lvl="0" indent="-257175" algn="l" rtl="0">
              <a:spcBef>
                <a:spcPts val="0"/>
              </a:spcBef>
              <a:spcAft>
                <a:spcPts val="0"/>
              </a:spcAft>
              <a:buSzPts val="1800"/>
              <a:buChar char="•"/>
            </a:pPr>
            <a:r>
              <a:rPr lang="es-ES" dirty="0" err="1"/>
              <a:t>Then</a:t>
            </a:r>
            <a:r>
              <a:rPr lang="es-ES" dirty="0"/>
              <a:t>: Retorna una promesa.</a:t>
            </a:r>
            <a:endParaRPr dirty="0"/>
          </a:p>
          <a:p>
            <a:pPr marL="257175" lvl="0" indent="-257175" algn="l" rtl="0">
              <a:spcBef>
                <a:spcPts val="0"/>
              </a:spcBef>
              <a:spcAft>
                <a:spcPts val="0"/>
              </a:spcAft>
              <a:buSzPts val="1800"/>
              <a:buChar char="•"/>
            </a:pPr>
            <a:r>
              <a:rPr lang="es-ES" dirty="0"/>
              <a:t>Catch: Retorna una promesa cuando es rechazada mostrando el error o la razón por la cual se rechazo.</a:t>
            </a:r>
            <a:endParaRPr dirty="0"/>
          </a:p>
          <a:p>
            <a:pPr marL="257175" lvl="0" indent="-142875" algn="l" rtl="0">
              <a:spcBef>
                <a:spcPts val="360"/>
              </a:spcBef>
              <a:spcAft>
                <a:spcPts val="0"/>
              </a:spcAft>
              <a:buClr>
                <a:srgbClr val="7F7F7F"/>
              </a:buClr>
              <a:buSzPts val="1800"/>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5ff9c0e591_0_50"/>
          <p:cNvSpPr txBox="1">
            <a:spLocks noGrp="1"/>
          </p:cNvSpPr>
          <p:nvPr>
            <p:ph type="title"/>
          </p:nvPr>
        </p:nvSpPr>
        <p:spPr>
          <a:xfrm>
            <a:off x="456605" y="87475"/>
            <a:ext cx="8229600" cy="702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20038"/>
              </a:buClr>
              <a:buSzPts val="2400"/>
              <a:buFont typeface="Calibri"/>
              <a:buNone/>
            </a:pPr>
            <a:r>
              <a:rPr lang="es-ES"/>
              <a:t>Promesas</a:t>
            </a:r>
            <a:endParaRPr/>
          </a:p>
        </p:txBody>
      </p:sp>
      <p:sp>
        <p:nvSpPr>
          <p:cNvPr id="449" name="Google Shape;449;g5ff9c0e591_0_50"/>
          <p:cNvSpPr txBox="1">
            <a:spLocks noGrp="1"/>
          </p:cNvSpPr>
          <p:nvPr>
            <p:ph type="body" idx="1"/>
          </p:nvPr>
        </p:nvSpPr>
        <p:spPr>
          <a:xfrm>
            <a:off x="467009" y="897564"/>
            <a:ext cx="8219700" cy="3564300"/>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800"/>
              <a:buChar char="•"/>
            </a:pPr>
            <a:r>
              <a:rPr lang="es-ES"/>
              <a:t>Una promesa representa un valor que puede estar disponible ahora, en el futuro, o nunca.</a:t>
            </a:r>
            <a:endParaRPr/>
          </a:p>
          <a:p>
            <a:pPr marL="257175" lvl="0" indent="-257175" algn="l" rtl="0">
              <a:spcBef>
                <a:spcPts val="0"/>
              </a:spcBef>
              <a:spcAft>
                <a:spcPts val="0"/>
              </a:spcAft>
              <a:buSzPts val="1800"/>
              <a:buChar char="•"/>
            </a:pPr>
            <a:r>
              <a:rPr lang="es-ES"/>
              <a:t>Tiene tres estados: </a:t>
            </a:r>
            <a:endParaRPr/>
          </a:p>
          <a:p>
            <a:pPr marL="257175" lvl="0" indent="-257175" algn="l" rtl="0">
              <a:spcBef>
                <a:spcPts val="0"/>
              </a:spcBef>
              <a:spcAft>
                <a:spcPts val="0"/>
              </a:spcAft>
              <a:buSzPts val="1800"/>
              <a:buChar char="•"/>
            </a:pPr>
            <a:r>
              <a:rPr lang="es-ES"/>
              <a:t>Pending: Cuando no se ha resuelto y está esperando un resultado.</a:t>
            </a:r>
            <a:endParaRPr/>
          </a:p>
          <a:p>
            <a:pPr marL="257175" lvl="0" indent="-257175" algn="l" rtl="0">
              <a:spcBef>
                <a:spcPts val="0"/>
              </a:spcBef>
              <a:spcAft>
                <a:spcPts val="0"/>
              </a:spcAft>
              <a:buSzPts val="1800"/>
              <a:buChar char="•"/>
            </a:pPr>
            <a:r>
              <a:rPr lang="es-ES"/>
              <a:t>Resolved: La promesa fue exitosa y devolverá un valor esperado.</a:t>
            </a:r>
            <a:endParaRPr/>
          </a:p>
          <a:p>
            <a:pPr marL="257175" lvl="0" indent="-257175" algn="l" rtl="0">
              <a:spcBef>
                <a:spcPts val="0"/>
              </a:spcBef>
              <a:spcAft>
                <a:spcPts val="0"/>
              </a:spcAft>
              <a:buSzPts val="1800"/>
              <a:buChar char="•"/>
            </a:pPr>
            <a:r>
              <a:rPr lang="es-ES"/>
              <a:t>Rejected: Algo fallo y devolverá un error.</a:t>
            </a:r>
            <a:endParaRPr/>
          </a:p>
          <a:p>
            <a:pPr marL="257175" lvl="0" indent="-142875" algn="l" rtl="0">
              <a:spcBef>
                <a:spcPts val="360"/>
              </a:spcBef>
              <a:spcAft>
                <a:spcPts val="0"/>
              </a:spcAft>
              <a:buClr>
                <a:srgbClr val="7F7F7F"/>
              </a:buClr>
              <a:buSzPts val="1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Promesas</a:t>
            </a:r>
            <a:endParaRPr/>
          </a:p>
        </p:txBody>
      </p:sp>
      <p:pic>
        <p:nvPicPr>
          <p:cNvPr id="455" name="Google Shape;455;p30"/>
          <p:cNvPicPr preferRelativeResize="0"/>
          <p:nvPr/>
        </p:nvPicPr>
        <p:blipFill rotWithShape="1">
          <a:blip r:embed="rId3">
            <a:alphaModFix/>
          </a:blip>
          <a:srcRect/>
          <a:stretch/>
        </p:blipFill>
        <p:spPr>
          <a:xfrm>
            <a:off x="4932040" y="2263923"/>
            <a:ext cx="4048125" cy="1114425"/>
          </a:xfrm>
          <a:prstGeom prst="rect">
            <a:avLst/>
          </a:prstGeom>
          <a:noFill/>
          <a:ln>
            <a:noFill/>
          </a:ln>
        </p:spPr>
      </p:pic>
      <p:pic>
        <p:nvPicPr>
          <p:cNvPr id="456" name="Google Shape;456;p30"/>
          <p:cNvPicPr preferRelativeResize="0"/>
          <p:nvPr/>
        </p:nvPicPr>
        <p:blipFill rotWithShape="1">
          <a:blip r:embed="rId4">
            <a:alphaModFix/>
          </a:blip>
          <a:srcRect/>
          <a:stretch/>
        </p:blipFill>
        <p:spPr>
          <a:xfrm>
            <a:off x="456605" y="987574"/>
            <a:ext cx="4038600" cy="3667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Promesas</a:t>
            </a:r>
            <a:endParaRPr/>
          </a:p>
        </p:txBody>
      </p:sp>
      <p:pic>
        <p:nvPicPr>
          <p:cNvPr id="462" name="Google Shape;462;p31"/>
          <p:cNvPicPr preferRelativeResize="0"/>
          <p:nvPr/>
        </p:nvPicPr>
        <p:blipFill rotWithShape="1">
          <a:blip r:embed="rId3">
            <a:alphaModFix/>
          </a:blip>
          <a:srcRect/>
          <a:stretch/>
        </p:blipFill>
        <p:spPr>
          <a:xfrm>
            <a:off x="5004048" y="2240111"/>
            <a:ext cx="4029075" cy="1114425"/>
          </a:xfrm>
          <a:prstGeom prst="rect">
            <a:avLst/>
          </a:prstGeom>
          <a:noFill/>
          <a:ln>
            <a:noFill/>
          </a:ln>
        </p:spPr>
      </p:pic>
      <p:pic>
        <p:nvPicPr>
          <p:cNvPr id="463" name="Google Shape;463;p31"/>
          <p:cNvPicPr preferRelativeResize="0"/>
          <p:nvPr/>
        </p:nvPicPr>
        <p:blipFill rotWithShape="1">
          <a:blip r:embed="rId4">
            <a:alphaModFix/>
          </a:blip>
          <a:srcRect/>
          <a:stretch/>
        </p:blipFill>
        <p:spPr>
          <a:xfrm>
            <a:off x="456605" y="987574"/>
            <a:ext cx="4029075" cy="3619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Consumir promesas en funciones síncronas</a:t>
            </a:r>
            <a:endParaRPr/>
          </a:p>
        </p:txBody>
      </p:sp>
      <p:pic>
        <p:nvPicPr>
          <p:cNvPr id="469" name="Google Shape;469;p32"/>
          <p:cNvPicPr preferRelativeResize="0">
            <a:picLocks noGrp="1"/>
          </p:cNvPicPr>
          <p:nvPr>
            <p:ph type="body" idx="1"/>
          </p:nvPr>
        </p:nvPicPr>
        <p:blipFill rotWithShape="1">
          <a:blip r:embed="rId3">
            <a:alphaModFix/>
          </a:blip>
          <a:srcRect/>
          <a:stretch/>
        </p:blipFill>
        <p:spPr>
          <a:xfrm>
            <a:off x="166686" y="908347"/>
            <a:ext cx="4119040" cy="3564397"/>
          </a:xfrm>
          <a:prstGeom prst="rect">
            <a:avLst/>
          </a:prstGeom>
          <a:noFill/>
          <a:ln>
            <a:noFill/>
          </a:ln>
        </p:spPr>
      </p:pic>
      <p:pic>
        <p:nvPicPr>
          <p:cNvPr id="470" name="Google Shape;470;p32"/>
          <p:cNvPicPr preferRelativeResize="0"/>
          <p:nvPr/>
        </p:nvPicPr>
        <p:blipFill rotWithShape="1">
          <a:blip r:embed="rId4">
            <a:alphaModFix/>
          </a:blip>
          <a:srcRect/>
          <a:stretch/>
        </p:blipFill>
        <p:spPr>
          <a:xfrm>
            <a:off x="4429664" y="1334032"/>
            <a:ext cx="4037163" cy="21100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Consumir promesas en función síncrona con .then y .catch</a:t>
            </a:r>
            <a:endParaRPr/>
          </a:p>
        </p:txBody>
      </p:sp>
      <p:pic>
        <p:nvPicPr>
          <p:cNvPr id="476" name="Google Shape;476;p33" descr="Imagen que contiene captura de pantalla&#10;&#10;Descripción generada con confianza muy alta"/>
          <p:cNvPicPr preferRelativeResize="0">
            <a:picLocks noGrp="1"/>
          </p:cNvPicPr>
          <p:nvPr>
            <p:ph type="body" idx="1"/>
          </p:nvPr>
        </p:nvPicPr>
        <p:blipFill rotWithShape="1">
          <a:blip r:embed="rId3">
            <a:alphaModFix/>
          </a:blip>
          <a:srcRect/>
          <a:stretch/>
        </p:blipFill>
        <p:spPr>
          <a:xfrm>
            <a:off x="173507" y="973045"/>
            <a:ext cx="3695644" cy="3564397"/>
          </a:xfrm>
          <a:prstGeom prst="rect">
            <a:avLst/>
          </a:prstGeom>
          <a:noFill/>
          <a:ln>
            <a:noFill/>
          </a:ln>
        </p:spPr>
      </p:pic>
      <p:pic>
        <p:nvPicPr>
          <p:cNvPr id="477" name="Google Shape;477;p33"/>
          <p:cNvPicPr preferRelativeResize="0"/>
          <p:nvPr/>
        </p:nvPicPr>
        <p:blipFill rotWithShape="1">
          <a:blip r:embed="rId4">
            <a:alphaModFix/>
          </a:blip>
          <a:srcRect/>
          <a:stretch/>
        </p:blipFill>
        <p:spPr>
          <a:xfrm>
            <a:off x="4181655" y="1484590"/>
            <a:ext cx="4080294" cy="2118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Comparaciones JS y TypeScript</a:t>
            </a:r>
            <a:endParaRPr/>
          </a:p>
        </p:txBody>
      </p:sp>
      <p:sp>
        <p:nvSpPr>
          <p:cNvPr id="149" name="Google Shape;149;p5"/>
          <p:cNvSpPr/>
          <p:nvPr/>
        </p:nvSpPr>
        <p:spPr>
          <a:xfrm>
            <a:off x="107504" y="987574"/>
            <a:ext cx="4463901" cy="2520280"/>
          </a:xfrm>
          <a:prstGeom prst="rect">
            <a:avLst/>
          </a:prstGeom>
          <a:solidFill>
            <a:srgbClr val="8A0638"/>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PROBLEMAS DE JAVASCRIPT</a:t>
            </a:r>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rPr>
              <a:t>D</a:t>
            </a:r>
            <a:r>
              <a:rPr lang="es-ES" sz="1800">
                <a:solidFill>
                  <a:schemeClr val="lt1"/>
                </a:solidFill>
                <a:latin typeface="Arial"/>
                <a:ea typeface="Arial"/>
                <a:cs typeface="Arial"/>
                <a:sym typeface="Arial"/>
              </a:rPr>
              <a:t>efinición de variable.</a:t>
            </a:r>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Cuando un objeto no tiene una propiedad esperada.</a:t>
            </a:r>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Código difícil de mantener.</a:t>
            </a:r>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Sobre escritura de variables, clases, funciones o constantes.</a:t>
            </a:r>
            <a:endParaRPr/>
          </a:p>
          <a:p>
            <a:pPr marL="457200" marR="0" lvl="0" indent="0" algn="l" rtl="0">
              <a:spcBef>
                <a:spcPts val="0"/>
              </a:spcBef>
              <a:spcAft>
                <a:spcPts val="0"/>
              </a:spcAft>
              <a:buNone/>
            </a:pPr>
            <a:endParaRPr/>
          </a:p>
          <a:p>
            <a:pPr marL="285750" marR="0" lvl="0" indent="-171450" algn="l"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sp>
        <p:nvSpPr>
          <p:cNvPr id="150" name="Google Shape;150;p5"/>
          <p:cNvSpPr/>
          <p:nvPr/>
        </p:nvSpPr>
        <p:spPr>
          <a:xfrm>
            <a:off x="4644008" y="987574"/>
            <a:ext cx="4320480" cy="2520280"/>
          </a:xfrm>
          <a:prstGeom prst="rect">
            <a:avLst/>
          </a:prstGeom>
          <a:solidFill>
            <a:srgbClr val="8B0739"/>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1800">
                <a:solidFill>
                  <a:schemeClr val="lt1"/>
                </a:solidFill>
              </a:rPr>
              <a:t>CARACTERÍSTICAS</a:t>
            </a:r>
            <a:r>
              <a:rPr lang="es-ES" sz="1800">
                <a:solidFill>
                  <a:schemeClr val="lt1"/>
                </a:solidFill>
                <a:latin typeface="Arial"/>
                <a:ea typeface="Arial"/>
                <a:cs typeface="Arial"/>
                <a:sym typeface="Arial"/>
              </a:rPr>
              <a:t> FALTANTES EN JAVASCRIPT</a:t>
            </a:r>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Tipos de variables</a:t>
            </a:r>
            <a:endParaRPr sz="18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Errores en tiempo de escritura</a:t>
            </a:r>
            <a:endParaRPr sz="18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Método estático de programación</a:t>
            </a:r>
            <a:endParaRPr sz="18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Clases y módulos</a:t>
            </a:r>
            <a:endParaRPr sz="1800">
              <a:solidFill>
                <a:schemeClr val="lt1"/>
              </a:solidFill>
              <a:latin typeface="Arial"/>
              <a:ea typeface="Arial"/>
              <a:cs typeface="Arial"/>
              <a:sym typeface="Arial"/>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Consumir promesas en funciones síncronas rechazadas</a:t>
            </a:r>
            <a:endParaRPr/>
          </a:p>
        </p:txBody>
      </p:sp>
      <p:pic>
        <p:nvPicPr>
          <p:cNvPr id="483" name="Google Shape;483;p34"/>
          <p:cNvPicPr preferRelativeResize="0">
            <a:picLocks noGrp="1"/>
          </p:cNvPicPr>
          <p:nvPr>
            <p:ph type="body" idx="1"/>
          </p:nvPr>
        </p:nvPicPr>
        <p:blipFill rotWithShape="1">
          <a:blip r:embed="rId3">
            <a:alphaModFix/>
          </a:blip>
          <a:srcRect/>
          <a:stretch/>
        </p:blipFill>
        <p:spPr>
          <a:xfrm>
            <a:off x="186594" y="919130"/>
            <a:ext cx="3928263" cy="3564397"/>
          </a:xfrm>
          <a:prstGeom prst="rect">
            <a:avLst/>
          </a:prstGeom>
          <a:noFill/>
          <a:ln>
            <a:noFill/>
          </a:ln>
        </p:spPr>
      </p:pic>
      <p:pic>
        <p:nvPicPr>
          <p:cNvPr id="484" name="Google Shape;484;p34"/>
          <p:cNvPicPr preferRelativeResize="0"/>
          <p:nvPr/>
        </p:nvPicPr>
        <p:blipFill rotWithShape="1">
          <a:blip r:embed="rId4">
            <a:alphaModFix/>
          </a:blip>
          <a:srcRect/>
          <a:stretch/>
        </p:blipFill>
        <p:spPr>
          <a:xfrm>
            <a:off x="4338818" y="1712164"/>
            <a:ext cx="3248384" cy="27424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Promesas asíncronas con control de errores.</a:t>
            </a:r>
            <a:endParaRPr/>
          </a:p>
        </p:txBody>
      </p:sp>
      <p:pic>
        <p:nvPicPr>
          <p:cNvPr id="490" name="Google Shape;490;p35" descr="Imagen que contiene captura de pantalla&#10;&#10;Descripción generada con confianza muy alta"/>
          <p:cNvPicPr preferRelativeResize="0">
            <a:picLocks noGrp="1"/>
          </p:cNvPicPr>
          <p:nvPr>
            <p:ph type="body" idx="1"/>
          </p:nvPr>
        </p:nvPicPr>
        <p:blipFill rotWithShape="1">
          <a:blip r:embed="rId3">
            <a:alphaModFix/>
          </a:blip>
          <a:srcRect/>
          <a:stretch/>
        </p:blipFill>
        <p:spPr>
          <a:xfrm>
            <a:off x="552946" y="1037743"/>
            <a:ext cx="4015068" cy="3564397"/>
          </a:xfrm>
          <a:prstGeom prst="rect">
            <a:avLst/>
          </a:prstGeom>
          <a:noFill/>
          <a:ln>
            <a:noFill/>
          </a:ln>
        </p:spPr>
      </p:pic>
      <p:pic>
        <p:nvPicPr>
          <p:cNvPr id="491" name="Google Shape;491;p35"/>
          <p:cNvPicPr preferRelativeResize="0"/>
          <p:nvPr/>
        </p:nvPicPr>
        <p:blipFill rotWithShape="1">
          <a:blip r:embed="rId4">
            <a:alphaModFix/>
          </a:blip>
          <a:srcRect/>
          <a:stretch/>
        </p:blipFill>
        <p:spPr>
          <a:xfrm>
            <a:off x="4645325" y="1042717"/>
            <a:ext cx="4285171" cy="29761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Promesas asíncronas con control de errores</a:t>
            </a:r>
            <a:endParaRPr/>
          </a:p>
        </p:txBody>
      </p:sp>
      <p:pic>
        <p:nvPicPr>
          <p:cNvPr id="497" name="Google Shape;497;p36"/>
          <p:cNvPicPr preferRelativeResize="0"/>
          <p:nvPr/>
        </p:nvPicPr>
        <p:blipFill rotWithShape="1">
          <a:blip r:embed="rId3">
            <a:alphaModFix/>
          </a:blip>
          <a:srcRect/>
          <a:stretch/>
        </p:blipFill>
        <p:spPr>
          <a:xfrm>
            <a:off x="4673092" y="1539636"/>
            <a:ext cx="3248384" cy="274248"/>
          </a:xfrm>
          <a:prstGeom prst="rect">
            <a:avLst/>
          </a:prstGeom>
          <a:noFill/>
          <a:ln>
            <a:noFill/>
          </a:ln>
        </p:spPr>
      </p:pic>
      <p:pic>
        <p:nvPicPr>
          <p:cNvPr id="498" name="Google Shape;498;p36"/>
          <p:cNvPicPr preferRelativeResize="0"/>
          <p:nvPr/>
        </p:nvPicPr>
        <p:blipFill>
          <a:blip r:embed="rId4">
            <a:alphaModFix/>
          </a:blip>
          <a:stretch>
            <a:fillRect/>
          </a:stretch>
        </p:blipFill>
        <p:spPr>
          <a:xfrm>
            <a:off x="246400" y="966925"/>
            <a:ext cx="3922400" cy="3742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Promesas asíncronas sin control de errores</a:t>
            </a:r>
            <a:endParaRPr/>
          </a:p>
        </p:txBody>
      </p:sp>
      <p:pic>
        <p:nvPicPr>
          <p:cNvPr id="504" name="Google Shape;504;p37" descr="Imagen que contiene botella, negro, foto&#10;&#10;Descripción generada con confianza alta"/>
          <p:cNvPicPr preferRelativeResize="0">
            <a:picLocks noGrp="1"/>
          </p:cNvPicPr>
          <p:nvPr>
            <p:ph type="body" idx="1"/>
          </p:nvPr>
        </p:nvPicPr>
        <p:blipFill rotWithShape="1">
          <a:blip r:embed="rId3">
            <a:alphaModFix/>
          </a:blip>
          <a:srcRect/>
          <a:stretch/>
        </p:blipFill>
        <p:spPr>
          <a:xfrm>
            <a:off x="3338" y="3748902"/>
            <a:ext cx="9136348" cy="579041"/>
          </a:xfrm>
          <a:prstGeom prst="rect">
            <a:avLst/>
          </a:prstGeom>
          <a:noFill/>
          <a:ln>
            <a:noFill/>
          </a:ln>
        </p:spPr>
      </p:pic>
      <p:pic>
        <p:nvPicPr>
          <p:cNvPr id="505" name="Google Shape;505;p37"/>
          <p:cNvPicPr preferRelativeResize="0"/>
          <p:nvPr/>
        </p:nvPicPr>
        <p:blipFill rotWithShape="1">
          <a:blip r:embed="rId4">
            <a:alphaModFix/>
          </a:blip>
          <a:srcRect/>
          <a:stretch/>
        </p:blipFill>
        <p:spPr>
          <a:xfrm>
            <a:off x="105673" y="875451"/>
            <a:ext cx="3670539" cy="277796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Encadenamiento de promesas</a:t>
            </a:r>
            <a:endParaRPr/>
          </a:p>
        </p:txBody>
      </p:sp>
      <p:pic>
        <p:nvPicPr>
          <p:cNvPr id="511" name="Google Shape;511;p38"/>
          <p:cNvPicPr preferRelativeResize="0">
            <a:picLocks noGrp="1"/>
          </p:cNvPicPr>
          <p:nvPr>
            <p:ph type="body" idx="1"/>
          </p:nvPr>
        </p:nvPicPr>
        <p:blipFill rotWithShape="1">
          <a:blip r:embed="rId3">
            <a:alphaModFix/>
          </a:blip>
          <a:srcRect/>
          <a:stretch/>
        </p:blipFill>
        <p:spPr>
          <a:xfrm>
            <a:off x="175007" y="976944"/>
            <a:ext cx="6086475" cy="2952750"/>
          </a:xfrm>
          <a:prstGeom prst="rect">
            <a:avLst/>
          </a:prstGeom>
          <a:noFill/>
          <a:ln>
            <a:noFill/>
          </a:ln>
        </p:spPr>
      </p:pic>
      <p:pic>
        <p:nvPicPr>
          <p:cNvPr id="512" name="Google Shape;512;p38"/>
          <p:cNvPicPr preferRelativeResize="0"/>
          <p:nvPr/>
        </p:nvPicPr>
        <p:blipFill rotWithShape="1">
          <a:blip r:embed="rId4">
            <a:alphaModFix/>
          </a:blip>
          <a:srcRect/>
          <a:stretch/>
        </p:blipFill>
        <p:spPr>
          <a:xfrm>
            <a:off x="6471429" y="1288391"/>
            <a:ext cx="2336680" cy="46402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6019cacb71_0_47"/>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for</a:t>
            </a:r>
            <a:endParaRPr/>
          </a:p>
        </p:txBody>
      </p:sp>
      <p:sp>
        <p:nvSpPr>
          <p:cNvPr id="519" name="Google Shape;519;g6019cacb71_0_47"/>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lvl="0" indent="-257175" algn="l" rtl="0">
              <a:lnSpc>
                <a:spcPct val="115000"/>
              </a:lnSpc>
              <a:spcBef>
                <a:spcPts val="500"/>
              </a:spcBef>
              <a:spcAft>
                <a:spcPts val="0"/>
              </a:spcAft>
              <a:buSzPts val="1800"/>
              <a:buChar char="•"/>
            </a:pPr>
            <a:r>
              <a:rPr lang="es-ES" dirty="0"/>
              <a:t>El ciclo </a:t>
            </a:r>
            <a:r>
              <a:rPr lang="es-ES" dirty="0" err="1"/>
              <a:t>for</a:t>
            </a:r>
            <a:r>
              <a:rPr lang="es-ES" dirty="0"/>
              <a:t> es una estructura de control en programación en la que se puede indicar de antemano el número mínimo de iteraciones. </a:t>
            </a:r>
            <a:endParaRPr dirty="0"/>
          </a:p>
          <a:p>
            <a:pPr marL="257175" lvl="0" indent="0" algn="l" rtl="0">
              <a:lnSpc>
                <a:spcPct val="115000"/>
              </a:lnSpc>
              <a:spcBef>
                <a:spcPts val="500"/>
              </a:spcBef>
              <a:spcAft>
                <a:spcPts val="0"/>
              </a:spcAft>
              <a:buNone/>
            </a:pPr>
            <a:endParaRPr dirty="0"/>
          </a:p>
        </p:txBody>
      </p:sp>
      <p:pic>
        <p:nvPicPr>
          <p:cNvPr id="520" name="Google Shape;520;g6019cacb71_0_47"/>
          <p:cNvPicPr preferRelativeResize="0"/>
          <p:nvPr/>
        </p:nvPicPr>
        <p:blipFill>
          <a:blip r:embed="rId3">
            <a:alphaModFix/>
          </a:blip>
          <a:stretch>
            <a:fillRect/>
          </a:stretch>
        </p:blipFill>
        <p:spPr>
          <a:xfrm>
            <a:off x="599925" y="1729000"/>
            <a:ext cx="3870350" cy="1192750"/>
          </a:xfrm>
          <a:prstGeom prst="rect">
            <a:avLst/>
          </a:prstGeom>
          <a:noFill/>
          <a:ln>
            <a:noFill/>
          </a:ln>
        </p:spPr>
      </p:pic>
      <p:pic>
        <p:nvPicPr>
          <p:cNvPr id="521" name="Google Shape;521;g6019cacb71_0_47"/>
          <p:cNvPicPr preferRelativeResize="0"/>
          <p:nvPr/>
        </p:nvPicPr>
        <p:blipFill>
          <a:blip r:embed="rId4">
            <a:alphaModFix/>
          </a:blip>
          <a:stretch>
            <a:fillRect/>
          </a:stretch>
        </p:blipFill>
        <p:spPr>
          <a:xfrm>
            <a:off x="6421788" y="1638000"/>
            <a:ext cx="360100" cy="2823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6019cacb71_0_58"/>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.push()</a:t>
            </a:r>
            <a:endParaRPr/>
          </a:p>
        </p:txBody>
      </p:sp>
      <p:sp>
        <p:nvSpPr>
          <p:cNvPr id="528" name="Google Shape;528;g6019cacb71_0_58"/>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lvl="0" indent="-257175" algn="l" rtl="0">
              <a:lnSpc>
                <a:spcPct val="115000"/>
              </a:lnSpc>
              <a:spcBef>
                <a:spcPts val="500"/>
              </a:spcBef>
              <a:spcAft>
                <a:spcPts val="0"/>
              </a:spcAft>
              <a:buSzPts val="1800"/>
              <a:buChar char="•"/>
            </a:pPr>
            <a:r>
              <a:rPr lang="es-ES"/>
              <a:t>El método push() añade uno o más elementos al final de un array y devuelve la nueva longitud del array.</a:t>
            </a:r>
            <a:endParaRPr/>
          </a:p>
          <a:p>
            <a:pPr marL="257175" lvl="0" indent="0" algn="l" rtl="0">
              <a:lnSpc>
                <a:spcPct val="115000"/>
              </a:lnSpc>
              <a:spcBef>
                <a:spcPts val="500"/>
              </a:spcBef>
              <a:spcAft>
                <a:spcPts val="0"/>
              </a:spcAft>
              <a:buNone/>
            </a:pPr>
            <a:endParaRPr/>
          </a:p>
        </p:txBody>
      </p:sp>
      <p:pic>
        <p:nvPicPr>
          <p:cNvPr id="529" name="Google Shape;529;g6019cacb71_0_58"/>
          <p:cNvPicPr preferRelativeResize="0"/>
          <p:nvPr/>
        </p:nvPicPr>
        <p:blipFill>
          <a:blip r:embed="rId3">
            <a:alphaModFix/>
          </a:blip>
          <a:stretch>
            <a:fillRect/>
          </a:stretch>
        </p:blipFill>
        <p:spPr>
          <a:xfrm>
            <a:off x="635925" y="3754357"/>
            <a:ext cx="1379625" cy="321900"/>
          </a:xfrm>
          <a:prstGeom prst="rect">
            <a:avLst/>
          </a:prstGeom>
          <a:noFill/>
          <a:ln>
            <a:noFill/>
          </a:ln>
        </p:spPr>
      </p:pic>
      <p:pic>
        <p:nvPicPr>
          <p:cNvPr id="530" name="Google Shape;530;g6019cacb71_0_58"/>
          <p:cNvPicPr preferRelativeResize="0"/>
          <p:nvPr/>
        </p:nvPicPr>
        <p:blipFill>
          <a:blip r:embed="rId4">
            <a:alphaModFix/>
          </a:blip>
          <a:stretch>
            <a:fillRect/>
          </a:stretch>
        </p:blipFill>
        <p:spPr>
          <a:xfrm>
            <a:off x="635925" y="1749450"/>
            <a:ext cx="4023600" cy="1648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6019cacb71_0_69"/>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Break y continue </a:t>
            </a:r>
            <a:endParaRPr/>
          </a:p>
        </p:txBody>
      </p:sp>
      <p:sp>
        <p:nvSpPr>
          <p:cNvPr id="537" name="Google Shape;537;g6019cacb71_0_69"/>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lvl="0" indent="-257175" algn="l" rtl="0">
              <a:lnSpc>
                <a:spcPct val="115000"/>
              </a:lnSpc>
              <a:spcBef>
                <a:spcPts val="500"/>
              </a:spcBef>
              <a:spcAft>
                <a:spcPts val="0"/>
              </a:spcAft>
              <a:buSzPts val="1800"/>
              <a:buChar char="•"/>
            </a:pPr>
            <a:r>
              <a:rPr lang="es-ES"/>
              <a:t>Las sentencias break y continue permiten manipular el comportamiento normal de los bucles for para detener el bucle o para saltarse algunas repeticiones. Concretamente, la sentencia break permite terminar de forma abrupta un bucle y la sentencia continue permite saltarse algunas repeticiones del bucle.</a:t>
            </a:r>
            <a:endParaRPr/>
          </a:p>
          <a:p>
            <a:pPr marL="257175" lvl="0" indent="0" algn="l" rtl="0">
              <a:lnSpc>
                <a:spcPct val="115000"/>
              </a:lnSpc>
              <a:spcBef>
                <a:spcPts val="50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6019cacb71_0_86"/>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Break</a:t>
            </a:r>
            <a:endParaRPr/>
          </a:p>
        </p:txBody>
      </p:sp>
      <p:pic>
        <p:nvPicPr>
          <p:cNvPr id="544" name="Google Shape;544;g6019cacb71_0_86"/>
          <p:cNvPicPr preferRelativeResize="0"/>
          <p:nvPr/>
        </p:nvPicPr>
        <p:blipFill>
          <a:blip r:embed="rId3">
            <a:alphaModFix/>
          </a:blip>
          <a:stretch>
            <a:fillRect/>
          </a:stretch>
        </p:blipFill>
        <p:spPr>
          <a:xfrm>
            <a:off x="367275" y="1002300"/>
            <a:ext cx="7360950" cy="1569450"/>
          </a:xfrm>
          <a:prstGeom prst="rect">
            <a:avLst/>
          </a:prstGeom>
          <a:noFill/>
          <a:ln>
            <a:noFill/>
          </a:ln>
        </p:spPr>
      </p:pic>
      <p:pic>
        <p:nvPicPr>
          <p:cNvPr id="545" name="Google Shape;545;g6019cacb71_0_86"/>
          <p:cNvPicPr preferRelativeResize="0"/>
          <p:nvPr/>
        </p:nvPicPr>
        <p:blipFill>
          <a:blip r:embed="rId4">
            <a:alphaModFix/>
          </a:blip>
          <a:stretch>
            <a:fillRect/>
          </a:stretch>
        </p:blipFill>
        <p:spPr>
          <a:xfrm>
            <a:off x="324225" y="2784575"/>
            <a:ext cx="7447050" cy="284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g6019cacb71_0_78"/>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Continue</a:t>
            </a:r>
            <a:endParaRPr/>
          </a:p>
        </p:txBody>
      </p:sp>
      <p:pic>
        <p:nvPicPr>
          <p:cNvPr id="552" name="Google Shape;552;g6019cacb71_0_78"/>
          <p:cNvPicPr preferRelativeResize="0"/>
          <p:nvPr/>
        </p:nvPicPr>
        <p:blipFill>
          <a:blip r:embed="rId3">
            <a:alphaModFix/>
          </a:blip>
          <a:stretch>
            <a:fillRect/>
          </a:stretch>
        </p:blipFill>
        <p:spPr>
          <a:xfrm>
            <a:off x="528425" y="1190325"/>
            <a:ext cx="7056775" cy="1381425"/>
          </a:xfrm>
          <a:prstGeom prst="rect">
            <a:avLst/>
          </a:prstGeom>
          <a:noFill/>
          <a:ln>
            <a:noFill/>
          </a:ln>
        </p:spPr>
      </p:pic>
      <p:pic>
        <p:nvPicPr>
          <p:cNvPr id="553" name="Google Shape;553;g6019cacb71_0_78"/>
          <p:cNvPicPr preferRelativeResize="0"/>
          <p:nvPr/>
        </p:nvPicPr>
        <p:blipFill>
          <a:blip r:embed="rId4">
            <a:alphaModFix/>
          </a:blip>
          <a:stretch>
            <a:fillRect/>
          </a:stretch>
        </p:blipFill>
        <p:spPr>
          <a:xfrm>
            <a:off x="8022100" y="1191288"/>
            <a:ext cx="438500" cy="276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Comparaciones JS y TypeScript</a:t>
            </a:r>
            <a:endParaRPr/>
          </a:p>
        </p:txBody>
      </p:sp>
      <p:sp>
        <p:nvSpPr>
          <p:cNvPr id="156" name="Google Shape;156;p6"/>
          <p:cNvSpPr/>
          <p:nvPr/>
        </p:nvSpPr>
        <p:spPr>
          <a:xfrm>
            <a:off x="971600" y="1275606"/>
            <a:ext cx="7272808" cy="2664296"/>
          </a:xfrm>
          <a:prstGeom prst="rect">
            <a:avLst/>
          </a:prstGeom>
          <a:solidFill>
            <a:srgbClr val="8B0739"/>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4400">
                <a:solidFill>
                  <a:schemeClr val="lt1"/>
                </a:solidFill>
                <a:latin typeface="Arial"/>
                <a:ea typeface="Arial"/>
                <a:cs typeface="Arial"/>
                <a:sym typeface="Arial"/>
              </a:rPr>
              <a:t>TypeScript</a:t>
            </a:r>
            <a:endParaRPr sz="4400">
              <a:solidFill>
                <a:schemeClr val="lt1"/>
              </a:solidFill>
              <a:latin typeface="Arial"/>
              <a:ea typeface="Arial"/>
              <a:cs typeface="Arial"/>
              <a:sym typeface="Arial"/>
            </a:endParaRPr>
          </a:p>
          <a:p>
            <a:pPr marL="0" marR="0" lvl="0" indent="0" algn="ctr" rtl="0">
              <a:spcBef>
                <a:spcPts val="0"/>
              </a:spcBef>
              <a:spcAft>
                <a:spcPts val="0"/>
              </a:spcAft>
              <a:buNone/>
            </a:pPr>
            <a:endParaRPr sz="4400">
              <a:solidFill>
                <a:schemeClr val="lt1"/>
              </a:solidFill>
              <a:latin typeface="Arial"/>
              <a:ea typeface="Arial"/>
              <a:cs typeface="Arial"/>
              <a:sym typeface="Arial"/>
            </a:endParaRPr>
          </a:p>
          <a:p>
            <a:pPr marL="0" marR="0" lvl="0" indent="0" algn="ctr" rtl="0">
              <a:spcBef>
                <a:spcPts val="0"/>
              </a:spcBef>
              <a:spcAft>
                <a:spcPts val="0"/>
              </a:spcAft>
              <a:buNone/>
            </a:pPr>
            <a:r>
              <a:rPr lang="es-ES" sz="1800">
                <a:solidFill>
                  <a:schemeClr val="lt1"/>
                </a:solidFill>
                <a:latin typeface="Arial"/>
                <a:ea typeface="Arial"/>
                <a:cs typeface="Arial"/>
                <a:sym typeface="Arial"/>
              </a:rPr>
              <a:t>En typescript puedes aprovechar tus conocimientos previos en otros lenguajes como lo es Java, C#, entre otros.</a:t>
            </a:r>
            <a:endParaRPr sz="1800">
              <a:solidFill>
                <a:schemeClr val="lt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g635b527796_0_0"/>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indexOf</a:t>
            </a:r>
            <a:endParaRPr/>
          </a:p>
        </p:txBody>
      </p:sp>
      <p:pic>
        <p:nvPicPr>
          <p:cNvPr id="560" name="Google Shape;560;g635b527796_0_0"/>
          <p:cNvPicPr preferRelativeResize="0"/>
          <p:nvPr/>
        </p:nvPicPr>
        <p:blipFill>
          <a:blip r:embed="rId3">
            <a:alphaModFix/>
          </a:blip>
          <a:stretch>
            <a:fillRect/>
          </a:stretch>
        </p:blipFill>
        <p:spPr>
          <a:xfrm>
            <a:off x="152400" y="941875"/>
            <a:ext cx="6591300" cy="3362325"/>
          </a:xfrm>
          <a:prstGeom prst="rect">
            <a:avLst/>
          </a:prstGeom>
          <a:noFill/>
          <a:ln>
            <a:noFill/>
          </a:ln>
        </p:spPr>
      </p:pic>
      <p:pic>
        <p:nvPicPr>
          <p:cNvPr id="561" name="Google Shape;561;g635b527796_0_0"/>
          <p:cNvPicPr preferRelativeResize="0"/>
          <p:nvPr/>
        </p:nvPicPr>
        <p:blipFill>
          <a:blip r:embed="rId4">
            <a:alphaModFix/>
          </a:blip>
          <a:stretch>
            <a:fillRect/>
          </a:stretch>
        </p:blipFill>
        <p:spPr>
          <a:xfrm>
            <a:off x="7120950" y="1841600"/>
            <a:ext cx="1565250" cy="4753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ff9c0e591_0_56"/>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forEach</a:t>
            </a:r>
            <a:endParaRPr/>
          </a:p>
        </p:txBody>
      </p:sp>
      <p:sp>
        <p:nvSpPr>
          <p:cNvPr id="568" name="Google Shape;568;g5ff9c0e591_0_56"/>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lvl="0" indent="-257175" algn="just" rtl="0">
              <a:spcBef>
                <a:spcPts val="0"/>
              </a:spcBef>
              <a:spcAft>
                <a:spcPts val="0"/>
              </a:spcAft>
              <a:buSzPts val="1800"/>
              <a:buChar char="•"/>
            </a:pPr>
            <a:r>
              <a:rPr lang="es-ES"/>
              <a:t>Ejecuta la función indicada una vez por cada elemento del array.</a:t>
            </a:r>
            <a:endParaRPr/>
          </a:p>
        </p:txBody>
      </p:sp>
      <p:pic>
        <p:nvPicPr>
          <p:cNvPr id="569" name="Google Shape;569;g5ff9c0e591_0_56"/>
          <p:cNvPicPr preferRelativeResize="0"/>
          <p:nvPr/>
        </p:nvPicPr>
        <p:blipFill>
          <a:blip r:embed="rId3">
            <a:alphaModFix/>
          </a:blip>
          <a:stretch>
            <a:fillRect/>
          </a:stretch>
        </p:blipFill>
        <p:spPr>
          <a:xfrm>
            <a:off x="456600" y="1266300"/>
            <a:ext cx="6186125" cy="1728475"/>
          </a:xfrm>
          <a:prstGeom prst="rect">
            <a:avLst/>
          </a:prstGeom>
          <a:noFill/>
          <a:ln>
            <a:noFill/>
          </a:ln>
        </p:spPr>
      </p:pic>
      <p:pic>
        <p:nvPicPr>
          <p:cNvPr id="570" name="Google Shape;570;g5ff9c0e591_0_56"/>
          <p:cNvPicPr preferRelativeResize="0"/>
          <p:nvPr/>
        </p:nvPicPr>
        <p:blipFill>
          <a:blip r:embed="rId4">
            <a:alphaModFix/>
          </a:blip>
          <a:stretch>
            <a:fillRect/>
          </a:stretch>
        </p:blipFill>
        <p:spPr>
          <a:xfrm>
            <a:off x="467000" y="3938798"/>
            <a:ext cx="5195575" cy="3452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6019cacb71_0_26"/>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forEach</a:t>
            </a:r>
            <a:endParaRPr/>
          </a:p>
        </p:txBody>
      </p:sp>
      <p:pic>
        <p:nvPicPr>
          <p:cNvPr id="577" name="Google Shape;577;g6019cacb71_0_26"/>
          <p:cNvPicPr preferRelativeResize="0"/>
          <p:nvPr/>
        </p:nvPicPr>
        <p:blipFill>
          <a:blip r:embed="rId3">
            <a:alphaModFix/>
          </a:blip>
          <a:stretch>
            <a:fillRect/>
          </a:stretch>
        </p:blipFill>
        <p:spPr>
          <a:xfrm>
            <a:off x="823875" y="3084025"/>
            <a:ext cx="7086125" cy="346600"/>
          </a:xfrm>
          <a:prstGeom prst="rect">
            <a:avLst/>
          </a:prstGeom>
          <a:noFill/>
          <a:ln>
            <a:noFill/>
          </a:ln>
        </p:spPr>
      </p:pic>
      <p:pic>
        <p:nvPicPr>
          <p:cNvPr id="578" name="Google Shape;578;g6019cacb71_0_26"/>
          <p:cNvPicPr preferRelativeResize="0"/>
          <p:nvPr/>
        </p:nvPicPr>
        <p:blipFill>
          <a:blip r:embed="rId4">
            <a:alphaModFix/>
          </a:blip>
          <a:stretch>
            <a:fillRect/>
          </a:stretch>
        </p:blipFill>
        <p:spPr>
          <a:xfrm>
            <a:off x="823875" y="995600"/>
            <a:ext cx="6862825" cy="1435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g6019cacb71_0_15"/>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Map</a:t>
            </a:r>
            <a:endParaRPr/>
          </a:p>
        </p:txBody>
      </p:sp>
      <p:sp>
        <p:nvSpPr>
          <p:cNvPr id="585" name="Google Shape;585;g6019cacb71_0_15"/>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lvl="0" indent="-257175" algn="just" rtl="0">
              <a:spcBef>
                <a:spcPts val="0"/>
              </a:spcBef>
              <a:spcAft>
                <a:spcPts val="0"/>
              </a:spcAft>
              <a:buSzPts val="1800"/>
              <a:buChar char="•"/>
            </a:pPr>
            <a:r>
              <a:rPr lang="es-ES"/>
              <a:t>Crea un nuevo array con los resultados de la llamada a la función indicada aplicados a cada uno de sus elementos.</a:t>
            </a:r>
            <a:endParaRPr/>
          </a:p>
        </p:txBody>
      </p:sp>
      <p:pic>
        <p:nvPicPr>
          <p:cNvPr id="586" name="Google Shape;586;g6019cacb71_0_15"/>
          <p:cNvPicPr preferRelativeResize="0"/>
          <p:nvPr/>
        </p:nvPicPr>
        <p:blipFill>
          <a:blip r:embed="rId3">
            <a:alphaModFix/>
          </a:blip>
          <a:stretch>
            <a:fillRect/>
          </a:stretch>
        </p:blipFill>
        <p:spPr>
          <a:xfrm>
            <a:off x="536250" y="1562100"/>
            <a:ext cx="3600450" cy="1009650"/>
          </a:xfrm>
          <a:prstGeom prst="rect">
            <a:avLst/>
          </a:prstGeom>
          <a:noFill/>
          <a:ln>
            <a:noFill/>
          </a:ln>
        </p:spPr>
      </p:pic>
      <p:pic>
        <p:nvPicPr>
          <p:cNvPr id="587" name="Google Shape;587;g6019cacb71_0_15"/>
          <p:cNvPicPr preferRelativeResize="0"/>
          <p:nvPr/>
        </p:nvPicPr>
        <p:blipFill>
          <a:blip r:embed="rId4">
            <a:alphaModFix/>
          </a:blip>
          <a:stretch>
            <a:fillRect/>
          </a:stretch>
        </p:blipFill>
        <p:spPr>
          <a:xfrm>
            <a:off x="536250" y="2926814"/>
            <a:ext cx="1609725" cy="2667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g6011a6a8b9_1_3"/>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Filter</a:t>
            </a:r>
            <a:endParaRPr/>
          </a:p>
        </p:txBody>
      </p:sp>
      <p:sp>
        <p:nvSpPr>
          <p:cNvPr id="594" name="Google Shape;594;g6011a6a8b9_1_3"/>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lvl="0" indent="-257175" algn="l" rtl="0">
              <a:lnSpc>
                <a:spcPct val="115000"/>
              </a:lnSpc>
              <a:spcBef>
                <a:spcPts val="0"/>
              </a:spcBef>
              <a:spcAft>
                <a:spcPts val="0"/>
              </a:spcAft>
              <a:buSzPts val="1800"/>
              <a:buChar char="•"/>
            </a:pPr>
            <a:r>
              <a:rPr lang="es-ES"/>
              <a:t>crea un nuevo array con todos los elementos que cumplan la condición implementada por la función dada.</a:t>
            </a:r>
            <a:endParaRPr sz="1100">
              <a:solidFill>
                <a:schemeClr val="dk1"/>
              </a:solidFill>
              <a:latin typeface="Arial"/>
              <a:ea typeface="Arial"/>
              <a:cs typeface="Arial"/>
              <a:sym typeface="Arial"/>
            </a:endParaRPr>
          </a:p>
          <a:p>
            <a:pPr marL="257175" lvl="0" indent="0" algn="just" rtl="0">
              <a:spcBef>
                <a:spcPts val="1800"/>
              </a:spcBef>
              <a:spcAft>
                <a:spcPts val="0"/>
              </a:spcAft>
              <a:buNone/>
            </a:pPr>
            <a:endParaRPr/>
          </a:p>
        </p:txBody>
      </p:sp>
      <p:pic>
        <p:nvPicPr>
          <p:cNvPr id="595" name="Google Shape;595;g6011a6a8b9_1_3"/>
          <p:cNvPicPr preferRelativeResize="0"/>
          <p:nvPr/>
        </p:nvPicPr>
        <p:blipFill>
          <a:blip r:embed="rId3">
            <a:alphaModFix/>
          </a:blip>
          <a:stretch>
            <a:fillRect/>
          </a:stretch>
        </p:blipFill>
        <p:spPr>
          <a:xfrm>
            <a:off x="467000" y="1830679"/>
            <a:ext cx="6690174" cy="513925"/>
          </a:xfrm>
          <a:prstGeom prst="rect">
            <a:avLst/>
          </a:prstGeom>
          <a:noFill/>
          <a:ln>
            <a:noFill/>
          </a:ln>
        </p:spPr>
      </p:pic>
      <p:pic>
        <p:nvPicPr>
          <p:cNvPr id="596" name="Google Shape;596;g6011a6a8b9_1_3"/>
          <p:cNvPicPr preferRelativeResize="0"/>
          <p:nvPr/>
        </p:nvPicPr>
        <p:blipFill>
          <a:blip r:embed="rId4">
            <a:alphaModFix/>
          </a:blip>
          <a:stretch>
            <a:fillRect/>
          </a:stretch>
        </p:blipFill>
        <p:spPr>
          <a:xfrm>
            <a:off x="456600" y="2681655"/>
            <a:ext cx="5208800" cy="3119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g6011a6a8b9_1_14"/>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Reduce</a:t>
            </a:r>
            <a:endParaRPr/>
          </a:p>
        </p:txBody>
      </p:sp>
      <p:sp>
        <p:nvSpPr>
          <p:cNvPr id="603" name="Google Shape;603;g6011a6a8b9_1_14"/>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lvl="0" indent="-257175" algn="l" rtl="0">
              <a:lnSpc>
                <a:spcPct val="115000"/>
              </a:lnSpc>
              <a:spcBef>
                <a:spcPts val="0"/>
              </a:spcBef>
              <a:spcAft>
                <a:spcPts val="0"/>
              </a:spcAft>
              <a:buSzPts val="1800"/>
              <a:buChar char="•"/>
            </a:pPr>
            <a:r>
              <a:rPr lang="es-ES"/>
              <a:t>ejecuta una función reductora sobre cada elemento de un array, devolviendo como resultado un único valor.</a:t>
            </a:r>
            <a:endParaRPr/>
          </a:p>
          <a:p>
            <a:pPr marL="257175" lvl="0" indent="0" algn="just" rtl="0">
              <a:spcBef>
                <a:spcPts val="1800"/>
              </a:spcBef>
              <a:spcAft>
                <a:spcPts val="0"/>
              </a:spcAft>
              <a:buNone/>
            </a:pPr>
            <a:endParaRPr/>
          </a:p>
        </p:txBody>
      </p:sp>
      <p:pic>
        <p:nvPicPr>
          <p:cNvPr id="604" name="Google Shape;604;g6011a6a8b9_1_14"/>
          <p:cNvPicPr preferRelativeResize="0"/>
          <p:nvPr/>
        </p:nvPicPr>
        <p:blipFill>
          <a:blip r:embed="rId3">
            <a:alphaModFix/>
          </a:blip>
          <a:stretch>
            <a:fillRect/>
          </a:stretch>
        </p:blipFill>
        <p:spPr>
          <a:xfrm>
            <a:off x="718638" y="1711800"/>
            <a:ext cx="6581775" cy="1143000"/>
          </a:xfrm>
          <a:prstGeom prst="rect">
            <a:avLst/>
          </a:prstGeom>
          <a:noFill/>
          <a:ln>
            <a:noFill/>
          </a:ln>
        </p:spPr>
      </p:pic>
      <p:pic>
        <p:nvPicPr>
          <p:cNvPr id="605" name="Google Shape;605;g6011a6a8b9_1_14"/>
          <p:cNvPicPr preferRelativeResize="0"/>
          <p:nvPr/>
        </p:nvPicPr>
        <p:blipFill>
          <a:blip r:embed="rId4">
            <a:alphaModFix/>
          </a:blip>
          <a:stretch>
            <a:fillRect/>
          </a:stretch>
        </p:blipFill>
        <p:spPr>
          <a:xfrm>
            <a:off x="718650" y="3071060"/>
            <a:ext cx="540000" cy="702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g5ff9c0e591_0_64"/>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Métodos de petición HTTP</a:t>
            </a:r>
            <a:endParaRPr/>
          </a:p>
        </p:txBody>
      </p:sp>
      <p:sp>
        <p:nvSpPr>
          <p:cNvPr id="612" name="Google Shape;612;g5ff9c0e591_0_64"/>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marR="0" lvl="0" indent="-257175" algn="just" rtl="0">
              <a:lnSpc>
                <a:spcPct val="100000"/>
              </a:lnSpc>
              <a:spcBef>
                <a:spcPts val="0"/>
              </a:spcBef>
              <a:spcAft>
                <a:spcPts val="0"/>
              </a:spcAft>
              <a:buSzPts val="1800"/>
              <a:buChar char="•"/>
            </a:pPr>
            <a:r>
              <a:rPr lang="es-ES" dirty="0">
                <a:uFill>
                  <a:noFill/>
                </a:uFill>
              </a:rPr>
              <a:t>GET</a:t>
            </a:r>
            <a:r>
              <a:rPr lang="es-ES" dirty="0"/>
              <a:t>: El método GET  solicita una representación de un recurso específico. Las peticiones que usan el método GET sólo deben recuperar datos.</a:t>
            </a:r>
            <a:endParaRPr dirty="0"/>
          </a:p>
          <a:p>
            <a:pPr marL="257175" marR="0" lvl="0" indent="-257175" algn="just" rtl="0">
              <a:lnSpc>
                <a:spcPct val="100000"/>
              </a:lnSpc>
              <a:spcBef>
                <a:spcPts val="0"/>
              </a:spcBef>
              <a:spcAft>
                <a:spcPts val="0"/>
              </a:spcAft>
              <a:buSzPts val="1800"/>
              <a:buChar char="•"/>
            </a:pPr>
            <a:r>
              <a:rPr lang="es-ES" dirty="0"/>
              <a:t>POST: El método POST se utiliza para enviar una entidad a un recurso en específico, causando a menudo un cambio en el estado o efectos secundarios en el servidor.</a:t>
            </a:r>
            <a:endParaRPr dirty="0"/>
          </a:p>
          <a:p>
            <a:pPr marL="257175" marR="0" lvl="0" indent="-257175" algn="just" rtl="0">
              <a:lnSpc>
                <a:spcPct val="100000"/>
              </a:lnSpc>
              <a:spcBef>
                <a:spcPts val="0"/>
              </a:spcBef>
              <a:spcAft>
                <a:spcPts val="0"/>
              </a:spcAft>
              <a:buSzPts val="1800"/>
              <a:buChar char="•"/>
            </a:pPr>
            <a:r>
              <a:rPr lang="es-ES" dirty="0"/>
              <a:t>PUT: El modo PUT reemplaza todas las representaciones actuales del recurso de destino con la carga útil de la petición.</a:t>
            </a:r>
            <a:endParaRPr dirty="0"/>
          </a:p>
          <a:p>
            <a:pPr marL="257175" marR="0" lvl="0" indent="-257175" algn="just" rtl="0">
              <a:lnSpc>
                <a:spcPct val="100000"/>
              </a:lnSpc>
              <a:spcBef>
                <a:spcPts val="0"/>
              </a:spcBef>
              <a:spcAft>
                <a:spcPts val="0"/>
              </a:spcAft>
              <a:buSzPts val="1800"/>
              <a:buChar char="•"/>
            </a:pPr>
            <a:r>
              <a:rPr lang="es-ES" dirty="0"/>
              <a:t>DELETE: El método DELETE borra un recurso en específico.</a:t>
            </a:r>
            <a:endParaRPr dirty="0"/>
          </a:p>
          <a:p>
            <a:pPr marL="257175" marR="0" lvl="0" indent="-257175" algn="just" rtl="0">
              <a:lnSpc>
                <a:spcPct val="100000"/>
              </a:lnSpc>
              <a:spcBef>
                <a:spcPts val="0"/>
              </a:spcBef>
              <a:spcAft>
                <a:spcPts val="0"/>
              </a:spcAft>
              <a:buSzPts val="1800"/>
              <a:buChar char="•"/>
            </a:pPr>
            <a:r>
              <a:rPr lang="es-ES" dirty="0"/>
              <a:t>PATCH: El método PATCH  es utilizado para aplicar modificaciones parciales a un recurso.</a:t>
            </a:r>
            <a:endParaRPr dirty="0"/>
          </a:p>
          <a:p>
            <a:pPr marL="0" marR="0" lvl="0" indent="0" algn="just" rtl="0">
              <a:lnSpc>
                <a:spcPct val="100000"/>
              </a:lnSpc>
              <a:spcBef>
                <a:spcPts val="0"/>
              </a:spcBef>
              <a:spcAft>
                <a:spcPts val="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g5ff9c0e591_0_90"/>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Códigos de estados de respuesta http 1XX (informativos)</a:t>
            </a:r>
            <a:endParaRPr/>
          </a:p>
        </p:txBody>
      </p:sp>
      <p:sp>
        <p:nvSpPr>
          <p:cNvPr id="619" name="Google Shape;619;g5ff9c0e591_0_90"/>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marR="0" lvl="0" indent="-257175" algn="just" rtl="0">
              <a:lnSpc>
                <a:spcPct val="100000"/>
              </a:lnSpc>
              <a:spcBef>
                <a:spcPts val="0"/>
              </a:spcBef>
              <a:spcAft>
                <a:spcPts val="0"/>
              </a:spcAft>
              <a:buSzPts val="1800"/>
              <a:buChar char="•"/>
            </a:pPr>
            <a:r>
              <a:rPr lang="es-ES" dirty="0"/>
              <a:t>100 </a:t>
            </a:r>
            <a:r>
              <a:rPr lang="es-ES" dirty="0" err="1"/>
              <a:t>continue</a:t>
            </a:r>
            <a:r>
              <a:rPr lang="es-ES" dirty="0"/>
              <a:t>: Esta respuesta provisional indica que todo hasta ahora está bien y que el cliente debe continuar con la solicitud o ignorarla si ya está terminada.</a:t>
            </a:r>
            <a:endParaRPr dirty="0"/>
          </a:p>
          <a:p>
            <a:pPr marL="257175" marR="0" lvl="0" indent="-257175" algn="just" rtl="0">
              <a:lnSpc>
                <a:spcPct val="100000"/>
              </a:lnSpc>
              <a:spcBef>
                <a:spcPts val="0"/>
              </a:spcBef>
              <a:spcAft>
                <a:spcPts val="0"/>
              </a:spcAft>
              <a:buSzPts val="1800"/>
              <a:buChar char="•"/>
            </a:pPr>
            <a:r>
              <a:rPr lang="es-ES" dirty="0"/>
              <a:t>101 </a:t>
            </a:r>
            <a:r>
              <a:rPr lang="es-ES" dirty="0" err="1"/>
              <a:t>switching</a:t>
            </a:r>
            <a:r>
              <a:rPr lang="es-ES" dirty="0"/>
              <a:t> </a:t>
            </a:r>
            <a:r>
              <a:rPr lang="es-ES" dirty="0" err="1"/>
              <a:t>protocol</a:t>
            </a:r>
            <a:r>
              <a:rPr lang="es-ES" dirty="0"/>
              <a:t>: Este código se envía en respuesta a un encabezado de solicitud </a:t>
            </a:r>
            <a:r>
              <a:rPr lang="es-ES" dirty="0" err="1">
                <a:uFill>
                  <a:noFill/>
                </a:uFill>
              </a:rPr>
              <a:t>Upgrade</a:t>
            </a:r>
            <a:r>
              <a:rPr lang="es-ES" dirty="0"/>
              <a:t> por el cliente e indica que el servidor acepta el cambio de protocolo propuesto por el agente de usuario.</a:t>
            </a:r>
            <a:endParaRPr dirty="0"/>
          </a:p>
          <a:p>
            <a:pPr marL="257175" marR="0" lvl="0" indent="-257175" algn="just" rtl="0">
              <a:lnSpc>
                <a:spcPct val="100000"/>
              </a:lnSpc>
              <a:spcBef>
                <a:spcPts val="0"/>
              </a:spcBef>
              <a:spcAft>
                <a:spcPts val="0"/>
              </a:spcAft>
              <a:buSzPts val="1800"/>
              <a:buChar char="•"/>
            </a:pPr>
            <a:r>
              <a:rPr lang="es-ES" dirty="0"/>
              <a:t>102 </a:t>
            </a:r>
            <a:r>
              <a:rPr lang="es-ES" dirty="0" err="1"/>
              <a:t>processing</a:t>
            </a:r>
            <a:r>
              <a:rPr lang="es-ES" dirty="0"/>
              <a:t>: Este código indica que el servidor ha recibido la solicitud y aún se encuentra </a:t>
            </a:r>
            <a:r>
              <a:rPr lang="es-ES" dirty="0" err="1"/>
              <a:t>procesandola</a:t>
            </a:r>
            <a:r>
              <a:rPr lang="es-ES" dirty="0"/>
              <a:t>, por lo que no hay respuesta disponible.</a:t>
            </a:r>
            <a:endParaRPr dirty="0"/>
          </a:p>
          <a:p>
            <a:pPr marL="0" marR="0" lvl="0" indent="0" algn="just" rtl="0">
              <a:lnSpc>
                <a:spcPct val="100000"/>
              </a:lnSpc>
              <a:spcBef>
                <a:spcPts val="0"/>
              </a:spcBef>
              <a:spcAft>
                <a:spcPts val="0"/>
              </a:spcAft>
              <a:buNone/>
            </a:pPr>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g5ff9c0e591_0_96"/>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Códigos de estados de respuesta http 2XX (éxito)</a:t>
            </a:r>
            <a:endParaRPr/>
          </a:p>
        </p:txBody>
      </p:sp>
      <p:sp>
        <p:nvSpPr>
          <p:cNvPr id="626" name="Google Shape;626;g5ff9c0e591_0_96"/>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marR="0" lvl="0" indent="-257175" algn="just" rtl="0">
              <a:lnSpc>
                <a:spcPct val="100000"/>
              </a:lnSpc>
              <a:spcBef>
                <a:spcPts val="0"/>
              </a:spcBef>
              <a:spcAft>
                <a:spcPts val="0"/>
              </a:spcAft>
              <a:buSzPts val="1800"/>
              <a:buChar char="•"/>
            </a:pPr>
            <a:r>
              <a:rPr lang="es-ES"/>
              <a:t>200 OK: Ha tenido éxito.</a:t>
            </a:r>
            <a:endParaRPr/>
          </a:p>
          <a:p>
            <a:pPr marL="257175" marR="0" lvl="0" indent="-257175" algn="just" rtl="0">
              <a:lnSpc>
                <a:spcPct val="100000"/>
              </a:lnSpc>
              <a:spcBef>
                <a:spcPts val="0"/>
              </a:spcBef>
              <a:spcAft>
                <a:spcPts val="0"/>
              </a:spcAft>
              <a:buSzPts val="1800"/>
              <a:buChar char="•"/>
            </a:pPr>
            <a:r>
              <a:rPr lang="es-ES"/>
              <a:t>201 Created: Ha tenido éxito y creado nuevo recurso (post, put).</a:t>
            </a:r>
            <a:endParaRPr/>
          </a:p>
          <a:p>
            <a:pPr marL="257175" marR="0" lvl="0" indent="-257175" algn="just" rtl="0">
              <a:lnSpc>
                <a:spcPct val="100000"/>
              </a:lnSpc>
              <a:spcBef>
                <a:spcPts val="0"/>
              </a:spcBef>
              <a:spcAft>
                <a:spcPts val="0"/>
              </a:spcAft>
              <a:buSzPts val="1800"/>
              <a:buChar char="•"/>
            </a:pPr>
            <a:r>
              <a:rPr lang="es-ES"/>
              <a:t>202 Accepted: Se ha enviado la solicitud pero no se ha actuado (por si otro servidor maneja la solicitud).</a:t>
            </a:r>
            <a:endParaRPr/>
          </a:p>
          <a:p>
            <a:pPr marL="257175" marR="0" lvl="0" indent="-257175" algn="just" rtl="0">
              <a:lnSpc>
                <a:spcPct val="100000"/>
              </a:lnSpc>
              <a:spcBef>
                <a:spcPts val="0"/>
              </a:spcBef>
              <a:spcAft>
                <a:spcPts val="0"/>
              </a:spcAft>
              <a:buSzPts val="1800"/>
              <a:buChar char="•"/>
            </a:pPr>
            <a:r>
              <a:rPr lang="es-ES"/>
              <a:t>203 Non-authorative information: Ha tenido éxito pero el contenido no se ha obtenido de la fuente original sino de una copia o un tercero.</a:t>
            </a:r>
            <a:endParaRPr/>
          </a:p>
          <a:p>
            <a:pPr marL="257175" marR="0" lvl="0" indent="-257175" algn="just" rtl="0">
              <a:lnSpc>
                <a:spcPct val="100000"/>
              </a:lnSpc>
              <a:spcBef>
                <a:spcPts val="0"/>
              </a:spcBef>
              <a:spcAft>
                <a:spcPts val="0"/>
              </a:spcAft>
              <a:buSzPts val="1800"/>
              <a:buChar char="•"/>
            </a:pPr>
            <a:r>
              <a:rPr lang="es-ES"/>
              <a:t>204 No content: Ha tenido exito pero no tiene contenido (body) pero puede tener headers.</a:t>
            </a:r>
            <a:endParaRPr/>
          </a:p>
          <a:p>
            <a:pPr marL="257175" marR="0" lvl="0" indent="-257175" algn="just" rtl="0">
              <a:lnSpc>
                <a:spcPct val="100000"/>
              </a:lnSpc>
              <a:spcBef>
                <a:spcPts val="0"/>
              </a:spcBef>
              <a:spcAft>
                <a:spcPts val="0"/>
              </a:spcAft>
              <a:buSzPts val="1800"/>
              <a:buChar char="•"/>
            </a:pPr>
            <a:r>
              <a:rPr lang="es-ES"/>
              <a:t>205 Reset content: Ha tenido éxito pero no tiene contenido la respuesta (se usa en páginas con formularios que deben resetearse).</a:t>
            </a:r>
            <a:endParaRPr/>
          </a:p>
          <a:p>
            <a:pPr marL="257175" marR="0" lvl="0" indent="-257175" algn="just" rtl="0">
              <a:lnSpc>
                <a:spcPct val="100000"/>
              </a:lnSpc>
              <a:spcBef>
                <a:spcPts val="0"/>
              </a:spcBef>
              <a:spcAft>
                <a:spcPts val="0"/>
              </a:spcAft>
              <a:buSzPts val="1800"/>
              <a:buChar char="•"/>
            </a:pPr>
            <a:r>
              <a:rPr lang="es-ES"/>
              <a:t>206 Partial content: La petición servirá parcialmente el contenido solicitado usado para transferencias o descargar previamente detenidas </a:t>
            </a:r>
            <a:endParaRPr/>
          </a:p>
          <a:p>
            <a:pPr marL="257175" marR="0" lvl="0" indent="-257175" algn="just" rtl="0">
              <a:lnSpc>
                <a:spcPct val="100000"/>
              </a:lnSpc>
              <a:spcBef>
                <a:spcPts val="0"/>
              </a:spcBef>
              <a:spcAft>
                <a:spcPts val="0"/>
              </a:spcAft>
              <a:buSzPts val="1800"/>
              <a:buChar char="•"/>
            </a:pPr>
            <a:r>
              <a:rPr lang="es-ES"/>
              <a:t>207 Multi status: Devuelve respuesta de varias fuentes.</a:t>
            </a:r>
            <a:endParaRPr/>
          </a:p>
          <a:p>
            <a:pPr marL="0" marR="0" lvl="0" indent="0" algn="just" rtl="0">
              <a:lnSpc>
                <a:spcPct val="100000"/>
              </a:lnSpc>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g5ff9c0e591_0_103"/>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Códigos de estados de respuesta http 3XX (redirección)</a:t>
            </a:r>
            <a:endParaRPr/>
          </a:p>
        </p:txBody>
      </p:sp>
      <p:sp>
        <p:nvSpPr>
          <p:cNvPr id="633" name="Google Shape;633;g5ff9c0e591_0_103"/>
          <p:cNvSpPr txBox="1">
            <a:spLocks noGrp="1"/>
          </p:cNvSpPr>
          <p:nvPr>
            <p:ph type="body" idx="1"/>
          </p:nvPr>
        </p:nvSpPr>
        <p:spPr>
          <a:xfrm>
            <a:off x="467009" y="897564"/>
            <a:ext cx="8219700" cy="3564300"/>
          </a:xfrm>
          <a:prstGeom prst="rect">
            <a:avLst/>
          </a:prstGeom>
        </p:spPr>
        <p:txBody>
          <a:bodyPr spcFirstLastPara="1" wrap="square" lIns="91425" tIns="45700" rIns="91425" bIns="45700" anchor="t" anchorCtr="0">
            <a:noAutofit/>
          </a:bodyPr>
          <a:lstStyle/>
          <a:p>
            <a:pPr marL="257175" marR="0" lvl="0" indent="-257175" algn="just" rtl="0">
              <a:lnSpc>
                <a:spcPct val="100000"/>
              </a:lnSpc>
              <a:spcBef>
                <a:spcPts val="0"/>
              </a:spcBef>
              <a:spcAft>
                <a:spcPts val="0"/>
              </a:spcAft>
              <a:buSzPts val="1800"/>
              <a:buChar char="•"/>
            </a:pPr>
            <a:r>
              <a:rPr lang="es-ES"/>
              <a:t>300 Multiple choice: Mas de una posible respuesta.</a:t>
            </a:r>
            <a:endParaRPr/>
          </a:p>
          <a:p>
            <a:pPr marL="257175" marR="0" lvl="0" indent="-257175" algn="just" rtl="0">
              <a:lnSpc>
                <a:spcPct val="100000"/>
              </a:lnSpc>
              <a:spcBef>
                <a:spcPts val="0"/>
              </a:spcBef>
              <a:spcAft>
                <a:spcPts val="0"/>
              </a:spcAft>
              <a:buSzPts val="1800"/>
              <a:buChar char="•"/>
            </a:pPr>
            <a:r>
              <a:rPr lang="es-ES"/>
              <a:t>301 Moved Permanently: La página solicitada se ha movido permanentemente.</a:t>
            </a:r>
            <a:endParaRPr/>
          </a:p>
          <a:p>
            <a:pPr marL="257175" marR="0" lvl="0" indent="-257175" algn="just" rtl="0">
              <a:lnSpc>
                <a:spcPct val="100000"/>
              </a:lnSpc>
              <a:spcBef>
                <a:spcPts val="0"/>
              </a:spcBef>
              <a:spcAft>
                <a:spcPts val="0"/>
              </a:spcAft>
              <a:buSzPts val="1800"/>
              <a:buChar char="•"/>
            </a:pPr>
            <a:r>
              <a:rPr lang="es-ES"/>
              <a:t>302 Found: La página solicitada se ha movido temporalmente.</a:t>
            </a:r>
            <a:endParaRPr/>
          </a:p>
          <a:p>
            <a:pPr marL="257175" marR="0" lvl="0" indent="-257175" algn="just" rtl="0">
              <a:lnSpc>
                <a:spcPct val="100000"/>
              </a:lnSpc>
              <a:spcBef>
                <a:spcPts val="0"/>
              </a:spcBef>
              <a:spcAft>
                <a:spcPts val="0"/>
              </a:spcAft>
              <a:buSzPts val="1800"/>
              <a:buChar char="•"/>
            </a:pPr>
            <a:r>
              <a:rPr lang="es-ES"/>
              <a:t>303 See Other: La página solicitada se puede encontrar en una URI diferente.</a:t>
            </a:r>
            <a:endParaRPr/>
          </a:p>
          <a:p>
            <a:pPr marL="257175" marR="0" lvl="0" indent="-257175" algn="just" rtl="0">
              <a:lnSpc>
                <a:spcPct val="100000"/>
              </a:lnSpc>
              <a:spcBef>
                <a:spcPts val="0"/>
              </a:spcBef>
              <a:spcAft>
                <a:spcPts val="0"/>
              </a:spcAft>
              <a:buSzPts val="1800"/>
              <a:buChar char="•"/>
            </a:pPr>
            <a:r>
              <a:rPr lang="es-ES"/>
              <a:t>304 Not Modified: Indica que la página solicitada no se ha modificado desde la última petición.</a:t>
            </a:r>
            <a:endParaRPr/>
          </a:p>
          <a:p>
            <a:pPr marL="257175" marR="0" lvl="0" indent="-257175" algn="just" rtl="0">
              <a:lnSpc>
                <a:spcPct val="100000"/>
              </a:lnSpc>
              <a:spcBef>
                <a:spcPts val="0"/>
              </a:spcBef>
              <a:spcAft>
                <a:spcPts val="0"/>
              </a:spcAft>
              <a:buSzPts val="1800"/>
              <a:buChar char="•"/>
            </a:pPr>
            <a:r>
              <a:rPr lang="es-ES"/>
              <a:t>305 Use Proxy: El recurso solicitado sólo está disponible a través de proxy, cuya dirección se proporciona en la respuesta.</a:t>
            </a:r>
            <a:endParaRPr/>
          </a:p>
          <a:p>
            <a:pPr marL="257175" marR="0" lvl="0" indent="-257175" algn="just" rtl="0">
              <a:lnSpc>
                <a:spcPct val="100000"/>
              </a:lnSpc>
              <a:spcBef>
                <a:spcPts val="0"/>
              </a:spcBef>
              <a:spcAft>
                <a:spcPts val="0"/>
              </a:spcAft>
              <a:buSzPts val="1800"/>
              <a:buChar char="•"/>
            </a:pPr>
            <a:r>
              <a:rPr lang="es-ES"/>
              <a:t>307 Temporary Redirect: La página solicitada se ha movido temporalmente a otra URL. </a:t>
            </a:r>
            <a:endParaRPr/>
          </a:p>
          <a:p>
            <a:pPr marL="257175" marR="0" lvl="0" indent="-257175" algn="just" rtl="0">
              <a:lnSpc>
                <a:spcPct val="100000"/>
              </a:lnSpc>
              <a:spcBef>
                <a:spcPts val="0"/>
              </a:spcBef>
              <a:spcAft>
                <a:spcPts val="0"/>
              </a:spcAft>
              <a:buSzPts val="1800"/>
              <a:buChar char="•"/>
            </a:pPr>
            <a:r>
              <a:rPr lang="es-ES"/>
              <a:t>308 Permanent Redirect: El request y futuros requests deberían repetirse usando otro URI.</a:t>
            </a:r>
            <a:endParaRPr/>
          </a:p>
          <a:p>
            <a:pPr marL="0" marR="0" lvl="0" indent="0" algn="just" rtl="0">
              <a:lnSpc>
                <a:spcPct val="100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TypeScript es un set completo de JavaScript</a:t>
            </a:r>
            <a:endParaRPr/>
          </a:p>
        </p:txBody>
      </p:sp>
      <p:sp>
        <p:nvSpPr>
          <p:cNvPr id="162" name="Google Shape;162;p7"/>
          <p:cNvSpPr/>
          <p:nvPr/>
        </p:nvSpPr>
        <p:spPr>
          <a:xfrm>
            <a:off x="456600" y="915575"/>
            <a:ext cx="8229600" cy="3698400"/>
          </a:xfrm>
          <a:prstGeom prst="rect">
            <a:avLst/>
          </a:prstGeom>
          <a:solidFill>
            <a:srgbClr val="8A0638"/>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endParaRPr>
          </a:p>
          <a:p>
            <a:pPr marL="0" marR="0" lvl="0" indent="0" algn="l" rtl="0">
              <a:spcBef>
                <a:spcPts val="0"/>
              </a:spcBef>
              <a:spcAft>
                <a:spcPts val="0"/>
              </a:spcAft>
              <a:buNone/>
            </a:pPr>
            <a:r>
              <a:rPr lang="es-ES" sz="1800">
                <a:solidFill>
                  <a:schemeClr val="lt1"/>
                </a:solidFill>
                <a:latin typeface="Arial"/>
                <a:ea typeface="Arial"/>
                <a:cs typeface="Arial"/>
                <a:sym typeface="Arial"/>
              </a:rPr>
              <a:t>ES: es el javaScript que conocemos con su respectiva declaración de variable (var), funciones, métodos.</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a:p>
            <a:pPr marL="0" marR="0" lvl="0" indent="0" algn="l" rtl="0">
              <a:spcBef>
                <a:spcPts val="0"/>
              </a:spcBef>
              <a:spcAft>
                <a:spcPts val="0"/>
              </a:spcAft>
              <a:buNone/>
            </a:pPr>
            <a:r>
              <a:rPr lang="es-ES" sz="1800">
                <a:solidFill>
                  <a:schemeClr val="lt1"/>
                </a:solidFill>
                <a:latin typeface="Arial"/>
                <a:ea typeface="Arial"/>
                <a:cs typeface="Arial"/>
                <a:sym typeface="Arial"/>
              </a:rPr>
              <a:t>ES6: ECMAscript 6 el cual incorporó funciones de flechas</a:t>
            </a:r>
            <a:r>
              <a:rPr lang="es-ES" sz="1800">
                <a:solidFill>
                  <a:schemeClr val="lt1"/>
                </a:solidFill>
              </a:rPr>
              <a:t> y</a:t>
            </a:r>
            <a:r>
              <a:rPr lang="es-ES" sz="1800">
                <a:solidFill>
                  <a:schemeClr val="lt1"/>
                </a:solidFill>
                <a:latin typeface="Arial"/>
                <a:ea typeface="Arial"/>
                <a:cs typeface="Arial"/>
                <a:sym typeface="Arial"/>
              </a:rPr>
              <a:t> promesas</a:t>
            </a:r>
            <a:r>
              <a:rPr lang="es-ES" sz="1800">
                <a:solidFill>
                  <a:schemeClr val="lt1"/>
                </a:solidFill>
              </a:rPr>
              <a:t>.</a:t>
            </a:r>
            <a:endParaRPr sz="1800">
              <a:solidFill>
                <a:schemeClr val="lt1"/>
              </a:solidFill>
              <a:latin typeface="Arial"/>
              <a:ea typeface="Arial"/>
              <a:cs typeface="Arial"/>
              <a:sym typeface="Arial"/>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a:p>
            <a:pPr marL="0" marR="0" lvl="0" indent="0" algn="l" rtl="0">
              <a:spcBef>
                <a:spcPts val="0"/>
              </a:spcBef>
              <a:spcAft>
                <a:spcPts val="0"/>
              </a:spcAft>
              <a:buNone/>
            </a:pPr>
            <a:r>
              <a:rPr lang="es-ES" sz="1800">
                <a:solidFill>
                  <a:schemeClr val="lt1"/>
                </a:solidFill>
                <a:latin typeface="Arial"/>
                <a:ea typeface="Arial"/>
                <a:cs typeface="Arial"/>
                <a:sym typeface="Arial"/>
              </a:rPr>
              <a:t>TypeScript: es un lenguaje de programación de código abierto. Cabe resaltar que es desarrollado por Microsoft, el cual es orientado a objetos, TypeScript en su esencia convierte el código a JavaScript, involucra todo lo que puede hacer ES6 todo lo de ES y le adiciona funcionalidades, métodos, propiedades, formas estáticas de programación, lo que significa que si el navegador está basado en JavaScript, este nunca llegará a saber que el código original fue realizado en TypeScript </a:t>
            </a:r>
            <a:endParaRPr sz="1800">
              <a:solidFill>
                <a:schemeClr val="lt1"/>
              </a:solidFill>
              <a:latin typeface="Arial"/>
              <a:ea typeface="Arial"/>
              <a:cs typeface="Arial"/>
              <a:sym typeface="Arial"/>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6019cacb71_0_96"/>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Códigos de estados de respuesta http 4XX (Errores de cliente)</a:t>
            </a:r>
            <a:endParaRPr/>
          </a:p>
        </p:txBody>
      </p:sp>
      <p:sp>
        <p:nvSpPr>
          <p:cNvPr id="640" name="Google Shape;640;g6019cacb71_0_96"/>
          <p:cNvSpPr txBox="1">
            <a:spLocks noGrp="1"/>
          </p:cNvSpPr>
          <p:nvPr>
            <p:ph type="body" idx="1"/>
          </p:nvPr>
        </p:nvSpPr>
        <p:spPr>
          <a:xfrm>
            <a:off x="467000" y="897576"/>
            <a:ext cx="8450100" cy="3837300"/>
          </a:xfrm>
          <a:prstGeom prst="rect">
            <a:avLst/>
          </a:prstGeom>
        </p:spPr>
        <p:txBody>
          <a:bodyPr spcFirstLastPara="1" wrap="square" lIns="91425" tIns="45700" rIns="91425" bIns="45700" anchor="t" anchorCtr="0">
            <a:noAutofit/>
          </a:bodyPr>
          <a:lstStyle/>
          <a:p>
            <a:pPr marL="257175" marR="0" lvl="0" indent="-257175" algn="just" rtl="0">
              <a:lnSpc>
                <a:spcPct val="100000"/>
              </a:lnSpc>
              <a:spcBef>
                <a:spcPts val="0"/>
              </a:spcBef>
              <a:spcAft>
                <a:spcPts val="0"/>
              </a:spcAft>
              <a:buSzPts val="1800"/>
              <a:buChar char="•"/>
            </a:pPr>
            <a:r>
              <a:rPr lang="es-ES"/>
              <a:t>400 Bad Request: El servidor no realizara la petición pues detecta un error por parte del cliente (sintaxis mal formada, etc)</a:t>
            </a:r>
            <a:endParaRPr/>
          </a:p>
          <a:p>
            <a:pPr marL="257175" marR="0" lvl="0" indent="-257175" algn="just" rtl="0">
              <a:lnSpc>
                <a:spcPct val="100000"/>
              </a:lnSpc>
              <a:spcBef>
                <a:spcPts val="0"/>
              </a:spcBef>
              <a:spcAft>
                <a:spcPts val="0"/>
              </a:spcAft>
              <a:buSzPts val="1800"/>
              <a:buChar char="•"/>
            </a:pPr>
            <a:r>
              <a:rPr lang="es-ES"/>
              <a:t>401 Unauthorized: No se tiene credenciales para consumir el recurso.</a:t>
            </a:r>
            <a:endParaRPr/>
          </a:p>
          <a:p>
            <a:pPr marL="257175" marR="0" lvl="0" indent="-257175" algn="just" rtl="0">
              <a:lnSpc>
                <a:spcPct val="100000"/>
              </a:lnSpc>
              <a:spcBef>
                <a:spcPts val="0"/>
              </a:spcBef>
              <a:spcAft>
                <a:spcPts val="0"/>
              </a:spcAft>
              <a:buSzPts val="1800"/>
              <a:buChar char="•"/>
            </a:pPr>
            <a:r>
              <a:rPr lang="es-ES"/>
              <a:t>403 Forbidden: El servidor entendió la petición pero se rehúsa a autorizarla.</a:t>
            </a:r>
            <a:endParaRPr/>
          </a:p>
          <a:p>
            <a:pPr marL="257175" marR="0" lvl="0" indent="-257175" algn="just" rtl="0">
              <a:lnSpc>
                <a:spcPct val="100000"/>
              </a:lnSpc>
              <a:spcBef>
                <a:spcPts val="0"/>
              </a:spcBef>
              <a:spcAft>
                <a:spcPts val="0"/>
              </a:spcAft>
              <a:buSzPts val="1800"/>
              <a:buChar char="•"/>
            </a:pPr>
            <a:r>
              <a:rPr lang="es-ES"/>
              <a:t>404 Not Found: No encontró el recurso.</a:t>
            </a:r>
            <a:endParaRPr/>
          </a:p>
          <a:p>
            <a:pPr marL="257175" marR="0" lvl="0" indent="-257175" algn="just" rtl="0">
              <a:lnSpc>
                <a:spcPct val="100000"/>
              </a:lnSpc>
              <a:spcBef>
                <a:spcPts val="0"/>
              </a:spcBef>
              <a:spcAft>
                <a:spcPts val="0"/>
              </a:spcAft>
              <a:buSzPts val="1800"/>
              <a:buChar char="•"/>
            </a:pPr>
            <a:r>
              <a:rPr lang="es-ES"/>
              <a:t>405 Method Not Allowed: El recurso recibió una petición que es entendido por el servidor de origen pero no está definido en el recurso.</a:t>
            </a:r>
            <a:endParaRPr/>
          </a:p>
          <a:p>
            <a:pPr marL="257175" marR="0" lvl="0" indent="-257175" algn="just" rtl="0">
              <a:lnSpc>
                <a:spcPct val="100000"/>
              </a:lnSpc>
              <a:spcBef>
                <a:spcPts val="0"/>
              </a:spcBef>
              <a:spcAft>
                <a:spcPts val="0"/>
              </a:spcAft>
              <a:buSzPts val="1800"/>
              <a:buChar char="•"/>
            </a:pPr>
            <a:r>
              <a:rPr lang="es-ES"/>
              <a:t>415 Unsupported Media Type: La petición fue enviada con un formato que el recurso no entiende.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g6019cacb71_0_108"/>
          <p:cNvSpPr txBox="1">
            <a:spLocks noGrp="1"/>
          </p:cNvSpPr>
          <p:nvPr>
            <p:ph type="title"/>
          </p:nvPr>
        </p:nvSpPr>
        <p:spPr>
          <a:xfrm>
            <a:off x="456605" y="87475"/>
            <a:ext cx="8229600" cy="7020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s-ES"/>
              <a:t>Códigos de estados de respuesta http 5XX (Errores de servidor)</a:t>
            </a:r>
            <a:endParaRPr/>
          </a:p>
        </p:txBody>
      </p:sp>
      <p:sp>
        <p:nvSpPr>
          <p:cNvPr id="647" name="Google Shape;647;g6019cacb71_0_108"/>
          <p:cNvSpPr txBox="1">
            <a:spLocks noGrp="1"/>
          </p:cNvSpPr>
          <p:nvPr>
            <p:ph type="body" idx="1"/>
          </p:nvPr>
        </p:nvSpPr>
        <p:spPr>
          <a:xfrm>
            <a:off x="467000" y="897576"/>
            <a:ext cx="8450100" cy="3837300"/>
          </a:xfrm>
          <a:prstGeom prst="rect">
            <a:avLst/>
          </a:prstGeom>
        </p:spPr>
        <p:txBody>
          <a:bodyPr spcFirstLastPara="1" wrap="square" lIns="91425" tIns="45700" rIns="91425" bIns="45700" anchor="t" anchorCtr="0">
            <a:noAutofit/>
          </a:bodyPr>
          <a:lstStyle/>
          <a:p>
            <a:pPr marL="257175" marR="0" lvl="0" indent="-257175" algn="just" rtl="0">
              <a:lnSpc>
                <a:spcPct val="100000"/>
              </a:lnSpc>
              <a:spcBef>
                <a:spcPts val="0"/>
              </a:spcBef>
              <a:spcAft>
                <a:spcPts val="0"/>
              </a:spcAft>
              <a:buSzPts val="1800"/>
              <a:buChar char="•"/>
            </a:pPr>
            <a:r>
              <a:rPr lang="es-ES"/>
              <a:t>500 Internal Server Error: El servidor encontró un error que le impide terminar la solicitud.</a:t>
            </a:r>
            <a:endParaRPr/>
          </a:p>
          <a:p>
            <a:pPr marL="257175" marR="0" lvl="0" indent="-257175" algn="just" rtl="0">
              <a:lnSpc>
                <a:spcPct val="100000"/>
              </a:lnSpc>
              <a:spcBef>
                <a:spcPts val="0"/>
              </a:spcBef>
              <a:spcAft>
                <a:spcPts val="0"/>
              </a:spcAft>
              <a:buSzPts val="1800"/>
              <a:buChar char="•"/>
            </a:pPr>
            <a:r>
              <a:rPr lang="es-ES"/>
              <a:t>502 Bad Gateway: Indica que el proxy o gateway recibió una mala respuesta de un servidor entrante tratando de cumplir la solicitud.</a:t>
            </a:r>
            <a:endParaRPr/>
          </a:p>
          <a:p>
            <a:pPr marL="257175" marR="0" lvl="0" indent="-257175" algn="just" rtl="0">
              <a:lnSpc>
                <a:spcPct val="100000"/>
              </a:lnSpc>
              <a:spcBef>
                <a:spcPts val="0"/>
              </a:spcBef>
              <a:spcAft>
                <a:spcPts val="0"/>
              </a:spcAft>
              <a:buSzPts val="1800"/>
              <a:buChar char="•"/>
            </a:pPr>
            <a:r>
              <a:rPr lang="es-ES"/>
              <a:t>503 Service Unavailable: No se pudo procesar la solicitud debido a una sobrecarga del mismo o un mantenimiento programado.</a:t>
            </a:r>
            <a:endParaRPr/>
          </a:p>
          <a:p>
            <a:pPr marL="257175" marR="0" lvl="0" indent="-257175" algn="just" rtl="0">
              <a:lnSpc>
                <a:spcPct val="100000"/>
              </a:lnSpc>
              <a:spcBef>
                <a:spcPts val="0"/>
              </a:spcBef>
              <a:spcAft>
                <a:spcPts val="0"/>
              </a:spcAft>
              <a:buSzPts val="1800"/>
              <a:buChar char="•"/>
            </a:pPr>
            <a:r>
              <a:rPr lang="es-ES"/>
              <a:t>504 Gateway Timeout: Indica que el proxy o gateway recibió un timeout de un servidor que necesitaba para cumplir la solicitud.</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Desafío</a:t>
            </a:r>
            <a:endParaRPr lang="en-US" dirty="0"/>
          </a:p>
        </p:txBody>
      </p:sp>
      <p:sp>
        <p:nvSpPr>
          <p:cNvPr id="3" name="2 Marcador de texto"/>
          <p:cNvSpPr>
            <a:spLocks noGrp="1"/>
          </p:cNvSpPr>
          <p:nvPr>
            <p:ph type="body" idx="1"/>
          </p:nvPr>
        </p:nvSpPr>
        <p:spPr/>
        <p:txBody>
          <a:bodyPr>
            <a:normAutofit lnSpcReduction="10000"/>
          </a:bodyPr>
          <a:lstStyle/>
          <a:p>
            <a:r>
              <a:rPr lang="es-ES" dirty="0"/>
              <a:t>Crea una promesa que determine si un numero ingresado por parámetro es par </a:t>
            </a:r>
            <a:r>
              <a:rPr lang="es-ES"/>
              <a:t>o impar </a:t>
            </a:r>
            <a:r>
              <a:rPr lang="es-ES" dirty="0"/>
              <a:t>(si es par resuelve la promesa  devolviendo el numero elévalo al cuadrado </a:t>
            </a:r>
            <a:r>
              <a:rPr lang="es-ES" dirty="0" err="1"/>
              <a:t>Math.pow</a:t>
            </a:r>
            <a:r>
              <a:rPr lang="es-ES" dirty="0"/>
              <a:t>(numero, potencia) ,  en caso de no serlo recházala con el numero ingresado).</a:t>
            </a:r>
          </a:p>
          <a:p>
            <a:r>
              <a:rPr lang="es-ES" dirty="0"/>
              <a:t>Consume la promesa enviando cualquier numero como parámetro (hazlo con funciones síncronas o asíncronas) y sin importar si se resuelve o rechaza la promesa llama un método que genere un vector de 4 posiciones con una serie del numero devuelto por la promesa multiplicado por el índice actual cada vez (por ejemplo si la promesa devolvió 2 se espera un vector así [2 , 4, 6, 8]).</a:t>
            </a:r>
          </a:p>
          <a:p>
            <a:r>
              <a:rPr lang="es-ES" dirty="0"/>
              <a:t>Posterior a esto llama un método que devuelva el valor de la posición equivalente a la mitad del tamaño del vector (si es 4 por ejemplo devolverá lo que haya en la posición 2 incluso si no es la mitad del vector, usar la función </a:t>
            </a:r>
            <a:r>
              <a:rPr lang="es-ES" dirty="0" err="1"/>
              <a:t>Math.round</a:t>
            </a:r>
            <a:r>
              <a:rPr lang="es-ES" dirty="0"/>
              <a:t> para esto en caso de tener tamaños impares).</a:t>
            </a:r>
            <a:endParaRPr lang="en-US" dirty="0"/>
          </a:p>
        </p:txBody>
      </p:sp>
    </p:spTree>
    <p:extLst>
      <p:ext uri="{BB962C8B-B14F-4D97-AF65-F5344CB8AC3E}">
        <p14:creationId xmlns:p14="http://schemas.microsoft.com/office/powerpoint/2010/main" val="24182119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Desafío</a:t>
            </a:r>
            <a:endParaRPr lang="en-US" dirty="0"/>
          </a:p>
        </p:txBody>
      </p:sp>
      <p:sp>
        <p:nvSpPr>
          <p:cNvPr id="3" name="2 Marcador de texto"/>
          <p:cNvSpPr>
            <a:spLocks noGrp="1"/>
          </p:cNvSpPr>
          <p:nvPr>
            <p:ph type="body" idx="1"/>
          </p:nvPr>
        </p:nvSpPr>
        <p:spPr/>
        <p:txBody>
          <a:bodyPr/>
          <a:lstStyle/>
          <a:p>
            <a:r>
              <a:rPr lang="es-ES" dirty="0"/>
              <a:t>Imprimir el vector hasta la mitad (misma validación que en el punto anterior) y de ahí detener el ciclo.</a:t>
            </a:r>
          </a:p>
          <a:p>
            <a:r>
              <a:rPr lang="es-ES" dirty="0"/>
              <a:t>Finalmente en una variable global escribir tu nombre lo mismo que en una variable de entorno y comparar usando </a:t>
            </a:r>
            <a:r>
              <a:rPr lang="es-ES" dirty="0" err="1"/>
              <a:t>indexOf</a:t>
            </a:r>
            <a:r>
              <a:rPr lang="es-ES" dirty="0"/>
              <a:t> si son el mismo nombre.</a:t>
            </a:r>
          </a:p>
          <a:p>
            <a:r>
              <a:rPr lang="es-ES" dirty="0"/>
              <a:t>Imprimir por consola el resultado de cada función.</a:t>
            </a:r>
            <a:endParaRPr lang="en-US" dirty="0"/>
          </a:p>
        </p:txBody>
      </p:sp>
    </p:spTree>
    <p:extLst>
      <p:ext uri="{BB962C8B-B14F-4D97-AF65-F5344CB8AC3E}">
        <p14:creationId xmlns:p14="http://schemas.microsoft.com/office/powerpoint/2010/main" val="259232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Introducción a los tipos de datos de TypeScript</a:t>
            </a:r>
            <a:endParaRPr/>
          </a:p>
        </p:txBody>
      </p:sp>
      <p:sp>
        <p:nvSpPr>
          <p:cNvPr id="168" name="Google Shape;168;p8"/>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Char char="•"/>
            </a:pPr>
            <a:r>
              <a:rPr lang="es-ES"/>
              <a:t>Variables “let” y “const”</a:t>
            </a:r>
            <a:endParaRPr/>
          </a:p>
          <a:p>
            <a:pPr marL="257175" lvl="0" indent="-257175" algn="l" rtl="0">
              <a:spcBef>
                <a:spcPts val="360"/>
              </a:spcBef>
              <a:spcAft>
                <a:spcPts val="0"/>
              </a:spcAft>
              <a:buClr>
                <a:srgbClr val="7F7F7F"/>
              </a:buClr>
              <a:buSzPts val="1800"/>
              <a:buChar char="•"/>
            </a:pPr>
            <a:r>
              <a:rPr lang="es-ES"/>
              <a:t>Definición de una variable en TS se hace de la siguiente forma:</a:t>
            </a:r>
            <a:endParaRPr/>
          </a:p>
          <a:p>
            <a:pPr marL="642620" lvl="1" indent="-342899" algn="l" rtl="0">
              <a:spcBef>
                <a:spcPts val="300"/>
              </a:spcBef>
              <a:spcAft>
                <a:spcPts val="0"/>
              </a:spcAft>
              <a:buClr>
                <a:srgbClr val="7F7F7F"/>
              </a:buClr>
              <a:buSzPts val="1500"/>
              <a:buFont typeface="Calibri"/>
              <a:buAutoNum type="arabicPeriod"/>
            </a:pPr>
            <a:r>
              <a:rPr lang="es-ES"/>
              <a:t>let nombre:string = "peter";</a:t>
            </a:r>
            <a:endParaRPr/>
          </a:p>
          <a:p>
            <a:pPr marL="642620" lvl="1" indent="-342899" algn="l" rtl="0">
              <a:spcBef>
                <a:spcPts val="300"/>
              </a:spcBef>
              <a:spcAft>
                <a:spcPts val="0"/>
              </a:spcAft>
              <a:buClr>
                <a:srgbClr val="7F7F7F"/>
              </a:buClr>
              <a:buSzPts val="1500"/>
              <a:buFont typeface="Calibri"/>
              <a:buAutoNum type="arabicPeriod"/>
            </a:pPr>
            <a:r>
              <a:rPr lang="es-ES"/>
              <a:t>let numero:number = 123;</a:t>
            </a:r>
            <a:endParaRPr/>
          </a:p>
          <a:p>
            <a:pPr marL="642620" lvl="1" indent="-342899" algn="l" rtl="0">
              <a:spcBef>
                <a:spcPts val="300"/>
              </a:spcBef>
              <a:spcAft>
                <a:spcPts val="0"/>
              </a:spcAft>
              <a:buClr>
                <a:srgbClr val="7F7F7F"/>
              </a:buClr>
              <a:buSzPts val="1500"/>
              <a:buFont typeface="Calibri"/>
              <a:buAutoNum type="arabicPeriod"/>
            </a:pPr>
            <a:r>
              <a:rPr lang="es-ES"/>
              <a:t>let booleano:boolean = true;</a:t>
            </a:r>
            <a:endParaRPr/>
          </a:p>
          <a:p>
            <a:pPr marL="642620" lvl="1" indent="-342899" algn="l" rtl="0">
              <a:spcBef>
                <a:spcPts val="300"/>
              </a:spcBef>
              <a:spcAft>
                <a:spcPts val="0"/>
              </a:spcAft>
              <a:buClr>
                <a:srgbClr val="7F7F7F"/>
              </a:buClr>
              <a:buSzPts val="1500"/>
              <a:buFont typeface="Calibri"/>
              <a:buAutoNum type="arabicPeriod"/>
            </a:pPr>
            <a:r>
              <a:rPr lang="es-ES"/>
              <a:t>let hoy:Date = new Date();</a:t>
            </a:r>
            <a:endParaRPr/>
          </a:p>
          <a:p>
            <a:pPr marL="642620" lvl="1" indent="-342899" algn="l" rtl="0">
              <a:spcBef>
                <a:spcPts val="300"/>
              </a:spcBef>
              <a:spcAft>
                <a:spcPts val="0"/>
              </a:spcAft>
              <a:buClr>
                <a:srgbClr val="7F7F7F"/>
              </a:buClr>
              <a:buSzPts val="1500"/>
              <a:buFont typeface="Calibri"/>
              <a:buAutoNum type="arabicPeriod"/>
            </a:pPr>
            <a:r>
              <a:rPr lang="es-ES"/>
              <a:t>let cualquiera:any;</a:t>
            </a:r>
            <a:endParaRPr/>
          </a:p>
          <a:p>
            <a:pPr marL="299720" lvl="1" indent="0" algn="l" rtl="0">
              <a:spcBef>
                <a:spcPts val="300"/>
              </a:spcBef>
              <a:spcAft>
                <a:spcPts val="0"/>
              </a:spcAft>
              <a:buClr>
                <a:srgbClr val="7F7F7F"/>
              </a:buClr>
              <a:buSzPts val="1500"/>
              <a:buNone/>
            </a:pPr>
            <a:r>
              <a:rPr lang="es-ES"/>
              <a:t>Nota (es importante resaltar que en TypeScript las variables LET tienen distinción por ámbito )</a:t>
            </a:r>
            <a:endParaRPr/>
          </a:p>
          <a:p>
            <a:pPr marL="285750" lvl="0" indent="-285750" algn="l" rtl="0">
              <a:spcBef>
                <a:spcPts val="360"/>
              </a:spcBef>
              <a:spcAft>
                <a:spcPts val="0"/>
              </a:spcAft>
              <a:buClr>
                <a:srgbClr val="7F7F7F"/>
              </a:buClr>
              <a:buSzPts val="1800"/>
              <a:buChar char="•"/>
            </a:pPr>
            <a:r>
              <a:rPr lang="es-ES"/>
              <a:t>Definición de constantes</a:t>
            </a:r>
            <a:endParaRPr/>
          </a:p>
          <a:p>
            <a:pPr marL="642620" lvl="1" indent="-342899" algn="l" rtl="0">
              <a:spcBef>
                <a:spcPts val="300"/>
              </a:spcBef>
              <a:spcAft>
                <a:spcPts val="0"/>
              </a:spcAft>
              <a:buClr>
                <a:srgbClr val="7F7F7F"/>
              </a:buClr>
              <a:buSzPts val="1500"/>
              <a:buFont typeface="Calibri"/>
              <a:buAutoNum type="arabicPeriod"/>
            </a:pPr>
            <a:r>
              <a:rPr lang="es-ES"/>
              <a:t>const OPCIONES=“todas” </a:t>
            </a:r>
            <a:endParaRPr/>
          </a:p>
          <a:p>
            <a:pPr marL="299720" lvl="1" indent="0" algn="l" rtl="0">
              <a:spcBef>
                <a:spcPts val="300"/>
              </a:spcBef>
              <a:spcAft>
                <a:spcPts val="0"/>
              </a:spcAft>
              <a:buClr>
                <a:srgbClr val="7F7F7F"/>
              </a:buClr>
              <a:buSzPts val="1500"/>
              <a:buNone/>
            </a:pPr>
            <a:r>
              <a:rPr lang="es-ES"/>
              <a:t>Nota (por convención las </a:t>
            </a:r>
            <a:r>
              <a:rPr lang="es-ES" u="sng"/>
              <a:t>constantes</a:t>
            </a:r>
            <a:r>
              <a:rPr lang="es-ES"/>
              <a:t> deben ser en mayúsculas y deben ser inicializadas en el momento en que son creadas)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JSON</a:t>
            </a:r>
            <a:endParaRPr/>
          </a:p>
        </p:txBody>
      </p:sp>
      <p:sp>
        <p:nvSpPr>
          <p:cNvPr id="174" name="Google Shape;174;p9"/>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a:t>JSON (JavaScript Object Notation) formato ligero de transferencia de datos.</a:t>
            </a:r>
            <a:endParaRPr/>
          </a:p>
          <a:p>
            <a:pPr marL="257175" lvl="0" indent="-257175" algn="l" rtl="0">
              <a:spcBef>
                <a:spcPts val="360"/>
              </a:spcBef>
              <a:spcAft>
                <a:spcPts val="0"/>
              </a:spcAft>
              <a:buClr>
                <a:srgbClr val="7F7F7F"/>
              </a:buClr>
              <a:buSzPts val="1800"/>
              <a:buChar char="•"/>
            </a:pPr>
            <a:r>
              <a:rPr lang="es-ES"/>
              <a:t>Definición de objetos</a:t>
            </a:r>
            <a:endParaRPr/>
          </a:p>
          <a:p>
            <a:pPr marL="0" lvl="0" indent="0" algn="l" rtl="0">
              <a:spcBef>
                <a:spcPts val="360"/>
              </a:spcBef>
              <a:spcAft>
                <a:spcPts val="0"/>
              </a:spcAft>
              <a:buClr>
                <a:srgbClr val="7F7F7F"/>
              </a:buClr>
              <a:buSzPts val="1800"/>
              <a:buNone/>
            </a:pPr>
            <a:r>
              <a:rPr lang="es-ES"/>
              <a:t>    </a:t>
            </a:r>
            <a:r>
              <a:rPr lang="es-ES" sz="1800"/>
              <a:t>let persona</a:t>
            </a:r>
            <a:r>
              <a:rPr lang="es-ES"/>
              <a:t>=</a:t>
            </a:r>
            <a:endParaRPr/>
          </a:p>
          <a:p>
            <a:pPr marL="0" lvl="0" indent="0" algn="l" rtl="0">
              <a:spcBef>
                <a:spcPts val="360"/>
              </a:spcBef>
              <a:spcAft>
                <a:spcPts val="0"/>
              </a:spcAft>
              <a:buClr>
                <a:srgbClr val="7F7F7F"/>
              </a:buClr>
              <a:buSzPts val="1800"/>
              <a:buNone/>
            </a:pPr>
            <a:r>
              <a:rPr lang="es-ES"/>
              <a:t>    {</a:t>
            </a:r>
            <a:endParaRPr/>
          </a:p>
          <a:p>
            <a:pPr marL="0" lvl="0" indent="0" algn="l" rtl="0">
              <a:spcBef>
                <a:spcPts val="360"/>
              </a:spcBef>
              <a:spcAft>
                <a:spcPts val="0"/>
              </a:spcAft>
              <a:buClr>
                <a:srgbClr val="7F7F7F"/>
              </a:buClr>
              <a:buSzPts val="1800"/>
              <a:buNone/>
            </a:pPr>
            <a:r>
              <a:rPr lang="es-ES"/>
              <a:t>        </a:t>
            </a:r>
            <a:r>
              <a:rPr lang="es-ES" sz="1800"/>
              <a:t>nombre: “juan”,</a:t>
            </a:r>
            <a:r>
              <a:rPr lang="es-ES"/>
              <a:t> </a:t>
            </a:r>
            <a:endParaRPr/>
          </a:p>
          <a:p>
            <a:pPr marL="0" lvl="0" indent="0" algn="l" rtl="0">
              <a:spcBef>
                <a:spcPts val="360"/>
              </a:spcBef>
              <a:spcAft>
                <a:spcPts val="0"/>
              </a:spcAft>
              <a:buClr>
                <a:srgbClr val="7F7F7F"/>
              </a:buClr>
              <a:buSzPts val="1800"/>
              <a:buNone/>
            </a:pPr>
            <a:r>
              <a:rPr lang="es-ES"/>
              <a:t>        </a:t>
            </a:r>
            <a:r>
              <a:rPr lang="es-ES" sz="1800"/>
              <a:t>edad:</a:t>
            </a:r>
            <a:r>
              <a:rPr lang="es-ES"/>
              <a:t> </a:t>
            </a:r>
            <a:r>
              <a:rPr lang="es-ES" sz="1800"/>
              <a:t>20</a:t>
            </a:r>
            <a:endParaRPr/>
          </a:p>
          <a:p>
            <a:pPr marL="0" lvl="0" indent="0" algn="l" rtl="0">
              <a:spcBef>
                <a:spcPts val="360"/>
              </a:spcBef>
              <a:spcAft>
                <a:spcPts val="0"/>
              </a:spcAft>
              <a:buClr>
                <a:srgbClr val="7F7F7F"/>
              </a:buClr>
              <a:buSzPts val="1800"/>
              <a:buNone/>
            </a:pPr>
            <a:r>
              <a:rPr lang="es-ES"/>
              <a:t>    };</a:t>
            </a:r>
            <a:endParaRPr sz="1800"/>
          </a:p>
        </p:txBody>
      </p:sp>
    </p:spTree>
  </p:cSld>
  <p:clrMapOvr>
    <a:masterClrMapping/>
  </p:clrMapOvr>
</p:sld>
</file>

<file path=ppt/theme/theme1.xml><?xml version="1.0" encoding="utf-8"?>
<a:theme xmlns:a="http://schemas.openxmlformats.org/drawingml/2006/main" name="ESPAÑO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2449</Words>
  <Application>Microsoft Office PowerPoint</Application>
  <PresentationFormat>Presentación en pantalla (16:9)</PresentationFormat>
  <Paragraphs>280</Paragraphs>
  <Slides>73</Slides>
  <Notes>71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73</vt:i4>
      </vt:variant>
    </vt:vector>
  </HeadingPairs>
  <TitlesOfParts>
    <vt:vector size="78" baseType="lpstr">
      <vt:lpstr>Noto Sans Symbols</vt:lpstr>
      <vt:lpstr>Arial</vt:lpstr>
      <vt:lpstr>Verdana</vt:lpstr>
      <vt:lpstr>Calibri</vt:lpstr>
      <vt:lpstr>ESPAÑOL</vt:lpstr>
      <vt:lpstr>Presentación de PowerPoint</vt:lpstr>
      <vt:lpstr>Introducción</vt:lpstr>
      <vt:lpstr>Plugins recomendados para los editores de texto</vt:lpstr>
      <vt:lpstr>Plugins recomendados para los editores de texto</vt:lpstr>
      <vt:lpstr>Comparaciones JS y TypeScript</vt:lpstr>
      <vt:lpstr>Comparaciones JS y TypeScript</vt:lpstr>
      <vt:lpstr>TypeScript es un set completo de JavaScript</vt:lpstr>
      <vt:lpstr>Introducción a los tipos de datos de TypeScript</vt:lpstr>
      <vt:lpstr>JSON</vt:lpstr>
      <vt:lpstr>JSON tipos de datos</vt:lpstr>
      <vt:lpstr>Array de JSON</vt:lpstr>
      <vt:lpstr>Lectura de valores de clave de JSON</vt:lpstr>
      <vt:lpstr>JSON.stringify</vt:lpstr>
      <vt:lpstr>JSON.PARSE</vt:lpstr>
      <vt:lpstr>Literal templates del ES6</vt:lpstr>
      <vt:lpstr>Literal templates del ES6</vt:lpstr>
      <vt:lpstr>Literal templates del ES6</vt:lpstr>
      <vt:lpstr>Funciones: parámetros opcionales, obligatorios y por defecto</vt:lpstr>
      <vt:lpstr>Variables de entorno</vt:lpstr>
      <vt:lpstr>Spread Syntax</vt:lpstr>
      <vt:lpstr>Parámetros Rest</vt:lpstr>
      <vt:lpstr>Funciones de flecha de una sola línea</vt:lpstr>
      <vt:lpstr>Funciones de flecha sin parámetros</vt:lpstr>
      <vt:lpstr>Funciones de flecha con un parámetro</vt:lpstr>
      <vt:lpstr>Funciones de flecha de más de un parámetro</vt:lpstr>
      <vt:lpstr>Función de flecha de más de una línea</vt:lpstr>
      <vt:lpstr>Funciones de flecha con más de un posible retorno</vt:lpstr>
      <vt:lpstr>Funciones de flecha posibles parámetros</vt:lpstr>
      <vt:lpstr>Desestructuración de objetos y arreglos</vt:lpstr>
      <vt:lpstr>Desestructuración de objetos y arreglos</vt:lpstr>
      <vt:lpstr>Uso de clases</vt:lpstr>
      <vt:lpstr>Constructor de una clase en TypeScript</vt:lpstr>
      <vt:lpstr>Interfaces en TypeScript</vt:lpstr>
      <vt:lpstr>Control de errores: try, catch, throw, finally</vt:lpstr>
      <vt:lpstr>Control de errores: try, catch</vt:lpstr>
      <vt:lpstr>Control de errores: try, catch, finally</vt:lpstr>
      <vt:lpstr>Control de errores: try, catch, finally</vt:lpstr>
      <vt:lpstr>Control de errores: try, catch, finally, throw</vt:lpstr>
      <vt:lpstr>Control de errores: try, catch, finally, throw</vt:lpstr>
      <vt:lpstr>Control de errores: try, catch, finally, throw</vt:lpstr>
      <vt:lpstr>Control de errores: try, catch, finally, throw</vt:lpstr>
      <vt:lpstr>Síncrono vs asíncrono </vt:lpstr>
      <vt:lpstr>Async</vt:lpstr>
      <vt:lpstr>Await</vt:lpstr>
      <vt:lpstr>Promesas</vt:lpstr>
      <vt:lpstr>Promesas</vt:lpstr>
      <vt:lpstr>Promesas</vt:lpstr>
      <vt:lpstr>Consumir promesas en funciones síncronas</vt:lpstr>
      <vt:lpstr>Consumir promesas en función síncrona con .then y .catch</vt:lpstr>
      <vt:lpstr>Consumir promesas en funciones síncronas rechazadas</vt:lpstr>
      <vt:lpstr>Promesas asíncronas con control de errores.</vt:lpstr>
      <vt:lpstr>Promesas asíncronas con control de errores</vt:lpstr>
      <vt:lpstr>Promesas asíncronas sin control de errores</vt:lpstr>
      <vt:lpstr>Encadenamiento de promesas</vt:lpstr>
      <vt:lpstr>for</vt:lpstr>
      <vt:lpstr>.push()</vt:lpstr>
      <vt:lpstr>Break y continue </vt:lpstr>
      <vt:lpstr>Break</vt:lpstr>
      <vt:lpstr>Continue</vt:lpstr>
      <vt:lpstr>indexOf</vt:lpstr>
      <vt:lpstr>forEach</vt:lpstr>
      <vt:lpstr>forEach</vt:lpstr>
      <vt:lpstr>Map</vt:lpstr>
      <vt:lpstr>Filter</vt:lpstr>
      <vt:lpstr>Reduce</vt:lpstr>
      <vt:lpstr>Métodos de petición HTTP</vt:lpstr>
      <vt:lpstr>Códigos de estados de respuesta http 1XX (informativos)</vt:lpstr>
      <vt:lpstr>Códigos de estados de respuesta http 2XX (éxito)</vt:lpstr>
      <vt:lpstr>Códigos de estados de respuesta http 3XX (redirección)</vt:lpstr>
      <vt:lpstr>Códigos de estados de respuesta http 4XX (Errores de cliente)</vt:lpstr>
      <vt:lpstr>Códigos de estados de respuesta http 5XX (Errores de servidor)</vt:lpstr>
      <vt:lpstr>Desafío</vt:lpstr>
      <vt:lpstr>Desafío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SEBASTIAN</dc:creator>
  <cp:lastModifiedBy>ELIANA.AGUILAR</cp:lastModifiedBy>
  <cp:revision>8</cp:revision>
  <dcterms:created xsi:type="dcterms:W3CDTF">2010-11-11T14:04:48Z</dcterms:created>
  <dcterms:modified xsi:type="dcterms:W3CDTF">2019-09-17T16:24:11Z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0x010100B33100BE29323847913EFAD6354DACAF</vt:lpwstr>
  </property>
</Properties>
</file>