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5" r:id="rId4"/>
    <p:sldId id="261" r:id="rId5"/>
    <p:sldId id="257" r:id="rId6"/>
    <p:sldId id="258" r:id="rId7"/>
    <p:sldId id="259" r:id="rId8"/>
    <p:sldId id="260" r:id="rId9"/>
    <p:sldId id="263" r:id="rId10"/>
    <p:sldId id="269" r:id="rId11"/>
    <p:sldId id="264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2D631-A006-4478-94F1-BB17C6DDD7D7}">
          <p14:sldIdLst>
            <p14:sldId id="256"/>
            <p14:sldId id="267"/>
            <p14:sldId id="265"/>
            <p14:sldId id="261"/>
            <p14:sldId id="257"/>
            <p14:sldId id="258"/>
            <p14:sldId id="259"/>
            <p14:sldId id="260"/>
            <p14:sldId id="263"/>
            <p14:sldId id="269"/>
            <p14:sldId id="264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CC"/>
    <a:srgbClr val="FF6699"/>
    <a:srgbClr val="FF99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4"/>
    <p:restoredTop sz="91738"/>
  </p:normalViewPr>
  <p:slideViewPr>
    <p:cSldViewPr snapToGrid="0">
      <p:cViewPr varScale="1">
        <p:scale>
          <a:sx n="79" d="100"/>
          <a:sy n="7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aria\Box%20Sync\UMD%20semesters\8th%20semester\Rewards%20and%20Competitions\Data%20Challenge\DC2019\Amin\Successful%20Start%20Analy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 of Group Training Attendance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48-4E85-A4CC-7D5F9DFA89C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48-4E85-A4CC-7D5F9DFA89C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  <a:alpha val="3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48-4E85-A4CC-7D5F9DFA89C1}"/>
              </c:ext>
            </c:extLst>
          </c:dPt>
          <c:dLbls>
            <c:dLbl>
              <c:idx val="0"/>
              <c:layout>
                <c:manualLayout>
                  <c:x val="4.2856344425235551E-3"/>
                  <c:y val="2.11382192916957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48-4E85-A4CC-7D5F9DFA89C1}"/>
                </c:ext>
              </c:extLst>
            </c:dLbl>
            <c:dLbl>
              <c:idx val="1"/>
              <c:layout>
                <c:manualLayout>
                  <c:x val="-5.5610936059630974E-17"/>
                  <c:y val="5.06680027532463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48-4E85-A4CC-7D5F9DFA89C1}"/>
                </c:ext>
              </c:extLst>
            </c:dLbl>
            <c:dLbl>
              <c:idx val="2"/>
              <c:layout>
                <c:manualLayout>
                  <c:x val="-4.2856344425235829E-3"/>
                  <c:y val="3.55951949527059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48-4E85-A4CC-7D5F9DFA89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'Started Business Statistics'!$F$66:$F$68</c:f>
              <c:strCache>
                <c:ptCount val="3"/>
                <c:pt idx="0">
                  <c:v>No</c:v>
                </c:pt>
                <c:pt idx="1">
                  <c:v>Not applicable: Already in Business</c:v>
                </c:pt>
                <c:pt idx="2">
                  <c:v>Yes</c:v>
                </c:pt>
              </c:strCache>
            </c:strRef>
          </c:cat>
          <c:val>
            <c:numRef>
              <c:f>'Started Business Statistics'!$H$66:$H$68</c:f>
              <c:numCache>
                <c:formatCode>0.00</c:formatCode>
                <c:ptCount val="3"/>
                <c:pt idx="0">
                  <c:v>0.24076212471131639</c:v>
                </c:pt>
                <c:pt idx="1">
                  <c:v>0.31801037246581804</c:v>
                </c:pt>
                <c:pt idx="2">
                  <c:v>0.35812837432513495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48-4E85-A4CC-7D5F9DFA89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356769519"/>
        <c:axId val="356781583"/>
      </c:barChart>
      <c:catAx>
        <c:axId val="35676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81583"/>
        <c:crosses val="autoZero"/>
        <c:auto val="1"/>
        <c:lblAlgn val="ctr"/>
        <c:lblOffset val="100"/>
        <c:noMultiLvlLbl val="0"/>
      </c:catAx>
      <c:valAx>
        <c:axId val="35678158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5676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D3-4AF6-A2A0-DEE42C726E1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9525" cap="flat" cmpd="sng" algn="ctr">
                <a:solidFill>
                  <a:srgbClr val="FFF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D3-4AF6-A2A0-DEE42C726E19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D3-4AF6-A2A0-DEE42C726E19}"/>
              </c:ext>
            </c:extLst>
          </c:dPt>
          <c:dPt>
            <c:idx val="3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D3-4AF6-A2A0-DEE42C726E19}"/>
              </c:ext>
            </c:extLst>
          </c:dPt>
          <c:dPt>
            <c:idx val="4"/>
            <c:bubble3D val="0"/>
            <c:spPr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D3-4AF6-A2A0-DEE42C726E19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ED3-4AF6-A2A0-DEE42C726E19}"/>
              </c:ext>
            </c:extLst>
          </c:dPt>
          <c:dPt>
            <c:idx val="6"/>
            <c:bubble3D val="0"/>
            <c:spPr>
              <a:solidFill>
                <a:sysClr val="window" lastClr="FFFFFF"/>
              </a:solidFill>
              <a:ln w="9525" cap="flat" cmpd="sng" algn="ctr">
                <a:solidFill>
                  <a:srgbClr val="FF99C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1ED3-4AF6-A2A0-DEE42C726E19}"/>
              </c:ext>
            </c:extLst>
          </c:dPt>
          <c:cat>
            <c:strRef>
              <c:f>'Started Business Statistics'!$B$15:$B$21</c:f>
              <c:strCache>
                <c:ptCount val="7"/>
                <c:pt idx="0">
                  <c:v>Alaska Native</c:v>
                </c:pt>
                <c:pt idx="1">
                  <c:v>Asian</c:v>
                </c:pt>
                <c:pt idx="2">
                  <c:v>Black or African American</c:v>
                </c:pt>
                <c:pt idx="3">
                  <c:v>Choose not to respond</c:v>
                </c:pt>
                <c:pt idx="4">
                  <c:v>Native American</c:v>
                </c:pt>
                <c:pt idx="5">
                  <c:v>Native Hawaiian or Pacific</c:v>
                </c:pt>
                <c:pt idx="6">
                  <c:v>White/Caucasian</c:v>
                </c:pt>
              </c:strCache>
            </c:strRef>
          </c:cat>
          <c:val>
            <c:numRef>
              <c:f>'Started Business Statistics'!$C$15:$C$21</c:f>
              <c:numCache>
                <c:formatCode>0.000</c:formatCode>
                <c:ptCount val="7"/>
                <c:pt idx="0">
                  <c:v>5.8999999999999998E-5</c:v>
                </c:pt>
                <c:pt idx="1">
                  <c:v>3.3960000000000001E-3</c:v>
                </c:pt>
                <c:pt idx="2">
                  <c:v>2.3185999999999998E-2</c:v>
                </c:pt>
                <c:pt idx="3">
                  <c:v>1.5106E-2</c:v>
                </c:pt>
                <c:pt idx="4">
                  <c:v>5.8600000000000004E-4</c:v>
                </c:pt>
                <c:pt idx="5">
                  <c:v>2.34E-4</c:v>
                </c:pt>
                <c:pt idx="6">
                  <c:v>5.5037999999999997E-2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ED3-4AF6-A2A0-DEE42C72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905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Success Rate (non)</a:t>
            </a:r>
            <a:r>
              <a:rPr lang="en-US" baseline="0" dirty="0"/>
              <a:t> Hispanic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  <a:alpha val="3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A6-4197-B7C9-DA589E0A70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A6-4197-B7C9-DA589E0A700E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9.143700787401575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A6-4197-B7C9-DA589E0A700E}"/>
                </c:ext>
              </c:extLst>
            </c:dLbl>
            <c:dLbl>
              <c:idx val="1"/>
              <c:layout>
                <c:manualLayout>
                  <c:x val="0"/>
                  <c:y val="2.76622193059200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A6-4197-B7C9-DA589E0A700E}"/>
                </c:ext>
              </c:extLst>
            </c:dLbl>
            <c:dLbl>
              <c:idx val="2"/>
              <c:layout>
                <c:manualLayout>
                  <c:x val="-2.7777777777777779E-3"/>
                  <c:y val="1.84029600466607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A6-4197-B7C9-DA589E0A70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'Started Business Statistics'!$AA$212:$AA$214</c:f>
              <c:strCache>
                <c:ptCount val="3"/>
                <c:pt idx="0">
                  <c:v>Hispanic</c:v>
                </c:pt>
                <c:pt idx="1">
                  <c:v>Choose not to respond</c:v>
                </c:pt>
                <c:pt idx="2">
                  <c:v>Non-Hispanic</c:v>
                </c:pt>
              </c:strCache>
            </c:strRef>
          </c:cat>
          <c:val>
            <c:numRef>
              <c:f>'Started Business Statistics'!$AB$212:$AB$214</c:f>
              <c:numCache>
                <c:formatCode>0.00</c:formatCode>
                <c:ptCount val="3"/>
                <c:pt idx="0">
                  <c:v>0.25032844196040882</c:v>
                </c:pt>
                <c:pt idx="1">
                  <c:v>0.19640807441124081</c:v>
                </c:pt>
                <c:pt idx="2">
                  <c:v>0.18616771159874607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6-4197-B7C9-DA589E0A70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8288031"/>
        <c:axId val="168283455"/>
      </c:barChart>
      <c:catAx>
        <c:axId val="16828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83455"/>
        <c:crosses val="autoZero"/>
        <c:auto val="1"/>
        <c:lblAlgn val="ctr"/>
        <c:lblOffset val="100"/>
        <c:noMultiLvlLbl val="0"/>
      </c:catAx>
      <c:valAx>
        <c:axId val="16828345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6828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77"/>
                <a:ea typeface="+mn-ea"/>
                <a:cs typeface="+mn-cs"/>
              </a:defRPr>
            </a:pPr>
            <a:r>
              <a:rPr lang="en-US"/>
              <a:t>Bussiness Sucessful Start Rate Per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  <a:alpha val="70000"/>
              </a:schemeClr>
            </a:solidFill>
            <a:ln w="381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A8D-4932-ACEB-C47287D9154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8D-4932-ACEB-C47287D915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A8D-4932-ACEB-C47287D9154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8D-4932-ACEB-C47287D9154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A8D-4932-ACEB-C47287D9154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8D-4932-ACEB-C47287D9154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A8D-4932-ACEB-C47287D9154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A8D-4932-ACEB-C47287D9154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A8D-4932-ACEB-C47287D9154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A8D-4932-ACEB-C47287D91547}"/>
              </c:ext>
            </c:extLst>
          </c:dPt>
          <c:dLbls>
            <c:dLbl>
              <c:idx val="0"/>
              <c:layout>
                <c:manualLayout>
                  <c:x val="0"/>
                  <c:y val="-0.212962962962962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8D-4932-ACEB-C47287D91547}"/>
                </c:ext>
              </c:extLst>
            </c:dLbl>
            <c:dLbl>
              <c:idx val="1"/>
              <c:layout>
                <c:manualLayout>
                  <c:x val="0"/>
                  <c:y val="-0.180555555555555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8D-4932-ACEB-C47287D91547}"/>
                </c:ext>
              </c:extLst>
            </c:dLbl>
            <c:dLbl>
              <c:idx val="2"/>
              <c:layout>
                <c:manualLayout>
                  <c:x val="5.5555555555555558E-3"/>
                  <c:y val="-0.152777777777777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8D-4932-ACEB-C47287D91547}"/>
                </c:ext>
              </c:extLst>
            </c:dLbl>
            <c:dLbl>
              <c:idx val="3"/>
              <c:layout>
                <c:manualLayout>
                  <c:x val="0"/>
                  <c:y val="-0.152777777777777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8D-4932-ACEB-C47287D91547}"/>
                </c:ext>
              </c:extLst>
            </c:dLbl>
            <c:dLbl>
              <c:idx val="4"/>
              <c:layout>
                <c:manualLayout>
                  <c:x val="-5.0925337632079971E-17"/>
                  <c:y val="-0.14814814814814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8D-4932-ACEB-C47287D91547}"/>
                </c:ext>
              </c:extLst>
            </c:dLbl>
            <c:dLbl>
              <c:idx val="5"/>
              <c:layout>
                <c:manualLayout>
                  <c:x val="-1.0185067526415994E-16"/>
                  <c:y val="-0.152777777777777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8D-4932-ACEB-C47287D91547}"/>
                </c:ext>
              </c:extLst>
            </c:dLbl>
            <c:dLbl>
              <c:idx val="6"/>
              <c:layout>
                <c:manualLayout>
                  <c:x val="2.7777777777777779E-3"/>
                  <c:y val="-0.138888888888888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8D-4932-ACEB-C47287D91547}"/>
                </c:ext>
              </c:extLst>
            </c:dLbl>
            <c:dLbl>
              <c:idx val="7"/>
              <c:layout>
                <c:manualLayout>
                  <c:x val="0"/>
                  <c:y val="-0.143518518518518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8D-4932-ACEB-C47287D91547}"/>
                </c:ext>
              </c:extLst>
            </c:dLbl>
            <c:dLbl>
              <c:idx val="8"/>
              <c:layout>
                <c:manualLayout>
                  <c:x val="0"/>
                  <c:y val="-0.143518518518518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8D-4932-ACEB-C47287D91547}"/>
                </c:ext>
              </c:extLst>
            </c:dLbl>
            <c:dLbl>
              <c:idx val="9"/>
              <c:layout>
                <c:manualLayout>
                  <c:x val="0"/>
                  <c:y val="-0.143518518518518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8D-4932-ACEB-C47287D915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'Started Business Statistics'!$A$167:$A$176</c:f>
              <c:strCache>
                <c:ptCount val="10"/>
                <c:pt idx="0">
                  <c:v>Utilities</c:v>
                </c:pt>
                <c:pt idx="1">
                  <c:v>Public Administration</c:v>
                </c:pt>
                <c:pt idx="2">
                  <c:v>Construction</c:v>
                </c:pt>
                <c:pt idx="3">
                  <c:v>Mining</c:v>
                </c:pt>
                <c:pt idx="4">
                  <c:v>Educational Services</c:v>
                </c:pt>
                <c:pt idx="5">
                  <c:v>Professional, Scientific, and Technical Services</c:v>
                </c:pt>
                <c:pt idx="6">
                  <c:v>Administrative and Support and Waste Management and Remediation Services</c:v>
                </c:pt>
                <c:pt idx="7">
                  <c:v>Wholesale Trade</c:v>
                </c:pt>
                <c:pt idx="8">
                  <c:v>Manufacturing</c:v>
                </c:pt>
                <c:pt idx="9">
                  <c:v>Retail Trade</c:v>
                </c:pt>
              </c:strCache>
            </c:strRef>
          </c:cat>
          <c:val>
            <c:numRef>
              <c:f>'Started Business Statistics'!$D$167:$D$176</c:f>
              <c:numCache>
                <c:formatCode>0.00</c:formatCode>
                <c:ptCount val="10"/>
                <c:pt idx="0">
                  <c:v>0.37525773195876289</c:v>
                </c:pt>
                <c:pt idx="1">
                  <c:v>0.32142155900255248</c:v>
                </c:pt>
                <c:pt idx="2">
                  <c:v>0.29599085131182512</c:v>
                </c:pt>
                <c:pt idx="3">
                  <c:v>0.28593872741555382</c:v>
                </c:pt>
                <c:pt idx="4">
                  <c:v>0.28501992031872508</c:v>
                </c:pt>
                <c:pt idx="5">
                  <c:v>0.27933771862157952</c:v>
                </c:pt>
                <c:pt idx="6">
                  <c:v>0.26933740823592422</c:v>
                </c:pt>
                <c:pt idx="7">
                  <c:v>0.26900942031315306</c:v>
                </c:pt>
                <c:pt idx="8">
                  <c:v>0.26829244930604113</c:v>
                </c:pt>
                <c:pt idx="9">
                  <c:v>0.2586680861882667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8D-4932-ACEB-C47287D91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75977792"/>
        <c:axId val="1375968224"/>
      </c:barChart>
      <c:catAx>
        <c:axId val="137597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968224"/>
        <c:crosses val="autoZero"/>
        <c:auto val="1"/>
        <c:lblAlgn val="ctr"/>
        <c:lblOffset val="100"/>
        <c:noMultiLvlLbl val="0"/>
      </c:catAx>
      <c:valAx>
        <c:axId val="1375968224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37597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gency FB" panose="020B0503020202020204" pitchFamily="34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77"/>
                <a:ea typeface="+mn-ea"/>
                <a:cs typeface="+mn-cs"/>
              </a:defRPr>
            </a:pPr>
            <a:r>
              <a:rPr lang="en-US"/>
              <a:t>Successful and Failed Small Businesses Per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'Started Business Statistics'!$B$166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rgbClr val="FFC000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noFill/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2F5-4974-A337-861D66928C84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5-4974-A337-861D66928C84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2F5-4974-A337-861D66928C84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5-4974-A337-861D66928C84}"/>
              </c:ext>
            </c:extLst>
          </c:dPt>
          <c:cat>
            <c:strRef>
              <c:f>'Started Business Statistics'!$A$167:$A$176</c:f>
              <c:strCache>
                <c:ptCount val="10"/>
                <c:pt idx="0">
                  <c:v>Professional, Scientific, and Technical Services</c:v>
                </c:pt>
                <c:pt idx="1">
                  <c:v>Retail Trade</c:v>
                </c:pt>
                <c:pt idx="2">
                  <c:v>Manufacturing</c:v>
                </c:pt>
                <c:pt idx="3">
                  <c:v>Accommodation and Food Services</c:v>
                </c:pt>
                <c:pt idx="4">
                  <c:v>Health Care and Social Assistance</c:v>
                </c:pt>
                <c:pt idx="5">
                  <c:v>Other Services (except Public Administration)</c:v>
                </c:pt>
                <c:pt idx="6">
                  <c:v>Administrative and Support and Waste Management and Remediation Services</c:v>
                </c:pt>
                <c:pt idx="7">
                  <c:v>Construction</c:v>
                </c:pt>
                <c:pt idx="8">
                  <c:v>Arts, Entertainment, and Recreation</c:v>
                </c:pt>
                <c:pt idx="9">
                  <c:v>Educational Services</c:v>
                </c:pt>
              </c:strCache>
            </c:strRef>
          </c:cat>
          <c:val>
            <c:numRef>
              <c:f>'Started Business Statistics'!$B$167:$B$176</c:f>
              <c:numCache>
                <c:formatCode>General</c:formatCode>
                <c:ptCount val="10"/>
                <c:pt idx="0">
                  <c:v>0.102765</c:v>
                </c:pt>
                <c:pt idx="1">
                  <c:v>9.3307000000000001E-2</c:v>
                </c:pt>
                <c:pt idx="2">
                  <c:v>7.6391000000000001E-2</c:v>
                </c:pt>
                <c:pt idx="3">
                  <c:v>8.7485999999999994E-2</c:v>
                </c:pt>
                <c:pt idx="4">
                  <c:v>6.2385999999999997E-2</c:v>
                </c:pt>
                <c:pt idx="5">
                  <c:v>6.3840999999999995E-2</c:v>
                </c:pt>
                <c:pt idx="6">
                  <c:v>4.6380999999999999E-2</c:v>
                </c:pt>
                <c:pt idx="7">
                  <c:v>3.2011999999999999E-2</c:v>
                </c:pt>
                <c:pt idx="8">
                  <c:v>3.8196000000000001E-2</c:v>
                </c:pt>
                <c:pt idx="9">
                  <c:v>2.6918999999999998E-2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5-4974-A337-861D66928C84}"/>
            </c:ext>
          </c:extLst>
        </c:ser>
        <c:ser>
          <c:idx val="1"/>
          <c:order val="1"/>
          <c:tx>
            <c:strRef>
              <c:f>'Started Business Statistics'!$C$166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solidFill>
                <a:srgbClr val="0070C0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noFill/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F5-4974-A337-861D66928C84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F5-4974-A337-861D66928C84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2F5-4974-A337-861D66928C84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2F5-4974-A337-861D66928C84}"/>
              </c:ext>
            </c:extLst>
          </c:dPt>
          <c:cat>
            <c:strRef>
              <c:f>'Started Business Statistics'!$A$167:$A$176</c:f>
              <c:strCache>
                <c:ptCount val="10"/>
                <c:pt idx="0">
                  <c:v>Professional, Scientific, and Technical Services</c:v>
                </c:pt>
                <c:pt idx="1">
                  <c:v>Retail Trade</c:v>
                </c:pt>
                <c:pt idx="2">
                  <c:v>Manufacturing</c:v>
                </c:pt>
                <c:pt idx="3">
                  <c:v>Accommodation and Food Services</c:v>
                </c:pt>
                <c:pt idx="4">
                  <c:v>Health Care and Social Assistance</c:v>
                </c:pt>
                <c:pt idx="5">
                  <c:v>Other Services (except Public Administration)</c:v>
                </c:pt>
                <c:pt idx="6">
                  <c:v>Administrative and Support and Waste Management and Remediation Services</c:v>
                </c:pt>
                <c:pt idx="7">
                  <c:v>Construction</c:v>
                </c:pt>
                <c:pt idx="8">
                  <c:v>Arts, Entertainment, and Recreation</c:v>
                </c:pt>
                <c:pt idx="9">
                  <c:v>Educational Services</c:v>
                </c:pt>
              </c:strCache>
            </c:strRef>
          </c:cat>
          <c:val>
            <c:numRef>
              <c:f>'Started Business Statistics'!$C$167:$C$176</c:f>
              <c:numCache>
                <c:formatCode>General</c:formatCode>
                <c:ptCount val="10"/>
                <c:pt idx="0">
                  <c:v>3.9833E-2</c:v>
                </c:pt>
                <c:pt idx="1">
                  <c:v>3.2557000000000003E-2</c:v>
                </c:pt>
                <c:pt idx="2">
                  <c:v>2.801E-2</c:v>
                </c:pt>
                <c:pt idx="3">
                  <c:v>2.3099000000000001E-2</c:v>
                </c:pt>
                <c:pt idx="4">
                  <c:v>2.0917000000000002E-2</c:v>
                </c:pt>
                <c:pt idx="5">
                  <c:v>2.0917000000000002E-2</c:v>
                </c:pt>
                <c:pt idx="6">
                  <c:v>1.7097000000000001E-2</c:v>
                </c:pt>
                <c:pt idx="7">
                  <c:v>1.3459E-2</c:v>
                </c:pt>
                <c:pt idx="8">
                  <c:v>1.2368000000000001E-2</c:v>
                </c:pt>
                <c:pt idx="9">
                  <c:v>1.0730999999999999E-2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F5-4974-A337-861D66928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50008303"/>
        <c:axId val="750010799"/>
      </c:barChart>
      <c:catAx>
        <c:axId val="75000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010799"/>
        <c:crosses val="autoZero"/>
        <c:auto val="1"/>
        <c:lblAlgn val="ctr"/>
        <c:lblOffset val="100"/>
        <c:noMultiLvlLbl val="0"/>
      </c:catAx>
      <c:valAx>
        <c:axId val="750010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77"/>
                <a:ea typeface="+mn-ea"/>
                <a:cs typeface="+mn-cs"/>
              </a:defRPr>
            </a:pPr>
            <a:endParaRPr lang="en-US"/>
          </a:p>
        </c:txPr>
        <c:crossAx val="75000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gency FB" panose="020B0503020202020204" pitchFamily="34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8575">
              <a:noFill/>
            </a:ln>
          </c:spPr>
          <c:dPt>
            <c:idx val="0"/>
            <c:bubble3D val="0"/>
            <c:spPr>
              <a:solidFill>
                <a:srgbClr val="92D050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3-4417-AE97-E25A99BD4147}"/>
              </c:ext>
            </c:extLst>
          </c:dPt>
          <c:dPt>
            <c:idx val="1"/>
            <c:bubble3D val="0"/>
            <c:spPr>
              <a:solidFill>
                <a:srgbClr val="00B0F0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3-4417-AE97-E25A99BD4147}"/>
              </c:ext>
            </c:extLst>
          </c:dPt>
          <c:dPt>
            <c:idx val="2"/>
            <c:bubble3D val="0"/>
            <c:spPr>
              <a:solidFill>
                <a:srgbClr val="CC0099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3-4417-AE97-E25A99BD4147}"/>
              </c:ext>
            </c:extLst>
          </c:dPt>
          <c:dPt>
            <c:idx val="3"/>
            <c:bubble3D val="0"/>
            <c:spPr>
              <a:solidFill>
                <a:srgbClr val="FF99CC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3-4417-AE97-E25A99BD4147}"/>
              </c:ext>
            </c:extLst>
          </c:dPt>
          <c:dPt>
            <c:idx val="4"/>
            <c:bubble3D val="0"/>
            <c:spPr>
              <a:solidFill>
                <a:srgbClr val="FF0000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3-4417-AE97-E25A99BD4147}"/>
              </c:ext>
            </c:extLst>
          </c:dPt>
          <c:dPt>
            <c:idx val="5"/>
            <c:bubble3D val="0"/>
            <c:spPr>
              <a:solidFill>
                <a:srgbClr val="FF0000">
                  <a:alpha val="60000"/>
                </a:srgbClr>
              </a:solidFill>
              <a:ln w="2857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3-4417-AE97-E25A99BD4147}"/>
              </c:ext>
            </c:extLst>
          </c:dPt>
          <c:cat>
            <c:strRef>
              <c:f>'Started Business Statistics'!$B$199:$B$204</c:f>
              <c:strCache>
                <c:ptCount val="6"/>
                <c:pt idx="0">
                  <c:v>Choose not to respond</c:v>
                </c:pt>
                <c:pt idx="1">
                  <c:v>Male-Owned</c:v>
                </c:pt>
                <c:pt idx="2">
                  <c:v>Male/Female-Owned</c:v>
                </c:pt>
                <c:pt idx="3">
                  <c:v>Woman-Owned</c:v>
                </c:pt>
                <c:pt idx="4">
                  <c:v>Woman-Owned (WOSB) Certified</c:v>
                </c:pt>
                <c:pt idx="5">
                  <c:v>EDWOSB Certified</c:v>
                </c:pt>
              </c:strCache>
            </c:strRef>
          </c:cat>
          <c:val>
            <c:numRef>
              <c:f>'Started Business Statistics'!$C$199:$C$204</c:f>
              <c:numCache>
                <c:formatCode>0.000</c:formatCode>
                <c:ptCount val="6"/>
                <c:pt idx="0">
                  <c:v>2.1663999999999999E-2</c:v>
                </c:pt>
                <c:pt idx="1">
                  <c:v>2.5937999999999999E-2</c:v>
                </c:pt>
                <c:pt idx="2">
                  <c:v>1.7448000000000002E-2</c:v>
                </c:pt>
                <c:pt idx="3">
                  <c:v>3.1558999999999997E-2</c:v>
                </c:pt>
                <c:pt idx="4">
                  <c:v>7.6099999999999996E-4</c:v>
                </c:pt>
                <c:pt idx="5">
                  <c:v>2.34E-4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C73-4417-AE97-E25A99BD4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Services Sought at First Visit</a:t>
            </a:r>
          </a:p>
        </c:rich>
      </c:tx>
      <c:layout>
        <c:manualLayout>
          <c:xMode val="edge"/>
          <c:yMode val="edge"/>
          <c:x val="0.1109790026246719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'Started Business Statistics'!$F$25</c:f>
              <c:strCache>
                <c:ptCount val="1"/>
                <c:pt idx="0">
                  <c:v>Counseling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'Started Business Statistics'!$E$26:$E$28</c:f>
              <c:strCache>
                <c:ptCount val="3"/>
                <c:pt idx="0">
                  <c:v>No</c:v>
                </c:pt>
                <c:pt idx="1">
                  <c:v>Not applicable: Already in Business</c:v>
                </c:pt>
                <c:pt idx="2">
                  <c:v>Yes</c:v>
                </c:pt>
              </c:strCache>
            </c:strRef>
          </c:cat>
          <c:val>
            <c:numRef>
              <c:f>'Started Business Statistics'!$F$26:$F$28</c:f>
              <c:numCache>
                <c:formatCode>0.000</c:formatCode>
                <c:ptCount val="3"/>
                <c:pt idx="0">
                  <c:v>0.352128</c:v>
                </c:pt>
                <c:pt idx="1">
                  <c:v>0.435915</c:v>
                </c:pt>
                <c:pt idx="2">
                  <c:v>8.3084000000000005E-2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6-4D2E-AF58-FC1993CE6482}"/>
            </c:ext>
          </c:extLst>
        </c:ser>
        <c:ser>
          <c:idx val="1"/>
          <c:order val="1"/>
          <c:tx>
            <c:strRef>
              <c:f>'Started Business Statistics'!$G$25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'Started Business Statistics'!$E$26:$E$28</c:f>
              <c:strCache>
                <c:ptCount val="3"/>
                <c:pt idx="0">
                  <c:v>No</c:v>
                </c:pt>
                <c:pt idx="1">
                  <c:v>Not applicable: Already in Business</c:v>
                </c:pt>
                <c:pt idx="2">
                  <c:v>Yes</c:v>
                </c:pt>
              </c:strCache>
            </c:strRef>
          </c:cat>
          <c:val>
            <c:numRef>
              <c:f>'Started Business Statistics'!$G$26:$G$28</c:f>
              <c:numCache>
                <c:formatCode>0.000</c:formatCode>
                <c:ptCount val="3"/>
                <c:pt idx="0" formatCode="General">
                  <c:v>5.3999999999999999E-2</c:v>
                </c:pt>
                <c:pt idx="1">
                  <c:v>6.0835E-2</c:v>
                </c:pt>
                <c:pt idx="2">
                  <c:v>1.4520999999999999E-2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6-4D2E-AF58-FC1993CE6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90715263"/>
        <c:axId val="490721919"/>
      </c:barChart>
      <c:catAx>
        <c:axId val="49071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721919"/>
        <c:crosses val="autoZero"/>
        <c:auto val="1"/>
        <c:lblAlgn val="ctr"/>
        <c:lblOffset val="100"/>
        <c:noMultiLvlLbl val="0"/>
      </c:catAx>
      <c:valAx>
        <c:axId val="490721919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71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0.19788</cdr:y>
    </cdr:from>
    <cdr:to>
      <cdr:x>0.73143</cdr:x>
      <cdr:y>0.34608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752344" y="638634"/>
          <a:ext cx="1273942" cy="4783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>
              <a:latin typeface="Agency FB" panose="020B0503020202020204" pitchFamily="34" charset="77"/>
              <a:cs typeface="Arial" panose="020B0604020202020204" pitchFamily="34" charset="0"/>
            </a:rPr>
            <a:t>Choose Not </a:t>
          </a:r>
        </a:p>
        <a:p xmlns:a="http://schemas.openxmlformats.org/drawingml/2006/main">
          <a:pPr algn="ctr"/>
          <a:r>
            <a:rPr lang="en-US" sz="1600" dirty="0">
              <a:latin typeface="Agency FB" panose="020B0503020202020204" pitchFamily="34" charset="77"/>
              <a:cs typeface="Arial" panose="020B0604020202020204" pitchFamily="34" charset="0"/>
            </a:rPr>
            <a:t>to Respond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3C2-B5C3-4FF2-8E1A-C76691F67213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AA79-93E6-4346-BBA7-12186953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8987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 of Maryland Small Businesses Success</a:t>
            </a:r>
            <a:b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0556" y="3574606"/>
            <a:ext cx="9390888" cy="2835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gency FB" panose="020B0503020202020204" pitchFamily="34" charset="0"/>
                <a:cs typeface="Times New Roman" panose="02020603050405020304" pitchFamily="18" charset="0"/>
              </a:rPr>
              <a:t>Based on Maryland Small Business Development Center </a:t>
            </a:r>
            <a:r>
              <a:rPr lang="en-US" sz="30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(SBDC) </a:t>
            </a:r>
            <a:r>
              <a:rPr lang="en-US" sz="3000" dirty="0">
                <a:latin typeface="Agency FB" panose="020B0503020202020204" pitchFamily="34" charset="0"/>
                <a:cs typeface="Times New Roman" panose="02020603050405020304" pitchFamily="18" charset="0"/>
              </a:rPr>
              <a:t>data</a:t>
            </a:r>
          </a:p>
          <a:p>
            <a:endParaRPr lang="en-US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" y="196089"/>
            <a:ext cx="1375410" cy="1375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313" y="56062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UMD Data Challenge 2019</a:t>
            </a:r>
          </a:p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Team 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DC19004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6632" y="4391549"/>
            <a:ext cx="2605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  <a:cs typeface="Times New Roman" panose="02020603050405020304" pitchFamily="18" charset="0"/>
              </a:rPr>
              <a:t>Team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DC19004: </a:t>
            </a:r>
          </a:p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Aria </a:t>
            </a:r>
            <a:r>
              <a:rPr lang="en-US" dirty="0" err="1">
                <a:latin typeface="Agency FB" panose="020B0503020202020204" pitchFamily="34" charset="0"/>
                <a:cs typeface="Times New Roman" panose="02020603050405020304" pitchFamily="18" charset="0"/>
              </a:rPr>
              <a:t>Shahverdi</a:t>
            </a:r>
            <a:endParaRPr lang="en-US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		       Amin Aria</a:t>
            </a:r>
          </a:p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                            Raymond</a:t>
            </a:r>
          </a:p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		       Bruce</a:t>
            </a:r>
          </a:p>
          <a:p>
            <a:r>
              <a:rPr lang="en-US" b="1" dirty="0">
                <a:latin typeface="Agency FB" panose="020B0503020202020204" pitchFamily="34" charset="0"/>
                <a:cs typeface="Times New Roman" panose="02020603050405020304" pitchFamily="18" charset="0"/>
              </a:rPr>
              <a:t>Mentor: </a:t>
            </a:r>
          </a:p>
          <a:p>
            <a:r>
              <a:rPr lang="en-US" dirty="0">
                <a:latin typeface="Agency FB" panose="020B0503020202020204" pitchFamily="34" charset="0"/>
                <a:cs typeface="Times New Roman" panose="02020603050405020304" pitchFamily="18" charset="0"/>
              </a:rPr>
              <a:t>                            Dr. G. </a:t>
            </a:r>
            <a:r>
              <a:rPr lang="en-US" dirty="0" err="1">
                <a:latin typeface="Agency FB" panose="020B0503020202020204" pitchFamily="34" charset="0"/>
              </a:rPr>
              <a:t>Yakubova</a:t>
            </a:r>
            <a:endParaRPr lang="en-US" dirty="0">
              <a:latin typeface="Agency FB" panose="020B0503020202020204" pitchFamily="34" charset="0"/>
            </a:endParaRPr>
          </a:p>
          <a:p>
            <a:endParaRPr lang="en-US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8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45" y="2067716"/>
            <a:ext cx="4941426" cy="3188426"/>
          </a:xfrm>
        </p:spPr>
      </p:pic>
    </p:spTree>
    <p:extLst>
      <p:ext uri="{BB962C8B-B14F-4D97-AF65-F5344CB8AC3E}">
        <p14:creationId xmlns:p14="http://schemas.microsoft.com/office/powerpoint/2010/main" val="423126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35400" y="2382044"/>
          <a:ext cx="45212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2">
                  <a:extLst>
                    <a:ext uri="{9D8B030D-6E8A-4147-A177-3AD203B41FA5}">
                      <a16:colId xmlns:a16="http://schemas.microsoft.com/office/drawing/2014/main" val="270963676"/>
                    </a:ext>
                  </a:extLst>
                </a:gridCol>
                <a:gridCol w="3302856">
                  <a:extLst>
                    <a:ext uri="{9D8B030D-6E8A-4147-A177-3AD203B41FA5}">
                      <a16:colId xmlns:a16="http://schemas.microsoft.com/office/drawing/2014/main" val="731102158"/>
                    </a:ext>
                  </a:extLst>
                </a:gridCol>
                <a:gridCol w="609172">
                  <a:extLst>
                    <a:ext uri="{9D8B030D-6E8A-4147-A177-3AD203B41FA5}">
                      <a16:colId xmlns:a16="http://schemas.microsoft.com/office/drawing/2014/main" val="13960186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36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Status_Started with SBDC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5992.907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431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Status_Pre-venture/Nascent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052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Status_Start-up (in bus. &lt; 1 year)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490.4043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631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Status_In Business (&gt; 1 year)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444.6887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182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Ownership Gender_Choose not to respond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184.6948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804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Impact: Created New Jobs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160.3256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376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Ownership Gender_Woman-Owned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148.5571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685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Attended Group Training?_Yes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70.23632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973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County_Anne Arundel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67.64344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581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Counseling Time,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66.08251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142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Impact: Capital Investments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63.62773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706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Ownership Gender_Woman-Owned (WOSB) Certified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54.02759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97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Impact: Revenue Increase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52.44993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290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Company's Gross Revenue, $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37.93604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635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Industry Title_Professional, Scientific, and T...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36.56331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630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Owner's Race_Black or African American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33.20103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1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43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Demographics, Success Rate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330281"/>
              </p:ext>
            </p:extLst>
          </p:nvPr>
        </p:nvGraphicFramePr>
        <p:xfrm>
          <a:off x="-1310640" y="2423161"/>
          <a:ext cx="2918199" cy="3392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569">
                  <a:extLst>
                    <a:ext uri="{9D8B030D-6E8A-4147-A177-3AD203B41FA5}">
                      <a16:colId xmlns:a16="http://schemas.microsoft.com/office/drawing/2014/main" val="416612274"/>
                    </a:ext>
                  </a:extLst>
                </a:gridCol>
                <a:gridCol w="613863">
                  <a:extLst>
                    <a:ext uri="{9D8B030D-6E8A-4147-A177-3AD203B41FA5}">
                      <a16:colId xmlns:a16="http://schemas.microsoft.com/office/drawing/2014/main" val="941574398"/>
                    </a:ext>
                  </a:extLst>
                </a:gridCol>
                <a:gridCol w="604767">
                  <a:extLst>
                    <a:ext uri="{9D8B030D-6E8A-4147-A177-3AD203B41FA5}">
                      <a16:colId xmlns:a16="http://schemas.microsoft.com/office/drawing/2014/main" val="2645765555"/>
                    </a:ext>
                  </a:extLst>
                </a:gridCol>
              </a:tblGrid>
              <a:tr h="1768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Success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735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Allegany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0.189452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084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Anne Arundel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905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Baltimore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204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Baltimore 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0.256836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532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Calvert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234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Caroline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666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6750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0.173161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061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85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Dorchester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17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Frederick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0.203564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782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Garrett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39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0.148993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257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0.184152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114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0.255759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17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Montgomery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0.205963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169888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201608" y="1252888"/>
            <a:ext cx="8261710" cy="5486240"/>
            <a:chOff x="677608" y="1252888"/>
            <a:chExt cx="8261710" cy="54862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741" y="1252888"/>
              <a:ext cx="6940296" cy="4933218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684643" y="3544929"/>
              <a:ext cx="1737289" cy="703158"/>
            </a:xfrm>
            <a:prstGeom prst="round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Ann Arundel: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0.34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12113" y="6186106"/>
              <a:ext cx="1388364" cy="553022"/>
            </a:xfrm>
            <a:prstGeom prst="roundRect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Calvert: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0.26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18649" y="3050770"/>
              <a:ext cx="1078611" cy="305790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Kent: 0.26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7608" y="2708262"/>
              <a:ext cx="1818704" cy="734485"/>
            </a:xfrm>
            <a:prstGeom prst="round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Montgomery: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0.20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18649" y="3527149"/>
              <a:ext cx="1081660" cy="49621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Caroline:0.22</a:t>
              </a:r>
            </a:p>
          </p:txBody>
        </p:sp>
        <p:cxnSp>
          <p:nvCxnSpPr>
            <p:cNvPr id="10" name="Straight Arrow Connector 9"/>
            <p:cNvCxnSpPr>
              <a:endCxn id="8" idx="3"/>
            </p:cNvCxnSpPr>
            <p:nvPr/>
          </p:nvCxnSpPr>
          <p:spPr>
            <a:xfrm flipH="1">
              <a:off x="2421932" y="3111085"/>
              <a:ext cx="2270332" cy="78542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3"/>
            </p:cNvCxnSpPr>
            <p:nvPr/>
          </p:nvCxnSpPr>
          <p:spPr>
            <a:xfrm flipH="1">
              <a:off x="2496312" y="2956948"/>
              <a:ext cx="786384" cy="11855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4462533" y="4700017"/>
              <a:ext cx="1143762" cy="148608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6" idx="1"/>
            </p:cNvCxnSpPr>
            <p:nvPr/>
          </p:nvCxnSpPr>
          <p:spPr>
            <a:xfrm flipV="1">
              <a:off x="6409252" y="3775255"/>
              <a:ext cx="509397" cy="3213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1"/>
            </p:cNvCxnSpPr>
            <p:nvPr/>
          </p:nvCxnSpPr>
          <p:spPr>
            <a:xfrm>
              <a:off x="6300477" y="2651749"/>
              <a:ext cx="618172" cy="55191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730878" y="4342791"/>
              <a:ext cx="1642110" cy="650473"/>
            </a:xfrm>
            <a:prstGeom prst="round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Prince George’s: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0.19</a:t>
              </a:r>
            </a:p>
          </p:txBody>
        </p:sp>
        <p:cxnSp>
          <p:nvCxnSpPr>
            <p:cNvPr id="38" name="Straight Arrow Connector 37"/>
            <p:cNvCxnSpPr>
              <a:endCxn id="37" idx="3"/>
            </p:cNvCxnSpPr>
            <p:nvPr/>
          </p:nvCxnSpPr>
          <p:spPr>
            <a:xfrm flipH="1">
              <a:off x="2372988" y="3789769"/>
              <a:ext cx="1800295" cy="87825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2212849" y="2041557"/>
              <a:ext cx="1304292" cy="516505"/>
            </a:xfrm>
            <a:prstGeom prst="round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Frederick: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0.20</a:t>
              </a:r>
            </a:p>
          </p:txBody>
        </p:sp>
        <p:cxnSp>
          <p:nvCxnSpPr>
            <p:cNvPr id="45" name="Straight Arrow Connector 44"/>
            <p:cNvCxnSpPr>
              <a:endCxn id="44" idx="3"/>
            </p:cNvCxnSpPr>
            <p:nvPr/>
          </p:nvCxnSpPr>
          <p:spPr>
            <a:xfrm flipH="1">
              <a:off x="3517141" y="2286614"/>
              <a:ext cx="1054862" cy="131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7507223" y="2279562"/>
              <a:ext cx="1432095" cy="545756"/>
            </a:xfrm>
            <a:prstGeom prst="roundRect">
              <a:avLst/>
            </a:pr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Harford: </a:t>
              </a:r>
            </a:p>
            <a:p>
              <a:pPr algn="ctr"/>
              <a:r>
                <a:rPr lang="en-US" dirty="0">
                  <a:latin typeface="Arial Narrow" panose="020B0606020202030204" pitchFamily="34" charset="0"/>
                </a:rPr>
                <a:t>0.15</a:t>
              </a:r>
            </a:p>
          </p:txBody>
        </p:sp>
        <p:cxnSp>
          <p:nvCxnSpPr>
            <p:cNvPr id="61" name="Straight Arrow Connector 60"/>
            <p:cNvCxnSpPr>
              <a:endCxn id="54" idx="0"/>
            </p:cNvCxnSpPr>
            <p:nvPr/>
          </p:nvCxnSpPr>
          <p:spPr>
            <a:xfrm>
              <a:off x="7031736" y="1792224"/>
              <a:ext cx="1191535" cy="48733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7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930756"/>
              </p:ext>
            </p:extLst>
          </p:nvPr>
        </p:nvGraphicFramePr>
        <p:xfrm>
          <a:off x="5218176" y="1258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200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Explanation and Goals (1min)</a:t>
            </a:r>
          </a:p>
          <a:p>
            <a:r>
              <a:rPr lang="en-US" dirty="0"/>
              <a:t>Impacts to Be Analyzed </a:t>
            </a:r>
          </a:p>
          <a:p>
            <a:pPr lvl="1"/>
            <a:r>
              <a:rPr lang="en-US" dirty="0"/>
              <a:t>Successful Start (3 min)</a:t>
            </a:r>
          </a:p>
          <a:p>
            <a:pPr lvl="2"/>
            <a:r>
              <a:rPr lang="en-US" dirty="0"/>
              <a:t>Socio-demographic Analysis</a:t>
            </a:r>
          </a:p>
          <a:p>
            <a:pPr lvl="2"/>
            <a:r>
              <a:rPr lang="en-US" dirty="0"/>
              <a:t>Most Important Features</a:t>
            </a:r>
          </a:p>
          <a:p>
            <a:pPr lvl="2"/>
            <a:r>
              <a:rPr lang="en-US" dirty="0"/>
              <a:t>Logistic Regression</a:t>
            </a:r>
          </a:p>
          <a:p>
            <a:pPr lvl="1"/>
            <a:r>
              <a:rPr lang="en-US" dirty="0"/>
              <a:t>Secured Capital Investment (1 min)</a:t>
            </a:r>
          </a:p>
          <a:p>
            <a:pPr lvl="1"/>
            <a:r>
              <a:rPr lang="en-US" dirty="0"/>
              <a:t>Increased Revenue (1 min)</a:t>
            </a:r>
          </a:p>
          <a:p>
            <a:pPr lvl="1"/>
            <a:r>
              <a:rPr lang="en-US" dirty="0"/>
              <a:t>New Jobs Created(1 min)</a:t>
            </a:r>
          </a:p>
          <a:p>
            <a:r>
              <a:rPr lang="en-US" dirty="0"/>
              <a:t>General Analytics and Regression (2 min)</a:t>
            </a:r>
          </a:p>
          <a:p>
            <a:r>
              <a:rPr lang="en-US" dirty="0"/>
              <a:t>Conclusion ( 1 min)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2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0748"/>
              </p:ext>
            </p:extLst>
          </p:nvPr>
        </p:nvGraphicFramePr>
        <p:xfrm>
          <a:off x="2496860" y="2370252"/>
          <a:ext cx="38989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8900">
                  <a:extLst>
                    <a:ext uri="{9D8B030D-6E8A-4147-A177-3AD203B41FA5}">
                      <a16:colId xmlns:a16="http://schemas.microsoft.com/office/drawing/2014/main" val="15337815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                                    6928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370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 applicable: Already in Business    8484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6939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Yes                                    1667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9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90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Consulting Hours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562884"/>
              </p:ext>
            </p:extLst>
          </p:nvPr>
        </p:nvGraphicFramePr>
        <p:xfrm>
          <a:off x="733375" y="2008981"/>
          <a:ext cx="6711696" cy="1341120"/>
        </p:xfrm>
        <a:graphic>
          <a:graphicData uri="http://schemas.openxmlformats.org/drawingml/2006/table">
            <a:tbl>
              <a:tblPr/>
              <a:tblGrid>
                <a:gridCol w="3191256">
                  <a:extLst>
                    <a:ext uri="{9D8B030D-6E8A-4147-A177-3AD203B41FA5}">
                      <a16:colId xmlns:a16="http://schemas.microsoft.com/office/drawing/2014/main" val="488511689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3467924818"/>
                    </a:ext>
                  </a:extLst>
                </a:gridCol>
              </a:tblGrid>
              <a:tr h="3095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Impact: Started Business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Total Counseling hours</a:t>
                      </a:r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(Mean, Median)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994666"/>
                  </a:ext>
                </a:extLst>
              </a:tr>
              <a:tr h="284351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(6.0,</a:t>
                      </a:r>
                      <a:r>
                        <a:rPr lang="en-US" sz="1600" b="0" baseline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3.5)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845985"/>
                  </a:ext>
                </a:extLst>
              </a:tr>
              <a:tr h="309555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Not applicable: Already in Business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(11.0,</a:t>
                      </a:r>
                      <a:r>
                        <a:rPr lang="en-US" sz="1600" b="0" baseline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4.5)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968862"/>
                  </a:ext>
                </a:extLst>
              </a:tr>
              <a:tr h="309555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(20.4, 11.0)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68495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15364" y="1280530"/>
            <a:ext cx="3698191" cy="2798022"/>
            <a:chOff x="2796056" y="3580670"/>
            <a:chExt cx="3698191" cy="27980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056" y="3580670"/>
              <a:ext cx="3698191" cy="279802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913632" y="3867912"/>
              <a:ext cx="347472" cy="2240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67784" y="3868685"/>
              <a:ext cx="347472" cy="2240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399765"/>
              </p:ext>
            </p:extLst>
          </p:nvPr>
        </p:nvGraphicFramePr>
        <p:xfrm>
          <a:off x="7935437" y="4484418"/>
          <a:ext cx="4186778" cy="205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1041223" y="486059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Counseling: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Almost </a:t>
            </a:r>
            <a:r>
              <a:rPr lang="en-US" sz="2000" b="1" dirty="0">
                <a:latin typeface="Arial Narrow" panose="020B0606020202030204" pitchFamily="34" charset="0"/>
              </a:rPr>
              <a:t>%13 for all three groups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    sought group training at first </a:t>
            </a:r>
          </a:p>
        </p:txBody>
      </p:sp>
    </p:spTree>
    <p:extLst>
      <p:ext uri="{BB962C8B-B14F-4D97-AF65-F5344CB8AC3E}">
        <p14:creationId xmlns:p14="http://schemas.microsoft.com/office/powerpoint/2010/main" val="6215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853157" y="1740988"/>
            <a:ext cx="6710743" cy="4633794"/>
            <a:chOff x="1325880" y="212526"/>
            <a:chExt cx="6710743" cy="4633794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5487623"/>
                </p:ext>
              </p:extLst>
            </p:nvPr>
          </p:nvGraphicFramePr>
          <p:xfrm>
            <a:off x="1325880" y="415480"/>
            <a:ext cx="6710743" cy="44308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069994" y="1706653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gency FB" panose="020B0503020202020204" pitchFamily="34" charset="77"/>
                </a:rPr>
                <a:t>Black or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gency FB" panose="020B0503020202020204" pitchFamily="34" charset="77"/>
                </a:rPr>
                <a:t>African American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4318" y="3077102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gency FB" panose="020B0503020202020204" pitchFamily="34" charset="77"/>
                </a:rPr>
                <a:t>Choose not to</a:t>
              </a:r>
            </a:p>
            <a:p>
              <a:pPr algn="ctr"/>
              <a:r>
                <a:rPr lang="en-US" sz="1600" dirty="0">
                  <a:latin typeface="Agency FB" panose="020B0503020202020204" pitchFamily="34" charset="77"/>
                </a:rPr>
                <a:t> respond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4394" y="4370612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gency FB" panose="020B0503020202020204" pitchFamily="34" charset="77"/>
                </a:rPr>
                <a:t>Native American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7021" y="4566752"/>
              <a:ext cx="1439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  <a:latin typeface="Agency FB" panose="020B0503020202020204" pitchFamily="34" charset="77"/>
                </a:rPr>
                <a:t>Native Hawaiian or Pacific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6341" y="2352984"/>
              <a:ext cx="10070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Agency FB" panose="020B0503020202020204" pitchFamily="34" charset="77"/>
                </a:rPr>
                <a:t>White/</a:t>
              </a:r>
            </a:p>
            <a:p>
              <a:pPr algn="ctr"/>
              <a:r>
                <a:rPr lang="en-US" sz="2000" dirty="0">
                  <a:latin typeface="Agency FB" panose="020B0503020202020204" pitchFamily="34" charset="77"/>
                </a:rPr>
                <a:t>Caucasian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2112" y="21252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gency FB" panose="020B0503020202020204" pitchFamily="34" charset="77"/>
                </a:rPr>
                <a:t>Asian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96978"/>
              </p:ext>
            </p:extLst>
          </p:nvPr>
        </p:nvGraphicFramePr>
        <p:xfrm>
          <a:off x="5175942" y="3826606"/>
          <a:ext cx="3532886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878">
                  <a:extLst>
                    <a:ext uri="{9D8B030D-6E8A-4147-A177-3AD203B41FA5}">
                      <a16:colId xmlns:a16="http://schemas.microsoft.com/office/drawing/2014/main" val="4072920250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15791079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Arial Narrow" panose="020B0606020202030204" pitchFamily="34" charset="0"/>
                        </a:rPr>
                        <a:t>Success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2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Asian</a:t>
                      </a:r>
                      <a:endParaRPr lang="en-US" sz="16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85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Black or African American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35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Choose not to respond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0.20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6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</a:rPr>
                        <a:t>Native American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03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  <a:latin typeface="Arial Narrow" panose="020B0606020202030204" pitchFamily="34" charset="0"/>
                        </a:rPr>
                        <a:t>Native Hawaiian or Pacific</a:t>
                      </a:r>
                      <a:endParaRPr lang="en-US" sz="1600" b="0" i="0" u="none" strike="noStrike" dirty="0">
                        <a:solidFill>
                          <a:srgbClr val="00B0F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5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 Narrow" panose="020B0606020202030204" pitchFamily="34" charset="0"/>
                        </a:rPr>
                        <a:t>White/Caucasian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 Narrow" panose="020B0606020202030204" pitchFamily="34" charset="0"/>
                        </a:rPr>
                        <a:t>0.22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301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95419" y="1183311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Arial Narrow" panose="020B0606020202030204" pitchFamily="34" charset="0"/>
              </a:rPr>
              <a:t>Successful Business Start per Race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922727"/>
              </p:ext>
            </p:extLst>
          </p:nvPr>
        </p:nvGraphicFramePr>
        <p:xfrm>
          <a:off x="7162738" y="1030357"/>
          <a:ext cx="3772355" cy="240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02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gency FB" panose="020B0503020202020204" pitchFamily="34" charset="0"/>
              </a:rPr>
              <a:t>Impacts: Started Business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Counseling Hours, Revenue Increase, Capital Investments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283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Revenue Increase: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Capital Investments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19224"/>
              </p:ext>
            </p:extLst>
          </p:nvPr>
        </p:nvGraphicFramePr>
        <p:xfrm>
          <a:off x="5559597" y="4416264"/>
          <a:ext cx="4884934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312">
                  <a:extLst>
                    <a:ext uri="{9D8B030D-6E8A-4147-A177-3AD203B41FA5}">
                      <a16:colId xmlns:a16="http://schemas.microsoft.com/office/drawing/2014/main" val="1918695475"/>
                    </a:ext>
                  </a:extLst>
                </a:gridCol>
                <a:gridCol w="2689622">
                  <a:extLst>
                    <a:ext uri="{9D8B030D-6E8A-4147-A177-3AD203B41FA5}">
                      <a16:colId xmlns:a16="http://schemas.microsoft.com/office/drawing/2014/main" val="6466334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Impact: Started Business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Mean(Capital Investments)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93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($3,147,$0) 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71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Not Applicable</a:t>
                      </a:r>
                      <a:endParaRPr lang="en-US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($46,171,$0) </a:t>
                      </a:r>
                      <a:endParaRPr lang="en-US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45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($94,064,$5000) </a:t>
                      </a:r>
                      <a:endParaRPr 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151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63860"/>
              </p:ext>
            </p:extLst>
          </p:nvPr>
        </p:nvGraphicFramePr>
        <p:xfrm>
          <a:off x="5559597" y="2935731"/>
          <a:ext cx="4884934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453">
                  <a:extLst>
                    <a:ext uri="{9D8B030D-6E8A-4147-A177-3AD203B41FA5}">
                      <a16:colId xmlns:a16="http://schemas.microsoft.com/office/drawing/2014/main" val="1918695475"/>
                    </a:ext>
                  </a:extLst>
                </a:gridCol>
                <a:gridCol w="2771481">
                  <a:extLst>
                    <a:ext uri="{9D8B030D-6E8A-4147-A177-3AD203B41FA5}">
                      <a16:colId xmlns:a16="http://schemas.microsoft.com/office/drawing/2014/main" val="6466334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Impact: Started Business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 Narrow" panose="020B0606020202030204" pitchFamily="34" charset="0"/>
                        </a:rPr>
                        <a:t>Revenue</a:t>
                      </a:r>
                      <a:r>
                        <a:rPr lang="en-US" sz="1600" u="none" strike="noStrike" baseline="0" dirty="0">
                          <a:effectLst/>
                          <a:latin typeface="Arial Narrow" panose="020B0606020202030204" pitchFamily="34" charset="0"/>
                        </a:rPr>
                        <a:t> Increase(Mean, Median)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93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($28, $0) 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71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Not Applicable</a:t>
                      </a:r>
                      <a:endParaRPr lang="en-US" sz="1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($57,342,$0)</a:t>
                      </a:r>
                      <a:endParaRPr lang="en-US" sz="17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45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($63,995,$0) </a:t>
                      </a:r>
                      <a:endParaRPr lang="en-US" sz="1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1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142607"/>
              </p:ext>
            </p:extLst>
          </p:nvPr>
        </p:nvGraphicFramePr>
        <p:xfrm>
          <a:off x="227687" y="1989055"/>
          <a:ext cx="5364198" cy="305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Industry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97247"/>
              </p:ext>
            </p:extLst>
          </p:nvPr>
        </p:nvGraphicFramePr>
        <p:xfrm>
          <a:off x="5591885" y="1342240"/>
          <a:ext cx="5743576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29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50498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53159"/>
              </p:ext>
            </p:extLst>
          </p:nvPr>
        </p:nvGraphicFramePr>
        <p:xfrm>
          <a:off x="8216900" y="790283"/>
          <a:ext cx="4498202" cy="1800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9946">
                  <a:extLst>
                    <a:ext uri="{9D8B030D-6E8A-4147-A177-3AD203B41FA5}">
                      <a16:colId xmlns:a16="http://schemas.microsoft.com/office/drawing/2014/main" val="4072920250"/>
                    </a:ext>
                  </a:extLst>
                </a:gridCol>
                <a:gridCol w="1418256">
                  <a:extLst>
                    <a:ext uri="{9D8B030D-6E8A-4147-A177-3AD203B41FA5}">
                      <a16:colId xmlns:a16="http://schemas.microsoft.com/office/drawing/2014/main" val="1579107977"/>
                    </a:ext>
                  </a:extLst>
                </a:gridCol>
              </a:tblGrid>
              <a:tr h="253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Race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Arial Narrow" panose="020B0606020202030204" pitchFamily="34" charset="0"/>
                        </a:rPr>
                        <a:t>Success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2276"/>
                  </a:ext>
                </a:extLst>
              </a:tr>
              <a:tr h="25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Choose not to respond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85808"/>
                  </a:ext>
                </a:extLst>
              </a:tr>
              <a:tr h="25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Male-Owned</a:t>
                      </a:r>
                      <a:endParaRPr lang="en-US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0.25</a:t>
                      </a:r>
                      <a:endParaRPr lang="en-US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35396"/>
                  </a:ext>
                </a:extLst>
              </a:tr>
              <a:tr h="25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Male/Female-Owned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0.20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6487"/>
                  </a:ext>
                </a:extLst>
              </a:tr>
              <a:tr h="25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 Arial Narrow"/>
                          <a:cs typeface="Arial" panose="020B0604020202020204" pitchFamily="34" charset="0"/>
                        </a:rPr>
                        <a:t>Woman-Owned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 Arial Narrow"/>
                          <a:cs typeface="Arial" panose="020B0604020202020204" pitchFamily="34" charset="0"/>
                        </a:rPr>
                        <a:t>0.31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03972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Woman-Owned (WOSB) Certified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1.00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5366"/>
                  </a:ext>
                </a:extLst>
              </a:tr>
              <a:tr h="25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Choose not to respond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 Arial Narrow"/>
                          <a:cs typeface="Arial" panose="020B0604020202020204" pitchFamily="34" charset="0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 Arial Narrow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301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BE6472DC-9D43-8F4E-92F6-5886EDCEE1BB}"/>
              </a:ext>
            </a:extLst>
          </p:cNvPr>
          <p:cNvGrpSpPr/>
          <p:nvPr/>
        </p:nvGrpSpPr>
        <p:grpSpPr>
          <a:xfrm>
            <a:off x="1863975" y="1767940"/>
            <a:ext cx="5652139" cy="3944682"/>
            <a:chOff x="1863975" y="1767940"/>
            <a:chExt cx="5652139" cy="394468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5384680"/>
                </p:ext>
              </p:extLst>
            </p:nvPr>
          </p:nvGraphicFramePr>
          <p:xfrm>
            <a:off x="2011426" y="2485180"/>
            <a:ext cx="5504688" cy="32274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3282443" y="1767940"/>
              <a:ext cx="3639947" cy="3473050"/>
              <a:chOff x="1758442" y="1767940"/>
              <a:chExt cx="3639947" cy="3473050"/>
            </a:xfrm>
          </p:grpSpPr>
          <p:sp>
            <p:nvSpPr>
              <p:cNvPr id="5" name="TextBox 1"/>
              <p:cNvSpPr txBox="1"/>
              <p:nvPr/>
            </p:nvSpPr>
            <p:spPr>
              <a:xfrm>
                <a:off x="1758442" y="3435941"/>
                <a:ext cx="1481328" cy="584067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Woman</a:t>
                </a:r>
              </a:p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Owned</a:t>
                </a:r>
              </a:p>
            </p:txBody>
          </p:sp>
          <p:sp>
            <p:nvSpPr>
              <p:cNvPr id="7" name="TextBox 1"/>
              <p:cNvSpPr txBox="1"/>
              <p:nvPr/>
            </p:nvSpPr>
            <p:spPr>
              <a:xfrm>
                <a:off x="2026666" y="4656923"/>
                <a:ext cx="1481328" cy="584067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Male-Female </a:t>
                </a:r>
              </a:p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Owned</a:t>
                </a:r>
              </a:p>
            </p:txBody>
          </p:sp>
          <p:sp>
            <p:nvSpPr>
              <p:cNvPr id="8" name="TextBox 1"/>
              <p:cNvSpPr txBox="1"/>
              <p:nvPr/>
            </p:nvSpPr>
            <p:spPr>
              <a:xfrm>
                <a:off x="3208147" y="4298549"/>
                <a:ext cx="1481328" cy="584067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Male </a:t>
                </a:r>
              </a:p>
              <a:p>
                <a:pPr algn="ctr"/>
                <a:r>
                  <a:rPr lang="en-US" sz="16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Owned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290914" y="1767940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sz="1400" b="0" i="0" u="none" strike="noStrike" kern="1200" cap="none" spc="20" baseline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400" dirty="0">
                  <a:latin typeface="Agency FB" panose="020B0503020202020204" pitchFamily="34" charset="77"/>
                </a:endParaRPr>
              </a:p>
            </p:txBody>
          </p:sp>
          <p:sp>
            <p:nvSpPr>
              <p:cNvPr id="10" name="TextBox 1"/>
              <p:cNvSpPr txBox="1"/>
              <p:nvPr/>
            </p:nvSpPr>
            <p:spPr>
              <a:xfrm>
                <a:off x="2562479" y="2321629"/>
                <a:ext cx="2835910" cy="584067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latin typeface="Agency FB" panose="020B0503020202020204" pitchFamily="34" charset="77"/>
                    <a:cs typeface="Arial" panose="020B0604020202020204" pitchFamily="34" charset="0"/>
                  </a:rPr>
                  <a:t>Women-Owned Certified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8C6E3-8990-E544-A24D-A553A6F7ACA3}"/>
                </a:ext>
              </a:extLst>
            </p:cNvPr>
            <p:cNvSpPr txBox="1"/>
            <p:nvPr/>
          </p:nvSpPr>
          <p:spPr>
            <a:xfrm>
              <a:off x="1863975" y="2671553"/>
              <a:ext cx="186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gency FB" panose="020B0503020202020204" pitchFamily="34" charset="77"/>
                </a:rPr>
                <a:t>Highest Success rate</a:t>
              </a:r>
            </a:p>
            <a:p>
              <a:pPr algn="ctr"/>
              <a:r>
                <a:rPr lang="en-US" b="1" dirty="0">
                  <a:latin typeface="Agency FB" panose="020B0503020202020204" pitchFamily="34" charset="77"/>
                </a:rPr>
                <a:t>(0.31)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256FCD-8E49-9B4E-BA05-2AFD2CBAD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4679" y="3317884"/>
              <a:ext cx="790389" cy="41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16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Graphics of Success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09" y="1690689"/>
            <a:ext cx="6394862" cy="4351338"/>
          </a:xfrm>
        </p:spPr>
      </p:pic>
    </p:spTree>
    <p:extLst>
      <p:ext uri="{BB962C8B-B14F-4D97-AF65-F5344CB8AC3E}">
        <p14:creationId xmlns:p14="http://schemas.microsoft.com/office/powerpoint/2010/main" val="21983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662</TotalTime>
  <Words>586</Words>
  <Application>Microsoft Macintosh PowerPoint</Application>
  <PresentationFormat>Widescreen</PresentationFormat>
  <Paragraphs>251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 Arial Narrow</vt:lpstr>
      <vt:lpstr>Agency FB</vt:lpstr>
      <vt:lpstr>Arial</vt:lpstr>
      <vt:lpstr>Arial Narrow</vt:lpstr>
      <vt:lpstr>Calibri</vt:lpstr>
      <vt:lpstr>Calibri Light</vt:lpstr>
      <vt:lpstr>Courier New</vt:lpstr>
      <vt:lpstr>Times New Roman</vt:lpstr>
      <vt:lpstr>Office Theme</vt:lpstr>
      <vt:lpstr>Analysis of Maryland Small Businesses Success </vt:lpstr>
      <vt:lpstr>Outline</vt:lpstr>
      <vt:lpstr>Data Explanation</vt:lpstr>
      <vt:lpstr>Consulting Hours</vt:lpstr>
      <vt:lpstr>PowerPoint Presentation</vt:lpstr>
      <vt:lpstr>Impacts: Started Business Counseling Hours, Revenue Increase, Capital Investments</vt:lpstr>
      <vt:lpstr>Industry</vt:lpstr>
      <vt:lpstr>Gender</vt:lpstr>
      <vt:lpstr>Demo Graphics of Success Rate</vt:lpstr>
      <vt:lpstr>PowerPoint Presentation</vt:lpstr>
      <vt:lpstr>PowerPoint Presentation</vt:lpstr>
      <vt:lpstr>Demographics, Success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Business Start</dc:title>
  <dc:creator>Amin Aria</dc:creator>
  <cp:lastModifiedBy>Aria Shahverdi</cp:lastModifiedBy>
  <cp:revision>74</cp:revision>
  <dcterms:created xsi:type="dcterms:W3CDTF">2019-02-27T17:25:20Z</dcterms:created>
  <dcterms:modified xsi:type="dcterms:W3CDTF">2019-03-01T23:22:04Z</dcterms:modified>
</cp:coreProperties>
</file>