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588"/>
  </p:normalViewPr>
  <p:slideViewPr>
    <p:cSldViewPr snapToGrid="0" snapToObjects="1">
      <p:cViewPr varScale="1">
        <p:scale>
          <a:sx n="104" d="100"/>
          <a:sy n="104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EB53E-54E0-844F-841C-A6E17928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Credit</a:t>
            </a:r>
            <a:r>
              <a:rPr lang="es-ES" dirty="0"/>
              <a:t> </a:t>
            </a:r>
            <a:r>
              <a:rPr lang="es-ES" dirty="0" err="1"/>
              <a:t>One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EE97BD-2619-F642-90ED-AEE41F3AE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Ciencia de datos utilizando Python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4546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52A-95F9-1A4E-B1A7-FA2E6E5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Pregunta de negocios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69E7B-0C34-B443-B825-8EE58E0D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b="1" dirty="0"/>
              <a:t>¿Cuál es la pregunta comercial planteada?</a:t>
            </a:r>
            <a:endParaRPr lang="es-CR" b="1" dirty="0"/>
          </a:p>
          <a:p>
            <a:pPr lvl="1"/>
            <a:r>
              <a:rPr lang="es-ES" dirty="0"/>
              <a:t>Es importante identificar potenciales clientes que incumplan con los prestamos otorgados a largo de tiempo.</a:t>
            </a:r>
            <a:endParaRPr lang="es-CR" dirty="0"/>
          </a:p>
          <a:p>
            <a:pPr lvl="0"/>
            <a:r>
              <a:rPr lang="es-ES" b="1" dirty="0"/>
              <a:t>¿Cuál es la intención subyacente a la pregunta (¿por ejemplo, cuál es el contexto, cuál es el segmento afectado y cuáles son las opiniones actuales de los interesados ​​sobre las razones subyacentes?</a:t>
            </a:r>
            <a:endParaRPr lang="es-CR" b="1" dirty="0"/>
          </a:p>
          <a:p>
            <a:pPr lvl="1"/>
            <a:r>
              <a:rPr lang="es-ES" dirty="0"/>
              <a:t>El problema es identificar cuales son los prestamos recuperados y los cuales no se van a contar en el tiempo, esto le permite al negocio poder realizar diferentes negocios según las capacidades.</a:t>
            </a:r>
            <a:endParaRPr lang="es-CR" dirty="0"/>
          </a:p>
          <a:p>
            <a:pPr lvl="0"/>
            <a:r>
              <a:rPr lang="es-ES" b="1" dirty="0"/>
              <a:t>¿Qué consideraciones comerciales (por ejemplo, partes interesadas, cronograma y costo) pueden afectar el análisis?</a:t>
            </a:r>
            <a:endParaRPr lang="es-CR" b="1" dirty="0"/>
          </a:p>
          <a:p>
            <a:pPr lvl="1"/>
            <a:r>
              <a:rPr lang="es-ES" dirty="0"/>
              <a:t>El análisis puede ver afectado a los clientes ya que la misma busca identificar cuales clientes arrastran deudas, determinar la capacidad de pago y identificar cuales clientes pueden verse manchado el crédito. 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66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60526-B5A3-484F-8A9E-519CA683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Plan de análisis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CC861-3FB0-CE43-9028-778490B5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b="1" dirty="0"/>
              <a:t>¿Cuál es el objetivo del análisis?</a:t>
            </a:r>
            <a:endParaRPr lang="es-CR" b="1" dirty="0"/>
          </a:p>
          <a:p>
            <a:r>
              <a:rPr lang="es-ES" dirty="0"/>
              <a:t>Pronosticar a tiempo los pagos recuperados para cada uno de los socios para evitar que los mismos se ven afectados. </a:t>
            </a:r>
            <a:endParaRPr lang="es-CR" dirty="0"/>
          </a:p>
          <a:p>
            <a:pPr lvl="0"/>
            <a:r>
              <a:rPr lang="es-ES" b="1" dirty="0"/>
              <a:t>¿Qué hipótesis hay que probar?</a:t>
            </a:r>
            <a:endParaRPr lang="es-CR" b="1" dirty="0"/>
          </a:p>
          <a:p>
            <a:pPr lvl="1"/>
            <a:r>
              <a:rPr lang="es-ES" dirty="0"/>
              <a:t>Identificar cuales cuentas se están pagando en los periodos correspondientes.</a:t>
            </a:r>
            <a:endParaRPr lang="es-CR" dirty="0"/>
          </a:p>
          <a:p>
            <a:pPr lvl="1"/>
            <a:r>
              <a:rPr lang="es-ES" dirty="0"/>
              <a:t>Que edades son la que incumplen con los pagos.</a:t>
            </a:r>
            <a:endParaRPr lang="es-CR" dirty="0"/>
          </a:p>
          <a:p>
            <a:pPr lvl="1"/>
            <a:r>
              <a:rPr lang="es-ES" dirty="0"/>
              <a:t>Cuales montos son los que tienen alto riesgo de incumplimiento de pago.</a:t>
            </a:r>
            <a:endParaRPr lang="es-CR" dirty="0"/>
          </a:p>
          <a:p>
            <a:pPr lvl="1"/>
            <a:r>
              <a:rPr lang="es-ES" dirty="0"/>
              <a:t>Cuales clientes son los que tienen alto riesgo de incumplimiento de pago.</a:t>
            </a:r>
            <a:endParaRPr lang="es-CR" dirty="0"/>
          </a:p>
          <a:p>
            <a:pPr lvl="0"/>
            <a:r>
              <a:rPr lang="es-ES" b="1" dirty="0"/>
              <a:t>¿Qué datos se requieren / están disponibles para probar las hipótesis?</a:t>
            </a:r>
            <a:endParaRPr lang="es-CR" b="1" dirty="0"/>
          </a:p>
          <a:p>
            <a:pPr lvl="1"/>
            <a:r>
              <a:rPr lang="es-ES" dirty="0"/>
              <a:t>Se requieren los montos que se adeudan para cada mes, y los respectivos pagos.</a:t>
            </a:r>
            <a:endParaRPr lang="es-CR" dirty="0"/>
          </a:p>
          <a:p>
            <a:pPr lvl="1"/>
            <a:r>
              <a:rPr lang="es-ES" dirty="0"/>
              <a:t>Es necesario contar con las edades de todos los clientes para identificar patrones de cumplimiento de pagos.</a:t>
            </a:r>
            <a:endParaRPr lang="es-CR" dirty="0"/>
          </a:p>
          <a:p>
            <a:pPr lvl="1"/>
            <a:r>
              <a:rPr lang="es-ES" dirty="0"/>
              <a:t>Identificar que tipo de educación y cuales son los montos adeudados y su cumplimiento en los pagos. 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793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D616-2117-A046-9F07-CF8E3391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Plan de análisis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FD896-5E72-4640-B0D4-57C7D785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69149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s-ES" b="1" dirty="0"/>
              <a:t>¿Qué metodología (s) empleará?</a:t>
            </a:r>
            <a:endParaRPr lang="es-CR" b="1" dirty="0"/>
          </a:p>
          <a:p>
            <a:pPr lvl="1"/>
            <a:r>
              <a:rPr lang="es-ES" dirty="0"/>
              <a:t>Lo mas importante para la metodología a trabajar es la compresión del negocio, esto para que el enfoque analítico de los datos sea asertivo.</a:t>
            </a:r>
            <a:endParaRPr lang="es-CR" dirty="0"/>
          </a:p>
          <a:p>
            <a:pPr lvl="1"/>
            <a:r>
              <a:rPr lang="es-ES" dirty="0"/>
              <a:t>Identificar cuales son requisitos de datos para completar el análisis de los datos. </a:t>
            </a:r>
            <a:endParaRPr lang="es-CR" dirty="0"/>
          </a:p>
          <a:p>
            <a:pPr lvl="1"/>
            <a:r>
              <a:rPr lang="es-ES" dirty="0"/>
              <a:t>Recopilar los datos.</a:t>
            </a:r>
            <a:endParaRPr lang="es-CR" dirty="0"/>
          </a:p>
          <a:p>
            <a:pPr lvl="1"/>
            <a:r>
              <a:rPr lang="es-ES" dirty="0"/>
              <a:t>Comprender la estructura de los datos y su significado.</a:t>
            </a:r>
            <a:endParaRPr lang="es-CR" dirty="0"/>
          </a:p>
          <a:p>
            <a:pPr lvl="1"/>
            <a:r>
              <a:rPr lang="es-ES" dirty="0"/>
              <a:t>Limpiar, depurar o preparar los datos.</a:t>
            </a:r>
            <a:endParaRPr lang="es-CR" dirty="0"/>
          </a:p>
          <a:p>
            <a:pPr lvl="1"/>
            <a:r>
              <a:rPr lang="es-ES" dirty="0"/>
              <a:t>Crear los modelados de los datos.</a:t>
            </a:r>
            <a:endParaRPr lang="es-CR" dirty="0"/>
          </a:p>
          <a:p>
            <a:pPr lvl="1"/>
            <a:r>
              <a:rPr lang="es-ES" dirty="0"/>
              <a:t>Evaluación de los modelos.</a:t>
            </a:r>
            <a:endParaRPr lang="es-CR" dirty="0"/>
          </a:p>
          <a:p>
            <a:pPr lvl="1"/>
            <a:r>
              <a:rPr lang="es-ES" dirty="0"/>
              <a:t>Implementación del os modelos.</a:t>
            </a:r>
            <a:endParaRPr lang="es-CR" dirty="0"/>
          </a:p>
          <a:p>
            <a:pPr lvl="0"/>
            <a:r>
              <a:rPr lang="es-ES" b="1" dirty="0"/>
              <a:t>¿Cuál es el plan del proyecto (cronograma e hitos, riesgos, fases, priorización, ...)?</a:t>
            </a:r>
            <a:endParaRPr lang="es-CR" b="1" dirty="0"/>
          </a:p>
          <a:p>
            <a:pPr lvl="1"/>
            <a:r>
              <a:rPr lang="es-ES" dirty="0"/>
              <a:t>Recopilación de datos ½ día </a:t>
            </a:r>
            <a:endParaRPr lang="es-CR" dirty="0"/>
          </a:p>
          <a:p>
            <a:pPr lvl="1"/>
            <a:r>
              <a:rPr lang="es-ES" dirty="0"/>
              <a:t>Compresión de datos 1 día </a:t>
            </a:r>
            <a:endParaRPr lang="es-CR" dirty="0"/>
          </a:p>
          <a:p>
            <a:pPr lvl="1"/>
            <a:r>
              <a:rPr lang="es-ES" dirty="0"/>
              <a:t>Preparación de datos 2 semana</a:t>
            </a:r>
            <a:endParaRPr lang="es-CR" dirty="0"/>
          </a:p>
          <a:p>
            <a:pPr lvl="1"/>
            <a:r>
              <a:rPr lang="es-ES" dirty="0"/>
              <a:t>Modelado 1 semana </a:t>
            </a:r>
            <a:endParaRPr lang="es-CR" dirty="0"/>
          </a:p>
          <a:p>
            <a:pPr lvl="1"/>
            <a:r>
              <a:rPr lang="es-ES" dirty="0"/>
              <a:t>Evaluación 2 días </a:t>
            </a:r>
            <a:endParaRPr lang="es-CR" dirty="0"/>
          </a:p>
          <a:p>
            <a:pPr lvl="1"/>
            <a:r>
              <a:rPr lang="es-ES" dirty="0"/>
              <a:t>Implementación 3 días </a:t>
            </a:r>
            <a:endParaRPr lang="es-CR" dirty="0"/>
          </a:p>
          <a:p>
            <a:pPr lvl="1"/>
            <a:r>
              <a:rPr lang="es-ES" dirty="0"/>
              <a:t>Capacitación 2 días 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721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9E176-6BCF-6F44-998D-C3F9ED0F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Recopilación de datos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21E9F-FF68-784D-BBC4-F1CF31C0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b="1" dirty="0"/>
              <a:t>¿De dónde se pueden obtener los datos?</a:t>
            </a:r>
            <a:endParaRPr lang="es-CR" b="1" dirty="0"/>
          </a:p>
          <a:p>
            <a:pPr lvl="1"/>
            <a:r>
              <a:rPr lang="es-ES" dirty="0"/>
              <a:t>Los datos se van a obtener desde archivos con extensión CSV. Estos datos serán enviados mes a mes para su respectivo seguimiento.</a:t>
            </a:r>
            <a:endParaRPr lang="es-CR" dirty="0"/>
          </a:p>
          <a:p>
            <a:pPr lvl="0"/>
            <a:r>
              <a:rPr lang="es-ES" b="1" dirty="0"/>
              <a:t>¿Cómo se deben limpiar y validar los datos?</a:t>
            </a:r>
            <a:endParaRPr lang="es-CR" b="1" dirty="0"/>
          </a:p>
          <a:p>
            <a:pPr lvl="1"/>
            <a:r>
              <a:rPr lang="es-ES" dirty="0"/>
              <a:t>Identificar cuales valores son cualitativos y cuales otros son cuantitativos.</a:t>
            </a:r>
            <a:endParaRPr lang="es-CR" dirty="0"/>
          </a:p>
          <a:p>
            <a:pPr lvl="1"/>
            <a:r>
              <a:rPr lang="es-ES" dirty="0"/>
              <a:t>Remplazar los valores cualitativos por datos más entendibles.</a:t>
            </a:r>
            <a:endParaRPr lang="es-CR" dirty="0"/>
          </a:p>
          <a:p>
            <a:r>
              <a:rPr lang="es-ES" b="1" dirty="0"/>
              <a:t>Percepciones</a:t>
            </a:r>
            <a:endParaRPr lang="es-CR" b="1" dirty="0"/>
          </a:p>
          <a:p>
            <a:pPr lvl="1"/>
            <a:r>
              <a:rPr lang="es-ES" b="1" dirty="0"/>
              <a:t>¿Qué patrones ves en los datos?</a:t>
            </a:r>
            <a:endParaRPr lang="es-CR" b="1" dirty="0"/>
          </a:p>
          <a:p>
            <a:pPr lvl="2"/>
            <a:r>
              <a:rPr lang="es-ES" dirty="0"/>
              <a:t>Las edades mas concurridas son la de los 30 años y las menos frecuentes de los 70 años.</a:t>
            </a:r>
            <a:endParaRPr lang="es-CR" dirty="0"/>
          </a:p>
          <a:p>
            <a:pPr lvl="2"/>
            <a:r>
              <a:rPr lang="es-ES" dirty="0"/>
              <a:t>El sexo 2 es predominante sobre el 1 por una diferencia considerable.</a:t>
            </a:r>
            <a:endParaRPr lang="es-CR" dirty="0"/>
          </a:p>
          <a:p>
            <a:pPr lvl="2"/>
            <a:r>
              <a:rPr lang="es-ES" dirty="0"/>
              <a:t>Los de educación 2 son los que más crédito solicitan, seguidamente de educación 1.</a:t>
            </a:r>
            <a:endParaRPr lang="es-CR" dirty="0"/>
          </a:p>
          <a:p>
            <a:pPr lvl="2"/>
            <a:r>
              <a:rPr lang="es-ES" dirty="0"/>
              <a:t>El estado civil 2 es predominante sobre es estado 1.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62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AF65B-2989-8E4F-BE64-2285D2EB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Recopilación de datos</a:t>
            </a:r>
            <a:endParaRPr lang="es-CR" dirty="0"/>
          </a:p>
        </p:txBody>
      </p:sp>
      <p:pic>
        <p:nvPicPr>
          <p:cNvPr id="4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006473D-5844-8C4A-BA29-F1DE0A8725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7" y="2303585"/>
            <a:ext cx="3526218" cy="2525999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10CD749-DCD5-F444-9E1B-0749F949A9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67554" y="2303585"/>
            <a:ext cx="3535512" cy="2525998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B05589A3-E9F2-ED42-AA75-9FC6E707CE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3035" y="2303587"/>
            <a:ext cx="3535511" cy="2525996"/>
          </a:xfrm>
          <a:prstGeom prst="rect">
            <a:avLst/>
          </a:prstGeom>
        </p:spPr>
      </p:pic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1426909-802F-0F4D-9CE7-56D625F69C0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40592" y="4998507"/>
            <a:ext cx="271081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5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ECC6A-C7CB-174A-97B6-6503BAAC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Recopilación de datos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3AF68-825D-7B45-B6AF-F99C779E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dirty="0"/>
              <a:t>¿Cada una de las hipótesis está probada o refutada</a:t>
            </a:r>
            <a:endParaRPr lang="es-CR" dirty="0"/>
          </a:p>
          <a:p>
            <a:pPr lvl="1"/>
            <a:r>
              <a:rPr lang="es-ES" dirty="0"/>
              <a:t>Cada una de las hipótesis deberá ser probada para cada uno de los modelos desarrollados.</a:t>
            </a:r>
            <a:endParaRPr lang="es-CR" dirty="0"/>
          </a:p>
          <a:p>
            <a:pPr lvl="1"/>
            <a:r>
              <a:rPr lang="es-ES" dirty="0"/>
              <a:t>Los resultados de las pruebas deben ser comparados. </a:t>
            </a:r>
            <a:endParaRPr lang="es-CR" dirty="0"/>
          </a:p>
          <a:p>
            <a:pPr lvl="0"/>
            <a:r>
              <a:rPr lang="es-ES" dirty="0"/>
              <a:t>¿Cuánta confianza deben depositar los interesados en los resultados?</a:t>
            </a:r>
            <a:endParaRPr lang="es-CR" dirty="0"/>
          </a:p>
          <a:p>
            <a:pPr lvl="1"/>
            <a:r>
              <a:rPr lang="es-ES" dirty="0"/>
              <a:t>Los interesados confiaran en un resultado positivo de los modelos.</a:t>
            </a:r>
            <a:endParaRPr lang="es-CR" dirty="0"/>
          </a:p>
          <a:p>
            <a:pPr lvl="0"/>
            <a:r>
              <a:rPr lang="es-ES" dirty="0"/>
              <a:t>¿Cómo clasifica sus hallazgos en términos de impacto cuantificado en el negocio?</a:t>
            </a:r>
            <a:endParaRPr lang="es-CR" dirty="0"/>
          </a:p>
          <a:p>
            <a:pPr lvl="1"/>
            <a:r>
              <a:rPr lang="es-ES" dirty="0"/>
              <a:t>Con datos que se cuenta es posible ayudar al negocio solucionar los problemas de pagos.</a:t>
            </a:r>
            <a:endParaRPr lang="es-CR" dirty="0"/>
          </a:p>
          <a:p>
            <a:pPr lvl="1"/>
            <a:r>
              <a:rPr lang="es-ES" dirty="0"/>
              <a:t>Identificar cuales deben ser los limites de pago con respeto a edades, tipo de educación y sexo.</a:t>
            </a: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456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3CE0D-AF40-1B42-AA46-9D2BA3FB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BADIR - Recomendación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EA35C-90C2-444A-821D-8806DBA0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¿Cómo puede presentar de manera más efectiva los resultados de su análisis a sus partes interesadas (en términos que puedan entender y alineados con la información que valorarán)?</a:t>
            </a:r>
            <a:endParaRPr lang="es-CR" dirty="0"/>
          </a:p>
          <a:p>
            <a:pPr lvl="1"/>
            <a:r>
              <a:rPr lang="es-ES" dirty="0"/>
              <a:t>La información debe ser analizada en conjunto edad, sexo, tipo educación para dar un total general que logre captar la atención de los involucrados.</a:t>
            </a:r>
            <a:endParaRPr lang="es-CR" dirty="0"/>
          </a:p>
          <a:p>
            <a:pPr lvl="1"/>
            <a:r>
              <a:rPr lang="es-ES" dirty="0"/>
              <a:t>Determinar cual es número mágico de crédito para cada una de las combinaciones posibles de clientes, para que logren realizar los pagos a tiempo.</a:t>
            </a:r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54605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37</TotalTime>
  <Words>799</Words>
  <Application>Microsoft Macintosh PowerPoint</Application>
  <PresentationFormat>Panorámica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Credit One</vt:lpstr>
      <vt:lpstr>Marco BADIR - Pregunta de negocios </vt:lpstr>
      <vt:lpstr>Marco BADIR - Plan de análisis</vt:lpstr>
      <vt:lpstr>Marco BADIR - Plan de análisis</vt:lpstr>
      <vt:lpstr>Marco BADIR - Recopilación de datos</vt:lpstr>
      <vt:lpstr>Marco BADIR - Recopilación de datos</vt:lpstr>
      <vt:lpstr>Marco BADIR - Recopilación de datos</vt:lpstr>
      <vt:lpstr>Marco BADIR - Recomendación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Arias Rodriguez</dc:creator>
  <cp:lastModifiedBy>Daniel Arias Rodriguez</cp:lastModifiedBy>
  <cp:revision>3</cp:revision>
  <dcterms:created xsi:type="dcterms:W3CDTF">2020-03-05T20:26:16Z</dcterms:created>
  <dcterms:modified xsi:type="dcterms:W3CDTF">2020-03-05T21:03:51Z</dcterms:modified>
</cp:coreProperties>
</file>