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59" r:id="rId5"/>
    <p:sldId id="260" r:id="rId6"/>
    <p:sldId id="262" r:id="rId7"/>
    <p:sldId id="266"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8E-C1AF-493A-A433-304D169D92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A22BE4-BEF9-4508-ADC7-F1E45A2C0B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34C370-041D-4F4E-9E5B-22ACF6436101}"/>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5" name="Footer Placeholder 4">
            <a:extLst>
              <a:ext uri="{FF2B5EF4-FFF2-40B4-BE49-F238E27FC236}">
                <a16:creationId xmlns:a16="http://schemas.microsoft.com/office/drawing/2014/main" id="{7945A3FF-FDA7-4FFA-B74D-5509F4C2C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87047-9CA2-433A-9028-7FE8561182DE}"/>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227331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5DA2-8035-46C5-ABD7-F534AD5FFB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F7AA33-1E79-4A24-A071-7E397044A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04D03-8E33-456A-BCDA-D726BC880247}"/>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5" name="Footer Placeholder 4">
            <a:extLst>
              <a:ext uri="{FF2B5EF4-FFF2-40B4-BE49-F238E27FC236}">
                <a16:creationId xmlns:a16="http://schemas.microsoft.com/office/drawing/2014/main" id="{779E90CB-BD6B-498B-9BB7-5A474B0B4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E9848-D2D8-43A3-A8FF-AA371E2584E1}"/>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246792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A42AA-76A7-4242-A9FB-4276531D61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FF3BD-40D2-475B-AF62-E93966B19E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D2968-89B0-4E78-82B4-06245CA35343}"/>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5" name="Footer Placeholder 4">
            <a:extLst>
              <a:ext uri="{FF2B5EF4-FFF2-40B4-BE49-F238E27FC236}">
                <a16:creationId xmlns:a16="http://schemas.microsoft.com/office/drawing/2014/main" id="{2440A991-EBB6-4B78-8809-BC39C0F9A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E4865-04C3-43F9-A2F4-A1F5F3AE2EEC}"/>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69827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5F6D-D49B-457F-A0D8-8BDD71218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870791-13EE-48CB-A7F8-FFC9D06295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53326-4797-45AB-A474-A9BF5F0C03EE}"/>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5" name="Footer Placeholder 4">
            <a:extLst>
              <a:ext uri="{FF2B5EF4-FFF2-40B4-BE49-F238E27FC236}">
                <a16:creationId xmlns:a16="http://schemas.microsoft.com/office/drawing/2014/main" id="{608ADACE-1DFF-48C7-BDD5-607BE9FE9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7F9C7-D320-497F-8621-928179DAAC29}"/>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314249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ECE5-0BF2-47CC-B471-456B8B8F11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ED22E0-E870-4A7B-A07D-6BC9A8893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813515-24C4-4DC1-B0BF-D8C98BC64DBB}"/>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5" name="Footer Placeholder 4">
            <a:extLst>
              <a:ext uri="{FF2B5EF4-FFF2-40B4-BE49-F238E27FC236}">
                <a16:creationId xmlns:a16="http://schemas.microsoft.com/office/drawing/2014/main" id="{8CCE1457-5F2E-4528-8D4D-47A354245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AE316-64E9-46DD-91CD-325433E320C9}"/>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91653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2DA0-0475-48CD-8243-FE41FB81D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DA9959-C6FD-4BD3-9F6D-BA8B320EEE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AA42B1-BE46-430B-A27B-7663E40AD3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A129D7-7BC7-4361-AD4F-4D24C76B08BC}"/>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6" name="Footer Placeholder 5">
            <a:extLst>
              <a:ext uri="{FF2B5EF4-FFF2-40B4-BE49-F238E27FC236}">
                <a16:creationId xmlns:a16="http://schemas.microsoft.com/office/drawing/2014/main" id="{095D9A96-8DA8-4B0A-BED3-5668FAD00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C196C-511C-44F4-9086-37B0B29E7970}"/>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368412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1115-3A09-4DBD-844C-4F20F2C370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9F67C-1474-4A20-B1FF-AD9F79A75A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964EFF-C3D0-42A0-A150-E1B075A679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5533E8-5E89-41CF-8EA3-7AD5527F4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E80AF-F717-4A35-931F-3DFC55D42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6C599F-9F70-4917-B959-09C383613B7C}"/>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8" name="Footer Placeholder 7">
            <a:extLst>
              <a:ext uri="{FF2B5EF4-FFF2-40B4-BE49-F238E27FC236}">
                <a16:creationId xmlns:a16="http://schemas.microsoft.com/office/drawing/2014/main" id="{74F6A38A-73AF-4D22-BC16-C1FFF50BDA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389FFF-C42B-45F4-9C84-F55EA4126802}"/>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14048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D326-92DD-44A8-915B-4598F6FE2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A399CC-E5CC-420B-B9FD-3BDE2B536820}"/>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4" name="Footer Placeholder 3">
            <a:extLst>
              <a:ext uri="{FF2B5EF4-FFF2-40B4-BE49-F238E27FC236}">
                <a16:creationId xmlns:a16="http://schemas.microsoft.com/office/drawing/2014/main" id="{144A8120-2E02-4D02-9638-9A042AC770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87F368-63AC-4E2D-9E23-291141916CD8}"/>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374425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552147-7B64-4DAB-B0D9-C3DCDA4C3F59}"/>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3" name="Footer Placeholder 2">
            <a:extLst>
              <a:ext uri="{FF2B5EF4-FFF2-40B4-BE49-F238E27FC236}">
                <a16:creationId xmlns:a16="http://schemas.microsoft.com/office/drawing/2014/main" id="{C794C8A7-3B46-4D5C-94AA-7A8F2D7871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19DDF7-BA1B-43F3-A20A-987926446481}"/>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131421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792F-7920-49F6-ABED-6FDBA5315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6BCC73-0921-41CC-81FC-2AA7A63B10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EF2CEB-175F-4F4B-BA69-E4740F6D2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65E29-1B2E-4686-96AC-D293FCA3D9BA}"/>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6" name="Footer Placeholder 5">
            <a:extLst>
              <a:ext uri="{FF2B5EF4-FFF2-40B4-BE49-F238E27FC236}">
                <a16:creationId xmlns:a16="http://schemas.microsoft.com/office/drawing/2014/main" id="{9C6C5D21-4B78-437E-9558-04789AE11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02CE7-1187-4F64-88FF-369D4AB9B4E0}"/>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77787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0A50F-8675-42CA-B329-86FDA31F4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BC46AF-B262-4099-B903-F5843BEA7D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B16FA6-57A0-489A-B7B3-AD4C7EF01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B5DE42-B764-4B50-B62A-1A39C33043A8}"/>
              </a:ext>
            </a:extLst>
          </p:cNvPr>
          <p:cNvSpPr>
            <a:spLocks noGrp="1"/>
          </p:cNvSpPr>
          <p:nvPr>
            <p:ph type="dt" sz="half" idx="10"/>
          </p:nvPr>
        </p:nvSpPr>
        <p:spPr/>
        <p:txBody>
          <a:bodyPr/>
          <a:lstStyle/>
          <a:p>
            <a:fld id="{7DBFCFA7-DE00-4178-9381-15ADB25A0272}" type="datetimeFigureOut">
              <a:rPr lang="en-US" smtClean="0"/>
              <a:t>4/26/2022</a:t>
            </a:fld>
            <a:endParaRPr lang="en-US"/>
          </a:p>
        </p:txBody>
      </p:sp>
      <p:sp>
        <p:nvSpPr>
          <p:cNvPr id="6" name="Footer Placeholder 5">
            <a:extLst>
              <a:ext uri="{FF2B5EF4-FFF2-40B4-BE49-F238E27FC236}">
                <a16:creationId xmlns:a16="http://schemas.microsoft.com/office/drawing/2014/main" id="{39A65C86-03E3-49FE-847B-FB88B4D47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1982A9-D1A5-4919-9CC0-CDC2740DCF60}"/>
              </a:ext>
            </a:extLst>
          </p:cNvPr>
          <p:cNvSpPr>
            <a:spLocks noGrp="1"/>
          </p:cNvSpPr>
          <p:nvPr>
            <p:ph type="sldNum" sz="quarter" idx="12"/>
          </p:nvPr>
        </p:nvSpPr>
        <p:spPr/>
        <p:txBody>
          <a:bodyPr/>
          <a:lstStyle/>
          <a:p>
            <a:fld id="{B0D8E107-59A6-4A77-A7F0-C3744A64F0DE}" type="slidenum">
              <a:rPr lang="en-US" smtClean="0"/>
              <a:t>‹#›</a:t>
            </a:fld>
            <a:endParaRPr lang="en-US"/>
          </a:p>
        </p:txBody>
      </p:sp>
    </p:spTree>
    <p:extLst>
      <p:ext uri="{BB962C8B-B14F-4D97-AF65-F5344CB8AC3E}">
        <p14:creationId xmlns:p14="http://schemas.microsoft.com/office/powerpoint/2010/main" val="28968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37328-7DCC-41D3-9DDD-3C235DF6CA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33053B-A108-4D3B-BA49-E1569040CD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9A3A8-487E-4CB5-8337-0FE219A2E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FCFA7-DE00-4178-9381-15ADB25A0272}" type="datetimeFigureOut">
              <a:rPr lang="en-US" smtClean="0"/>
              <a:t>4/26/2022</a:t>
            </a:fld>
            <a:endParaRPr lang="en-US"/>
          </a:p>
        </p:txBody>
      </p:sp>
      <p:sp>
        <p:nvSpPr>
          <p:cNvPr id="5" name="Footer Placeholder 4">
            <a:extLst>
              <a:ext uri="{FF2B5EF4-FFF2-40B4-BE49-F238E27FC236}">
                <a16:creationId xmlns:a16="http://schemas.microsoft.com/office/drawing/2014/main" id="{C2C038BB-67FF-45BE-8565-01AC1694A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D97BE7-8950-46F3-9201-7EA2F4A6A5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8E107-59A6-4A77-A7F0-C3744A64F0DE}" type="slidenum">
              <a:rPr lang="en-US" smtClean="0"/>
              <a:t>‹#›</a:t>
            </a:fld>
            <a:endParaRPr lang="en-US"/>
          </a:p>
        </p:txBody>
      </p:sp>
    </p:spTree>
    <p:extLst>
      <p:ext uri="{BB962C8B-B14F-4D97-AF65-F5344CB8AC3E}">
        <p14:creationId xmlns:p14="http://schemas.microsoft.com/office/powerpoint/2010/main" val="1126816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307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E95EF-0C74-4BBF-9456-C80AD8E294F8}"/>
              </a:ext>
            </a:extLst>
          </p:cNvPr>
          <p:cNvSpPr txBox="1"/>
          <p:nvPr/>
        </p:nvSpPr>
        <p:spPr>
          <a:xfrm>
            <a:off x="11291299" y="6308333"/>
            <a:ext cx="900701" cy="549667"/>
          </a:xfrm>
          <a:prstGeom prst="rect">
            <a:avLst/>
          </a:prstGeom>
          <a:solidFill>
            <a:schemeClr val="bg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2D5433D9-7F65-4E46-98C5-696928548F31}"/>
              </a:ext>
            </a:extLst>
          </p:cNvPr>
          <p:cNvSpPr txBox="1"/>
          <p:nvPr/>
        </p:nvSpPr>
        <p:spPr>
          <a:xfrm>
            <a:off x="7530957" y="6441897"/>
            <a:ext cx="3452117"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60106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1025718"/>
          </a:xfrm>
          <a:prstGeom prst="rect">
            <a:avLst/>
          </a:prstGeom>
        </p:spPr>
      </p:pic>
      <p:sp>
        <p:nvSpPr>
          <p:cNvPr id="5" name="TextBox 4"/>
          <p:cNvSpPr txBox="1"/>
          <p:nvPr/>
        </p:nvSpPr>
        <p:spPr>
          <a:xfrm>
            <a:off x="198782" y="1260280"/>
            <a:ext cx="6321288" cy="5632311"/>
          </a:xfrm>
          <a:prstGeom prst="rect">
            <a:avLst/>
          </a:prstGeom>
          <a:noFill/>
        </p:spPr>
        <p:txBody>
          <a:bodyPr wrap="square" rtlCol="0">
            <a:spAutoFit/>
          </a:bodyPr>
          <a:lstStyle/>
          <a:p>
            <a:pPr marL="285750" indent="-285750" algn="just">
              <a:buFont typeface="Arial" pitchFamily="34" charset="0"/>
              <a:buChar char="•"/>
            </a:pPr>
            <a:r>
              <a:rPr lang="en-US" dirty="0">
                <a:solidFill>
                  <a:schemeClr val="tx1">
                    <a:lumMod val="65000"/>
                    <a:lumOff val="35000"/>
                  </a:schemeClr>
                </a:solidFill>
                <a:latin typeface="Bahnschrift Condensed" pitchFamily="34" charset="0"/>
                <a:cs typeface="Times New Roman" pitchFamily="18" charset="0"/>
              </a:rPr>
              <a:t>SmartSimulator Application Insights is used to track live metrics, response times and events occurring in the SmartSimulator App to be aware as a developer of what our users/customers are liking, using more and what are they missing out on.</a:t>
            </a:r>
          </a:p>
          <a:p>
            <a:pPr algn="just"/>
            <a:endParaRPr lang="en-US" dirty="0">
              <a:solidFill>
                <a:schemeClr val="tx1">
                  <a:lumMod val="65000"/>
                  <a:lumOff val="35000"/>
                </a:schemeClr>
              </a:solidFill>
              <a:latin typeface="Bahnschrift Condensed" pitchFamily="34" charset="0"/>
              <a:cs typeface="Times New Roman" pitchFamily="18" charset="0"/>
            </a:endParaRPr>
          </a:p>
          <a:p>
            <a:pPr marL="285750" indent="-285750" algn="just">
              <a:buFont typeface="Arial" pitchFamily="34" charset="0"/>
              <a:buChar char="•"/>
            </a:pPr>
            <a:r>
              <a:rPr lang="en-US" dirty="0">
                <a:solidFill>
                  <a:schemeClr val="tx1">
                    <a:lumMod val="65000"/>
                    <a:lumOff val="35000"/>
                  </a:schemeClr>
                </a:solidFill>
                <a:latin typeface="Bahnschrift Condensed" pitchFamily="34" charset="0"/>
                <a:cs typeface="Times New Roman" pitchFamily="18" charset="0"/>
              </a:rPr>
              <a:t>We store and analyze all operational telemetry in a centralized , fully managed ,scalable data store and visualize the data using Angular.js graphs and charts .</a:t>
            </a:r>
          </a:p>
          <a:p>
            <a:pPr algn="just"/>
            <a:endParaRPr lang="en-US" dirty="0">
              <a:solidFill>
                <a:schemeClr val="tx1">
                  <a:lumMod val="65000"/>
                  <a:lumOff val="35000"/>
                </a:schemeClr>
              </a:solidFill>
              <a:latin typeface="Bahnschrift Condensed" pitchFamily="34" charset="0"/>
              <a:cs typeface="Times New Roman" pitchFamily="18" charset="0"/>
            </a:endParaRPr>
          </a:p>
          <a:p>
            <a:pPr marL="285750" indent="-285750" algn="just">
              <a:buFont typeface="Arial" pitchFamily="34" charset="0"/>
              <a:buChar char="•"/>
            </a:pPr>
            <a:r>
              <a:rPr lang="en-US" dirty="0">
                <a:solidFill>
                  <a:schemeClr val="tx1">
                    <a:lumMod val="65000"/>
                    <a:lumOff val="35000"/>
                  </a:schemeClr>
                </a:solidFill>
                <a:latin typeface="Bahnschrift Condensed" pitchFamily="34" charset="0"/>
                <a:cs typeface="Times New Roman" pitchFamily="18" charset="0"/>
              </a:rPr>
              <a:t>For the backend we use cloud computing comprising of AWS S3, Lambda, Dynamo DB and API gateway to control and manage the insights app. </a:t>
            </a:r>
          </a:p>
          <a:p>
            <a:pPr algn="just"/>
            <a:endParaRPr lang="en-US" dirty="0">
              <a:solidFill>
                <a:schemeClr val="tx1">
                  <a:lumMod val="65000"/>
                  <a:lumOff val="35000"/>
                </a:schemeClr>
              </a:solidFill>
              <a:latin typeface="Bahnschrift Condensed" pitchFamily="34" charset="0"/>
              <a:cs typeface="Times New Roman" pitchFamily="18" charset="0"/>
            </a:endParaRPr>
          </a:p>
          <a:p>
            <a:pPr marL="285750" indent="-285750" algn="just">
              <a:buFont typeface="Arial" pitchFamily="34" charset="0"/>
              <a:buChar char="•"/>
            </a:pPr>
            <a:r>
              <a:rPr lang="en-US" dirty="0">
                <a:solidFill>
                  <a:schemeClr val="tx1">
                    <a:lumMod val="65000"/>
                    <a:lumOff val="35000"/>
                  </a:schemeClr>
                </a:solidFill>
                <a:latin typeface="Bahnschrift Condensed" pitchFamily="34" charset="0"/>
                <a:cs typeface="Times New Roman" pitchFamily="18" charset="0"/>
              </a:rPr>
              <a:t>We also have various filters to filter out data and view data according to our region , date and module preferences.</a:t>
            </a:r>
          </a:p>
          <a:p>
            <a:pPr algn="just"/>
            <a:endParaRPr lang="en-US" dirty="0">
              <a:solidFill>
                <a:schemeClr val="tx1">
                  <a:lumMod val="65000"/>
                  <a:lumOff val="35000"/>
                </a:schemeClr>
              </a:solidFill>
              <a:latin typeface="Bahnschrift Condensed" pitchFamily="34" charset="0"/>
              <a:cs typeface="Times New Roman" pitchFamily="18" charset="0"/>
            </a:endParaRPr>
          </a:p>
          <a:p>
            <a:pPr marL="285750" indent="-285750" algn="just">
              <a:buFont typeface="Arial" pitchFamily="34" charset="0"/>
              <a:buChar char="•"/>
            </a:pPr>
            <a:r>
              <a:rPr lang="en-US" dirty="0">
                <a:solidFill>
                  <a:schemeClr val="tx1">
                    <a:lumMod val="65000"/>
                    <a:lumOff val="35000"/>
                  </a:schemeClr>
                </a:solidFill>
                <a:latin typeface="Bahnschrift Condensed" pitchFamily="34" charset="0"/>
                <a:cs typeface="Times New Roman" pitchFamily="18" charset="0"/>
              </a:rPr>
              <a:t>We test hypotheses and reveal hidden patterns in the usage of the app to find out the reach and security level of the application using the advanced analytic engine.</a:t>
            </a:r>
          </a:p>
          <a:p>
            <a:br>
              <a:rPr lang="en-US" dirty="0">
                <a:solidFill>
                  <a:schemeClr val="tx1">
                    <a:lumMod val="65000"/>
                    <a:lumOff val="35000"/>
                  </a:schemeClr>
                </a:solidFill>
              </a:rPr>
            </a:br>
            <a:endParaRPr lang="en-IN" dirty="0">
              <a:solidFill>
                <a:schemeClr val="tx1">
                  <a:lumMod val="65000"/>
                  <a:lumOff val="35000"/>
                </a:schemeClr>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6135" y="1360948"/>
            <a:ext cx="4788723" cy="2270100"/>
          </a:xfrm>
          <a:prstGeom prst="rect">
            <a:avLst/>
          </a:prstGeom>
          <a:ln>
            <a:solidFill>
              <a:schemeClr val="tx1"/>
            </a:solidFill>
          </a:ln>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8991" y="3926558"/>
            <a:ext cx="4803010" cy="2250220"/>
          </a:xfrm>
          <a:prstGeom prst="rect">
            <a:avLst/>
          </a:prstGeom>
          <a:ln>
            <a:solidFill>
              <a:schemeClr val="tx1"/>
            </a:solidFill>
          </a:ln>
        </p:spPr>
      </p:pic>
    </p:spTree>
    <p:extLst>
      <p:ext uri="{BB962C8B-B14F-4D97-AF65-F5344CB8AC3E}">
        <p14:creationId xmlns:p14="http://schemas.microsoft.com/office/powerpoint/2010/main" val="3026681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1041621"/>
          </a:xfrm>
          <a:prstGeom prst="rect">
            <a:avLst/>
          </a:prstGeom>
        </p:spPr>
      </p:pic>
      <p:sp>
        <p:nvSpPr>
          <p:cNvPr id="5" name="TextBox 4"/>
          <p:cNvSpPr txBox="1"/>
          <p:nvPr/>
        </p:nvSpPr>
        <p:spPr>
          <a:xfrm>
            <a:off x="270344" y="1159105"/>
            <a:ext cx="6225872" cy="5386090"/>
          </a:xfrm>
          <a:prstGeom prst="rect">
            <a:avLst/>
          </a:prstGeom>
          <a:noFill/>
        </p:spPr>
        <p:txBody>
          <a:bodyPr wrap="square" rtlCol="0">
            <a:spAutoFit/>
          </a:bodyPr>
          <a:lstStyle/>
          <a:p>
            <a:pPr algn="just"/>
            <a:r>
              <a:rPr lang="en-US" sz="2000" b="1" dirty="0">
                <a:solidFill>
                  <a:schemeClr val="bg2">
                    <a:lumMod val="50000"/>
                  </a:schemeClr>
                </a:solidFill>
                <a:latin typeface="Bahnschrift Condensed" pitchFamily="34" charset="0"/>
              </a:rPr>
              <a:t>We will track the Month wise progress-:</a:t>
            </a:r>
          </a:p>
          <a:p>
            <a:pPr algn="just"/>
            <a:endParaRPr lang="en-US" b="1" dirty="0">
              <a:solidFill>
                <a:schemeClr val="bg2">
                  <a:lumMod val="50000"/>
                </a:schemeClr>
              </a:solidFill>
              <a:latin typeface="Bahnschrift Condensed" pitchFamily="34" charset="0"/>
            </a:endParaRPr>
          </a:p>
          <a:p>
            <a:pPr algn="just"/>
            <a:r>
              <a:rPr lang="en-US" b="1" dirty="0">
                <a:solidFill>
                  <a:schemeClr val="bg2">
                    <a:lumMod val="50000"/>
                  </a:schemeClr>
                </a:solidFill>
                <a:latin typeface="Bahnschrift Condensed" pitchFamily="34" charset="0"/>
              </a:rPr>
              <a:t>January</a:t>
            </a:r>
            <a:r>
              <a:rPr lang="en-US" dirty="0">
                <a:solidFill>
                  <a:schemeClr val="bg2">
                    <a:lumMod val="50000"/>
                  </a:schemeClr>
                </a:solidFill>
                <a:latin typeface="Bahnschrift Condensed" pitchFamily="34" charset="0"/>
              </a:rPr>
              <a:t>- </a:t>
            </a:r>
          </a:p>
          <a:p>
            <a:pPr marL="285750" indent="-285750" algn="just">
              <a:buFont typeface="Arial" pitchFamily="34" charset="0"/>
              <a:buChar char="•"/>
            </a:pPr>
            <a:r>
              <a:rPr lang="en-US" dirty="0">
                <a:solidFill>
                  <a:schemeClr val="bg2">
                    <a:lumMod val="50000"/>
                  </a:schemeClr>
                </a:solidFill>
                <a:latin typeface="Bahnschrift Condensed" pitchFamily="34" charset="0"/>
              </a:rPr>
              <a:t>The first month started with finding the best tools for developing the insights app so we finalized Angular for frontend ,C# for backend, AWS for deployment and storage purpose and Node.js for lambda functions.  </a:t>
            </a:r>
          </a:p>
          <a:p>
            <a:pPr algn="just"/>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I studied more about the structure of the SmartSimulator app  and how and what data we want from it to derive metrics and insights.</a:t>
            </a:r>
          </a:p>
          <a:p>
            <a:pPr algn="just"/>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Testing and Validations were done on how could we get to see the usage , performance, errors ,distributions from the App and display it on the insights app.</a:t>
            </a:r>
          </a:p>
          <a:p>
            <a:pPr algn="just"/>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I also learnt about Angular , C# and AWS before proceeding with the actual project. </a:t>
            </a:r>
          </a:p>
          <a:p>
            <a:pPr marL="285750" indent="-285750">
              <a:buFont typeface="Arial" pitchFamily="34" charset="0"/>
              <a:buChar char="•"/>
            </a:pPr>
            <a:endParaRPr lang="en-US" dirty="0">
              <a:latin typeface="Bahnschrift Condensed" pitchFamily="34" charset="0"/>
            </a:endParaRPr>
          </a:p>
          <a:p>
            <a:br>
              <a:rPr lang="en-US" dirty="0"/>
            </a:br>
            <a:endParaRPr lang="en-IN"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216" y="936468"/>
            <a:ext cx="2840401" cy="28404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7869" y="1235534"/>
            <a:ext cx="3244131" cy="224226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09257" y="3633746"/>
            <a:ext cx="2186608" cy="2186608"/>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3050" y="3969674"/>
            <a:ext cx="2583956" cy="1850680"/>
          </a:xfrm>
          <a:prstGeom prst="rect">
            <a:avLst/>
          </a:prstGeom>
        </p:spPr>
      </p:pic>
    </p:spTree>
    <p:extLst>
      <p:ext uri="{BB962C8B-B14F-4D97-AF65-F5344CB8AC3E}">
        <p14:creationId xmlns:p14="http://schemas.microsoft.com/office/powerpoint/2010/main" val="331945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1057523"/>
          </a:xfrm>
          <a:prstGeom prst="rect">
            <a:avLst/>
          </a:prstGeom>
        </p:spPr>
      </p:pic>
      <p:sp>
        <p:nvSpPr>
          <p:cNvPr id="5" name="TextBox 4"/>
          <p:cNvSpPr txBox="1"/>
          <p:nvPr/>
        </p:nvSpPr>
        <p:spPr>
          <a:xfrm>
            <a:off x="246489" y="1327868"/>
            <a:ext cx="6098651" cy="4524315"/>
          </a:xfrm>
          <a:prstGeom prst="rect">
            <a:avLst/>
          </a:prstGeom>
          <a:noFill/>
        </p:spPr>
        <p:txBody>
          <a:bodyPr wrap="square" rtlCol="0">
            <a:spAutoFit/>
          </a:bodyPr>
          <a:lstStyle/>
          <a:p>
            <a:r>
              <a:rPr lang="en-US" b="1" dirty="0">
                <a:solidFill>
                  <a:schemeClr val="bg2">
                    <a:lumMod val="50000"/>
                  </a:schemeClr>
                </a:solidFill>
                <a:latin typeface="Bahnschrift Condensed" pitchFamily="34" charset="0"/>
              </a:rPr>
              <a:t>February</a:t>
            </a:r>
            <a:r>
              <a:rPr lang="en-US" dirty="0">
                <a:solidFill>
                  <a:schemeClr val="bg2">
                    <a:lumMod val="50000"/>
                  </a:schemeClr>
                </a:solidFill>
                <a:latin typeface="Bahnschrift Condensed" pitchFamily="34" charset="0"/>
              </a:rPr>
              <a:t> – </a:t>
            </a:r>
          </a:p>
          <a:p>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Logged the necessary data from the SmartSimulator app in the console and then saved it to AWS Dynamo DB.</a:t>
            </a:r>
          </a:p>
          <a:p>
            <a:pPr algn="just"/>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Then wrote the lambda algorithm for connecting the backend database to the frontend using the AWS API Gateway.</a:t>
            </a:r>
          </a:p>
          <a:p>
            <a:pPr algn="just"/>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We could now see the data on frontend now so I started modeling and grouping the data to visualize and display it so that we start tracking the metrics.</a:t>
            </a:r>
          </a:p>
          <a:p>
            <a:pPr algn="just"/>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The tracked metrics helped reveal many patterns and usage of the application which the developers didn’t probably knew.</a:t>
            </a:r>
          </a:p>
          <a:p>
            <a:br>
              <a:rPr lang="en-US" dirty="0">
                <a:solidFill>
                  <a:schemeClr val="bg2">
                    <a:lumMod val="50000"/>
                  </a:schemeClr>
                </a:solidFill>
              </a:rPr>
            </a:br>
            <a:endParaRPr lang="en-IN" dirty="0">
              <a:solidFill>
                <a:schemeClr val="bg2">
                  <a:lumMod val="50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711" y="1365852"/>
            <a:ext cx="4389120" cy="2224173"/>
          </a:xfrm>
          <a:prstGeom prst="rect">
            <a:avLst/>
          </a:prstGeom>
          <a:ln>
            <a:solidFill>
              <a:schemeClr val="tx1"/>
            </a:solid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8711" y="3860079"/>
            <a:ext cx="4389120" cy="2198815"/>
          </a:xfrm>
          <a:prstGeom prst="rect">
            <a:avLst/>
          </a:prstGeom>
          <a:ln>
            <a:solidFill>
              <a:schemeClr val="tx1"/>
            </a:solidFill>
          </a:ln>
        </p:spPr>
      </p:pic>
    </p:spTree>
    <p:extLst>
      <p:ext uri="{BB962C8B-B14F-4D97-AF65-F5344CB8AC3E}">
        <p14:creationId xmlns:p14="http://schemas.microsoft.com/office/powerpoint/2010/main" val="55335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1049572"/>
          </a:xfrm>
          <a:prstGeom prst="rect">
            <a:avLst/>
          </a:prstGeom>
        </p:spPr>
      </p:pic>
      <p:sp>
        <p:nvSpPr>
          <p:cNvPr id="3" name="TextBox 2"/>
          <p:cNvSpPr txBox="1"/>
          <p:nvPr/>
        </p:nvSpPr>
        <p:spPr>
          <a:xfrm>
            <a:off x="341906" y="1280160"/>
            <a:ext cx="5621571" cy="5355312"/>
          </a:xfrm>
          <a:prstGeom prst="rect">
            <a:avLst/>
          </a:prstGeom>
          <a:noFill/>
        </p:spPr>
        <p:txBody>
          <a:bodyPr wrap="square" rtlCol="0">
            <a:spAutoFit/>
          </a:bodyPr>
          <a:lstStyle/>
          <a:p>
            <a:r>
              <a:rPr lang="en-US" b="1" dirty="0">
                <a:solidFill>
                  <a:schemeClr val="bg2">
                    <a:lumMod val="50000"/>
                  </a:schemeClr>
                </a:solidFill>
                <a:latin typeface="Bahnschrift Condensed" pitchFamily="34" charset="0"/>
              </a:rPr>
              <a:t>March-</a:t>
            </a:r>
          </a:p>
          <a:p>
            <a:pPr marL="285750" indent="-285750" algn="just">
              <a:buFont typeface="Arial" pitchFamily="34" charset="0"/>
              <a:buChar char="•"/>
            </a:pPr>
            <a:r>
              <a:rPr lang="en-US" dirty="0">
                <a:solidFill>
                  <a:schemeClr val="bg2">
                    <a:lumMod val="50000"/>
                  </a:schemeClr>
                </a:solidFill>
                <a:latin typeface="Bahnschrift Condensed" pitchFamily="34" charset="0"/>
              </a:rPr>
              <a:t>Started deriving more and more useful information from the data and using it we could see the errors in modules , api ,their load times ,dominant regions ,time slots, usage ,performance and distribution of the feature usage in the application.</a:t>
            </a:r>
          </a:p>
          <a:p>
            <a:pPr marL="285750" indent="-285750" algn="just">
              <a:buFont typeface="Arial" pitchFamily="34" charset="0"/>
              <a:buChar char="•"/>
            </a:pPr>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We also applied filter options to data such that developers could see data according to their preferences of particular module, date range and region.</a:t>
            </a:r>
          </a:p>
          <a:p>
            <a:pPr marL="285750" indent="-285750" algn="just">
              <a:buFont typeface="Arial" pitchFamily="34" charset="0"/>
              <a:buChar char="•"/>
            </a:pPr>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We also started tracking daily usage of the application and particular portals in the SmartSimulator such as Booking, operations etc to know which is the peak time for user traffic throughout the day.</a:t>
            </a:r>
          </a:p>
          <a:p>
            <a:pPr marL="285750" indent="-285750" algn="just">
              <a:buFont typeface="Arial" pitchFamily="34" charset="0"/>
              <a:buChar char="•"/>
            </a:pPr>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We could track the recent in use features which are being called in the near 1 hour timespan.</a:t>
            </a:r>
          </a:p>
          <a:p>
            <a:br>
              <a:rPr lang="en-US" dirty="0"/>
            </a:b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2948" y="1486894"/>
            <a:ext cx="4975041" cy="2268571"/>
          </a:xfrm>
          <a:prstGeom prst="rect">
            <a:avLst/>
          </a:prstGeom>
          <a:ln>
            <a:solidFill>
              <a:schemeClr val="tx1"/>
            </a:solidFill>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5999" y="4166483"/>
            <a:ext cx="2817413" cy="1791732"/>
          </a:xfrm>
          <a:prstGeom prst="rect">
            <a:avLst/>
          </a:prstGeom>
          <a:ln>
            <a:solidFill>
              <a:schemeClr val="tx1"/>
            </a:solidFill>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4974" y="4166483"/>
            <a:ext cx="3138148" cy="1791732"/>
          </a:xfrm>
          <a:prstGeom prst="rect">
            <a:avLst/>
          </a:prstGeom>
          <a:ln>
            <a:solidFill>
              <a:schemeClr val="tx1"/>
            </a:solidFill>
          </a:ln>
        </p:spPr>
      </p:pic>
    </p:spTree>
    <p:extLst>
      <p:ext uri="{BB962C8B-B14F-4D97-AF65-F5344CB8AC3E}">
        <p14:creationId xmlns:p14="http://schemas.microsoft.com/office/powerpoint/2010/main" val="310276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1049572"/>
          </a:xfrm>
          <a:prstGeom prst="rect">
            <a:avLst/>
          </a:prstGeom>
        </p:spPr>
      </p:pic>
      <p:sp>
        <p:nvSpPr>
          <p:cNvPr id="3" name="TextBox 2"/>
          <p:cNvSpPr txBox="1"/>
          <p:nvPr/>
        </p:nvSpPr>
        <p:spPr>
          <a:xfrm>
            <a:off x="365761" y="1352080"/>
            <a:ext cx="5682531" cy="4524315"/>
          </a:xfrm>
          <a:prstGeom prst="rect">
            <a:avLst/>
          </a:prstGeom>
          <a:noFill/>
        </p:spPr>
        <p:txBody>
          <a:bodyPr wrap="square" rtlCol="0">
            <a:spAutoFit/>
          </a:bodyPr>
          <a:lstStyle/>
          <a:p>
            <a:r>
              <a:rPr lang="en-US" b="1" dirty="0">
                <a:solidFill>
                  <a:schemeClr val="bg2">
                    <a:lumMod val="50000"/>
                  </a:schemeClr>
                </a:solidFill>
                <a:latin typeface="Bahnschrift Condensed" pitchFamily="34" charset="0"/>
              </a:rPr>
              <a:t>April-</a:t>
            </a:r>
          </a:p>
          <a:p>
            <a:endParaRPr lang="en-US" b="1"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I learnt about C# lambda functions which can be deployed to AWS and be connected to our application to perform queries.</a:t>
            </a:r>
          </a:p>
          <a:p>
            <a:pPr marL="285750" indent="-285750" algn="just">
              <a:buFont typeface="Arial" pitchFamily="34" charset="0"/>
              <a:buChar char="•"/>
            </a:pPr>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We saw about the possibilities of including backend part of Smart Simulator but due to some access issues we had to restrict our application to frontend.</a:t>
            </a:r>
          </a:p>
          <a:p>
            <a:pPr marL="285750" indent="-285750" algn="just">
              <a:buFont typeface="Arial" pitchFamily="34" charset="0"/>
              <a:buChar char="•"/>
            </a:pPr>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Performed tests on already existing application to check the accuracy of the metrics.</a:t>
            </a:r>
          </a:p>
          <a:p>
            <a:pPr marL="285750" indent="-285750" algn="just">
              <a:buFont typeface="Arial" pitchFamily="34" charset="0"/>
              <a:buChar char="•"/>
            </a:pPr>
            <a:endParaRPr lang="en-US" dirty="0">
              <a:solidFill>
                <a:schemeClr val="bg2">
                  <a:lumMod val="50000"/>
                </a:schemeClr>
              </a:solidFill>
              <a:latin typeface="Bahnschrift Condensed" pitchFamily="34" charset="0"/>
            </a:endParaRPr>
          </a:p>
          <a:p>
            <a:pPr marL="285750" indent="-285750" algn="just">
              <a:buFont typeface="Arial" pitchFamily="34" charset="0"/>
              <a:buChar char="•"/>
            </a:pPr>
            <a:r>
              <a:rPr lang="en-US" dirty="0">
                <a:solidFill>
                  <a:schemeClr val="bg2">
                    <a:lumMod val="50000"/>
                  </a:schemeClr>
                </a:solidFill>
                <a:latin typeface="Bahnschrift Condensed" pitchFamily="34" charset="0"/>
              </a:rPr>
              <a:t>Learning about how can we trace the backend logs from the smart simulator code.</a:t>
            </a:r>
          </a:p>
          <a:p>
            <a:br>
              <a:rPr lang="en-US" dirty="0"/>
            </a:br>
            <a:endParaRPr lang="en-IN" dirty="0"/>
          </a:p>
        </p:txBody>
      </p:sp>
      <p:pic>
        <p:nvPicPr>
          <p:cNvPr id="8" name="Picture 7" descr="A picture containing text, clipart&#10;&#10;Description automatically generated">
            <a:extLst>
              <a:ext uri="{FF2B5EF4-FFF2-40B4-BE49-F238E27FC236}">
                <a16:creationId xmlns:a16="http://schemas.microsoft.com/office/drawing/2014/main" id="{493F5439-0379-46B3-8814-C14B6F0B1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630" y="1692500"/>
            <a:ext cx="5682531" cy="1818694"/>
          </a:xfrm>
          <a:prstGeom prst="rect">
            <a:avLst/>
          </a:prstGeom>
        </p:spPr>
      </p:pic>
      <p:pic>
        <p:nvPicPr>
          <p:cNvPr id="10" name="Picture 9" descr="Diagram&#10;&#10;Description automatically generated">
            <a:extLst>
              <a:ext uri="{FF2B5EF4-FFF2-40B4-BE49-F238E27FC236}">
                <a16:creationId xmlns:a16="http://schemas.microsoft.com/office/drawing/2014/main" id="{08449936-E3BC-406E-B773-4BF85EC86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748" y="3429000"/>
            <a:ext cx="5277491" cy="2193922"/>
          </a:xfrm>
          <a:prstGeom prst="rect">
            <a:avLst/>
          </a:prstGeom>
        </p:spPr>
      </p:pic>
      <p:sp>
        <p:nvSpPr>
          <p:cNvPr id="15" name="Rectangle 14">
            <a:extLst>
              <a:ext uri="{FF2B5EF4-FFF2-40B4-BE49-F238E27FC236}">
                <a16:creationId xmlns:a16="http://schemas.microsoft.com/office/drawing/2014/main" id="{7F35AD4B-4DF0-4175-B1B6-0C87CA8C8815}"/>
              </a:ext>
            </a:extLst>
          </p:cNvPr>
          <p:cNvSpPr/>
          <p:nvPr/>
        </p:nvSpPr>
        <p:spPr>
          <a:xfrm>
            <a:off x="6437786" y="1548773"/>
            <a:ext cx="5499413" cy="21192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242DB5-F61D-4373-994F-8542AD5601C6}"/>
              </a:ext>
            </a:extLst>
          </p:cNvPr>
          <p:cNvSpPr/>
          <p:nvPr/>
        </p:nvSpPr>
        <p:spPr>
          <a:xfrm>
            <a:off x="6437785" y="3811712"/>
            <a:ext cx="5499413" cy="19105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609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49572"/>
          </a:xfrm>
          <a:prstGeom prst="rect">
            <a:avLst/>
          </a:prstGeom>
        </p:spPr>
      </p:pic>
      <p:sp>
        <p:nvSpPr>
          <p:cNvPr id="6" name="TextBox 5"/>
          <p:cNvSpPr txBox="1"/>
          <p:nvPr/>
        </p:nvSpPr>
        <p:spPr>
          <a:xfrm>
            <a:off x="2373331" y="1514076"/>
            <a:ext cx="7592602" cy="4739759"/>
          </a:xfrm>
          <a:prstGeom prst="rect">
            <a:avLst/>
          </a:prstGeom>
          <a:noFill/>
        </p:spPr>
        <p:txBody>
          <a:bodyPr wrap="square" rtlCol="0">
            <a:spAutoFit/>
          </a:bodyPr>
          <a:lstStyle/>
          <a:p>
            <a:r>
              <a:rPr lang="en-US" sz="1900" b="1" dirty="0">
                <a:solidFill>
                  <a:schemeClr val="bg2">
                    <a:lumMod val="50000"/>
                  </a:schemeClr>
                </a:solidFill>
                <a:latin typeface="Bahnschrift Condensed" pitchFamily="34" charset="0"/>
              </a:rPr>
              <a:t>CONCLUSION</a:t>
            </a:r>
          </a:p>
          <a:p>
            <a:endParaRPr lang="en-US" sz="1900" dirty="0">
              <a:solidFill>
                <a:schemeClr val="bg2">
                  <a:lumMod val="50000"/>
                </a:schemeClr>
              </a:solidFill>
              <a:latin typeface="Bahnschrift Condensed" pitchFamily="34" charset="0"/>
            </a:endParaRPr>
          </a:p>
          <a:p>
            <a:pPr marL="285750" indent="-285750" algn="just">
              <a:buFont typeface="Arial" pitchFamily="34" charset="0"/>
              <a:buChar char="•"/>
            </a:pPr>
            <a:r>
              <a:rPr lang="en-US" sz="1900" dirty="0">
                <a:solidFill>
                  <a:schemeClr val="bg2">
                    <a:lumMod val="50000"/>
                  </a:schemeClr>
                </a:solidFill>
                <a:latin typeface="Bahnschrift Condensed" pitchFamily="34" charset="0"/>
              </a:rPr>
              <a:t>I have concluded that there are many ways in which we can improve our software but if we reduce the tiring work and focus on doing smart work</a:t>
            </a:r>
          </a:p>
          <a:p>
            <a:pPr algn="just"/>
            <a:endParaRPr lang="en-US" sz="1900" dirty="0">
              <a:solidFill>
                <a:schemeClr val="bg2">
                  <a:lumMod val="50000"/>
                </a:schemeClr>
              </a:solidFill>
              <a:latin typeface="Bahnschrift Condensed" pitchFamily="34" charset="0"/>
            </a:endParaRPr>
          </a:p>
          <a:p>
            <a:pPr marL="285750" indent="-285750" algn="just">
              <a:buFont typeface="Arial" pitchFamily="34" charset="0"/>
              <a:buChar char="•"/>
            </a:pPr>
            <a:r>
              <a:rPr lang="en-US" sz="1900" dirty="0">
                <a:solidFill>
                  <a:schemeClr val="bg2">
                    <a:lumMod val="50000"/>
                  </a:schemeClr>
                </a:solidFill>
                <a:latin typeface="Bahnschrift Condensed" pitchFamily="34" charset="0"/>
              </a:rPr>
              <a:t>We do need a smart dashboard where we can see the insights ,errors ,usage, performance easily and in a visualized format so we know where to work on and where not to.</a:t>
            </a:r>
          </a:p>
          <a:p>
            <a:pPr algn="just"/>
            <a:endParaRPr lang="en-US" sz="1900" dirty="0">
              <a:solidFill>
                <a:schemeClr val="bg2">
                  <a:lumMod val="50000"/>
                </a:schemeClr>
              </a:solidFill>
              <a:latin typeface="Bahnschrift Condensed" pitchFamily="34" charset="0"/>
            </a:endParaRPr>
          </a:p>
          <a:p>
            <a:pPr marL="285750" indent="-285750" algn="just">
              <a:buFont typeface="Arial" pitchFamily="34" charset="0"/>
              <a:buChar char="•"/>
            </a:pPr>
            <a:r>
              <a:rPr lang="en-US" sz="1900" dirty="0">
                <a:solidFill>
                  <a:schemeClr val="bg2">
                    <a:lumMod val="50000"/>
                  </a:schemeClr>
                </a:solidFill>
                <a:latin typeface="Bahnschrift Condensed" pitchFamily="34" charset="0"/>
              </a:rPr>
              <a:t>With the help of this dashboard we are not only decreasing debugging time but also making sure the customers are consuming whatever they like without facing any issues.</a:t>
            </a:r>
          </a:p>
          <a:p>
            <a:pPr algn="just"/>
            <a:endParaRPr lang="en-US" sz="1900" dirty="0">
              <a:solidFill>
                <a:schemeClr val="bg2">
                  <a:lumMod val="50000"/>
                </a:schemeClr>
              </a:solidFill>
              <a:latin typeface="Bahnschrift Condensed" pitchFamily="34" charset="0"/>
            </a:endParaRPr>
          </a:p>
          <a:p>
            <a:pPr marL="285750" indent="-285750" algn="just">
              <a:buFont typeface="Arial" pitchFamily="34" charset="0"/>
              <a:buChar char="•"/>
            </a:pPr>
            <a:r>
              <a:rPr lang="en-US" sz="1900" dirty="0">
                <a:solidFill>
                  <a:schemeClr val="bg2">
                    <a:lumMod val="50000"/>
                  </a:schemeClr>
                </a:solidFill>
                <a:latin typeface="Bahnschrift Condensed" pitchFamily="34" charset="0"/>
              </a:rPr>
              <a:t>So such an application insights can be used for all the developed software not only SmartSimulator because the data we log from all the websites will be the same.</a:t>
            </a:r>
          </a:p>
          <a:p>
            <a:br>
              <a:rPr lang="en-US" dirty="0"/>
            </a:br>
            <a:endParaRPr lang="en-IN" dirty="0"/>
          </a:p>
        </p:txBody>
      </p:sp>
    </p:spTree>
    <p:extLst>
      <p:ext uri="{BB962C8B-B14F-4D97-AF65-F5344CB8AC3E}">
        <p14:creationId xmlns:p14="http://schemas.microsoft.com/office/powerpoint/2010/main" val="86569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13183"/>
          </a:xfrm>
          <a:prstGeom prst="rect">
            <a:avLst/>
          </a:prstGeom>
        </p:spPr>
      </p:pic>
      <p:sp>
        <p:nvSpPr>
          <p:cNvPr id="5" name="TextBox 4"/>
          <p:cNvSpPr txBox="1"/>
          <p:nvPr/>
        </p:nvSpPr>
        <p:spPr>
          <a:xfrm>
            <a:off x="6782461" y="5558180"/>
            <a:ext cx="5931674" cy="707886"/>
          </a:xfrm>
          <a:prstGeom prst="rect">
            <a:avLst/>
          </a:prstGeom>
          <a:noFill/>
        </p:spPr>
        <p:txBody>
          <a:bodyPr wrap="square" rtlCol="0">
            <a:spAutoFit/>
          </a:bodyPr>
          <a:lstStyle/>
          <a:p>
            <a:r>
              <a:rPr lang="en-US" sz="2000" b="1" dirty="0">
                <a:solidFill>
                  <a:schemeClr val="bg2">
                    <a:lumMod val="50000"/>
                  </a:schemeClr>
                </a:solidFill>
                <a:latin typeface="Bahnschrift Condensed" pitchFamily="34" charset="0"/>
              </a:rPr>
              <a:t>Presentation By - Ariba Ahmad</a:t>
            </a:r>
            <a:r>
              <a:rPr lang="en-IN" sz="2000" b="1" dirty="0">
                <a:solidFill>
                  <a:schemeClr val="bg2">
                    <a:lumMod val="50000"/>
                  </a:schemeClr>
                </a:solidFill>
                <a:latin typeface="Bahnschrift Condensed" pitchFamily="34" charset="0"/>
              </a:rPr>
              <a:t>(</a:t>
            </a:r>
            <a:r>
              <a:rPr lang="en-US" sz="2000" b="1" dirty="0">
                <a:solidFill>
                  <a:schemeClr val="bg2">
                    <a:lumMod val="50000"/>
                  </a:schemeClr>
                </a:solidFill>
                <a:latin typeface="Bahnschrift Condensed" pitchFamily="34" charset="0"/>
              </a:rPr>
              <a:t>Siemens Healthineers Intern)</a:t>
            </a:r>
          </a:p>
          <a:p>
            <a:r>
              <a:rPr lang="en-US" sz="2000" b="1" dirty="0">
                <a:solidFill>
                  <a:schemeClr val="bg2">
                    <a:lumMod val="50000"/>
                  </a:schemeClr>
                </a:solidFill>
                <a:latin typeface="Bahnschrift Condensed" pitchFamily="34" charset="0"/>
              </a:rPr>
              <a:t>                              </a:t>
            </a:r>
          </a:p>
        </p:txBody>
      </p:sp>
      <p:sp>
        <p:nvSpPr>
          <p:cNvPr id="6" name="TextBox 5"/>
          <p:cNvSpPr txBox="1"/>
          <p:nvPr/>
        </p:nvSpPr>
        <p:spPr>
          <a:xfrm>
            <a:off x="4230093" y="2642768"/>
            <a:ext cx="4913906" cy="923330"/>
          </a:xfrm>
          <a:prstGeom prst="rect">
            <a:avLst/>
          </a:prstGeom>
          <a:noFill/>
        </p:spPr>
        <p:txBody>
          <a:bodyPr wrap="square" rtlCol="0">
            <a:spAutoFit/>
          </a:bodyPr>
          <a:lstStyle/>
          <a:p>
            <a:r>
              <a:rPr lang="en-US" sz="5400" b="1" dirty="0">
                <a:solidFill>
                  <a:schemeClr val="accent2">
                    <a:lumMod val="75000"/>
                  </a:schemeClr>
                </a:solidFill>
                <a:latin typeface="Arial Rounded MT Bold" pitchFamily="34" charset="0"/>
              </a:rPr>
              <a:t>THANK YOU</a:t>
            </a:r>
            <a:endParaRPr lang="en-IN" sz="5400" b="1" dirty="0">
              <a:solidFill>
                <a:schemeClr val="accent2">
                  <a:lumMod val="75000"/>
                </a:schemeClr>
              </a:solidFill>
              <a:latin typeface="Arial Rounded MT Bold" pitchFamily="34" charset="0"/>
            </a:endParaRPr>
          </a:p>
        </p:txBody>
      </p:sp>
    </p:spTree>
    <p:extLst>
      <p:ext uri="{BB962C8B-B14F-4D97-AF65-F5344CB8AC3E}">
        <p14:creationId xmlns:p14="http://schemas.microsoft.com/office/powerpoint/2010/main" val="711295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10874</TotalTime>
  <Words>714</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Rounded MT Bold</vt:lpstr>
      <vt:lpstr>Bahnschrift Condensed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Ariba</dc:creator>
  <cp:lastModifiedBy>Ahmad, Ariba</cp:lastModifiedBy>
  <cp:revision>17</cp:revision>
  <dcterms:created xsi:type="dcterms:W3CDTF">2022-02-07T13:19:46Z</dcterms:created>
  <dcterms:modified xsi:type="dcterms:W3CDTF">2022-05-03T15:19:31Z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f6dbec8-95a8-4638-9f5f-bd076536645c_Enabled">
    <vt:lpwstr>true</vt:lpwstr>
  </property>
  <property fmtid="{D5CDD505-2E9C-101B-9397-08002B2CF9AE}" pid="3" name="MSIP_Label_ff6dbec8-95a8-4638-9f5f-bd076536645c_SetDate">
    <vt:lpwstr>2022-02-07T13:19:54Z</vt:lpwstr>
  </property>
  <property fmtid="{D5CDD505-2E9C-101B-9397-08002B2CF9AE}" pid="4" name="MSIP_Label_ff6dbec8-95a8-4638-9f5f-bd076536645c_Method">
    <vt:lpwstr>Standard</vt:lpwstr>
  </property>
  <property fmtid="{D5CDD505-2E9C-101B-9397-08002B2CF9AE}" pid="5" name="MSIP_Label_ff6dbec8-95a8-4638-9f5f-bd076536645c_Name">
    <vt:lpwstr>Restricted - Default</vt:lpwstr>
  </property>
  <property fmtid="{D5CDD505-2E9C-101B-9397-08002B2CF9AE}" pid="6" name="MSIP_Label_ff6dbec8-95a8-4638-9f5f-bd076536645c_SiteId">
    <vt:lpwstr>5dbf1add-202a-4b8d-815b-bf0fb024e033</vt:lpwstr>
  </property>
  <property fmtid="{D5CDD505-2E9C-101B-9397-08002B2CF9AE}" pid="7" name="MSIP_Label_ff6dbec8-95a8-4638-9f5f-bd076536645c_ActionId">
    <vt:lpwstr>208c898a-ea74-4b43-8cb6-20ba6ef1793d</vt:lpwstr>
  </property>
  <property fmtid="{D5CDD505-2E9C-101B-9397-08002B2CF9AE}" pid="8" name="MSIP_Label_ff6dbec8-95a8-4638-9f5f-bd076536645c_ContentBits">
    <vt:lpwstr>0</vt:lpwstr>
  </property>
</Properties>
</file>