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56" r:id="rId5"/>
    <p:sldId id="259" r:id="rId6"/>
    <p:sldId id="273" r:id="rId7"/>
    <p:sldId id="272" r:id="rId8"/>
    <p:sldId id="288" r:id="rId9"/>
    <p:sldId id="289" r:id="rId10"/>
    <p:sldId id="271" r:id="rId11"/>
    <p:sldId id="296" r:id="rId12"/>
    <p:sldId id="283" r:id="rId13"/>
    <p:sldId id="290" r:id="rId14"/>
    <p:sldId id="291" r:id="rId15"/>
    <p:sldId id="297" r:id="rId16"/>
    <p:sldId id="295" r:id="rId17"/>
    <p:sldId id="294" r:id="rId18"/>
    <p:sldId id="292" r:id="rId19"/>
    <p:sldId id="287" r:id="rId20"/>
    <p:sldId id="27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2" pos="384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13657"/>
    <a:srgbClr val="014067"/>
    <a:srgbClr val="EDEDDB"/>
    <a:srgbClr val="3F3F3F"/>
    <a:srgbClr val="014E7D"/>
    <a:srgbClr val="01456F"/>
    <a:srgbClr val="014B79"/>
    <a:srgbClr val="0937C9"/>
    <a:srgbClr val="002774"/>
    <a:srgbClr val="929A4A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25" autoAdjust="0"/>
    <p:restoredTop sz="96525" autoAdjust="0"/>
  </p:normalViewPr>
  <p:slideViewPr>
    <p:cSldViewPr snapToGrid="0" showGuides="1">
      <p:cViewPr>
        <p:scale>
          <a:sx n="69" d="100"/>
          <a:sy n="69" d="100"/>
        </p:scale>
        <p:origin x="-452" y="-48"/>
      </p:cViewPr>
      <p:guideLst>
        <p:guide orient="horz" pos="2160"/>
        <p:guide pos="3840"/>
        <p:guide pos="59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828" y="9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BFC85-49E4-447A-A7E3-16153CB2FE2A}" type="datetimeFigureOut">
              <a:rPr lang="en-US" smtClean="0"/>
              <a:pPr/>
              <a:t>6/30/2022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072A3-100F-40A9-915F-8D2D9E6962D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13537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1B50E-4C60-4F9E-B773-52059170945B}" type="datetimeFigureOut">
              <a:rPr lang="en-US" noProof="0" smtClean="0"/>
              <a:pPr/>
              <a:t>6/30/2022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230CFA-805A-4FD3-B3A0-DAAA5993DA17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798927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xmlns="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xmlns="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750045013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7537" userDrawn="1">
          <p15:clr>
            <a:srgbClr val="FBAE40"/>
          </p15:clr>
        </p15:guide>
        <p15:guide id="3" pos="138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2457" userDrawn="1">
          <p15:clr>
            <a:srgbClr val="FBAE40"/>
          </p15:clr>
        </p15:guide>
        <p15:guide id="7" pos="43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xmlns="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980920470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33B31A5E-1244-4689-B513-C78E3C4E53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xmlns="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xmlns="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>
            <a:extLst>
              <a:ext uri="{FF2B5EF4-FFF2-40B4-BE49-F238E27FC236}">
                <a16:creationId xmlns:a16="http://schemas.microsoft.com/office/drawing/2014/main" xmlns="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>
            <a:extLst>
              <a:ext uri="{FF2B5EF4-FFF2-40B4-BE49-F238E27FC236}">
                <a16:creationId xmlns:a16="http://schemas.microsoft.com/office/drawing/2014/main" xmlns="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xmlns="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xmlns="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289179159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xmlns="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xmlns="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xmlns="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xmlns="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xmlns="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xmlns="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xmlns="" val="2074596364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xmlns="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xmlns="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xmlns="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xmlns="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xmlns="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xmlns="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xmlns="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xmlns="" val="2847377008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xmlns="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xmlns="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xmlns="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xmlns="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xmlns="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xmlns="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b="1" dirty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noProof="0" smtClean="0"/>
              <a:t>Click to edit Master text styles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xmlns="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xmlns="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xmlns="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xmlns="" val="1860695037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xmlns="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xmlns="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xmlns="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xmlns="" val="1700659753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xmlns="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xmlns="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xmlns="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390840366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37A5C384-78D0-4088-9411-AB6790574770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CC52C5C1-EC33-44C1-9D54-A1058BBF1812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xmlns="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xmlns="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xmlns="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arallelogram 28">
              <a:extLst>
                <a:ext uri="{FF2B5EF4-FFF2-40B4-BE49-F238E27FC236}">
                  <a16:creationId xmlns:a16="http://schemas.microsoft.com/office/drawing/2014/main" xmlns="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Parallelogram 29">
            <a:extLst>
              <a:ext uri="{FF2B5EF4-FFF2-40B4-BE49-F238E27FC236}">
                <a16:creationId xmlns:a16="http://schemas.microsoft.com/office/drawing/2014/main" xmlns="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419906843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85BB0367-1AFD-4191-AB6F-E9815D136F6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xmlns="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Diagonal Stripe 27">
              <a:extLst>
                <a:ext uri="{FF2B5EF4-FFF2-40B4-BE49-F238E27FC236}">
                  <a16:creationId xmlns:a16="http://schemas.microsoft.com/office/drawing/2014/main" xmlns="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xmlns="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xmlns="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1" name="Parallelogram 30">
            <a:extLst>
              <a:ext uri="{FF2B5EF4-FFF2-40B4-BE49-F238E27FC236}">
                <a16:creationId xmlns:a16="http://schemas.microsoft.com/office/drawing/2014/main" xmlns="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64D604A2-C574-42DB-B0C4-99715CAA1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8330184" cy="11479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xmlns="" val="658419099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85BB0367-1AFD-4191-AB6F-E9815D136F6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xmlns="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Diagonal Stripe 27">
              <a:extLst>
                <a:ext uri="{FF2B5EF4-FFF2-40B4-BE49-F238E27FC236}">
                  <a16:creationId xmlns:a16="http://schemas.microsoft.com/office/drawing/2014/main" xmlns="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xmlns="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xmlns="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1" name="Parallelogram 30">
            <a:extLst>
              <a:ext uri="{FF2B5EF4-FFF2-40B4-BE49-F238E27FC236}">
                <a16:creationId xmlns:a16="http://schemas.microsoft.com/office/drawing/2014/main" xmlns="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64D604A2-C574-42DB-B0C4-99715CAA1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8330184" cy="11479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C0A2D954-332B-47D0-BE9F-0F2BDE7795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26131" y="1979613"/>
            <a:ext cx="9139738" cy="289877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665340804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33B31A5E-1244-4689-B513-C78E3C4E53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xmlns="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xmlns="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>
            <a:extLst>
              <a:ext uri="{FF2B5EF4-FFF2-40B4-BE49-F238E27FC236}">
                <a16:creationId xmlns:a16="http://schemas.microsoft.com/office/drawing/2014/main" xmlns="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>
            <a:extLst>
              <a:ext uri="{FF2B5EF4-FFF2-40B4-BE49-F238E27FC236}">
                <a16:creationId xmlns:a16="http://schemas.microsoft.com/office/drawing/2014/main" xmlns="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xmlns="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xmlns="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xmlns="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123998309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7537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EDAB3FE-9015-40FD-A870-D81B5A86A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58918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29540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4" name="Right Triangle 23">
            <a:extLst>
              <a:ext uri="{FF2B5EF4-FFF2-40B4-BE49-F238E27FC236}">
                <a16:creationId xmlns:a16="http://schemas.microsoft.com/office/drawing/2014/main" xmlns="" id="{BD6ACE60-499D-41AB-89C4-D537D7C3D22A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xmlns="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496102"/>
            <a:ext cx="734263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1378" y="1241109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xmlns="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0" y="0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442230584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ight Triangle 34">
            <a:extLst>
              <a:ext uri="{FF2B5EF4-FFF2-40B4-BE49-F238E27FC236}">
                <a16:creationId xmlns:a16="http://schemas.microsoft.com/office/drawing/2014/main" xmlns="" id="{805F1696-7D6B-4055-94C3-E4C179F63596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xmlns="" id="{8B9EC3A9-7039-403A-9414-429521308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0177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Ins="45720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29540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xmlns="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352314" y="1185452"/>
            <a:ext cx="1839685" cy="163394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496102"/>
            <a:ext cx="734262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xmlns="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241109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6E55A0B9-F639-8643-9C4D-B93B8EE21A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5E24A5A7-66A2-7F43-9A7A-5E13F74F8C0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</p:spTree>
    <p:extLst>
      <p:ext uri="{BB962C8B-B14F-4D97-AF65-F5344CB8AC3E}">
        <p14:creationId xmlns:p14="http://schemas.microsoft.com/office/powerpoint/2010/main" xmlns="" val="4283110927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i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xmlns="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xmlns="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xmlns="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Text Placeholder 2">
            <a:extLst>
              <a:ext uri="{FF2B5EF4-FFF2-40B4-BE49-F238E27FC236}">
                <a16:creationId xmlns:a16="http://schemas.microsoft.com/office/drawing/2014/main" xmlns="" id="{B2E19FBD-2379-4B3B-910D-F51E007CB63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xmlns="" id="{8715E757-6584-4841-8154-C92E70E0CD6B}"/>
              </a:ext>
            </a:extLst>
          </p:cNvPr>
          <p:cNvSpPr>
            <a:spLocks noGrp="1"/>
          </p:cNvSpPr>
          <p:nvPr userDrawn="1">
            <p:ph sz="half" idx="13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  <a:lvl2pPr>
              <a:defRPr lang="en-US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IN" dirty="0">
                <a:solidFill>
                  <a:schemeClr val="bg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 smtClean="0"/>
              <a:t>Click to 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 smtClean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 smtClean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 smtClean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xmlns="" id="{47CDC5A2-8836-4ED3-8E78-18C24853D88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xmlns="" id="{D957FBD7-2C3C-4DD1-954F-DF1E007BE590}"/>
              </a:ext>
            </a:extLst>
          </p:cNvPr>
          <p:cNvSpPr>
            <a:spLocks noGrp="1"/>
          </p:cNvSpPr>
          <p:nvPr userDrawn="1">
            <p:ph sz="quarter" idx="15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  <a:lvl2pPr>
              <a:defRPr lang="en-US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IN" dirty="0">
                <a:solidFill>
                  <a:schemeClr val="bg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 smtClean="0"/>
              <a:t>Click to 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 smtClean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 smtClean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 smtClean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xmlns="" id="{77DB65FF-A89E-4562-8251-2BB63EFDD28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xmlns="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xmlns="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xmlns="" val="3256540265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8FB39FF5-7AF5-4963-9346-2640496A3302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A4F49194-9068-41AA-B460-962319BF96A4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5806E656-313A-47B1-B381-D004200F7A01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9" name="Diagonal Stripe 28">
              <a:extLst>
                <a:ext uri="{FF2B5EF4-FFF2-40B4-BE49-F238E27FC236}">
                  <a16:creationId xmlns:a16="http://schemas.microsoft.com/office/drawing/2014/main" xmlns="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xmlns="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xmlns="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3" name="Parallelogram 32">
            <a:extLst>
              <a:ext uri="{FF2B5EF4-FFF2-40B4-BE49-F238E27FC236}">
                <a16:creationId xmlns:a16="http://schemas.microsoft.com/office/drawing/2014/main" xmlns="" id="{F088C182-BF10-45B2-B159-7702E00D31D4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xmlns="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D6990C03-1647-2044-B335-6F5F19E4E5F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xmlns="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Text here</a:t>
            </a:r>
          </a:p>
        </p:txBody>
      </p:sp>
      <p:sp>
        <p:nvSpPr>
          <p:cNvPr id="20" name="Chart Placeholder 2">
            <a:extLst>
              <a:ext uri="{FF2B5EF4-FFF2-40B4-BE49-F238E27FC236}">
                <a16:creationId xmlns:a16="http://schemas.microsoft.com/office/drawing/2014/main" xmlns="" id="{0EF0FD2A-B62A-4931-846D-2602DED2660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smtClean="0"/>
              <a:t>Click icon to add chart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2200477079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69EF72CE-34D2-4581-98D2-89218BC1B4E4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B84020D1-D35E-497E-97F1-84A6EA9D048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xmlns="" id="{36C8A74F-FDDF-48E8-AC2B-A5BD59D7D6A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xmlns="" id="{2D5247F3-E6EB-4003-B1FD-F6200F0738E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xmlns="" id="{E9B7D995-9FB8-4461-8AAA-FA8B9A145B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xmlns="" id="{849B962F-68BC-4B89-B4D8-D862517534D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6" name="Parallelogram 35">
            <a:extLst>
              <a:ext uri="{FF2B5EF4-FFF2-40B4-BE49-F238E27FC236}">
                <a16:creationId xmlns:a16="http://schemas.microsoft.com/office/drawing/2014/main" xmlns="" id="{8006416B-866C-47E5-8480-109B40F9EAA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xmlns="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5750A33E-CEFE-4D43-9554-513B01B1D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4A960C75-8FA7-5740-9388-2B5112B2C5B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xmlns="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5" name="Table Placeholder 11">
            <a:extLst>
              <a:ext uri="{FF2B5EF4-FFF2-40B4-BE49-F238E27FC236}">
                <a16:creationId xmlns:a16="http://schemas.microsoft.com/office/drawing/2014/main" xmlns="" id="{7CD3E31F-0AF8-4EB8-B6FA-BD95A2EDA63B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 smtClean="0"/>
              <a:t>Click icon to add table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415060917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BCAFD81C-E6E5-4292-828B-BD147E6DEAB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xmlns="" id="{79ED029D-F488-47E5-B064-0E35B31D23A5}"/>
              </a:ext>
            </a:extLst>
          </p:cNvPr>
          <p:cNvSpPr/>
          <p:nvPr userDrawn="1"/>
        </p:nvSpPr>
        <p:spPr>
          <a:xfrm flipV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Picture Placeholder 31">
            <a:extLst>
              <a:ext uri="{FF2B5EF4-FFF2-40B4-BE49-F238E27FC236}">
                <a16:creationId xmlns:a16="http://schemas.microsoft.com/office/drawing/2014/main" xmlns="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F78F4957-6DDE-40CE-9D33-00B1434FA08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xmlns="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anchor="ctr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Add Caption Here</a:t>
            </a:r>
          </a:p>
        </p:txBody>
      </p:sp>
    </p:spTree>
    <p:extLst>
      <p:ext uri="{BB962C8B-B14F-4D97-AF65-F5344CB8AC3E}">
        <p14:creationId xmlns:p14="http://schemas.microsoft.com/office/powerpoint/2010/main" xmlns="" val="4237576771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40A6720D-B182-4290-BD91-1D1E4D93060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xmlns="" id="{A488AB73-8058-4FB5-9619-FCECCA9F3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Name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xmlns="" id="{359BE165-3EB5-4C11-8B53-6E98C0BC2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Phone Number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xmlns="" id="{79D05293-35AD-495F-A7AE-942398090B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Email 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xmlns="" id="{997A03F2-8D8A-4425-9F56-66DB33CE11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Company Website</a:t>
            </a:r>
          </a:p>
        </p:txBody>
      </p:sp>
      <p:sp>
        <p:nvSpPr>
          <p:cNvPr id="14" name="Shape 4157">
            <a:extLst>
              <a:ext uri="{FF2B5EF4-FFF2-40B4-BE49-F238E27FC236}">
                <a16:creationId xmlns:a16="http://schemas.microsoft.com/office/drawing/2014/main" xmlns="" id="{A30A8F28-98F4-425F-A750-78192A157DF4}"/>
              </a:ext>
            </a:extLst>
          </p:cNvPr>
          <p:cNvSpPr/>
          <p:nvPr userDrawn="1"/>
        </p:nvSpPr>
        <p:spPr>
          <a:xfrm>
            <a:off x="6458938" y="3505247"/>
            <a:ext cx="258875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5" name="Shape 4186">
            <a:extLst>
              <a:ext uri="{FF2B5EF4-FFF2-40B4-BE49-F238E27FC236}">
                <a16:creationId xmlns:a16="http://schemas.microsoft.com/office/drawing/2014/main" xmlns="" id="{2F84D399-8148-4E86-A1E4-BE7D1D81383A}"/>
              </a:ext>
            </a:extLst>
          </p:cNvPr>
          <p:cNvSpPr/>
          <p:nvPr userDrawn="1"/>
        </p:nvSpPr>
        <p:spPr>
          <a:xfrm>
            <a:off x="6507622" y="3897986"/>
            <a:ext cx="161507" cy="29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9" name="Shape 4379">
            <a:extLst>
              <a:ext uri="{FF2B5EF4-FFF2-40B4-BE49-F238E27FC236}">
                <a16:creationId xmlns:a16="http://schemas.microsoft.com/office/drawing/2014/main" xmlns="" id="{E4408FF8-E342-42F8-BBE9-1220822B5E99}"/>
              </a:ext>
            </a:extLst>
          </p:cNvPr>
          <p:cNvSpPr/>
          <p:nvPr userDrawn="1"/>
        </p:nvSpPr>
        <p:spPr>
          <a:xfrm>
            <a:off x="6458938" y="4327945"/>
            <a:ext cx="258875" cy="18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0" name="Shape 4487">
            <a:extLst>
              <a:ext uri="{FF2B5EF4-FFF2-40B4-BE49-F238E27FC236}">
                <a16:creationId xmlns:a16="http://schemas.microsoft.com/office/drawing/2014/main" xmlns="" id="{11D27456-C005-4109-9E74-0B692200A0B3}"/>
              </a:ext>
            </a:extLst>
          </p:cNvPr>
          <p:cNvSpPr/>
          <p:nvPr userDrawn="1"/>
        </p:nvSpPr>
        <p:spPr>
          <a:xfrm>
            <a:off x="6471716" y="4650082"/>
            <a:ext cx="233318" cy="23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xmlns="" id="{FDDD2B84-3CB9-4567-8C91-C538E8A1C89F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34EF3020-1476-41B1-9FE7-B476A25C53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B1B64EC3-B232-415D-8E27-EB3E24D13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2261CE2F-F199-4242-AC6C-692676B81FF1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4">
            <a:extLst>
              <a:ext uri="{FF2B5EF4-FFF2-40B4-BE49-F238E27FC236}">
                <a16:creationId xmlns:a16="http://schemas.microsoft.com/office/drawing/2014/main" xmlns="" id="{89C0506D-0CA6-4583-9D04-24E7F4D16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3839051282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DB16155-303B-403D-8B49-D4CEE47D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B915EF5-4ABE-4759-AC09-679CD6083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8699F50C-BE38-4BD0-BA84-9B090E1F2B9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itle Placeholder 8">
            <a:extLst>
              <a:ext uri="{FF2B5EF4-FFF2-40B4-BE49-F238E27FC236}">
                <a16:creationId xmlns:a16="http://schemas.microsoft.com/office/drawing/2014/main" xmlns="" id="{AA2D2B61-D240-024D-AD60-4162EF15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xmlns="" val="156488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85" r:id="rId3"/>
    <p:sldLayoutId id="2147483706" r:id="rId4"/>
    <p:sldLayoutId id="2147483708" r:id="rId5"/>
    <p:sldLayoutId id="2147483704" r:id="rId6"/>
    <p:sldLayoutId id="2147483689" r:id="rId7"/>
    <p:sldLayoutId id="2147483668" r:id="rId8"/>
    <p:sldLayoutId id="2147483707" r:id="rId9"/>
    <p:sldLayoutId id="2147483710" r:id="rId10"/>
    <p:sldLayoutId id="2147483709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692" r:id="rId17"/>
    <p:sldLayoutId id="2147483697" r:id="rId18"/>
    <p:sldLayoutId id="2147483716" r:id="rId19"/>
    <p:sldLayoutId id="2147483674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IN"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jpe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 descr="Company name and logo group of information&#10;">
            <a:extLst>
              <a:ext uri="{FF2B5EF4-FFF2-40B4-BE49-F238E27FC236}">
                <a16:creationId xmlns:a16="http://schemas.microsoft.com/office/drawing/2014/main" xmlns="" id="{5B07AEC6-55AE-4E18-BEEA-A226E87C7897}"/>
              </a:ext>
            </a:extLst>
          </p:cNvPr>
          <p:cNvGrpSpPr/>
          <p:nvPr/>
        </p:nvGrpSpPr>
        <p:grpSpPr>
          <a:xfrm>
            <a:off x="2955850" y="2855631"/>
            <a:ext cx="1860702" cy="1118752"/>
            <a:chOff x="2955850" y="2902286"/>
            <a:chExt cx="1860702" cy="111875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94DF2E04-7632-4FED-B0BF-8FB243D982A3}"/>
                </a:ext>
              </a:extLst>
            </p:cNvPr>
            <p:cNvSpPr txBox="1"/>
            <p:nvPr/>
          </p:nvSpPr>
          <p:spPr>
            <a:xfrm>
              <a:off x="3238428" y="2902286"/>
              <a:ext cx="129554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FR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FC9A1C71-347B-44A9-88B4-692D9731582D}"/>
                </a:ext>
              </a:extLst>
            </p:cNvPr>
            <p:cNvSpPr txBox="1"/>
            <p:nvPr/>
          </p:nvSpPr>
          <p:spPr>
            <a:xfrm>
              <a:off x="2955850" y="3713261"/>
              <a:ext cx="18607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FABRIKAM RESIDENCES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75720" y="1571969"/>
            <a:ext cx="5650025" cy="1651516"/>
          </a:xfrm>
        </p:spPr>
        <p:txBody>
          <a:bodyPr>
            <a:noAutofit/>
          </a:bodyPr>
          <a:lstStyle/>
          <a:p>
            <a:pPr algn="ctr"/>
            <a:r>
              <a:rPr lang="en-US" sz="6600" spc="-150" dirty="0" smtClean="0"/>
              <a:t>JOBIA</a:t>
            </a:r>
            <a:endParaRPr lang="en-US" sz="6600" b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C9205DF-8F5E-49F7-B00E-6F58293F51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4668" y="3280771"/>
            <a:ext cx="4854339" cy="2279511"/>
          </a:xfrm>
        </p:spPr>
        <p:txBody>
          <a:bodyPr/>
          <a:lstStyle/>
          <a:p>
            <a:pPr algn="ctr"/>
            <a:r>
              <a:rPr lang="en-US" sz="1800" b="1" spc="0" dirty="0" smtClean="0">
                <a:latin typeface="+mj-lt"/>
              </a:rPr>
              <a:t>Team-6:</a:t>
            </a:r>
          </a:p>
          <a:p>
            <a:pPr algn="ctr"/>
            <a:r>
              <a:rPr lang="en-US" sz="1800" b="1" spc="0" dirty="0" err="1" smtClean="0">
                <a:latin typeface="+mj-lt"/>
              </a:rPr>
              <a:t>Syed</a:t>
            </a:r>
            <a:r>
              <a:rPr lang="en-US" sz="1800" b="1" spc="0" dirty="0" smtClean="0">
                <a:latin typeface="+mj-lt"/>
              </a:rPr>
              <a:t> </a:t>
            </a:r>
            <a:r>
              <a:rPr lang="en-US" sz="1800" b="1" spc="0" dirty="0" err="1" smtClean="0">
                <a:latin typeface="+mj-lt"/>
              </a:rPr>
              <a:t>Mohtashim</a:t>
            </a:r>
            <a:r>
              <a:rPr lang="en-US" sz="1800" b="1" spc="0" dirty="0" smtClean="0">
                <a:latin typeface="+mj-lt"/>
              </a:rPr>
              <a:t> </a:t>
            </a:r>
            <a:r>
              <a:rPr lang="en-US" sz="1800" b="1" spc="0" dirty="0" err="1" smtClean="0">
                <a:latin typeface="+mj-lt"/>
              </a:rPr>
              <a:t>Ahsun</a:t>
            </a:r>
            <a:endParaRPr lang="en-US" sz="1800" b="1" spc="0" dirty="0" smtClean="0">
              <a:latin typeface="+mj-lt"/>
            </a:endParaRPr>
          </a:p>
          <a:p>
            <a:pPr algn="ctr"/>
            <a:r>
              <a:rPr lang="en-US" sz="1800" b="1" spc="0" dirty="0" smtClean="0">
                <a:latin typeface="+mj-lt"/>
              </a:rPr>
              <a:t>Ariba </a:t>
            </a:r>
            <a:r>
              <a:rPr lang="en-US" sz="1800" b="1" spc="0" dirty="0" err="1" smtClean="0">
                <a:latin typeface="+mj-lt"/>
              </a:rPr>
              <a:t>Mehdi</a:t>
            </a:r>
            <a:endParaRPr lang="en-US" sz="1800" b="1" spc="0" dirty="0" smtClean="0">
              <a:latin typeface="+mj-lt"/>
            </a:endParaRPr>
          </a:p>
          <a:p>
            <a:pPr algn="ctr"/>
            <a:r>
              <a:rPr lang="en-US" sz="1800" b="1" spc="0" dirty="0" err="1" smtClean="0">
                <a:latin typeface="+mj-lt"/>
              </a:rPr>
              <a:t>Javeria</a:t>
            </a:r>
            <a:r>
              <a:rPr lang="en-US" sz="1800" b="1" spc="0" dirty="0" smtClean="0">
                <a:latin typeface="+mj-lt"/>
              </a:rPr>
              <a:t> </a:t>
            </a:r>
            <a:r>
              <a:rPr lang="en-US" sz="1800" b="1" spc="0" dirty="0" err="1" smtClean="0">
                <a:latin typeface="+mj-lt"/>
              </a:rPr>
              <a:t>Alam</a:t>
            </a:r>
            <a:endParaRPr lang="en-US" sz="1800" b="1" spc="0" dirty="0" smtClean="0">
              <a:latin typeface="+mj-lt"/>
            </a:endParaRPr>
          </a:p>
          <a:p>
            <a:pPr algn="ctr"/>
            <a:r>
              <a:rPr lang="en-US" sz="1800" b="1" spc="0" dirty="0" smtClean="0">
                <a:latin typeface="+mj-lt"/>
              </a:rPr>
              <a:t>Saba </a:t>
            </a:r>
            <a:r>
              <a:rPr lang="en-US" sz="1800" b="1" spc="0" dirty="0" err="1" smtClean="0">
                <a:latin typeface="+mj-lt"/>
              </a:rPr>
              <a:t>Yousuf</a:t>
            </a:r>
            <a:endParaRPr lang="en-US" sz="1800" b="1" spc="0" dirty="0">
              <a:latin typeface="+mj-lt"/>
            </a:endParaRPr>
          </a:p>
        </p:txBody>
      </p:sp>
      <p:pic>
        <p:nvPicPr>
          <p:cNvPr id="25602" name="Picture 2" descr="9,244 Resume Writing Illustrations &amp; Clip Art - iStock"/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2">
            <a:lum bright="-10000"/>
          </a:blip>
          <a:srcRect l="13724" r="13724"/>
          <a:stretch>
            <a:fillRect/>
          </a:stretch>
        </p:blipFill>
        <p:spPr bwMode="auto">
          <a:prstGeom prst="rect">
            <a:avLst/>
          </a:prstGeom>
          <a:noFill/>
        </p:spPr>
      </p:pic>
      <p:pic>
        <p:nvPicPr>
          <p:cNvPr id="8" name="Google Shape;36;ge2d35eef36_0_6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10672329" y="55416"/>
            <a:ext cx="1358318" cy="6533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398069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586182" y="461818"/>
            <a:ext cx="7222836" cy="852405"/>
          </a:xfrm>
          <a:solidFill>
            <a:schemeClr val="accent2"/>
          </a:solidFill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ENTITY RELATIONSHIP DIAGRAM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157527" y="240145"/>
            <a:ext cx="738909" cy="5080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 descr="Screenshot (834).png"/>
          <p:cNvPicPr>
            <a:picLocks noGrp="1" noChangeAspect="1"/>
          </p:cNvPicPr>
          <p:nvPr>
            <p:ph idx="1"/>
          </p:nvPr>
        </p:nvPicPr>
        <p:blipFill>
          <a:blip r:embed="rId2"/>
          <a:srcRect l="592" t="25532" r="25282" b="8309"/>
          <a:stretch>
            <a:fillRect/>
          </a:stretch>
        </p:blipFill>
        <p:spPr>
          <a:xfrm>
            <a:off x="1366983" y="1616362"/>
            <a:ext cx="9458036" cy="474837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315854" y="452582"/>
            <a:ext cx="5615709" cy="852405"/>
          </a:xfrm>
          <a:solidFill>
            <a:schemeClr val="accent2"/>
          </a:solidFill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USE CASE DIAGRAM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157527" y="240145"/>
            <a:ext cx="738909" cy="5080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9" descr="Screenshot (832).png"/>
          <p:cNvPicPr>
            <a:picLocks noGrp="1" noChangeAspect="1"/>
          </p:cNvPicPr>
          <p:nvPr>
            <p:ph idx="1"/>
          </p:nvPr>
        </p:nvPicPr>
        <p:blipFill>
          <a:blip r:embed="rId2"/>
          <a:srcRect l="14052" t="20479" r="18717" b="9792"/>
          <a:stretch>
            <a:fillRect/>
          </a:stretch>
        </p:blipFill>
        <p:spPr>
          <a:xfrm>
            <a:off x="1773381" y="1570182"/>
            <a:ext cx="8608292" cy="502209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315854" y="452582"/>
            <a:ext cx="5615709" cy="852405"/>
          </a:xfrm>
          <a:solidFill>
            <a:schemeClr val="accent2"/>
          </a:solidFill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CLASS DIAGRAM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157527" y="240145"/>
            <a:ext cx="738909" cy="5080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488" b="7198"/>
          <a:stretch/>
        </p:blipFill>
        <p:spPr>
          <a:xfrm>
            <a:off x="2638187" y="1422256"/>
            <a:ext cx="6958396" cy="52371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315854" y="452582"/>
            <a:ext cx="5615709" cy="852405"/>
          </a:xfrm>
          <a:solidFill>
            <a:schemeClr val="accent2"/>
          </a:solidFill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DATA FLOW DIAGRAM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157527" y="240145"/>
            <a:ext cx="738909" cy="5080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34051" y="1424709"/>
            <a:ext cx="7868931" cy="52078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TECHNOLOGY STACK</a:t>
            </a:r>
            <a:endParaRPr lang="en-US" dirty="0">
              <a:solidFill>
                <a:schemeClr val="accent2"/>
              </a:solidFill>
            </a:endParaRPr>
          </a:p>
        </p:txBody>
      </p:sp>
      <p:graphicFrame>
        <p:nvGraphicFramePr>
          <p:cNvPr id="6" name="Content Placeholder 1"/>
          <p:cNvGraphicFramePr>
            <a:graphicFrameLocks noGrp="1"/>
          </p:cNvGraphicFramePr>
          <p:nvPr>
            <p:ph type="tbl" sz="quarter" idx="12"/>
            <p:extLst>
              <p:ext uri="{D42A27DB-BD31-4B8C-83A1-F6EECF244321}">
                <p14:modId xmlns:p14="http://schemas.microsoft.com/office/powerpoint/2010/main" xmlns="" val="614347047"/>
              </p:ext>
            </p:extLst>
          </p:nvPr>
        </p:nvGraphicFramePr>
        <p:xfrm>
          <a:off x="541048" y="3117995"/>
          <a:ext cx="11466224" cy="164592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3014953"/>
                <a:gridCol w="2718159"/>
                <a:gridCol w="2860604"/>
                <a:gridCol w="2872508"/>
              </a:tblGrid>
              <a:tr h="761278">
                <a:tc>
                  <a:txBody>
                    <a:bodyPr/>
                    <a:lstStyle/>
                    <a:p>
                      <a:pPr marL="514350" indent="-514350" algn="ctr">
                        <a:buFont typeface="+mj-lt"/>
                        <a:buNone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Development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14350" indent="-514350" algn="ctr">
                        <a:buFont typeface="+mj-lt"/>
                        <a:buNone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Database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14350" marR="0" indent="-5143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Work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 Management Tool</a:t>
                      </a:r>
                      <a:endParaRPr 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14350" indent="-514350" algn="ctr">
                        <a:buFont typeface="+mj-lt"/>
                        <a:buNone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Managed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 Project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20688">
                <a:tc>
                  <a:txBody>
                    <a:bodyPr/>
                    <a:lstStyle/>
                    <a:p>
                      <a:pPr marL="457200" indent="-457200" algn="ctr">
                        <a:buFont typeface="+mj-lt"/>
                        <a:buNone/>
                      </a:pP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 React.js (Front-end)</a:t>
                      </a:r>
                    </a:p>
                    <a:p>
                      <a:pPr marL="457200" indent="-457200" algn="ctr">
                        <a:buFont typeface="+mj-lt"/>
                        <a:buNone/>
                      </a:pP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 Nest.js (Backend)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indent="-457200" algn="ctr">
                        <a:buFont typeface="+mj-lt"/>
                        <a:buNone/>
                      </a:pPr>
                      <a:r>
                        <a:rPr lang="en-US" sz="2400" baseline="0" dirty="0" err="1" smtClean="0">
                          <a:solidFill>
                            <a:schemeClr val="tx1"/>
                          </a:solidFill>
                        </a:rPr>
                        <a:t>MySQL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 Workbench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indent="-457200" algn="ctr">
                        <a:buFont typeface="+mj-lt"/>
                        <a:buNone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</a:rPr>
                        <a:t>Jira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indent="-457200" algn="ctr">
                        <a:buFont typeface="+mj-lt"/>
                        <a:buNone/>
                      </a:pPr>
                      <a:r>
                        <a:rPr lang="en-US" sz="2400" dirty="0" err="1" smtClean="0">
                          <a:solidFill>
                            <a:schemeClr val="tx1"/>
                          </a:solidFill>
                        </a:rPr>
                        <a:t>Github</a:t>
                      </a:r>
                      <a:endParaRPr lang="en-US" sz="2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1157527" y="230909"/>
            <a:ext cx="738909" cy="5080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2050" y="5280339"/>
            <a:ext cx="1105985" cy="1105985"/>
          </a:xfrm>
          <a:prstGeom prst="ellipse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50000"/>
          <a:stretch/>
        </p:blipFill>
        <p:spPr>
          <a:xfrm>
            <a:off x="2006333" y="5320145"/>
            <a:ext cx="1166800" cy="1034472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</p:pic>
      <p:sp>
        <p:nvSpPr>
          <p:cNvPr id="50178" name="AutoShape 2" descr="Install Mysql Workbench Community on Manjaro Linux using the Snap Store |  Snapcraf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180" name="AutoShape 4" descr="Install Mysql Workbench Community on Manjaro Linux using the Snap Store |  Snapcraf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0182" name="Picture 6" descr="Install Mysql Workbench Community on Manjaro Linux using the Snap Store |  Snapcraft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378181" y="1819564"/>
            <a:ext cx="1099125" cy="1099126"/>
          </a:xfrm>
          <a:prstGeom prst="rect">
            <a:avLst/>
          </a:prstGeom>
          <a:noFill/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854636" y="1650153"/>
            <a:ext cx="1284418" cy="1284418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pic>
      <p:sp>
        <p:nvSpPr>
          <p:cNvPr id="5122" name="AutoShape 2" descr="7ASecurity - Using #Atlassian #Jira servers? Nice 90s-style file read  vulnerability can be exploited remotely. PoC  https://packetstormsecurity.com/files/164405/Atlassian-Jira-Server-Data-Center-8.4.0-File-Read.html 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4" name="AutoShape 4" descr="7ASecurity - Using #Atlassian #Jira servers? Nice 90s-style file read  vulnerability can be exploited remotely. PoC  https://packetstormsecurity.com/files/164405/Atlassian-Jira-Server-Data-Center-8.4.0-File-Read.html 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6" name="AutoShape 6" descr="7ASecurity - Using #Atlassian #Jira servers? Nice 90s-style file read  vulnerability can be exploited remotely. PoC  https://packetstormsecurity.com/files/164405/Atlassian-Jira-Server-Data-Center-8.4.0-File-Read.html 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8" name="AutoShape 8" descr="7ASecurity - Using #Atlassian #Jira servers? Nice 90s-style file read  vulnerability can be exploited remotely. PoC  https://packetstormsecurity.com/files/164405/Atlassian-Jira-Server-Data-Center-8.4.0-File-Read.html 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30" name="Picture 10" descr="Jira vs Asana vs Trello - Best Project Management Software | Project  management tools, Project management, Software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398328" y="5154466"/>
            <a:ext cx="1459346" cy="145934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2133" y="3048001"/>
            <a:ext cx="4911633" cy="86782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BUSINESS MODEL</a:t>
            </a:r>
            <a:endParaRPr lang="en-US" sz="4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6657" y="4174835"/>
            <a:ext cx="5376566" cy="2567707"/>
          </a:xfrm>
          <a:solidFill>
            <a:schemeClr val="accent3"/>
          </a:solidFill>
          <a:ln>
            <a:noFill/>
          </a:ln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After almost an year the webpage will start generating the revenue with respect to the amount of traffic it is generating.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The amount of job seeker and organizations approaching our website for job recruitment, as each account subscription cost</a:t>
            </a:r>
            <a:endParaRPr lang="en-US" dirty="0"/>
          </a:p>
        </p:txBody>
      </p:sp>
      <p:pic>
        <p:nvPicPr>
          <p:cNvPr id="52226" name="Picture 2" descr="Business Model Icon. Simple Element from Startup Icons Collection. Creative Business  Model Icon Ui, Ux, Apps, Software and Stock Illustration - Illustration of  distributor, model: 162829927"/>
          <p:cNvPicPr>
            <a:picLocks noChangeAspect="1" noChangeArrowheads="1"/>
          </p:cNvPicPr>
          <p:nvPr/>
        </p:nvPicPr>
        <p:blipFill>
          <a:blip r:embed="rId2">
            <a:lum contrast="-10000"/>
          </a:blip>
          <a:srcRect l="15538" t="12302" r="13827" b="16270"/>
          <a:stretch>
            <a:fillRect/>
          </a:stretch>
        </p:blipFill>
        <p:spPr bwMode="auto">
          <a:xfrm>
            <a:off x="9818255" y="2447636"/>
            <a:ext cx="1644072" cy="166254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solidFill>
            <a:schemeClr val="accent1">
              <a:alpha val="90000"/>
            </a:schemeClr>
          </a:solidFill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2"/>
                </a:solidFill>
              </a:rPr>
              <a:t>CONCLUSION</a:t>
            </a:r>
            <a:endParaRPr lang="en-US" sz="5400" dirty="0">
              <a:solidFill>
                <a:schemeClr val="accent2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Plan boundaries will be adequate to make a completely utilitarian, simple to use and extremely amazing job recruitment website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157527" y="240145"/>
            <a:ext cx="738909" cy="5080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283842" y="1987420"/>
            <a:ext cx="5298558" cy="1789855"/>
          </a:xfrm>
        </p:spPr>
        <p:txBody>
          <a:bodyPr>
            <a:normAutofit/>
          </a:bodyPr>
          <a:lstStyle/>
          <a:p>
            <a:r>
              <a:rPr lang="en-US" sz="6000" dirty="0" smtClean="0"/>
              <a:t>THANK YOU! </a:t>
            </a:r>
            <a:r>
              <a:rPr lang="en-US" sz="6000" dirty="0" smtClean="0">
                <a:sym typeface="Wingdings" pitchFamily="2" charset="2"/>
              </a:rPr>
              <a:t></a:t>
            </a:r>
            <a:endParaRPr lang="en-US" sz="6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3992BF91-1CA4-4DA0-9289-475AF6F142C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52225" y="6356350"/>
            <a:ext cx="739775" cy="365125"/>
          </a:xfrm>
        </p:spPr>
        <p:txBody>
          <a:bodyPr/>
          <a:lstStyle/>
          <a:p>
            <a:fld id="{8699F50C-BE38-4BD0-BA84-9B090E1F2B9B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958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</a:t>
            </a:r>
            <a:endParaRPr lang="en-US" b="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723" y="2649249"/>
            <a:ext cx="4942829" cy="2958275"/>
          </a:xfrm>
        </p:spPr>
        <p:txBody>
          <a:bodyPr>
            <a:normAutofit fontScale="77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Problem Statement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Purpose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Process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Salient Features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Product Functions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ERD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UML Diagrams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Technology Stack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Business Model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9" name="Picture Placeholder 18" descr="meeting-event-strategist.jpg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28656" r="2865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xmlns="" val="97200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832434" y="2396819"/>
            <a:ext cx="3786912" cy="1371617"/>
          </a:xfrm>
          <a:solidFill>
            <a:schemeClr val="accent2"/>
          </a:solidFill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  <a:endParaRPr lang="en-US" sz="40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11452225" y="6356350"/>
            <a:ext cx="739775" cy="365125"/>
          </a:xfrm>
          <a:solidFill>
            <a:schemeClr val="accent1"/>
          </a:solidFill>
        </p:spPr>
        <p:txBody>
          <a:bodyPr/>
          <a:lstStyle/>
          <a:p>
            <a:fld id="{8699F50C-BE38-4BD0-BA84-9B090E1F2B9B}" type="slidenum">
              <a:rPr lang="en-US" noProof="0" smtClean="0"/>
              <a:pPr/>
              <a:t>3</a:t>
            </a:fld>
            <a:endParaRPr lang="en-US" noProof="0" dirty="0"/>
          </a:p>
        </p:txBody>
      </p:sp>
      <p:pic>
        <p:nvPicPr>
          <p:cNvPr id="10242" name="Picture 2" descr="How to Use Open-Ended Survey Questions +25 Examples | SurveyLegend"/>
          <p:cNvPicPr>
            <a:picLocks noChangeAspect="1" noChangeArrowheads="1"/>
          </p:cNvPicPr>
          <p:nvPr/>
        </p:nvPicPr>
        <p:blipFill>
          <a:blip r:embed="rId2">
            <a:lum bright="-20000"/>
          </a:blip>
          <a:srcRect l="11028" r="14677"/>
          <a:stretch>
            <a:fillRect/>
          </a:stretch>
        </p:blipFill>
        <p:spPr bwMode="auto">
          <a:xfrm>
            <a:off x="360217" y="380889"/>
            <a:ext cx="7490691" cy="58813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ontent Placeholder 6">
            <a:extLst>
              <a:ext uri="{FF2B5EF4-FFF2-40B4-BE49-F238E27FC236}">
                <a16:creationId xmlns:a16="http://schemas.microsoft.com/office/drawing/2014/main" xmlns="" id="{55EACD59-7C51-4810-94C6-BCB4D12346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3241963"/>
            <a:ext cx="5209303" cy="2918683"/>
          </a:xfr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With the growing world, it has become difficult for people to find their desired job.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Also, choosing the right fit from the market according to the job description is a challenging task to perform.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A267D224-5586-43DC-82CA-8605E158298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52225" y="6356350"/>
            <a:ext cx="739775" cy="365125"/>
          </a:xfrm>
        </p:spPr>
        <p:txBody>
          <a:bodyPr/>
          <a:lstStyle/>
          <a:p>
            <a:fld id="{8699F50C-BE38-4BD0-BA84-9B090E1F2B9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xmlns="" id="{55EACD59-7C51-4810-94C6-BCB4D12346DC}"/>
              </a:ext>
            </a:extLst>
          </p:cNvPr>
          <p:cNvSpPr txBox="1">
            <a:spLocks/>
          </p:cNvSpPr>
          <p:nvPr/>
        </p:nvSpPr>
        <p:spPr>
          <a:xfrm>
            <a:off x="609600" y="1059429"/>
            <a:ext cx="4996873" cy="68624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r>
              <a:rPr lang="en-US" sz="4000" b="1" dirty="0" smtClean="0">
                <a:solidFill>
                  <a:schemeClr val="accent1"/>
                </a:solidFill>
              </a:rPr>
              <a:t>PROBLEM STATEMENT</a:t>
            </a:r>
            <a:endParaRPr lang="en-US" sz="4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0546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PURPOSE</a:t>
            </a:r>
            <a:endParaRPr lang="en-US" sz="4800" dirty="0"/>
          </a:p>
        </p:txBody>
      </p:sp>
      <p:sp>
        <p:nvSpPr>
          <p:cNvPr id="15" name="Rectangle 14"/>
          <p:cNvSpPr/>
          <p:nvPr/>
        </p:nvSpPr>
        <p:spPr>
          <a:xfrm>
            <a:off x="517236" y="1587160"/>
            <a:ext cx="11018982" cy="212686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 smtClean="0">
                <a:solidFill>
                  <a:schemeClr val="bg1"/>
                </a:solidFill>
              </a:rPr>
              <a:t>  Help candidates to find relevant job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 smtClean="0">
                <a:solidFill>
                  <a:schemeClr val="bg1"/>
                </a:solidFill>
              </a:rPr>
              <a:t>  To minimize the stress of applying for jobs in multiple companies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 smtClean="0">
                <a:solidFill>
                  <a:schemeClr val="bg1"/>
                </a:solidFill>
              </a:rPr>
              <a:t>  Follow the tagline “Upload, sit back and relax”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 smtClean="0">
                <a:solidFill>
                  <a:schemeClr val="bg1"/>
                </a:solidFill>
              </a:rPr>
              <a:t>  Find the best fit from the market according to the job description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157527" y="240145"/>
            <a:ext cx="738909" cy="5080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154" name="Picture 2" descr="3 Job-Winning Resume Outline Examples [Download]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4404302" y="3620654"/>
            <a:ext cx="5145769" cy="268908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ontent Placeholder 6">
            <a:extLst>
              <a:ext uri="{FF2B5EF4-FFF2-40B4-BE49-F238E27FC236}">
                <a16:creationId xmlns:a16="http://schemas.microsoft.com/office/drawing/2014/main" xmlns="" id="{55EACD59-7C51-4810-94C6-BCB4D12346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71128" y="3075712"/>
            <a:ext cx="6160654" cy="2844798"/>
          </a:xfr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dirty="0" smtClean="0"/>
          </a:p>
          <a:p>
            <a:r>
              <a:rPr lang="en-US" sz="2000" dirty="0" smtClean="0"/>
              <a:t>For this we are employing agile methodology: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 smtClean="0"/>
              <a:t>  Teams can quickly adapt to requirements changes without deadlines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 smtClean="0"/>
              <a:t>  Agile helps reduce technical debt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 smtClean="0"/>
              <a:t>  Improves customer satisfaction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 smtClean="0"/>
              <a:t>  Delivers a higher quality product</a:t>
            </a:r>
            <a:endParaRPr lang="en-US" sz="2000" i="1" dirty="0" smtClean="0"/>
          </a:p>
          <a:p>
            <a:endParaRPr lang="en-US" sz="200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A267D224-5586-43DC-82CA-8605E158298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52225" y="6356350"/>
            <a:ext cx="739775" cy="365125"/>
          </a:xfrm>
        </p:spPr>
        <p:txBody>
          <a:bodyPr anchor="ctr"/>
          <a:lstStyle/>
          <a:p>
            <a:fld id="{8699F50C-BE38-4BD0-BA84-9B090E1F2B9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xmlns="" id="{55EACD59-7C51-4810-94C6-BCB4D12346DC}"/>
              </a:ext>
            </a:extLst>
          </p:cNvPr>
          <p:cNvSpPr txBox="1">
            <a:spLocks/>
          </p:cNvSpPr>
          <p:nvPr/>
        </p:nvSpPr>
        <p:spPr>
          <a:xfrm>
            <a:off x="748147" y="846993"/>
            <a:ext cx="4599708" cy="686243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/>
            <a:r>
              <a:rPr lang="en-US" sz="4000" b="1" dirty="0" smtClean="0">
                <a:solidFill>
                  <a:schemeClr val="tx2"/>
                </a:solidFill>
              </a:rPr>
              <a:t>PROCESS</a:t>
            </a:r>
            <a:r>
              <a:rPr lang="en-US" sz="4000" b="1" dirty="0" smtClean="0">
                <a:solidFill>
                  <a:schemeClr val="accent1"/>
                </a:solidFill>
              </a:rPr>
              <a:t> </a:t>
            </a:r>
            <a:r>
              <a:rPr lang="en-US" sz="4000" b="1" dirty="0" smtClean="0">
                <a:solidFill>
                  <a:schemeClr val="tx2"/>
                </a:solidFill>
              </a:rPr>
              <a:t>MODEL</a:t>
            </a:r>
            <a:endParaRPr lang="en-US" sz="4000" b="1" dirty="0">
              <a:solidFill>
                <a:schemeClr val="tx2"/>
              </a:solidFill>
            </a:endParaRPr>
          </a:p>
        </p:txBody>
      </p:sp>
      <p:pic>
        <p:nvPicPr>
          <p:cNvPr id="55298" name="Picture 2" descr="Agile icon methodology development scrum Vector Image"/>
          <p:cNvPicPr>
            <a:picLocks noChangeAspect="1" noChangeArrowheads="1"/>
          </p:cNvPicPr>
          <p:nvPr/>
        </p:nvPicPr>
        <p:blipFill>
          <a:blip r:embed="rId2">
            <a:lum contrast="-10000"/>
          </a:blip>
          <a:srcRect b="10256"/>
          <a:stretch>
            <a:fillRect/>
          </a:stretch>
        </p:blipFill>
        <p:spPr bwMode="auto">
          <a:xfrm>
            <a:off x="746702" y="1496712"/>
            <a:ext cx="4564207" cy="442379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20546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897089" y="2415292"/>
            <a:ext cx="3592948" cy="1269999"/>
          </a:xfrm>
          <a:solidFill>
            <a:schemeClr val="accent2"/>
          </a:solidFill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DESCRIPTION</a:t>
            </a:r>
            <a:endParaRPr lang="en-US" sz="40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11452225" y="6356350"/>
            <a:ext cx="739775" cy="365125"/>
          </a:xfrm>
          <a:solidFill>
            <a:schemeClr val="accent1"/>
          </a:solidFill>
        </p:spPr>
        <p:txBody>
          <a:bodyPr/>
          <a:lstStyle/>
          <a:p>
            <a:fld id="{8699F50C-BE38-4BD0-BA84-9B090E1F2B9B}" type="slidenum">
              <a:rPr lang="en-US" noProof="0" smtClean="0"/>
              <a:pPr/>
              <a:t>7</a:t>
            </a:fld>
            <a:endParaRPr lang="en-US" noProof="0" dirty="0"/>
          </a:p>
        </p:txBody>
      </p:sp>
      <p:pic>
        <p:nvPicPr>
          <p:cNvPr id="23556" name="Picture 4" descr="Crisp and Neat Description Can Boost Your Resume - Talent Econom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117311"/>
            <a:ext cx="8077200" cy="4267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642242" y="2624730"/>
            <a:ext cx="4911633" cy="1789855"/>
          </a:xfrm>
        </p:spPr>
        <p:txBody>
          <a:bodyPr/>
          <a:lstStyle/>
          <a:p>
            <a:r>
              <a:rPr lang="en-US" dirty="0" smtClean="0"/>
              <a:t>SALIENT FEATURES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577588" y="4729017"/>
            <a:ext cx="7210485" cy="1653309"/>
          </a:xfrm>
          <a:solidFill>
            <a:schemeClr val="accent3"/>
          </a:solidFill>
          <a:ln>
            <a:noFill/>
          </a:ln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Generate Resume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Job Portal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Forward resume to the suitable Job position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Notify candidate</a:t>
            </a:r>
            <a:endParaRPr lang="en-US" dirty="0"/>
          </a:p>
        </p:txBody>
      </p:sp>
      <p:pic>
        <p:nvPicPr>
          <p:cNvPr id="56322" name="Picture 2" descr="Free resume templates | Huds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75940" y="1792866"/>
            <a:ext cx="3578341" cy="250204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271115" y="120073"/>
            <a:ext cx="5475722" cy="852405"/>
          </a:xfrm>
          <a:solidFill>
            <a:schemeClr val="accent2"/>
          </a:solidFill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PRODUCT FUNCTIONS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157527" y="240145"/>
            <a:ext cx="738909" cy="5080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457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10247" t="21734" r="34631" b="10818"/>
          <a:stretch>
            <a:fillRect/>
          </a:stretch>
        </p:blipFill>
        <p:spPr bwMode="auto">
          <a:xfrm>
            <a:off x="2022762" y="1115126"/>
            <a:ext cx="8128001" cy="5594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f89027928_win32">
  <a:themeElements>
    <a:clrScheme name="Custom 13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F89027928_Hexagon presentation dark_AAS_v4" id="{00715B48-F6B0-4FD0-BA2D-34714F23D55A}" vid="{445656DE-313E-4A78-B834-A775A8573BF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9C3589D-EF2D-4AF3-8B55-088F4B14D6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940343A-75DB-4E03-95EA-4A75BA0D7FF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B759597-1FA4-4F46-9BA8-01240C56026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tf89027928_win32</Template>
  <TotalTime>0</TotalTime>
  <Words>290</Words>
  <Application>Microsoft Office PowerPoint</Application>
  <PresentationFormat>Custom</PresentationFormat>
  <Paragraphs>74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tf89027928_win32</vt:lpstr>
      <vt:lpstr>JOBIA</vt:lpstr>
      <vt:lpstr>Table of Content</vt:lpstr>
      <vt:lpstr>INTRODUCTION</vt:lpstr>
      <vt:lpstr>Slide 4</vt:lpstr>
      <vt:lpstr>PURPOSE</vt:lpstr>
      <vt:lpstr>Slide 6</vt:lpstr>
      <vt:lpstr>DESCRIPTION</vt:lpstr>
      <vt:lpstr>SALIENT FEATURES</vt:lpstr>
      <vt:lpstr>PRODUCT FUNCTIONS</vt:lpstr>
      <vt:lpstr>ENTITY RELATIONSHIP DIAGRAM</vt:lpstr>
      <vt:lpstr>USE CASE DIAGRAM</vt:lpstr>
      <vt:lpstr>CLASS DIAGRAM</vt:lpstr>
      <vt:lpstr>DATA FLOW DIAGRAM</vt:lpstr>
      <vt:lpstr>TECHNOLOGY STACK</vt:lpstr>
      <vt:lpstr>BUSINESS MODEL</vt:lpstr>
      <vt:lpstr>CONCLUSION</vt:lpstr>
      <vt:lpstr>THANK YOU! 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2022-05-24T19:44:59Z</dcterms:created>
  <dcterms:modified xsi:type="dcterms:W3CDTF">2022-06-30T17:58:29Z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