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1" r:id="rId6"/>
    <p:sldId id="262" r:id="rId7"/>
    <p:sldId id="267" r:id="rId8"/>
    <p:sldId id="269" r:id="rId9"/>
    <p:sldId id="266" r:id="rId10"/>
    <p:sldId id="270" r:id="rId11"/>
    <p:sldId id="271" r:id="rId12"/>
    <p:sldId id="272" r:id="rId13"/>
    <p:sldId id="273" r:id="rId14"/>
    <p:sldId id="275" r:id="rId15"/>
    <p:sldId id="274" r:id="rId16"/>
    <p:sldId id="277" r:id="rId17"/>
    <p:sldId id="279" r:id="rId18"/>
    <p:sldId id="278" r:id="rId19"/>
    <p:sldId id="28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BC22842-E64C-4D58-ABDE-BE2631C97F69}" type="datetimeFigureOut">
              <a:rPr lang="en-US" smtClean="0"/>
              <a:pPr/>
              <a:t>5/22/2022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5509AF34-946B-4080-BA97-82DDFC074ED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C22842-E64C-4D58-ABDE-BE2631C97F6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9AF34-946B-4080-BA97-82DDFC074E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BC22842-E64C-4D58-ABDE-BE2631C97F69}" type="datetimeFigureOut">
              <a:rPr lang="en-US" smtClean="0"/>
              <a:pPr/>
              <a:t>5/22/2022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5509AF34-946B-4080-BA97-82DDFC074E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BC22842-E64C-4D58-ABDE-BE2631C97F6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509AF34-946B-4080-BA97-82DDFC074EDF}"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BC22842-E64C-4D58-ABDE-BE2631C97F69}" type="datetimeFigureOut">
              <a:rPr lang="en-US" smtClean="0"/>
              <a:pPr/>
              <a:t>5/22/2022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5509AF34-946B-4080-BA97-82DDFC074EDF}"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BC22842-E64C-4D58-ABDE-BE2631C97F69}" type="datetimeFigureOut">
              <a:rPr lang="en-US" smtClean="0"/>
              <a:pPr/>
              <a:t>5/22/2022</a:t>
            </a:fld>
            <a:endParaRPr lang="en-US"/>
          </a:p>
        </p:txBody>
      </p:sp>
      <p:sp>
        <p:nvSpPr>
          <p:cNvPr id="10" name="Slide Number Placeholder 9"/>
          <p:cNvSpPr>
            <a:spLocks noGrp="1"/>
          </p:cNvSpPr>
          <p:nvPr>
            <p:ph type="sldNum" sz="quarter" idx="16"/>
          </p:nvPr>
        </p:nvSpPr>
        <p:spPr/>
        <p:txBody>
          <a:bodyPr rtlCol="0"/>
          <a:lstStyle/>
          <a:p>
            <a:fld id="{5509AF34-946B-4080-BA97-82DDFC074EDF}"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4BC22842-E64C-4D58-ABDE-BE2631C97F69}" type="datetimeFigureOut">
              <a:rPr lang="en-US" smtClean="0"/>
              <a:pPr/>
              <a:t>5/22/2022</a:t>
            </a:fld>
            <a:endParaRPr lang="en-US"/>
          </a:p>
        </p:txBody>
      </p:sp>
      <p:sp>
        <p:nvSpPr>
          <p:cNvPr id="12" name="Slide Number Placeholder 11"/>
          <p:cNvSpPr>
            <a:spLocks noGrp="1"/>
          </p:cNvSpPr>
          <p:nvPr>
            <p:ph type="sldNum" sz="quarter" idx="16"/>
          </p:nvPr>
        </p:nvSpPr>
        <p:spPr/>
        <p:txBody>
          <a:bodyPr rtlCol="0"/>
          <a:lstStyle/>
          <a:p>
            <a:fld id="{5509AF34-946B-4080-BA97-82DDFC074EDF}"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BC22842-E64C-4D58-ABDE-BE2631C97F69}" type="datetimeFigureOut">
              <a:rPr lang="en-US" smtClean="0"/>
              <a:pPr/>
              <a:t>5/22/2022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5509AF34-946B-4080-BA97-82DDFC074E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22842-E64C-4D58-ABDE-BE2631C97F69}" type="datetimeFigureOut">
              <a:rPr lang="en-US" smtClean="0"/>
              <a:pPr/>
              <a:t>5/22/2022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5509AF34-946B-4080-BA97-82DDFC074E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BC22842-E64C-4D58-ABDE-BE2631C97F69}"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5509AF34-946B-4080-BA97-82DDFC074EDF}"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4BC22842-E64C-4D58-ABDE-BE2631C97F69}" type="datetimeFigureOut">
              <a:rPr lang="en-US" smtClean="0"/>
              <a:pPr/>
              <a:t>5/22/2022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5509AF34-946B-4080-BA97-82DDFC074EDF}"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BC22842-E64C-4D58-ABDE-BE2631C97F69}" type="datetimeFigureOut">
              <a:rPr lang="en-US" smtClean="0"/>
              <a:pPr/>
              <a:t>5/22/2022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5509AF34-946B-4080-BA97-82DDFC074E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057400"/>
            <a:ext cx="7086600" cy="1828800"/>
          </a:xfrm>
        </p:spPr>
        <p:txBody>
          <a:bodyPr>
            <a:normAutofit/>
          </a:bodyPr>
          <a:lstStyle/>
          <a:p>
            <a:r>
              <a:rPr lang="en-US" sz="5400" b="1" dirty="0" smtClean="0"/>
              <a:t>Rent A Car System</a:t>
            </a:r>
            <a:endParaRPr lang="en-US" sz="5400" b="1" dirty="0"/>
          </a:p>
        </p:txBody>
      </p:sp>
      <p:sp>
        <p:nvSpPr>
          <p:cNvPr id="4" name="TextBox 3"/>
          <p:cNvSpPr txBox="1"/>
          <p:nvPr/>
        </p:nvSpPr>
        <p:spPr>
          <a:xfrm>
            <a:off x="4953000" y="3962400"/>
            <a:ext cx="3357329" cy="1323439"/>
          </a:xfrm>
          <a:prstGeom prst="rect">
            <a:avLst/>
          </a:prstGeom>
          <a:noFill/>
        </p:spPr>
        <p:txBody>
          <a:bodyPr wrap="square" rtlCol="0">
            <a:spAutoFit/>
          </a:bodyPr>
          <a:lstStyle/>
          <a:p>
            <a:pPr algn="r"/>
            <a:r>
              <a:rPr lang="en-US" sz="2000" b="1" dirty="0" smtClean="0">
                <a:solidFill>
                  <a:schemeClr val="bg1"/>
                </a:solidFill>
              </a:rPr>
              <a:t>CS3009 Software Engineering</a:t>
            </a:r>
          </a:p>
          <a:p>
            <a:pPr algn="r"/>
            <a:r>
              <a:rPr lang="en-US" sz="2000" b="1" dirty="0" smtClean="0">
                <a:solidFill>
                  <a:schemeClr val="bg1"/>
                </a:solidFill>
              </a:rPr>
              <a:t>Made by:</a:t>
            </a:r>
          </a:p>
          <a:p>
            <a:pPr algn="r"/>
            <a:r>
              <a:rPr lang="en-US" sz="2000" b="1" dirty="0" smtClean="0">
                <a:solidFill>
                  <a:schemeClr val="bg1"/>
                </a:solidFill>
              </a:rPr>
              <a:t>K190252 Ariba</a:t>
            </a:r>
          </a:p>
          <a:p>
            <a:pPr algn="r"/>
            <a:r>
              <a:rPr lang="en-US" sz="2000" b="1" dirty="0" smtClean="0">
                <a:solidFill>
                  <a:schemeClr val="bg1"/>
                </a:solidFill>
              </a:rPr>
              <a:t>K190254 Anjiya</a:t>
            </a:r>
          </a:p>
        </p:txBody>
      </p:sp>
      <p:pic>
        <p:nvPicPr>
          <p:cNvPr id="5" name="Picture 4" descr="front.png"/>
          <p:cNvPicPr>
            <a:picLocks noChangeAspect="1"/>
          </p:cNvPicPr>
          <p:nvPr/>
        </p:nvPicPr>
        <p:blipFill>
          <a:blip r:embed="rId2" cstate="print"/>
          <a:stretch>
            <a:fillRect/>
          </a:stretch>
        </p:blipFill>
        <p:spPr>
          <a:xfrm>
            <a:off x="228600" y="228600"/>
            <a:ext cx="3967595" cy="25082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solidFill>
                  <a:schemeClr val="tx1"/>
                </a:solidFill>
              </a:rPr>
              <a:t>ESTIMATION SESSION</a:t>
            </a:r>
            <a:endParaRPr lang="en-US" b="1" dirty="0">
              <a:solidFill>
                <a:schemeClr val="tx1"/>
              </a:solidFill>
            </a:endParaRPr>
          </a:p>
        </p:txBody>
      </p:sp>
      <p:sp>
        <p:nvSpPr>
          <p:cNvPr id="4" name="Rectangle 3"/>
          <p:cNvSpPr/>
          <p:nvPr/>
        </p:nvSpPr>
        <p:spPr>
          <a:xfrm>
            <a:off x="-76200" y="1828800"/>
            <a:ext cx="1447800" cy="584775"/>
          </a:xfrm>
          <a:prstGeom prst="rect">
            <a:avLst/>
          </a:prstGeom>
        </p:spPr>
        <p:txBody>
          <a:bodyPr wrap="square">
            <a:spAutoFit/>
          </a:bodyPr>
          <a:lstStyle/>
          <a:p>
            <a:pPr>
              <a:spcBef>
                <a:spcPct val="0"/>
              </a:spcBef>
            </a:pPr>
            <a:r>
              <a:rPr lang="en-US" sz="3200" b="1" dirty="0"/>
              <a:t>S</a:t>
            </a:r>
            <a:r>
              <a:rPr lang="en-US" sz="3200" b="1" dirty="0" smtClean="0"/>
              <a:t>TEP 4</a:t>
            </a:r>
            <a:endParaRPr lang="en-US" sz="3200" b="1" dirty="0"/>
          </a:p>
        </p:txBody>
      </p:sp>
      <p:pic>
        <p:nvPicPr>
          <p:cNvPr id="5" name="Picture 3"/>
          <p:cNvPicPr>
            <a:picLocks noChangeAspect="1" noChangeArrowheads="1"/>
          </p:cNvPicPr>
          <p:nvPr/>
        </p:nvPicPr>
        <p:blipFill>
          <a:blip r:embed="rId2" cstate="print"/>
          <a:srcRect l="58125" t="35555" r="5000" b="26667"/>
          <a:stretch>
            <a:fillRect/>
          </a:stretch>
        </p:blipFill>
        <p:spPr bwMode="auto">
          <a:xfrm>
            <a:off x="2402541" y="3352800"/>
            <a:ext cx="4760259" cy="274320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400" y="1600200"/>
            <a:ext cx="8001000" cy="990600"/>
          </a:xfrm>
        </p:spPr>
        <p:txBody>
          <a:bodyPr>
            <a:noAutofit/>
          </a:bodyPr>
          <a:lstStyle/>
          <a:p>
            <a:r>
              <a:rPr lang="en-US" sz="3600" b="1" dirty="0" smtClean="0">
                <a:solidFill>
                  <a:schemeClr val="tx1"/>
                </a:solidFill>
              </a:rPr>
              <a:t>ASSEMBLE TASKS AND REVIEW RESULTS</a:t>
            </a:r>
            <a:endParaRPr lang="en-US" sz="3600" b="1" dirty="0">
              <a:solidFill>
                <a:schemeClr val="tx1"/>
              </a:solidFill>
            </a:endParaRPr>
          </a:p>
        </p:txBody>
      </p:sp>
      <p:sp>
        <p:nvSpPr>
          <p:cNvPr id="5" name="Rectangle 4"/>
          <p:cNvSpPr/>
          <p:nvPr/>
        </p:nvSpPr>
        <p:spPr>
          <a:xfrm>
            <a:off x="-76200" y="1828800"/>
            <a:ext cx="1447800" cy="584775"/>
          </a:xfrm>
          <a:prstGeom prst="rect">
            <a:avLst/>
          </a:prstGeom>
        </p:spPr>
        <p:txBody>
          <a:bodyPr wrap="square">
            <a:spAutoFit/>
          </a:bodyPr>
          <a:lstStyle/>
          <a:p>
            <a:pPr>
              <a:spcBef>
                <a:spcPct val="0"/>
              </a:spcBef>
            </a:pPr>
            <a:r>
              <a:rPr lang="en-US" sz="3200" b="1" dirty="0"/>
              <a:t>S</a:t>
            </a:r>
            <a:r>
              <a:rPr lang="en-US" sz="3200" b="1" dirty="0" smtClean="0"/>
              <a:t>TEP 5</a:t>
            </a:r>
            <a:endParaRPr lang="en-US" sz="3200" b="1" dirty="0"/>
          </a:p>
        </p:txBody>
      </p:sp>
      <p:pic>
        <p:nvPicPr>
          <p:cNvPr id="25602" name="Picture 2"/>
          <p:cNvPicPr>
            <a:picLocks noChangeAspect="1" noChangeArrowheads="1"/>
          </p:cNvPicPr>
          <p:nvPr/>
        </p:nvPicPr>
        <p:blipFill>
          <a:blip r:embed="rId2" cstate="print"/>
          <a:srcRect l="16875" t="45555" r="39375" b="17778"/>
          <a:stretch>
            <a:fillRect/>
          </a:stretch>
        </p:blipFill>
        <p:spPr bwMode="auto">
          <a:xfrm>
            <a:off x="990600" y="2895600"/>
            <a:ext cx="7435273" cy="3505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0" y="4648200"/>
            <a:ext cx="7620000" cy="762000"/>
          </a:xfrm>
          <a:solidFill>
            <a:schemeClr val="accent2"/>
          </a:solidFill>
        </p:spPr>
        <p:txBody>
          <a:bodyPr>
            <a:noAutofit/>
          </a:bodyPr>
          <a:lstStyle/>
          <a:p>
            <a:r>
              <a:rPr lang="en-US" sz="4000" b="1" dirty="0" smtClean="0">
                <a:solidFill>
                  <a:schemeClr val="tx1"/>
                </a:solidFill>
              </a:rPr>
              <a:t>TASK ANALYSIS AND MODELING </a:t>
            </a:r>
            <a:endParaRPr lang="en-US" sz="4000" b="1" dirty="0">
              <a:solidFill>
                <a:schemeClr val="tx1"/>
              </a:solidFill>
            </a:endParaRPr>
          </a:p>
        </p:txBody>
      </p:sp>
      <p:pic>
        <p:nvPicPr>
          <p:cNvPr id="31746" name="Picture 2" descr="Software task lifecycle. As software engineers, we're always… | by Fadi  Ossama | Medium"/>
          <p:cNvPicPr>
            <a:picLocks noGrp="1" noChangeAspect="1" noChangeArrowheads="1"/>
          </p:cNvPicPr>
          <p:nvPr>
            <p:ph type="pic" idx="1"/>
          </p:nvPr>
        </p:nvPicPr>
        <p:blipFill>
          <a:blip r:embed="rId2" cstate="print"/>
          <a:srcRect l="12604" r="12604"/>
          <a:stretch>
            <a:fillRect/>
          </a:stretch>
        </p:blipFill>
        <p:spPr bwMode="auto">
          <a:xfrm>
            <a:off x="2855976" y="0"/>
            <a:ext cx="7583424" cy="456895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800" b="1" dirty="0" smtClean="0"/>
              <a:t>USE CASE DIAGRAM</a:t>
            </a:r>
            <a:endParaRPr lang="en-US" sz="4800" b="1" dirty="0"/>
          </a:p>
        </p:txBody>
      </p:sp>
      <p:pic>
        <p:nvPicPr>
          <p:cNvPr id="26626" name="Picture 2"/>
          <p:cNvPicPr>
            <a:picLocks noChangeAspect="1" noChangeArrowheads="1"/>
          </p:cNvPicPr>
          <p:nvPr/>
        </p:nvPicPr>
        <p:blipFill>
          <a:blip r:embed="rId2" cstate="print"/>
          <a:srcRect l="48750" t="24445" r="4375" b="12222"/>
          <a:stretch>
            <a:fillRect/>
          </a:stretch>
        </p:blipFill>
        <p:spPr bwMode="auto">
          <a:xfrm>
            <a:off x="1752600" y="1981200"/>
            <a:ext cx="5715000" cy="4343400"/>
          </a:xfrm>
          <a:prstGeom prst="rect">
            <a:avLst/>
          </a:prstGeom>
          <a:noFill/>
          <a:ln w="76200">
            <a:solidFill>
              <a:schemeClr val="tx1"/>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TASK ELABORATION</a:t>
            </a:r>
            <a:endParaRPr lang="en-US" sz="4800" b="1" dirty="0"/>
          </a:p>
        </p:txBody>
      </p:sp>
      <p:sp>
        <p:nvSpPr>
          <p:cNvPr id="6" name="TextBox 5"/>
          <p:cNvSpPr txBox="1"/>
          <p:nvPr/>
        </p:nvSpPr>
        <p:spPr>
          <a:xfrm>
            <a:off x="762000" y="1600200"/>
            <a:ext cx="7658635" cy="1231106"/>
          </a:xfrm>
          <a:prstGeom prst="rect">
            <a:avLst/>
          </a:prstGeom>
          <a:noFill/>
        </p:spPr>
        <p:txBody>
          <a:bodyPr wrap="square" rtlCol="0">
            <a:spAutoFit/>
          </a:bodyPr>
          <a:lstStyle/>
          <a:p>
            <a:pPr marL="342900" indent="-342900">
              <a:buFont typeface="+mj-lt"/>
              <a:buAutoNum type="arabicPeriod"/>
            </a:pPr>
            <a:r>
              <a:rPr lang="en-US" dirty="0" smtClean="0"/>
              <a:t>After browsing the website, the user will see a landing page.</a:t>
            </a:r>
          </a:p>
          <a:p>
            <a:pPr marL="342900" indent="-342900">
              <a:buFont typeface="+mj-lt"/>
              <a:buAutoNum type="arabicPeriod"/>
            </a:pPr>
            <a:r>
              <a:rPr lang="en-US" dirty="0" smtClean="0"/>
              <a:t>He will choose to either drop his car to earn (owner) or book a car (customer).</a:t>
            </a:r>
          </a:p>
          <a:p>
            <a:pPr marL="342900" indent="-342900"/>
            <a:endParaRPr lang="en-US" dirty="0"/>
          </a:p>
          <a:p>
            <a:pPr marL="342900" indent="-342900"/>
            <a:r>
              <a:rPr lang="en-US" sz="2000" b="1" dirty="0" smtClean="0"/>
              <a:t>               OWNER	</a:t>
            </a:r>
            <a:r>
              <a:rPr lang="en-US" dirty="0" smtClean="0"/>
              <a:t>	</a:t>
            </a:r>
            <a:r>
              <a:rPr lang="en-US" dirty="0"/>
              <a:t> </a:t>
            </a:r>
            <a:r>
              <a:rPr lang="en-US" dirty="0" smtClean="0"/>
              <a:t>                        </a:t>
            </a:r>
            <a:r>
              <a:rPr lang="en-US" sz="2000" b="1" dirty="0" smtClean="0"/>
              <a:t>CUSTOMER</a:t>
            </a:r>
            <a:endParaRPr lang="en-US" b="1" dirty="0"/>
          </a:p>
        </p:txBody>
      </p:sp>
      <p:pic>
        <p:nvPicPr>
          <p:cNvPr id="27650" name="Picture 2"/>
          <p:cNvPicPr>
            <a:picLocks noGrp="1" noChangeAspect="1" noChangeArrowheads="1"/>
          </p:cNvPicPr>
          <p:nvPr>
            <p:ph sz="quarter" idx="1"/>
          </p:nvPr>
        </p:nvPicPr>
        <p:blipFill>
          <a:blip r:embed="rId2" cstate="print"/>
          <a:srcRect l="28814" t="30414" r="45762" b="15348"/>
          <a:stretch>
            <a:fillRect/>
          </a:stretch>
        </p:blipFill>
        <p:spPr bwMode="auto">
          <a:xfrm>
            <a:off x="685800" y="2773680"/>
            <a:ext cx="3429000" cy="4008120"/>
          </a:xfrm>
          <a:prstGeom prst="rect">
            <a:avLst/>
          </a:prstGeom>
          <a:noFill/>
          <a:ln w="9525">
            <a:noFill/>
            <a:miter lim="800000"/>
            <a:headEnd/>
            <a:tailEnd/>
          </a:ln>
        </p:spPr>
      </p:pic>
      <p:pic>
        <p:nvPicPr>
          <p:cNvPr id="27651" name="Picture 3"/>
          <p:cNvPicPr>
            <a:picLocks noGrp="1" noChangeAspect="1" noChangeArrowheads="1"/>
          </p:cNvPicPr>
          <p:nvPr>
            <p:ph sz="quarter" idx="2"/>
          </p:nvPr>
        </p:nvPicPr>
        <p:blipFill>
          <a:blip r:embed="rId3" cstate="print"/>
          <a:srcRect l="29802" t="29415" r="50447" b="30574"/>
          <a:stretch>
            <a:fillRect/>
          </a:stretch>
        </p:blipFill>
        <p:spPr bwMode="auto">
          <a:xfrm>
            <a:off x="4980992" y="2819400"/>
            <a:ext cx="3477208" cy="3962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OBJECT ELABORATION</a:t>
            </a:r>
            <a:endParaRPr lang="en-US" sz="4800" b="1" dirty="0"/>
          </a:p>
        </p:txBody>
      </p:sp>
      <p:pic>
        <p:nvPicPr>
          <p:cNvPr id="3" name="Picture 2" descr="WhatsApp Image 2022-05-22 at 4.05.30 PM.jpeg"/>
          <p:cNvPicPr>
            <a:picLocks noChangeAspect="1"/>
          </p:cNvPicPr>
          <p:nvPr/>
        </p:nvPicPr>
        <p:blipFill>
          <a:blip r:embed="rId2" cstate="print"/>
          <a:srcRect l="21562" t="25000" r="22813" b="10000"/>
          <a:stretch>
            <a:fillRect/>
          </a:stretch>
        </p:blipFill>
        <p:spPr>
          <a:xfrm>
            <a:off x="1447800" y="1981200"/>
            <a:ext cx="6376052" cy="4191000"/>
          </a:xfrm>
          <a:prstGeom prst="rect">
            <a:avLst/>
          </a:prstGeom>
          <a:ln w="76200">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WORKFLOW ANALYSIS</a:t>
            </a:r>
            <a:endParaRPr lang="en-US" sz="4800" b="1" dirty="0"/>
          </a:p>
        </p:txBody>
      </p:sp>
      <p:sp>
        <p:nvSpPr>
          <p:cNvPr id="6" name="TextBox 5"/>
          <p:cNvSpPr txBox="1"/>
          <p:nvPr/>
        </p:nvSpPr>
        <p:spPr>
          <a:xfrm>
            <a:off x="228600" y="1600201"/>
            <a:ext cx="8686800" cy="923330"/>
          </a:xfrm>
          <a:prstGeom prst="rect">
            <a:avLst/>
          </a:prstGeom>
          <a:noFill/>
        </p:spPr>
        <p:txBody>
          <a:bodyPr wrap="square" rtlCol="0">
            <a:spAutoFit/>
          </a:bodyPr>
          <a:lstStyle/>
          <a:p>
            <a:pPr marL="342900" indent="-342900"/>
            <a:r>
              <a:rPr lang="en-US" dirty="0" smtClean="0"/>
              <a:t>The car owner interface is designed in a way, which will facilitate the car owner to register his car details through filling the car details form. Whereas for customers ,the interface is designed so that all the cars are displayed according to customers input dates.	</a:t>
            </a:r>
            <a:endParaRPr lang="en-US" b="1" dirty="0"/>
          </a:p>
        </p:txBody>
      </p:sp>
      <p:pic>
        <p:nvPicPr>
          <p:cNvPr id="8" name="Content Placeholder 7" descr="WhatsApp Image 2022-05-22 at 4.41.44 PM.jpeg"/>
          <p:cNvPicPr>
            <a:picLocks noGrp="1" noChangeAspect="1"/>
          </p:cNvPicPr>
          <p:nvPr>
            <p:ph sz="quarter" idx="1"/>
          </p:nvPr>
        </p:nvPicPr>
        <p:blipFill>
          <a:blip r:embed="rId2" cstate="print"/>
          <a:srcRect l="6861" t="3358" r="38639" b="54803"/>
          <a:stretch>
            <a:fillRect/>
          </a:stretch>
        </p:blipFill>
        <p:spPr>
          <a:xfrm>
            <a:off x="76200" y="2895600"/>
            <a:ext cx="4330065" cy="3396129"/>
          </a:xfrm>
        </p:spPr>
      </p:pic>
      <p:pic>
        <p:nvPicPr>
          <p:cNvPr id="10" name="Content Placeholder 9" descr="WhatsApp Image 2022-05-22 at 4.41.44 PM.jpeg"/>
          <p:cNvPicPr>
            <a:picLocks noGrp="1" noChangeAspect="1"/>
          </p:cNvPicPr>
          <p:nvPr>
            <p:ph sz="quarter" idx="2"/>
          </p:nvPr>
        </p:nvPicPr>
        <p:blipFill>
          <a:blip r:embed="rId2" cstate="print"/>
          <a:srcRect l="6038" t="49799" r="39782" b="16944"/>
          <a:stretch>
            <a:fillRect/>
          </a:stretch>
        </p:blipFill>
        <p:spPr>
          <a:xfrm>
            <a:off x="4495800" y="2971800"/>
            <a:ext cx="4555273" cy="33528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0" y="4648200"/>
            <a:ext cx="7620000" cy="762000"/>
          </a:xfrm>
          <a:solidFill>
            <a:schemeClr val="accent2"/>
          </a:solidFill>
        </p:spPr>
        <p:txBody>
          <a:bodyPr>
            <a:noAutofit/>
          </a:bodyPr>
          <a:lstStyle/>
          <a:p>
            <a:r>
              <a:rPr lang="en-US" sz="4000" b="1" dirty="0" smtClean="0">
                <a:solidFill>
                  <a:schemeClr val="tx1"/>
                </a:solidFill>
              </a:rPr>
              <a:t>MANUAL TESTING</a:t>
            </a:r>
            <a:endParaRPr lang="en-US" sz="4000" b="1" dirty="0">
              <a:solidFill>
                <a:schemeClr val="tx1"/>
              </a:solidFill>
            </a:endParaRPr>
          </a:p>
        </p:txBody>
      </p:sp>
      <p:pic>
        <p:nvPicPr>
          <p:cNvPr id="2050" name="Picture 2" descr="Manual Testing Vs. Automated Testing Vs. Integrated Approach"/>
          <p:cNvPicPr>
            <a:picLocks noGrp="1" noChangeAspect="1" noChangeArrowheads="1"/>
          </p:cNvPicPr>
          <p:nvPr>
            <p:ph type="pic" idx="1"/>
          </p:nvPr>
        </p:nvPicPr>
        <p:blipFill>
          <a:blip r:embed="rId2" cstate="print"/>
          <a:srcRect l="1420" r="1420"/>
          <a:stretch>
            <a:fillRect/>
          </a:stretch>
        </p:blipFill>
        <p:spPr bwMode="auto">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p:cNvPicPr>
          <p:nvPr>
            <p:ph sz="quarter" idx="4294967295"/>
          </p:nvPr>
        </p:nvPicPr>
        <p:blipFill rotWithShape="1">
          <a:blip r:embed="rId2" cstate="print"/>
          <a:srcRect l="35812" t="30121" r="20313" b="4810"/>
          <a:stretch/>
        </p:blipFill>
        <p:spPr bwMode="auto">
          <a:xfrm>
            <a:off x="4038600" y="2971800"/>
            <a:ext cx="5105400" cy="3810000"/>
          </a:xfrm>
          <a:prstGeom prst="rect">
            <a:avLst/>
          </a:prstGeom>
          <a:ln>
            <a:solidFill>
              <a:schemeClr val="tx1"/>
            </a:solidFill>
          </a:ln>
          <a:extLst>
            <a:ext uri="{53640926-AAD7-44D8-BBD7-CCE9431645EC}">
              <a14:shadowObscured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ext>
          </a:extLst>
        </p:spPr>
      </p:pic>
      <p:pic>
        <p:nvPicPr>
          <p:cNvPr id="1026" name="Picture 2"/>
          <p:cNvPicPr>
            <a:picLocks noChangeAspect="1" noChangeArrowheads="1"/>
          </p:cNvPicPr>
          <p:nvPr/>
        </p:nvPicPr>
        <p:blipFill>
          <a:blip r:embed="rId3" cstate="print"/>
          <a:srcRect l="38750" t="8889" r="19375" b="5556"/>
          <a:stretch>
            <a:fillRect/>
          </a:stretch>
        </p:blipFill>
        <p:spPr bwMode="auto">
          <a:xfrm>
            <a:off x="53439" y="76200"/>
            <a:ext cx="4442361" cy="5105400"/>
          </a:xfrm>
          <a:prstGeom prst="rect">
            <a:avLst/>
          </a:prstGeom>
          <a:noFill/>
          <a:ln w="9525">
            <a:solidFill>
              <a:schemeClr val="tx1"/>
            </a:solid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648200"/>
            <a:ext cx="7620000" cy="762000"/>
          </a:xfrm>
          <a:solidFill>
            <a:schemeClr val="accent2"/>
          </a:solidFill>
        </p:spPr>
        <p:txBody>
          <a:bodyPr/>
          <a:lstStyle/>
          <a:p>
            <a:endParaRPr lang="en-US" dirty="0"/>
          </a:p>
        </p:txBody>
      </p:sp>
      <p:sp>
        <p:nvSpPr>
          <p:cNvPr id="4" name="Text Placeholder 3"/>
          <p:cNvSpPr>
            <a:spLocks noGrp="1"/>
          </p:cNvSpPr>
          <p:nvPr>
            <p:ph type="body" sz="half" idx="2"/>
          </p:nvPr>
        </p:nvSpPr>
        <p:spPr/>
        <p:txBody>
          <a:bodyPr/>
          <a:lstStyle/>
          <a:p>
            <a:endParaRPr lang="en-US"/>
          </a:p>
        </p:txBody>
      </p:sp>
      <p:pic>
        <p:nvPicPr>
          <p:cNvPr id="31746" name="Picture 2" descr="How to Respond to Thank You (In All Kind of Situations)"/>
          <p:cNvPicPr>
            <a:picLocks noGrp="1" noChangeAspect="1" noChangeArrowheads="1"/>
          </p:cNvPicPr>
          <p:nvPr>
            <p:ph type="pic" idx="1"/>
          </p:nvPr>
        </p:nvPicPr>
        <p:blipFill>
          <a:blip r:embed="rId2" cstate="print"/>
          <a:srcRect t="4815" b="4815"/>
          <a:stretch>
            <a:fillRect/>
          </a:stretch>
        </p:blipFill>
        <p:spPr bwMode="auto">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
          </p:nvPr>
        </p:nvSpPr>
        <p:spPr/>
        <p:txBody>
          <a:bodyPr/>
          <a:lstStyle/>
          <a:p>
            <a:r>
              <a:rPr lang="en-US" dirty="0" smtClean="0"/>
              <a:t>The system provides car rental services, where the car owner will lend his car and the customer will lease his car. This system will aid the person who wants to commute and is ready to make earning by lending his car; he can lend it to a person who wants to lease it. The system will work as a moderator between the customer and the car owner.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Scope</a:t>
            </a:r>
            <a:endParaRPr lang="en-US" dirty="0"/>
          </a:p>
        </p:txBody>
      </p:sp>
      <p:sp>
        <p:nvSpPr>
          <p:cNvPr id="3" name="Content Placeholder 2"/>
          <p:cNvSpPr>
            <a:spLocks noGrp="1"/>
          </p:cNvSpPr>
          <p:nvPr>
            <p:ph sz="quarter" idx="1"/>
          </p:nvPr>
        </p:nvSpPr>
        <p:spPr/>
        <p:txBody>
          <a:bodyPr/>
          <a:lstStyle/>
          <a:p>
            <a:pPr>
              <a:buNone/>
            </a:pPr>
            <a:r>
              <a:rPr lang="en-US" dirty="0" smtClean="0"/>
              <a:t>The scope of this project is as follows:</a:t>
            </a:r>
            <a:endParaRPr lang="en-US" i="1" dirty="0" smtClean="0"/>
          </a:p>
          <a:p>
            <a:pPr lvl="0"/>
            <a:r>
              <a:rPr lang="en-US" dirty="0" smtClean="0"/>
              <a:t>The system will keep detail records of cars, car owner, customers, duration they car the car as well as the type of the car they rent.</a:t>
            </a:r>
            <a:endParaRPr lang="en-US" i="1" dirty="0" smtClean="0"/>
          </a:p>
          <a:p>
            <a:pPr lvl="0"/>
            <a:r>
              <a:rPr lang="en-US" dirty="0" smtClean="0"/>
              <a:t>By using this system, there will be different capabilities provided to different systems such as car owners and customers.</a:t>
            </a:r>
            <a:endParaRPr lang="en-US" i="1"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Model</a:t>
            </a:r>
            <a:endParaRPr lang="en-US" dirty="0"/>
          </a:p>
        </p:txBody>
      </p:sp>
      <p:sp>
        <p:nvSpPr>
          <p:cNvPr id="3" name="Content Placeholder 2"/>
          <p:cNvSpPr>
            <a:spLocks noGrp="1"/>
          </p:cNvSpPr>
          <p:nvPr>
            <p:ph sz="quarter" idx="1"/>
          </p:nvPr>
        </p:nvSpPr>
        <p:spPr>
          <a:xfrm>
            <a:off x="228600" y="1524000"/>
            <a:ext cx="5102352" cy="4800600"/>
          </a:xfrm>
        </p:spPr>
        <p:txBody>
          <a:bodyPr>
            <a:normAutofit lnSpcReduction="10000"/>
          </a:bodyPr>
          <a:lstStyle/>
          <a:p>
            <a:pPr>
              <a:buNone/>
            </a:pPr>
            <a:r>
              <a:rPr lang="en-US" dirty="0" smtClean="0"/>
              <a:t>For this we are employing agile methodology:</a:t>
            </a:r>
          </a:p>
          <a:p>
            <a:r>
              <a:rPr lang="en-US" dirty="0" smtClean="0"/>
              <a:t> Teams can quickly adapt to requirements changes without deadlines</a:t>
            </a:r>
          </a:p>
          <a:p>
            <a:r>
              <a:rPr lang="en-US" dirty="0" smtClean="0"/>
              <a:t> Agile helps reduce technical debt</a:t>
            </a:r>
          </a:p>
          <a:p>
            <a:r>
              <a:rPr lang="en-US" dirty="0" smtClean="0"/>
              <a:t>Improves customer satisfaction</a:t>
            </a:r>
          </a:p>
          <a:p>
            <a:r>
              <a:rPr lang="en-US" dirty="0" smtClean="0"/>
              <a:t>Delivers a higher quality product</a:t>
            </a:r>
            <a:endParaRPr lang="en-US" i="1" dirty="0" smtClean="0"/>
          </a:p>
          <a:p>
            <a:pPr>
              <a:buNone/>
            </a:pPr>
            <a:endParaRPr lang="en-US" dirty="0"/>
          </a:p>
        </p:txBody>
      </p:sp>
      <p:pic>
        <p:nvPicPr>
          <p:cNvPr id="21506" name="Picture 2" descr="Agile Story Points: Measure Effort Like a Pro"/>
          <p:cNvPicPr>
            <a:picLocks noChangeAspect="1" noChangeArrowheads="1"/>
          </p:cNvPicPr>
          <p:nvPr/>
        </p:nvPicPr>
        <p:blipFill>
          <a:blip r:embed="rId2" cstate="print"/>
          <a:srcRect/>
          <a:stretch>
            <a:fillRect/>
          </a:stretch>
        </p:blipFill>
        <p:spPr bwMode="auto">
          <a:xfrm>
            <a:off x="5257800" y="2667000"/>
            <a:ext cx="3584127" cy="239077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4648200"/>
            <a:ext cx="7620000" cy="685800"/>
          </a:xfrm>
          <a:ln>
            <a:solidFill>
              <a:schemeClr val="accent2"/>
            </a:solidFill>
          </a:ln>
        </p:spPr>
        <p:style>
          <a:lnRef idx="1">
            <a:schemeClr val="accent2"/>
          </a:lnRef>
          <a:fillRef idx="3">
            <a:schemeClr val="accent2"/>
          </a:fillRef>
          <a:effectRef idx="2">
            <a:schemeClr val="accent2"/>
          </a:effectRef>
          <a:fontRef idx="minor">
            <a:schemeClr val="lt1"/>
          </a:fontRef>
        </p:style>
        <p:txBody>
          <a:bodyPr>
            <a:noAutofit/>
          </a:bodyPr>
          <a:lstStyle/>
          <a:p>
            <a:r>
              <a:rPr lang="en-US" sz="4800" b="1" dirty="0" smtClean="0">
                <a:solidFill>
                  <a:schemeClr val="tx1"/>
                </a:solidFill>
              </a:rPr>
              <a:t>WIDEBAND DELPHI PROCESS</a:t>
            </a:r>
            <a:endParaRPr lang="en-US" sz="4800" b="1" dirty="0">
              <a:solidFill>
                <a:schemeClr val="tx1"/>
              </a:solidFill>
            </a:endParaRPr>
          </a:p>
        </p:txBody>
      </p:sp>
      <p:pic>
        <p:nvPicPr>
          <p:cNvPr id="19458" name="Picture 2" descr="Planning Poker. What is Planning Poker? | by Mojam Haque | Medium"/>
          <p:cNvPicPr>
            <a:picLocks noGrp="1" noChangeAspect="1" noChangeArrowheads="1"/>
          </p:cNvPicPr>
          <p:nvPr>
            <p:ph type="pic" idx="1"/>
          </p:nvPr>
        </p:nvPicPr>
        <p:blipFill>
          <a:blip r:embed="rId2" cstate="print"/>
          <a:srcRect l="1372" r="1372"/>
          <a:stretch>
            <a:fillRect/>
          </a:stretch>
        </p:blipFill>
        <p:spPr bwMode="auto">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normAutofit/>
          </a:bodyPr>
          <a:lstStyle/>
          <a:p>
            <a:pPr>
              <a:buNone/>
            </a:pPr>
            <a:r>
              <a:rPr lang="en-US" dirty="0" smtClean="0"/>
              <a:t>The team includes:</a:t>
            </a:r>
          </a:p>
          <a:p>
            <a:r>
              <a:rPr lang="en-US" dirty="0" smtClean="0"/>
              <a:t>K190252 Ariba</a:t>
            </a:r>
          </a:p>
          <a:p>
            <a:r>
              <a:rPr lang="en-US" dirty="0" smtClean="0"/>
              <a:t>K190254 Anjiya</a:t>
            </a:r>
            <a:endParaRPr lang="en-US" dirty="0"/>
          </a:p>
        </p:txBody>
      </p:sp>
      <p:sp>
        <p:nvSpPr>
          <p:cNvPr id="2" name="Title 1"/>
          <p:cNvSpPr>
            <a:spLocks noGrp="1"/>
          </p:cNvSpPr>
          <p:nvPr>
            <p:ph type="title"/>
          </p:nvPr>
        </p:nvSpPr>
        <p:spPr/>
        <p:txBody>
          <a:bodyPr/>
          <a:lstStyle/>
          <a:p>
            <a:r>
              <a:rPr lang="en-US" b="1" dirty="0" smtClean="0">
                <a:solidFill>
                  <a:schemeClr val="tx1"/>
                </a:solidFill>
              </a:rPr>
              <a:t>THE TEAM</a:t>
            </a:r>
            <a:endParaRPr lang="en-US" b="1" dirty="0">
              <a:solidFill>
                <a:schemeClr val="tx1"/>
              </a:solidFill>
            </a:endParaRPr>
          </a:p>
        </p:txBody>
      </p:sp>
      <p:sp>
        <p:nvSpPr>
          <p:cNvPr id="4" name="TextBox 3"/>
          <p:cNvSpPr txBox="1"/>
          <p:nvPr/>
        </p:nvSpPr>
        <p:spPr>
          <a:xfrm>
            <a:off x="-76200" y="1752600"/>
            <a:ext cx="1600200" cy="584775"/>
          </a:xfrm>
          <a:prstGeom prst="rect">
            <a:avLst/>
          </a:prstGeom>
          <a:noFill/>
        </p:spPr>
        <p:txBody>
          <a:bodyPr wrap="square" rtlCol="0">
            <a:spAutoFit/>
          </a:bodyPr>
          <a:lstStyle/>
          <a:p>
            <a:pPr>
              <a:spcBef>
                <a:spcPct val="0"/>
              </a:spcBef>
            </a:pPr>
            <a:r>
              <a:rPr lang="en-US" sz="3200" b="1" dirty="0" smtClean="0">
                <a:latin typeface="+mj-lt"/>
                <a:ea typeface="+mj-ea"/>
                <a:cs typeface="+mj-cs"/>
              </a:rPr>
              <a:t>STEP 1</a:t>
            </a:r>
            <a:endParaRPr lang="en-US" sz="3200" b="1" dirty="0">
              <a:latin typeface="+mj-lt"/>
              <a:ea typeface="+mj-ea"/>
              <a:cs typeface="+mj-cs"/>
            </a:endParaRPr>
          </a:p>
        </p:txBody>
      </p:sp>
      <p:pic>
        <p:nvPicPr>
          <p:cNvPr id="18434" name="Picture 2" descr="How to Define an Effective Team? 11 Characteristics | Hygger.io"/>
          <p:cNvPicPr>
            <a:picLocks noChangeAspect="1" noChangeArrowheads="1"/>
          </p:cNvPicPr>
          <p:nvPr/>
        </p:nvPicPr>
        <p:blipFill>
          <a:blip r:embed="rId2" cstate="print"/>
          <a:srcRect/>
          <a:stretch>
            <a:fillRect/>
          </a:stretch>
        </p:blipFill>
        <p:spPr bwMode="auto">
          <a:xfrm>
            <a:off x="4140200" y="3810000"/>
            <a:ext cx="4381500" cy="2628900"/>
          </a:xfrm>
          <a:prstGeom prst="ellipse">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4000" b="1" dirty="0" smtClean="0">
                <a:solidFill>
                  <a:schemeClr val="tx1"/>
                </a:solidFill>
              </a:rPr>
              <a:t>THE KICKOFF MEETING; </a:t>
            </a:r>
            <a:r>
              <a:rPr lang="en-US" sz="3600" b="1" dirty="0" smtClean="0">
                <a:solidFill>
                  <a:schemeClr val="tx1"/>
                </a:solidFill>
              </a:rPr>
              <a:t/>
            </a:r>
            <a:br>
              <a:rPr lang="en-US" sz="3600" b="1" dirty="0" smtClean="0">
                <a:solidFill>
                  <a:schemeClr val="tx1"/>
                </a:solidFill>
              </a:rPr>
            </a:br>
            <a:r>
              <a:rPr lang="en-US" sz="2800" dirty="0" smtClean="0">
                <a:solidFill>
                  <a:schemeClr val="tx1">
                    <a:lumMod val="65000"/>
                    <a:lumOff val="35000"/>
                  </a:schemeClr>
                </a:solidFill>
              </a:rPr>
              <a:t>Work Breakdown Structure</a:t>
            </a:r>
            <a:endParaRPr lang="en-US" sz="3600" dirty="0">
              <a:solidFill>
                <a:schemeClr val="tx1">
                  <a:lumMod val="65000"/>
                  <a:lumOff val="35000"/>
                </a:schemeClr>
              </a:solidFill>
            </a:endParaRPr>
          </a:p>
        </p:txBody>
      </p:sp>
      <p:sp>
        <p:nvSpPr>
          <p:cNvPr id="4" name="TextBox 3"/>
          <p:cNvSpPr txBox="1"/>
          <p:nvPr/>
        </p:nvSpPr>
        <p:spPr>
          <a:xfrm>
            <a:off x="1371600" y="2997875"/>
            <a:ext cx="5107296" cy="2031325"/>
          </a:xfrm>
          <a:prstGeom prst="rect">
            <a:avLst/>
          </a:prstGeom>
          <a:noFill/>
        </p:spPr>
        <p:txBody>
          <a:bodyPr wrap="none" rtlCol="0">
            <a:spAutoFit/>
          </a:bodyPr>
          <a:lstStyle/>
          <a:p>
            <a:r>
              <a:rPr lang="en-US" dirty="0" smtClean="0"/>
              <a:t>The  work breakdown structure of the system includes:</a:t>
            </a:r>
          </a:p>
          <a:p>
            <a:pPr marL="342900" indent="-342900">
              <a:buFont typeface="+mj-lt"/>
              <a:buAutoNum type="arabicPeriod"/>
            </a:pPr>
            <a:r>
              <a:rPr lang="en-US" dirty="0" smtClean="0"/>
              <a:t>Car Rental Web Site</a:t>
            </a:r>
          </a:p>
          <a:p>
            <a:pPr marL="342900" indent="-342900">
              <a:buFont typeface="+mj-lt"/>
              <a:buAutoNum type="arabicPeriod"/>
            </a:pPr>
            <a:r>
              <a:rPr lang="en-US" dirty="0" smtClean="0"/>
              <a:t>Project Management</a:t>
            </a:r>
          </a:p>
          <a:p>
            <a:pPr marL="342900" indent="-342900">
              <a:buFont typeface="+mj-lt"/>
              <a:buAutoNum type="arabicPeriod"/>
            </a:pPr>
            <a:r>
              <a:rPr lang="en-US" dirty="0" smtClean="0"/>
              <a:t>Requirement Gathering</a:t>
            </a:r>
          </a:p>
          <a:p>
            <a:pPr marL="342900" indent="-342900">
              <a:buFont typeface="+mj-lt"/>
              <a:buAutoNum type="arabicPeriod"/>
            </a:pPr>
            <a:r>
              <a:rPr lang="en-US" dirty="0" smtClean="0"/>
              <a:t> Analysis and Design</a:t>
            </a:r>
          </a:p>
          <a:p>
            <a:pPr marL="342900" indent="-342900">
              <a:buFont typeface="+mj-lt"/>
              <a:buAutoNum type="arabicPeriod"/>
            </a:pPr>
            <a:r>
              <a:rPr lang="en-US" dirty="0" smtClean="0"/>
              <a:t>Site Software Development</a:t>
            </a:r>
          </a:p>
          <a:p>
            <a:pPr marL="342900" indent="-342900">
              <a:buFont typeface="+mj-lt"/>
              <a:buAutoNum type="arabicPeriod"/>
            </a:pPr>
            <a:r>
              <a:rPr lang="en-US" dirty="0" smtClean="0"/>
              <a:t>Testing and Production</a:t>
            </a:r>
          </a:p>
        </p:txBody>
      </p:sp>
      <p:sp>
        <p:nvSpPr>
          <p:cNvPr id="5" name="TextBox 4"/>
          <p:cNvSpPr txBox="1"/>
          <p:nvPr/>
        </p:nvSpPr>
        <p:spPr>
          <a:xfrm>
            <a:off x="-76200" y="1752600"/>
            <a:ext cx="1600200" cy="584775"/>
          </a:xfrm>
          <a:prstGeom prst="rect">
            <a:avLst/>
          </a:prstGeom>
          <a:noFill/>
        </p:spPr>
        <p:txBody>
          <a:bodyPr wrap="square" rtlCol="0">
            <a:spAutoFit/>
          </a:bodyPr>
          <a:lstStyle/>
          <a:p>
            <a:pPr>
              <a:spcBef>
                <a:spcPct val="0"/>
              </a:spcBef>
            </a:pPr>
            <a:r>
              <a:rPr lang="en-US" sz="3200" b="1" dirty="0" smtClean="0">
                <a:latin typeface="+mj-lt"/>
                <a:ea typeface="+mj-ea"/>
                <a:cs typeface="+mj-cs"/>
              </a:rPr>
              <a:t>STEP 2</a:t>
            </a:r>
            <a:endParaRPr lang="en-US" sz="3200" b="1" dirty="0">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l="18125" t="25556" r="18125" b="10000"/>
          <a:stretch>
            <a:fillRect/>
          </a:stretch>
        </p:blipFill>
        <p:spPr bwMode="auto">
          <a:xfrm>
            <a:off x="0" y="838200"/>
            <a:ext cx="9112469" cy="5181600"/>
          </a:xfrm>
          <a:prstGeom prst="rect">
            <a:avLst/>
          </a:prstGeom>
          <a:noFill/>
          <a:ln w="28575">
            <a:solidFill>
              <a:schemeClr val="accent2"/>
            </a:solid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rPr>
              <a:t>INDIVIDUAL PREPARATION</a:t>
            </a:r>
          </a:p>
        </p:txBody>
      </p:sp>
      <p:sp>
        <p:nvSpPr>
          <p:cNvPr id="6" name="Rectangle 5"/>
          <p:cNvSpPr/>
          <p:nvPr/>
        </p:nvSpPr>
        <p:spPr>
          <a:xfrm>
            <a:off x="-76200" y="1828800"/>
            <a:ext cx="1447800" cy="584775"/>
          </a:xfrm>
          <a:prstGeom prst="rect">
            <a:avLst/>
          </a:prstGeom>
        </p:spPr>
        <p:txBody>
          <a:bodyPr wrap="square">
            <a:spAutoFit/>
          </a:bodyPr>
          <a:lstStyle/>
          <a:p>
            <a:pPr>
              <a:spcBef>
                <a:spcPct val="0"/>
              </a:spcBef>
            </a:pPr>
            <a:r>
              <a:rPr lang="en-US" sz="3200" b="1" dirty="0"/>
              <a:t>S</a:t>
            </a:r>
            <a:r>
              <a:rPr lang="en-US" sz="3200" b="1" dirty="0" smtClean="0"/>
              <a:t>TEP 3</a:t>
            </a:r>
            <a:endParaRPr lang="en-US" sz="3200" b="1" dirty="0"/>
          </a:p>
        </p:txBody>
      </p:sp>
      <p:pic>
        <p:nvPicPr>
          <p:cNvPr id="3076" name="Picture 4"/>
          <p:cNvPicPr>
            <a:picLocks noChangeAspect="1" noChangeArrowheads="1"/>
          </p:cNvPicPr>
          <p:nvPr/>
        </p:nvPicPr>
        <p:blipFill>
          <a:blip r:embed="rId2" cstate="print"/>
          <a:srcRect l="26875" t="35556" r="35000" b="23333"/>
          <a:stretch>
            <a:fillRect/>
          </a:stretch>
        </p:blipFill>
        <p:spPr bwMode="auto">
          <a:xfrm>
            <a:off x="4724401" y="2971800"/>
            <a:ext cx="4419599" cy="2819400"/>
          </a:xfrm>
          <a:prstGeom prst="rect">
            <a:avLst/>
          </a:prstGeom>
          <a:noFill/>
          <a:ln w="9525">
            <a:noFill/>
            <a:miter lim="800000"/>
            <a:headEnd/>
            <a:tailEnd/>
          </a:ln>
        </p:spPr>
      </p:pic>
      <p:pic>
        <p:nvPicPr>
          <p:cNvPr id="3077" name="Picture 5"/>
          <p:cNvPicPr>
            <a:picLocks noChangeAspect="1" noChangeArrowheads="1"/>
          </p:cNvPicPr>
          <p:nvPr/>
        </p:nvPicPr>
        <p:blipFill>
          <a:blip r:embed="rId3" cstate="print"/>
          <a:srcRect l="26875" t="32222" r="35464" b="25492"/>
          <a:stretch>
            <a:fillRect/>
          </a:stretch>
        </p:blipFill>
        <p:spPr bwMode="auto">
          <a:xfrm>
            <a:off x="152400" y="2971800"/>
            <a:ext cx="4419600" cy="2868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283</TotalTime>
  <Words>346</Words>
  <Application>Microsoft Office PowerPoint</Application>
  <PresentationFormat>On-screen Show (4:3)</PresentationFormat>
  <Paragraphs>49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Median</vt:lpstr>
      <vt:lpstr>Rent A Car System</vt:lpstr>
      <vt:lpstr>Problem Statement</vt:lpstr>
      <vt:lpstr>Project Scope</vt:lpstr>
      <vt:lpstr>Process Model</vt:lpstr>
      <vt:lpstr>WIDEBAND DELPHI PROCESS</vt:lpstr>
      <vt:lpstr>THE TEAM</vt:lpstr>
      <vt:lpstr>THE KICKOFF MEETING;  Work Breakdown Structure</vt:lpstr>
      <vt:lpstr>Slide 8</vt:lpstr>
      <vt:lpstr>INDIVIDUAL PREPARATION</vt:lpstr>
      <vt:lpstr>ESTIMATION SESSION</vt:lpstr>
      <vt:lpstr>ASSEMBLE TASKS AND REVIEW RESULTS</vt:lpstr>
      <vt:lpstr>TASK ANALYSIS AND MODELING </vt:lpstr>
      <vt:lpstr>USE CASE DIAGRAM</vt:lpstr>
      <vt:lpstr>TASK ELABORATION</vt:lpstr>
      <vt:lpstr>OBJECT ELABORATION</vt:lpstr>
      <vt:lpstr>WORKFLOW ANALYSIS</vt:lpstr>
      <vt:lpstr>MANUAL TESTING</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 A Car System</dc:title>
  <dc:creator>Ariba</dc:creator>
  <cp:lastModifiedBy>Ariba</cp:lastModifiedBy>
  <cp:revision>25</cp:revision>
  <dcterms:created xsi:type="dcterms:W3CDTF">2022-05-22T07:23:55Z</dcterms:created>
  <dcterms:modified xsi:type="dcterms:W3CDTF">2022-05-22T17:17:15Z</dcterms:modified>
</cp:coreProperties>
</file>