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63" r:id="rId8"/>
    <p:sldId id="264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2EE99E-2692-4423-F892-838F09F48F8C}" v="369" dt="2025-01-31T01:06:07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9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30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02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16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81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07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1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91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38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97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80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6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20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45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CAF21DF-ACEC-0563-7E15-F72E120927F5}"/>
              </a:ext>
            </a:extLst>
          </p:cNvPr>
          <p:cNvSpPr txBox="1"/>
          <p:nvPr/>
        </p:nvSpPr>
        <p:spPr>
          <a:xfrm>
            <a:off x="1317356" y="2014780"/>
            <a:ext cx="455650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CAIXA Std SemiBold"/>
              </a:rPr>
              <a:t>CSS</a:t>
            </a:r>
            <a:endParaRPr lang="pt-BR" sz="4800" dirty="0">
              <a:solidFill>
                <a:schemeClr val="bg1"/>
              </a:solidFill>
              <a:latin typeface="CAIXA Std SemiBold" panose="020B0703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53FB10-7FB6-60C3-6CE6-D8C53401575B}"/>
              </a:ext>
            </a:extLst>
          </p:cNvPr>
          <p:cNvSpPr txBox="1"/>
          <p:nvPr/>
        </p:nvSpPr>
        <p:spPr>
          <a:xfrm>
            <a:off x="1317356" y="2847571"/>
            <a:ext cx="4556502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Desvendando</a:t>
            </a:r>
            <a:r>
              <a:rPr lang="pt-BR" sz="3600" dirty="0">
                <a:solidFill>
                  <a:srgbClr val="FFFFFF"/>
                </a:solidFill>
                <a:ea typeface="+mn-lt"/>
                <a:cs typeface="+mn-lt"/>
              </a:rPr>
              <a:t> o Futuro: A Revolução da Inteligência Artificial!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30225D-7DF7-C3C0-C8B4-B7AC34345B39}"/>
              </a:ext>
            </a:extLst>
          </p:cNvPr>
          <p:cNvSpPr txBox="1"/>
          <p:nvPr/>
        </p:nvSpPr>
        <p:spPr>
          <a:xfrm>
            <a:off x="805912" y="8796337"/>
            <a:ext cx="5579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IXA Std Book" panose="020B0503020204030204" pitchFamily="34" charset="0"/>
              </a:rPr>
              <a:t>ARIADNE BARKOKEBAS</a:t>
            </a:r>
          </a:p>
        </p:txBody>
      </p:sp>
      <p:pic>
        <p:nvPicPr>
          <p:cNvPr id="2" name="Imagem 1" descr="Mulher em pé em frente a palco&#10;&#10;O conteúdo gerado por IA pode estar incorreto.">
            <a:extLst>
              <a:ext uri="{FF2B5EF4-FFF2-40B4-BE49-F238E27FC236}">
                <a16:creationId xmlns:a16="http://schemas.microsoft.com/office/drawing/2014/main" id="{C17BE155-DDC1-5E7D-366B-D26304F70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99" y="4962186"/>
            <a:ext cx="343139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6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95000"/>
                <a:lumOff val="5000"/>
              </a:schemeClr>
            </a:gs>
            <a:gs pos="0">
              <a:srgbClr val="92D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902A10-7EA9-36FC-9026-BCF915F88936}"/>
              </a:ext>
            </a:extLst>
          </p:cNvPr>
          <p:cNvSpPr txBox="1"/>
          <p:nvPr/>
        </p:nvSpPr>
        <p:spPr>
          <a:xfrm>
            <a:off x="604434" y="2634712"/>
            <a:ext cx="455650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accent6">
                    <a:lumMod val="50000"/>
                  </a:schemeClr>
                </a:solidFill>
                <a:latin typeface="CAIXA Std SemiBold"/>
              </a:rPr>
              <a:t>INTRODUÇÃO</a:t>
            </a:r>
            <a:endParaRPr lang="pt-BR" sz="3600" dirty="0">
              <a:solidFill>
                <a:schemeClr val="accent6">
                  <a:lumMod val="50000"/>
                </a:schemeClr>
              </a:solidFill>
              <a:latin typeface="CAIXA Std SemiBold" panose="020B0703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8078CC-C5B8-DC58-03AC-8D2088BD8489}"/>
              </a:ext>
            </a:extLst>
          </p:cNvPr>
          <p:cNvSpPr txBox="1"/>
          <p:nvPr/>
        </p:nvSpPr>
        <p:spPr>
          <a:xfrm>
            <a:off x="604434" y="5698778"/>
            <a:ext cx="587385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IXA Std SemiBold"/>
              </a:rPr>
              <a:t>PRIMEIRAS PALAVRAS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3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902A10-7EA9-36FC-9026-BCF915F88936}"/>
              </a:ext>
            </a:extLst>
          </p:cNvPr>
          <p:cNvSpPr txBox="1"/>
          <p:nvPr/>
        </p:nvSpPr>
        <p:spPr>
          <a:xfrm>
            <a:off x="604434" y="774915"/>
            <a:ext cx="455650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accent6">
                    <a:lumMod val="50000"/>
                  </a:schemeClr>
                </a:solidFill>
                <a:latin typeface="CAIXA Std SemiBold"/>
              </a:rPr>
              <a:t>INTRODUÇÃO</a:t>
            </a:r>
            <a:endParaRPr lang="pt-BR" sz="3600" dirty="0">
              <a:solidFill>
                <a:schemeClr val="accent6">
                  <a:lumMod val="50000"/>
                </a:schemeClr>
              </a:solidFill>
              <a:latin typeface="CAIXA Std SemiBold" panose="020B0703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C69D1B-D009-0006-488B-D76CE01ECA7C}"/>
              </a:ext>
            </a:extLst>
          </p:cNvPr>
          <p:cNvSpPr txBox="1"/>
          <p:nvPr/>
        </p:nvSpPr>
        <p:spPr>
          <a:xfrm>
            <a:off x="604434" y="2120374"/>
            <a:ext cx="5491683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dirty="0">
                <a:solidFill>
                  <a:schemeClr val="accent6">
                    <a:lumMod val="50000"/>
                  </a:schemeClr>
                </a:solidFill>
                <a:latin typeface="CAIXA Std"/>
              </a:rPr>
              <a:t>CSS, ou </a:t>
            </a:r>
            <a:r>
              <a:rPr lang="pt-BR" sz="1600" dirty="0" err="1">
                <a:solidFill>
                  <a:schemeClr val="accent6">
                    <a:lumMod val="50000"/>
                  </a:schemeClr>
                </a:solidFill>
                <a:latin typeface="CAIXA Std"/>
              </a:rPr>
              <a:t>Cascading</a:t>
            </a:r>
            <a:r>
              <a:rPr lang="pt-BR" sz="1600" dirty="0">
                <a:solidFill>
                  <a:schemeClr val="accent6">
                    <a:lumMod val="50000"/>
                  </a:schemeClr>
                </a:solidFill>
                <a:latin typeface="CAIXA Std"/>
              </a:rPr>
              <a:t> </a:t>
            </a:r>
            <a:r>
              <a:rPr lang="pt-BR" sz="1600" dirty="0" err="1">
                <a:solidFill>
                  <a:schemeClr val="accent6">
                    <a:lumMod val="50000"/>
                  </a:schemeClr>
                </a:solidFill>
                <a:latin typeface="CAIXA Std"/>
              </a:rPr>
              <a:t>Style</a:t>
            </a:r>
            <a:r>
              <a:rPr lang="pt-BR" sz="1600" dirty="0">
                <a:solidFill>
                  <a:schemeClr val="accent6">
                    <a:lumMod val="50000"/>
                  </a:schemeClr>
                </a:solidFill>
                <a:latin typeface="CAIXA Std"/>
              </a:rPr>
              <a:t> </a:t>
            </a:r>
            <a:r>
              <a:rPr lang="pt-BR" sz="1600" dirty="0" err="1">
                <a:solidFill>
                  <a:schemeClr val="accent6">
                    <a:lumMod val="50000"/>
                  </a:schemeClr>
                </a:solidFill>
                <a:latin typeface="CAIXA Std"/>
              </a:rPr>
              <a:t>Sheets</a:t>
            </a:r>
            <a:r>
              <a:rPr lang="pt-BR" sz="1600" dirty="0">
                <a:solidFill>
                  <a:schemeClr val="accent6">
                    <a:lumMod val="50000"/>
                  </a:schemeClr>
                </a:solidFill>
                <a:latin typeface="CAIXA Std"/>
              </a:rPr>
              <a:t>, é uma linguagem de estilo usada para descrever a apresentação de documentos HTML. Enquanto o HTML é responsável pela estrutura e conteúdo da página, o CSS cuida da aparência visual, como cores, fontes, espaçamentos e layout. Com o CSS, você pode transformar uma página simples em uma experiência visual atraente e organizada.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78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95000"/>
                <a:lumOff val="5000"/>
              </a:schemeClr>
            </a:gs>
            <a:gs pos="0">
              <a:srgbClr val="92D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902A10-7EA9-36FC-9026-BCF915F88936}"/>
              </a:ext>
            </a:extLst>
          </p:cNvPr>
          <p:cNvSpPr txBox="1"/>
          <p:nvPr/>
        </p:nvSpPr>
        <p:spPr>
          <a:xfrm>
            <a:off x="604434" y="2634712"/>
            <a:ext cx="455650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accent6">
                    <a:lumMod val="50000"/>
                  </a:schemeClr>
                </a:solidFill>
                <a:latin typeface="CAIXA Std SemiBold"/>
              </a:rPr>
              <a:t>CAPÍTULO 01</a:t>
            </a:r>
            <a:endParaRPr lang="pt-BR" sz="3600" dirty="0">
              <a:solidFill>
                <a:schemeClr val="accent6">
                  <a:lumMod val="50000"/>
                </a:schemeClr>
              </a:solidFill>
              <a:latin typeface="CAIXA Std SemiBold" panose="020B0703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8078CC-C5B8-DC58-03AC-8D2088BD8489}"/>
              </a:ext>
            </a:extLst>
          </p:cNvPr>
          <p:cNvSpPr txBox="1"/>
          <p:nvPr/>
        </p:nvSpPr>
        <p:spPr>
          <a:xfrm>
            <a:off x="604434" y="5698778"/>
            <a:ext cx="587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IXA Std SemiBold" panose="020B0703020204030204" pitchFamily="34" charset="0"/>
              </a:rPr>
              <a:t>TÍTULO DO SEGUNDO CAPÍTULO</a:t>
            </a:r>
          </a:p>
        </p:txBody>
      </p:sp>
    </p:spTree>
    <p:extLst>
      <p:ext uri="{BB962C8B-B14F-4D97-AF65-F5344CB8AC3E}">
        <p14:creationId xmlns:p14="http://schemas.microsoft.com/office/powerpoint/2010/main" val="397014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902A10-7EA9-36FC-9026-BCF915F88936}"/>
              </a:ext>
            </a:extLst>
          </p:cNvPr>
          <p:cNvSpPr txBox="1"/>
          <p:nvPr/>
        </p:nvSpPr>
        <p:spPr>
          <a:xfrm>
            <a:off x="604434" y="774915"/>
            <a:ext cx="455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6">
                    <a:lumMod val="50000"/>
                  </a:schemeClr>
                </a:solidFill>
                <a:latin typeface="CAIXA Std SemiBold" panose="020B0703020204030204" pitchFamily="34" charset="0"/>
              </a:rPr>
              <a:t>TÍTULO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8078CC-C5B8-DC58-03AC-8D2088BD8489}"/>
              </a:ext>
            </a:extLst>
          </p:cNvPr>
          <p:cNvSpPr txBox="1"/>
          <p:nvPr/>
        </p:nvSpPr>
        <p:spPr>
          <a:xfrm>
            <a:off x="604434" y="1421246"/>
            <a:ext cx="455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IXA Std SemiBold" panose="020B0703020204030204" pitchFamily="34" charset="0"/>
              </a:rPr>
              <a:t>SUBTÍTULO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C69D1B-D009-0006-488B-D76CE01ECA7C}"/>
              </a:ext>
            </a:extLst>
          </p:cNvPr>
          <p:cNvSpPr txBox="1"/>
          <p:nvPr/>
        </p:nvSpPr>
        <p:spPr>
          <a:xfrm>
            <a:off x="604434" y="2120374"/>
            <a:ext cx="5263083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Os seletores são a maneira como você escolhe quais elementos HTML deseja estilizar. Existem vários tipos de seletores, mas vamos focar nos mais comuns: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endParaRPr lang="pt-BR"/>
          </a:p>
          <a:p>
            <a:pPr algn="just"/>
            <a:r>
              <a:rPr lang="pt-BR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1. Seletores de tipo: Selecionam todos os elementos de um determinado tipo. Por exemplo,</a:t>
            </a:r>
          </a:p>
          <a:p>
            <a:pPr algn="just"/>
            <a:endParaRPr lang="pt-BR" sz="1600" dirty="0">
              <a:solidFill>
                <a:schemeClr val="accent6">
                  <a:lumMod val="50000"/>
                </a:schemeClr>
              </a:solidFill>
              <a:ea typeface="Calibri"/>
              <a:cs typeface="Calibri"/>
            </a:endParaRPr>
          </a:p>
          <a:p>
            <a:pPr algn="just"/>
            <a:r>
              <a:rPr lang="pt-BR" sz="1600" dirty="0">
                <a:solidFill>
                  <a:schemeClr val="accent6">
                    <a:lumMod val="50000"/>
                  </a:schemeClr>
                </a:solidFill>
                <a:ea typeface="Calibri"/>
                <a:cs typeface="Calibri"/>
              </a:rPr>
              <a:t>P</a:t>
            </a:r>
          </a:p>
          <a:p>
            <a:pPr algn="just"/>
            <a:endParaRPr lang="pt-BR" sz="1600" dirty="0">
              <a:solidFill>
                <a:schemeClr val="accent6">
                  <a:lumMod val="50000"/>
                </a:schemeClr>
              </a:solidFill>
              <a:ea typeface="Calibri"/>
              <a:cs typeface="Calibri"/>
            </a:endParaRPr>
          </a:p>
          <a:p>
            <a:pPr algn="just"/>
            <a:r>
              <a:rPr lang="pt-BR" sz="1600" dirty="0">
                <a:solidFill>
                  <a:schemeClr val="accent6">
                    <a:lumMod val="50000"/>
                  </a:schemeClr>
                </a:solidFill>
                <a:ea typeface="Calibri"/>
                <a:cs typeface="Calibri"/>
              </a:rPr>
              <a:t>Seleciona todos os parágrafos.</a:t>
            </a:r>
          </a:p>
        </p:txBody>
      </p:sp>
      <p:pic>
        <p:nvPicPr>
          <p:cNvPr id="2" name="Imagem 1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3FCD683F-3A48-F393-6C27-25FBBE45A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91" y="4961015"/>
            <a:ext cx="5221033" cy="118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0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95000"/>
                <a:lumOff val="5000"/>
              </a:schemeClr>
            </a:gs>
            <a:gs pos="0">
              <a:srgbClr val="92D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902A10-7EA9-36FC-9026-BCF915F88936}"/>
              </a:ext>
            </a:extLst>
          </p:cNvPr>
          <p:cNvSpPr txBox="1"/>
          <p:nvPr/>
        </p:nvSpPr>
        <p:spPr>
          <a:xfrm>
            <a:off x="604434" y="2634712"/>
            <a:ext cx="455650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accent6">
                    <a:lumMod val="50000"/>
                  </a:schemeClr>
                </a:solidFill>
                <a:latin typeface="CAIXA Std SemiBold"/>
              </a:rPr>
              <a:t>CAPÍTULO 02</a:t>
            </a:r>
            <a:endParaRPr lang="pt-BR" sz="3600" dirty="0">
              <a:solidFill>
                <a:schemeClr val="accent6">
                  <a:lumMod val="50000"/>
                </a:schemeClr>
              </a:solidFill>
              <a:latin typeface="CAIXA Std SemiBold" panose="020B0703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8078CC-C5B8-DC58-03AC-8D2088BD8489}"/>
              </a:ext>
            </a:extLst>
          </p:cNvPr>
          <p:cNvSpPr txBox="1"/>
          <p:nvPr/>
        </p:nvSpPr>
        <p:spPr>
          <a:xfrm>
            <a:off x="604434" y="5698778"/>
            <a:ext cx="587385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pt-BR" sz="24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Layout e Box Model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0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902A10-7EA9-36FC-9026-BCF915F88936}"/>
              </a:ext>
            </a:extLst>
          </p:cNvPr>
          <p:cNvSpPr txBox="1"/>
          <p:nvPr/>
        </p:nvSpPr>
        <p:spPr>
          <a:xfrm>
            <a:off x="417398" y="359569"/>
            <a:ext cx="455650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Layout e Box Model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C69D1B-D009-0006-488B-D76CE01ECA7C}"/>
              </a:ext>
            </a:extLst>
          </p:cNvPr>
          <p:cNvSpPr txBox="1"/>
          <p:nvPr/>
        </p:nvSpPr>
        <p:spPr>
          <a:xfrm>
            <a:off x="438180" y="1351984"/>
            <a:ext cx="5761846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O CSS também permite que você controle o layout da sua página usando o modelo de caixa (box model). Cada elemento HTML é considerado uma caixa que pode ter margens, bordas, preenchimentos e conteúdo.</a:t>
            </a:r>
            <a:endParaRPr lang="pt-BR"/>
          </a:p>
          <a:p>
            <a:endParaRPr lang="pt-BR"/>
          </a:p>
          <a:p>
            <a:r>
              <a:rPr lang="pt-BR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1. Margens: Espaço fora da borda de um elemento.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C45E9A-9DE4-40A9-08EF-BAB148903B28}"/>
              </a:ext>
            </a:extLst>
          </p:cNvPr>
          <p:cNvSpPr txBox="1"/>
          <p:nvPr/>
        </p:nvSpPr>
        <p:spPr>
          <a:xfrm>
            <a:off x="437655" y="4467077"/>
            <a:ext cx="576184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2. Bordas: A linha que envolve a caixa.</a:t>
            </a:r>
            <a:endParaRPr lang="pt-BR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0EE70BB-611C-0198-F34E-EAE8A4801246}"/>
              </a:ext>
            </a:extLst>
          </p:cNvPr>
          <p:cNvSpPr txBox="1"/>
          <p:nvPr/>
        </p:nvSpPr>
        <p:spPr>
          <a:xfrm>
            <a:off x="437131" y="6502272"/>
            <a:ext cx="576184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3. Preenchimento (</a:t>
            </a:r>
            <a:r>
              <a:rPr lang="pt-BR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padding</a:t>
            </a:r>
            <a:r>
              <a:rPr lang="pt-BR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): Espaço entre o conteúdo e a borda do elemento.</a:t>
            </a:r>
            <a:endParaRPr lang="pt-BR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7" name="Imagem 6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5E4249C8-6FAC-B81B-A5C6-AEFCBE0B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2946587"/>
            <a:ext cx="5740578" cy="1333846"/>
          </a:xfrm>
          <a:prstGeom prst="rect">
            <a:avLst/>
          </a:prstGeom>
        </p:spPr>
      </p:pic>
      <p:pic>
        <p:nvPicPr>
          <p:cNvPr id="8" name="Imagem 7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C133BEC5-86AA-F41E-0054-A1BA5A7F2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7" y="4898712"/>
            <a:ext cx="5719797" cy="1188475"/>
          </a:xfrm>
          <a:prstGeom prst="rect">
            <a:avLst/>
          </a:prstGeom>
        </p:spPr>
      </p:pic>
      <p:pic>
        <p:nvPicPr>
          <p:cNvPr id="16" name="Imagem 15" descr="Logotipo&#10;&#10;O conteúdo gerado por IA pode estar incorreto.">
            <a:extLst>
              <a:ext uri="{FF2B5EF4-FFF2-40B4-BE49-F238E27FC236}">
                <a16:creationId xmlns:a16="http://schemas.microsoft.com/office/drawing/2014/main" id="{D1015E9A-F62B-F6C5-5E13-8FECAE6B7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08" y="7402744"/>
            <a:ext cx="5717398" cy="58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4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CAF21DF-ACEC-0563-7E15-F72E120927F5}"/>
              </a:ext>
            </a:extLst>
          </p:cNvPr>
          <p:cNvSpPr txBox="1"/>
          <p:nvPr/>
        </p:nvSpPr>
        <p:spPr>
          <a:xfrm>
            <a:off x="418806" y="7160217"/>
            <a:ext cx="601122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CAIXA Std SemiBold"/>
              </a:rPr>
              <a:t>CSS</a:t>
            </a:r>
            <a:endParaRPr lang="pt-BR" sz="3600" dirty="0">
              <a:solidFill>
                <a:schemeClr val="bg1"/>
              </a:solidFill>
              <a:latin typeface="CAIXA Std SemiBold" panose="020B0703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53FB10-7FB6-60C3-6CE6-D8C53401575B}"/>
              </a:ext>
            </a:extLst>
          </p:cNvPr>
          <p:cNvSpPr txBox="1"/>
          <p:nvPr/>
        </p:nvSpPr>
        <p:spPr>
          <a:xfrm>
            <a:off x="439589" y="8159147"/>
            <a:ext cx="59904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Desvendando o Futuro: A Revolução da Inteligência Artificial!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30225D-7DF7-C3C0-C8B4-B7AC34345B39}"/>
              </a:ext>
            </a:extLst>
          </p:cNvPr>
          <p:cNvSpPr txBox="1"/>
          <p:nvPr/>
        </p:nvSpPr>
        <p:spPr>
          <a:xfrm>
            <a:off x="805912" y="8796337"/>
            <a:ext cx="5579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IXA Std Book" panose="020B0503020204030204" pitchFamily="34" charset="0"/>
              </a:rPr>
              <a:t>ARIADNE BARKOKEBAS</a:t>
            </a:r>
          </a:p>
        </p:txBody>
      </p:sp>
    </p:spTree>
    <p:extLst>
      <p:ext uri="{BB962C8B-B14F-4D97-AF65-F5344CB8AC3E}">
        <p14:creationId xmlns:p14="http://schemas.microsoft.com/office/powerpoint/2010/main" val="110924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</TotalTime>
  <Words>41</Words>
  <Application>Microsoft Office PowerPoint</Application>
  <PresentationFormat>Papel A4 (210 x 297 mm)</PresentationFormat>
  <Paragraphs>21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Ariadne Barros Barkokebas</dc:creator>
  <cp:lastModifiedBy>Ariadne Barros Barkokebas</cp:lastModifiedBy>
  <cp:revision>94</cp:revision>
  <dcterms:created xsi:type="dcterms:W3CDTF">2025-01-16T17:09:04Z</dcterms:created>
  <dcterms:modified xsi:type="dcterms:W3CDTF">2025-01-31T01:06:18Z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2025-01-16T17:22:24Z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790fbe3a-6015-4fa5-965b-3bdaf788fb8d</vt:lpwstr>
  </property>
  <property fmtid="{D5CDD505-2E9C-101B-9397-08002B2CF9AE}" pid="8" name="MSIP_Label_fde7aacd-7cc4-4c31-9e6f-7ef306428f09_ContentBits">
    <vt:lpwstr>1</vt:lpwstr>
  </property>
</Properties>
</file>