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70" r:id="rId6"/>
    <p:sldId id="267" r:id="rId7"/>
    <p:sldId id="260" r:id="rId8"/>
    <p:sldId id="272" r:id="rId9"/>
    <p:sldId id="271" r:id="rId10"/>
    <p:sldId id="259" r:id="rId11"/>
  </p:sldIdLst>
  <p:sldSz cx="13004800" cy="9753600"/>
  <p:notesSz cx="6858000" cy="9144000"/>
  <p:embeddedFontLst>
    <p:embeddedFont>
      <p:font typeface="Helvetica Neue" panose="0200050300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0"/>
  </p:normalViewPr>
  <p:slideViewPr>
    <p:cSldViewPr snapToGrid="0" snapToObjects="1">
      <p:cViewPr varScale="1">
        <p:scale>
          <a:sx n="81" d="100"/>
          <a:sy n="81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17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47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114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30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557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20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4400"/>
              <a:buFont typeface="Arial"/>
              <a:buNone/>
              <a:defRPr sz="144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06400" y="15240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06400" y="740833"/>
            <a:ext cx="6299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TITLE TEXT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bg>
      <p:bgPr>
        <a:solidFill>
          <a:srgbClr val="22222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6503154" y="0"/>
            <a:ext cx="650250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3"/>
          </p:nvPr>
        </p:nvSpPr>
        <p:spPr>
          <a:xfrm>
            <a:off x="6502400" y="4902200"/>
            <a:ext cx="650250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4"/>
          </p:nvPr>
        </p:nvSpPr>
        <p:spPr>
          <a:xfrm>
            <a:off x="0" y="0"/>
            <a:ext cx="64686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rgbClr val="22222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 rot="10800000" flipH="1">
            <a:off x="406400" y="993123"/>
            <a:ext cx="12192000" cy="300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4" name="Shape 64"/>
          <p:cNvSpPr/>
          <p:nvPr/>
        </p:nvSpPr>
        <p:spPr>
          <a:xfrm>
            <a:off x="469900" y="2362200"/>
            <a:ext cx="12065100" cy="522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8"/>
                  <a:pt x="0" y="2866"/>
                </a:cubicBezTo>
                <a:lnTo>
                  <a:pt x="0" y="104383"/>
                </a:lnTo>
                <a:cubicBezTo>
                  <a:pt x="0" y="105961"/>
                  <a:pt x="555" y="107250"/>
                  <a:pt x="1244" y="107250"/>
                </a:cubicBezTo>
                <a:lnTo>
                  <a:pt x="95711" y="107250"/>
                </a:lnTo>
                <a:lnTo>
                  <a:pt x="99166" y="120000"/>
                </a:lnTo>
                <a:lnTo>
                  <a:pt x="102616" y="107250"/>
                </a:lnTo>
                <a:lnTo>
                  <a:pt x="118755" y="107250"/>
                </a:lnTo>
                <a:cubicBezTo>
                  <a:pt x="119444" y="107250"/>
                  <a:pt x="120000" y="105961"/>
                  <a:pt x="120000" y="104383"/>
                </a:cubicBezTo>
                <a:lnTo>
                  <a:pt x="120000" y="2866"/>
                </a:lnTo>
                <a:cubicBezTo>
                  <a:pt x="120000" y="1288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889000" y="2908300"/>
            <a:ext cx="11226900" cy="1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sz="9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06400" y="7789333"/>
            <a:ext cx="121920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06400" y="457200"/>
            <a:ext cx="11175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venir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Alt">
  <p:cSld name="Quote Alt"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892800" y="2641600"/>
            <a:ext cx="67056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sz="9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5892800" y="7789333"/>
            <a:ext cx="67056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bg>
      <p:bgPr>
        <a:solidFill>
          <a:srgbClr val="22222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22222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Alt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bg>
      <p:bgPr>
        <a:solidFill>
          <a:srgbClr val="22222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3" name="Shape 23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 Alt">
  <p:cSld name="Title &amp; Subtitle 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22222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2161859" y="4191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>
  <p:cSld name="Title - Center">
    <p:bg>
      <p:bgPr>
        <a:solidFill>
          <a:srgbClr val="22222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5892800" y="6141157"/>
            <a:ext cx="6705600" cy="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892800" y="4267200"/>
            <a:ext cx="67056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Bullets">
  <p:cSld name="Title &amp; Bullets">
    <p:bg>
      <p:bgPr>
        <a:solidFill>
          <a:srgbClr val="22222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06400" y="15748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bg>
      <p:bgPr>
        <a:solidFill>
          <a:srgbClr val="22222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7112000" y="1536700"/>
            <a:ext cx="5486400" cy="7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06400" y="740833"/>
            <a:ext cx="6299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06400" y="1642533"/>
            <a:ext cx="62991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-8467" y="8740510"/>
            <a:ext cx="13021800" cy="1021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dr&#233;-ribeiro-974a433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sumanthsridha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406400" y="630485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9600"/>
              <a:buFont typeface="Arial"/>
              <a:buNone/>
            </a:pPr>
            <a:r>
              <a:rPr lang="en-US" sz="9600" b="0" i="0" u="none" strike="noStrike" cap="none" dirty="0" err="1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DaVinci</a:t>
            </a:r>
            <a:r>
              <a:rPr lang="en-US" sz="96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 Group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4294967295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April/30th/2018 – Group 07</a:t>
            </a: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449664" y="7852409"/>
            <a:ext cx="4554983" cy="146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Andre Ribeiro</a:t>
            </a:r>
            <a:endParaRPr dirty="0"/>
          </a:p>
          <a:p>
            <a:pPr marL="0" marR="0" lvl="0" indent="0" algn="l" rtl="0">
              <a:lnSpc>
                <a:spcPct val="6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 b="0" i="0" u="none" strike="noStrike" cap="none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acardoso@andrew.cmu.edu</a:t>
            </a:r>
            <a:endParaRPr dirty="0"/>
          </a:p>
          <a:p>
            <a:pPr marL="0" marR="0" lvl="0" indent="0" algn="l" rtl="0">
              <a:lnSpc>
                <a:spcPct val="6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endParaRPr dirty="0"/>
          </a:p>
        </p:txBody>
      </p:sp>
      <p:sp>
        <p:nvSpPr>
          <p:cNvPr id="5" name="Shape 85">
            <a:extLst>
              <a:ext uri="{FF2B5EF4-FFF2-40B4-BE49-F238E27FC236}">
                <a16:creationId xmlns:a16="http://schemas.microsoft.com/office/drawing/2014/main" id="{89F14D8D-6A9C-E242-9FAA-19E138985A57}"/>
              </a:ext>
            </a:extLst>
          </p:cNvPr>
          <p:cNvSpPr txBox="1"/>
          <p:nvPr/>
        </p:nvSpPr>
        <p:spPr>
          <a:xfrm>
            <a:off x="7207825" y="7862915"/>
            <a:ext cx="4554983" cy="146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Sumanth Sridhar</a:t>
            </a:r>
            <a:endParaRPr dirty="0"/>
          </a:p>
          <a:p>
            <a:pPr marL="0" marR="0" lvl="0" indent="0" algn="l" rtl="0">
              <a:lnSpc>
                <a:spcPct val="6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ssridha2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@andrew.cmu.edu</a:t>
            </a:r>
            <a:endParaRPr lang="en-US" dirty="0"/>
          </a:p>
          <a:p>
            <a:pPr marL="0" marR="0" lvl="0" indent="0" algn="l" rtl="0">
              <a:lnSpc>
                <a:spcPct val="6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06400" y="125481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sz="3400" b="1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Andre Ribeiro (</a:t>
            </a:r>
            <a:r>
              <a:rPr lang="en-US" sz="3400" b="1" i="0" u="none" strike="noStrike" cap="none" dirty="0" err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Linkedin</a:t>
            </a:r>
            <a:r>
              <a:rPr lang="en-US" sz="3400" b="1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b="1" dirty="0"/>
          </a:p>
          <a:p>
            <a:pPr marL="444500" lvl="0" indent="-444500"/>
            <a:r>
              <a:rPr lang="en-US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Economist, PhD Candidate in Public Policy, </a:t>
            </a:r>
            <a:r>
              <a:rPr lang="en-US" dirty="0"/>
              <a:t>Carnegie Mellon University</a:t>
            </a:r>
            <a:endParaRPr dirty="0"/>
          </a:p>
          <a:p>
            <a:pPr marL="444500" marR="0" lvl="0" indent="-444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8 years experience in Consulting, 3 years in Antitrust field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b="1" dirty="0" err="1"/>
              <a:t>Sumanth</a:t>
            </a:r>
            <a:r>
              <a:rPr lang="en-US" b="1" dirty="0"/>
              <a:t> Sridhar (</a:t>
            </a:r>
            <a:r>
              <a:rPr lang="en-US" b="1" dirty="0" err="1">
                <a:hlinkClick r:id="rId4"/>
              </a:rPr>
              <a:t>Linkedin</a:t>
            </a:r>
            <a:r>
              <a:rPr lang="en-US" b="1" dirty="0"/>
              <a:t>)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dirty="0"/>
              <a:t>Computer Engineer, Master Student in Computer Architecture, Carnegie Mellon University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endParaRPr dirty="0"/>
          </a:p>
        </p:txBody>
      </p:sp>
      <p:sp>
        <p:nvSpPr>
          <p:cNvPr id="4" name="Shape 102">
            <a:extLst>
              <a:ext uri="{FF2B5EF4-FFF2-40B4-BE49-F238E27FC236}">
                <a16:creationId xmlns:a16="http://schemas.microsoft.com/office/drawing/2014/main" id="{F13BE870-32D3-F447-B2ED-9B2C2BFFE1AA}"/>
              </a:ext>
            </a:extLst>
          </p:cNvPr>
          <p:cNvSpPr txBox="1">
            <a:spLocks/>
          </p:cNvSpPr>
          <p:nvPr/>
        </p:nvSpPr>
        <p:spPr>
          <a:xfrm>
            <a:off x="401140" y="763038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0"/>
              </a:spcBef>
              <a:buSzPts val="4800"/>
            </a:pPr>
            <a:r>
              <a:rPr lang="en-US" sz="4800" dirty="0"/>
              <a:t>THANKS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769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dirty="0"/>
              <a:t>Objectives</a:t>
            </a:r>
          </a:p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endParaRPr lang="en-US" sz="2800" dirty="0"/>
          </a:p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dirty="0"/>
              <a:t>Problem Statement</a:t>
            </a:r>
          </a:p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endParaRPr lang="en-US" sz="2800" dirty="0"/>
          </a:p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dirty="0"/>
              <a:t>Additional Enhancements</a:t>
            </a:r>
          </a:p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endParaRPr lang="en-US" sz="2800" dirty="0"/>
          </a:p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dirty="0"/>
              <a:t>Main Lessons Learned</a:t>
            </a:r>
          </a:p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endParaRPr lang="en-US" dirty="0"/>
          </a:p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dirty="0"/>
              <a:t>Team work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711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r>
              <a:rPr lang="en-US" dirty="0"/>
              <a:t>Provide a specific, data-driven, preliminary analysis to help with Antitrust cases in the Health Market</a:t>
            </a:r>
          </a:p>
          <a:p>
            <a:pPr lvl="1"/>
            <a:r>
              <a:rPr lang="en-US" dirty="0"/>
              <a:t>Focus on Brazilian health care system</a:t>
            </a:r>
          </a:p>
          <a:p>
            <a:pPr lvl="1"/>
            <a:r>
              <a:rPr lang="en-US" dirty="0"/>
              <a:t>Compilation of on-line available data for Brazil health care market </a:t>
            </a:r>
          </a:p>
          <a:p>
            <a:pPr lvl="1"/>
            <a:r>
              <a:rPr lang="en-US" dirty="0"/>
              <a:t>Data cleaning according to Antitrust standard criteria</a:t>
            </a:r>
          </a:p>
          <a:p>
            <a:pPr lvl="1"/>
            <a:r>
              <a:rPr lang="en-US" dirty="0"/>
              <a:t>Market share analysis</a:t>
            </a:r>
          </a:p>
        </p:txBody>
      </p:sp>
    </p:spTree>
    <p:extLst>
      <p:ext uri="{BB962C8B-B14F-4D97-AF65-F5344CB8AC3E}">
        <p14:creationId xmlns:p14="http://schemas.microsoft.com/office/powerpoint/2010/main" val="172177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r>
              <a:rPr lang="en-US" dirty="0"/>
              <a:t>Any antitrust case (merger and acquisitions, anti-competitive processes, </a:t>
            </a:r>
            <a:r>
              <a:rPr lang="en-US" dirty="0" err="1"/>
              <a:t>etc</a:t>
            </a:r>
            <a:r>
              <a:rPr lang="en-US" dirty="0"/>
              <a:t>) requires a preliminary analysis of each relevant market, before further investigations</a:t>
            </a:r>
          </a:p>
          <a:p>
            <a:pPr lvl="1"/>
            <a:r>
              <a:rPr lang="en-US" sz="2800" dirty="0"/>
              <a:t>This preliminary analysis usually involve understanding each product and delimit each player’s influence, recognition of possible market power and the effective level of market competition (actual market structure)</a:t>
            </a:r>
          </a:p>
          <a:p>
            <a:r>
              <a:rPr lang="en-US" dirty="0"/>
              <a:t>Market share analysis in cases of health care presents the additional issue of being composed by several local markets (usually lower level than some municipality boundaries), comprising of a few neighborhood, or sometimes delimited by a defined metric radius.</a:t>
            </a:r>
          </a:p>
        </p:txBody>
      </p:sp>
    </p:spTree>
    <p:extLst>
      <p:ext uri="{BB962C8B-B14F-4D97-AF65-F5344CB8AC3E}">
        <p14:creationId xmlns:p14="http://schemas.microsoft.com/office/powerpoint/2010/main" val="262768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Problem Statement – usual approach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724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r>
              <a:rPr lang="en-US" dirty="0"/>
              <a:t>Usual approach done by most Antitrust Offices start with market share analysis. For health care markets, Brazilian Antitrust Office usually analyses: </a:t>
            </a:r>
          </a:p>
          <a:p>
            <a:pPr lvl="1"/>
            <a:r>
              <a:rPr lang="en-US" dirty="0"/>
              <a:t>Share of health care </a:t>
            </a:r>
            <a:r>
              <a:rPr lang="en-US" dirty="0" err="1"/>
              <a:t>equipments</a:t>
            </a:r>
            <a:r>
              <a:rPr lang="en-US" dirty="0"/>
              <a:t> owned, in case of hospital and laboratories mergers</a:t>
            </a:r>
          </a:p>
          <a:p>
            <a:pPr lvl="1"/>
            <a:r>
              <a:rPr lang="en-US" dirty="0"/>
              <a:t>Share of physicians per specialization in case of clinics </a:t>
            </a:r>
            <a:r>
              <a:rPr lang="en-US" dirty="0" err="1"/>
              <a:t>megers</a:t>
            </a:r>
            <a:endParaRPr lang="en-US" dirty="0"/>
          </a:p>
          <a:p>
            <a:r>
              <a:rPr lang="en-US" dirty="0"/>
              <a:t>Brazilian Health Care National Agency (ANS) obliges every health care institution to provide some information, including number of </a:t>
            </a:r>
            <a:r>
              <a:rPr lang="en-US" dirty="0" err="1"/>
              <a:t>equipments</a:t>
            </a:r>
            <a:r>
              <a:rPr lang="en-US" dirty="0"/>
              <a:t> owned, and then make these data available online</a:t>
            </a:r>
          </a:p>
        </p:txBody>
      </p:sp>
    </p:spTree>
    <p:extLst>
      <p:ext uri="{BB962C8B-B14F-4D97-AF65-F5344CB8AC3E}">
        <p14:creationId xmlns:p14="http://schemas.microsoft.com/office/powerpoint/2010/main" val="4690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spcBef>
                <a:spcPts val="0"/>
              </a:spcBef>
              <a:buSzPts val="4800"/>
            </a:pPr>
            <a:r>
              <a:rPr lang="en-US" sz="4800" dirty="0"/>
              <a:t>Problem Statement – main challenges (1)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428238"/>
            <a:ext cx="6908800" cy="721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r>
              <a:rPr lang="en-US" dirty="0"/>
              <a:t>Understand the HTML page and how to select values in the </a:t>
            </a:r>
            <a:r>
              <a:rPr lang="en-US" b="1" i="1" dirty="0"/>
              <a:t>visible and hidden dropdown list</a:t>
            </a:r>
            <a:r>
              <a:rPr lang="en-US" dirty="0"/>
              <a:t> to select:</a:t>
            </a:r>
          </a:p>
          <a:p>
            <a:pPr lvl="1"/>
            <a:r>
              <a:rPr lang="en-US" dirty="0"/>
              <a:t>Specific States, City, Period and Type of Equipment</a:t>
            </a:r>
          </a:p>
          <a:p>
            <a:r>
              <a:rPr lang="en-US" dirty="0"/>
              <a:t>Scrap information from selected tables, moving between pages back and forth, and retrieve multiple choices of equipment, identifying user misspelling names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5CAE1-AB6B-034B-9081-A9A368E5D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02"/>
          <a:stretch/>
        </p:blipFill>
        <p:spPr>
          <a:xfrm>
            <a:off x="7621149" y="1312335"/>
            <a:ext cx="4860158" cy="3665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D9350-FC82-7541-BCF1-0ACA97CEBD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98"/>
          <a:stretch/>
        </p:blipFill>
        <p:spPr>
          <a:xfrm>
            <a:off x="7621144" y="5006842"/>
            <a:ext cx="4860163" cy="37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4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spcBef>
                <a:spcPts val="0"/>
              </a:spcBef>
              <a:buSzPts val="4800"/>
            </a:pPr>
            <a:r>
              <a:rPr lang="en-US" sz="4800" dirty="0"/>
              <a:t>Problem Statement – main challenges (2)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Interact with Google Earth (Maps) to retrieve information about </a:t>
            </a:r>
            <a:r>
              <a:rPr lang="en-US" sz="3400" b="1" i="1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Latitude, Longitude and Distance</a:t>
            </a:r>
            <a:r>
              <a:rPr lang="en-US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between each health care institution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ddd</a:t>
            </a:r>
            <a:endParaRPr lang="en-US" sz="3400" b="0" i="0" u="none" strike="noStrike" cap="none" dirty="0">
              <a:solidFill>
                <a:srgbClr val="FF0000"/>
              </a:solidFill>
              <a:highlight>
                <a:srgbClr val="FFFF00"/>
              </a:highlight>
              <a:sym typeface="Avenir"/>
            </a:endParaRPr>
          </a:p>
          <a:p>
            <a:pPr marL="444500" indent="-444500">
              <a:spcBef>
                <a:spcPts val="0"/>
              </a:spcBef>
            </a:pPr>
            <a:endParaRPr lang="en-US" b="0" i="0" u="none" strike="noStrike" cap="none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spcBef>
                <a:spcPts val="0"/>
              </a:spcBef>
              <a:buSzPts val="4800"/>
            </a:pPr>
            <a:r>
              <a:rPr lang="en-US" sz="4800" dirty="0" err="1"/>
              <a:t>Aditional</a:t>
            </a:r>
            <a:r>
              <a:rPr lang="en-US" sz="4800" dirty="0"/>
              <a:t> Enhancements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dirty="0"/>
              <a:t>Adjusted code to </a:t>
            </a:r>
            <a:r>
              <a:rPr lang="en-US" b="1" i="1" dirty="0"/>
              <a:t>accept case </a:t>
            </a:r>
            <a:r>
              <a:rPr lang="en-US" b="1" i="1" dirty="0" err="1"/>
              <a:t>insentive</a:t>
            </a:r>
            <a:r>
              <a:rPr lang="en-US" b="1" i="1" dirty="0"/>
              <a:t> user input words</a:t>
            </a:r>
          </a:p>
          <a:p>
            <a:pPr marL="901700" lvl="1" indent="-444500">
              <a:spcBef>
                <a:spcPts val="0"/>
              </a:spcBef>
            </a:pPr>
            <a:r>
              <a:rPr lang="en-US" dirty="0"/>
              <a:t> (’all lowercase’, ‘ALL UPPERCASE’, ‘</a:t>
            </a:r>
            <a:r>
              <a:rPr lang="en-US" dirty="0" err="1"/>
              <a:t>MiXeD</a:t>
            </a:r>
            <a:r>
              <a:rPr lang="en-US" dirty="0"/>
              <a:t> </a:t>
            </a:r>
            <a:r>
              <a:rPr lang="en-US" dirty="0" err="1"/>
              <a:t>CaSeS’</a:t>
            </a:r>
            <a:r>
              <a:rPr lang="en-US" dirty="0"/>
              <a:t>)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dirty="0"/>
              <a:t>Adjusted code to </a:t>
            </a:r>
            <a:r>
              <a:rPr lang="en-US" b="1" i="1" dirty="0"/>
              <a:t>identify misspelling words</a:t>
            </a:r>
            <a:r>
              <a:rPr lang="en-US" dirty="0"/>
              <a:t> when user inputs State names, City names or Equipment types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dirty="0"/>
              <a:t>Adjusted code to </a:t>
            </a:r>
            <a:r>
              <a:rPr lang="en-US" b="1" i="1" dirty="0"/>
              <a:t>allow to search info of more than one equipment per execution</a:t>
            </a:r>
            <a:r>
              <a:rPr lang="en-US" dirty="0"/>
              <a:t> (limited to the number of equipment available online)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endParaRPr lang="en-US" dirty="0"/>
          </a:p>
          <a:p>
            <a:pPr marL="444500" indent="-444500">
              <a:spcBef>
                <a:spcPts val="0"/>
              </a:spcBef>
            </a:pPr>
            <a:r>
              <a:rPr lang="en-US" b="0" i="0" u="none" strike="noStrike" cap="none" dirty="0" err="1">
                <a:solidFill>
                  <a:srgbClr val="FF000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Dddd</a:t>
            </a:r>
            <a:r>
              <a:rPr lang="en-US" b="0" i="0" u="none" strike="noStrike" cap="none" dirty="0">
                <a:solidFill>
                  <a:srgbClr val="FF000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 enhancements from google earth </a:t>
            </a:r>
            <a:r>
              <a:rPr lang="en-US" b="0" i="0" u="none" strike="noStrike" cap="none" dirty="0" err="1">
                <a:solidFill>
                  <a:srgbClr val="FF0000"/>
                </a:solidFill>
                <a:highlight>
                  <a:srgbClr val="FFFF00"/>
                </a:highlight>
                <a:sym typeface="Avenir"/>
              </a:rPr>
              <a:t>api</a:t>
            </a:r>
            <a:endParaRPr lang="en-US" b="0" i="0" u="none" strike="noStrike" cap="none" dirty="0">
              <a:solidFill>
                <a:srgbClr val="FF0000"/>
              </a:solidFill>
              <a:highlight>
                <a:srgbClr val="FFFF00"/>
              </a:highlight>
              <a:sym typeface="Avenir"/>
            </a:endParaRPr>
          </a:p>
          <a:p>
            <a:pPr marL="444500" indent="-444500">
              <a:spcBef>
                <a:spcPts val="0"/>
              </a:spcBef>
            </a:pPr>
            <a:endParaRPr lang="en-US" b="0" i="0" u="none" strike="noStrike" cap="none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12915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spcBef>
                <a:spcPts val="0"/>
              </a:spcBef>
              <a:buSzPts val="4800"/>
            </a:pPr>
            <a:r>
              <a:rPr lang="en-US" sz="4800" dirty="0"/>
              <a:t>Main Lessons Learned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716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dirty="0"/>
              <a:t>Lessons f</a:t>
            </a:r>
            <a:r>
              <a:rPr lang="en-US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rom scrapping data work:</a:t>
            </a:r>
          </a:p>
          <a:p>
            <a:pPr marL="901700" lvl="1" indent="-444500">
              <a:spcBef>
                <a:spcPts val="0"/>
              </a:spcBef>
            </a:pPr>
            <a:r>
              <a:rPr lang="en-US" dirty="0"/>
              <a:t>How to </a:t>
            </a:r>
            <a:r>
              <a:rPr lang="en-US" b="1" i="1" dirty="0"/>
              <a:t>interact</a:t>
            </a:r>
            <a:r>
              <a:rPr lang="en-US" dirty="0"/>
              <a:t> with different webpages </a:t>
            </a:r>
          </a:p>
          <a:p>
            <a:pPr marL="901700" lvl="1" indent="-444500">
              <a:spcBef>
                <a:spcPts val="0"/>
              </a:spcBef>
            </a:pPr>
            <a:r>
              <a:rPr lang="en-US" dirty="0"/>
              <a:t>Work with </a:t>
            </a:r>
            <a:r>
              <a:rPr lang="en-US" b="1" i="1" dirty="0"/>
              <a:t>Selenium library</a:t>
            </a:r>
            <a:r>
              <a:rPr lang="en-US" dirty="0"/>
              <a:t>, sending requests</a:t>
            </a:r>
          </a:p>
          <a:p>
            <a:pPr marL="901700" lvl="1" indent="-444500">
              <a:spcBef>
                <a:spcPts val="0"/>
              </a:spcBef>
            </a:pPr>
            <a:r>
              <a:rPr lang="en-US" b="1" i="1" dirty="0"/>
              <a:t>Change HTML attributes </a:t>
            </a:r>
            <a:r>
              <a:rPr lang="en-US" dirty="0"/>
              <a:t>(visible/hidden)</a:t>
            </a:r>
          </a:p>
          <a:p>
            <a:pPr marL="901700" lvl="1" indent="-444500">
              <a:spcBef>
                <a:spcPts val="0"/>
              </a:spcBef>
            </a:pPr>
            <a:r>
              <a:rPr lang="en-US" dirty="0"/>
              <a:t>How to </a:t>
            </a:r>
            <a:r>
              <a:rPr lang="en-US" b="1" i="1" dirty="0"/>
              <a:t>think about possible input mistakes</a:t>
            </a:r>
            <a:r>
              <a:rPr lang="en-US" dirty="0"/>
              <a:t> and </a:t>
            </a:r>
            <a:r>
              <a:rPr lang="en-US" b="1" i="1" dirty="0"/>
              <a:t>prevent</a:t>
            </a:r>
            <a:r>
              <a:rPr lang="en-US" dirty="0"/>
              <a:t> them </a:t>
            </a:r>
            <a:r>
              <a:rPr lang="en-US" i="1" dirty="0"/>
              <a:t>ex-ante</a:t>
            </a:r>
          </a:p>
          <a:p>
            <a:pPr marL="444500" indent="-444500">
              <a:spcBef>
                <a:spcPts val="0"/>
              </a:spcBef>
            </a:pPr>
            <a:r>
              <a:rPr lang="en-US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Lessons from interaction with google earth API:</a:t>
            </a:r>
          </a:p>
          <a:p>
            <a:pPr marL="901700" lvl="1" indent="-444500">
              <a:spcBef>
                <a:spcPts val="0"/>
              </a:spcBef>
            </a:pPr>
            <a:r>
              <a:rPr lang="en-US" dirty="0"/>
              <a:t>How to send requests and retrieve info</a:t>
            </a:r>
          </a:p>
          <a:p>
            <a:pPr marL="901700" lvl="1" indent="-444500"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  <a:r>
              <a:rPr lang="en-US" b="0" i="0" u="none" strike="noStrike" cap="none" dirty="0" err="1">
                <a:solidFill>
                  <a:srgbClr val="FF000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dd</a:t>
            </a:r>
            <a:endParaRPr lang="en-US" b="0" i="0" u="none" strike="noStrike" cap="none" dirty="0">
              <a:solidFill>
                <a:srgbClr val="FF0000"/>
              </a:solidFill>
              <a:highlight>
                <a:srgbClr val="FFFF00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901700" lvl="1" indent="-444500"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ddd</a:t>
            </a:r>
            <a:endParaRPr lang="en-US" b="0" i="0" u="none" strike="noStrike" cap="none" dirty="0">
              <a:solidFill>
                <a:srgbClr val="FF0000"/>
              </a:solidFill>
              <a:highlight>
                <a:srgbClr val="FFFF00"/>
              </a:highlight>
              <a:sym typeface="Avenir"/>
            </a:endParaRPr>
          </a:p>
          <a:p>
            <a:pPr marL="444500" indent="-444500">
              <a:spcBef>
                <a:spcPts val="0"/>
              </a:spcBef>
            </a:pPr>
            <a:endParaRPr lang="en-US" b="0" i="0" u="none" strike="noStrike" cap="none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199058280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534</Words>
  <Application>Microsoft Macintosh PowerPoint</Application>
  <PresentationFormat>Custom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Helvetica Neue</vt:lpstr>
      <vt:lpstr>Avenir</vt:lpstr>
      <vt:lpstr>Arial</vt:lpstr>
      <vt:lpstr>New_Template7</vt:lpstr>
      <vt:lpstr>DaVinci Group</vt:lpstr>
      <vt:lpstr>Summary</vt:lpstr>
      <vt:lpstr>Objectives</vt:lpstr>
      <vt:lpstr>Problem Statement</vt:lpstr>
      <vt:lpstr>Problem Statement – usual approach</vt:lpstr>
      <vt:lpstr>Problem Statement – main challenges (1)</vt:lpstr>
      <vt:lpstr>Problem Statement – main challenges (2)</vt:lpstr>
      <vt:lpstr>Aditional Enhancements</vt:lpstr>
      <vt:lpstr>Main Lessons Learned</vt:lpstr>
      <vt:lpstr>TEAM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[TEAM NAME]</dc:title>
  <cp:lastModifiedBy>acardoso</cp:lastModifiedBy>
  <cp:revision>15</cp:revision>
  <dcterms:modified xsi:type="dcterms:W3CDTF">2018-04-30T13:57:50Z</dcterms:modified>
</cp:coreProperties>
</file>