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4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1B42E7BA-40F2-4320-ABE0-607D9415F3F7}" type="datetimeFigureOut">
              <a:rPr lang="en-SG" smtClean="0"/>
              <a:t>27/1/2020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5CC5B52-69CE-4538-82C4-67AA156A34B8}" type="slidenum">
              <a:rPr lang="en-SG" smtClean="0"/>
              <a:t>‹#›</a:t>
            </a:fld>
            <a:endParaRPr lang="en-SG"/>
          </a:p>
        </p:txBody>
      </p:sp>
    </p:spTree>
    <p:extLst>
      <p:ext uri="{BB962C8B-B14F-4D97-AF65-F5344CB8AC3E}">
        <p14:creationId xmlns:p14="http://schemas.microsoft.com/office/powerpoint/2010/main" val="429124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B42E7BA-40F2-4320-ABE0-607D9415F3F7}" type="datetimeFigureOut">
              <a:rPr lang="en-SG" smtClean="0"/>
              <a:t>27/1/2020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5CC5B52-69CE-4538-82C4-67AA156A34B8}" type="slidenum">
              <a:rPr lang="en-SG" smtClean="0"/>
              <a:t>‹#›</a:t>
            </a:fld>
            <a:endParaRPr lang="en-SG"/>
          </a:p>
        </p:txBody>
      </p:sp>
    </p:spTree>
    <p:extLst>
      <p:ext uri="{BB962C8B-B14F-4D97-AF65-F5344CB8AC3E}">
        <p14:creationId xmlns:p14="http://schemas.microsoft.com/office/powerpoint/2010/main" val="55029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B42E7BA-40F2-4320-ABE0-607D9415F3F7}" type="datetimeFigureOut">
              <a:rPr lang="en-SG" smtClean="0"/>
              <a:t>27/1/2020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5CC5B52-69CE-4538-82C4-67AA156A34B8}" type="slidenum">
              <a:rPr lang="en-SG" smtClean="0"/>
              <a:t>‹#›</a:t>
            </a:fld>
            <a:endParaRPr lang="en-SG"/>
          </a:p>
        </p:txBody>
      </p:sp>
    </p:spTree>
    <p:extLst>
      <p:ext uri="{BB962C8B-B14F-4D97-AF65-F5344CB8AC3E}">
        <p14:creationId xmlns:p14="http://schemas.microsoft.com/office/powerpoint/2010/main" val="128124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B42E7BA-40F2-4320-ABE0-607D9415F3F7}" type="datetimeFigureOut">
              <a:rPr lang="en-SG" smtClean="0"/>
              <a:t>27/1/2020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5CC5B52-69CE-4538-82C4-67AA156A34B8}" type="slidenum">
              <a:rPr lang="en-SG" smtClean="0"/>
              <a:t>‹#›</a:t>
            </a:fld>
            <a:endParaRPr lang="en-SG"/>
          </a:p>
        </p:txBody>
      </p:sp>
    </p:spTree>
    <p:extLst>
      <p:ext uri="{BB962C8B-B14F-4D97-AF65-F5344CB8AC3E}">
        <p14:creationId xmlns:p14="http://schemas.microsoft.com/office/powerpoint/2010/main" val="91493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42E7BA-40F2-4320-ABE0-607D9415F3F7}" type="datetimeFigureOut">
              <a:rPr lang="en-SG" smtClean="0"/>
              <a:t>27/1/2020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5CC5B52-69CE-4538-82C4-67AA156A34B8}" type="slidenum">
              <a:rPr lang="en-SG" smtClean="0"/>
              <a:t>‹#›</a:t>
            </a:fld>
            <a:endParaRPr lang="en-SG"/>
          </a:p>
        </p:txBody>
      </p:sp>
    </p:spTree>
    <p:extLst>
      <p:ext uri="{BB962C8B-B14F-4D97-AF65-F5344CB8AC3E}">
        <p14:creationId xmlns:p14="http://schemas.microsoft.com/office/powerpoint/2010/main" val="73514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1B42E7BA-40F2-4320-ABE0-607D9415F3F7}" type="datetimeFigureOut">
              <a:rPr lang="en-SG" smtClean="0"/>
              <a:t>27/1/2020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5CC5B52-69CE-4538-82C4-67AA156A34B8}" type="slidenum">
              <a:rPr lang="en-SG" smtClean="0"/>
              <a:t>‹#›</a:t>
            </a:fld>
            <a:endParaRPr lang="en-SG"/>
          </a:p>
        </p:txBody>
      </p:sp>
    </p:spTree>
    <p:extLst>
      <p:ext uri="{BB962C8B-B14F-4D97-AF65-F5344CB8AC3E}">
        <p14:creationId xmlns:p14="http://schemas.microsoft.com/office/powerpoint/2010/main" val="428780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1B42E7BA-40F2-4320-ABE0-607D9415F3F7}" type="datetimeFigureOut">
              <a:rPr lang="en-SG" smtClean="0"/>
              <a:t>27/1/2020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5CC5B52-69CE-4538-82C4-67AA156A34B8}" type="slidenum">
              <a:rPr lang="en-SG" smtClean="0"/>
              <a:t>‹#›</a:t>
            </a:fld>
            <a:endParaRPr lang="en-SG"/>
          </a:p>
        </p:txBody>
      </p:sp>
    </p:spTree>
    <p:extLst>
      <p:ext uri="{BB962C8B-B14F-4D97-AF65-F5344CB8AC3E}">
        <p14:creationId xmlns:p14="http://schemas.microsoft.com/office/powerpoint/2010/main" val="37815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1B42E7BA-40F2-4320-ABE0-607D9415F3F7}" type="datetimeFigureOut">
              <a:rPr lang="en-SG" smtClean="0"/>
              <a:t>27/1/2020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5CC5B52-69CE-4538-82C4-67AA156A34B8}" type="slidenum">
              <a:rPr lang="en-SG" smtClean="0"/>
              <a:t>‹#›</a:t>
            </a:fld>
            <a:endParaRPr lang="en-SG"/>
          </a:p>
        </p:txBody>
      </p:sp>
    </p:spTree>
    <p:extLst>
      <p:ext uri="{BB962C8B-B14F-4D97-AF65-F5344CB8AC3E}">
        <p14:creationId xmlns:p14="http://schemas.microsoft.com/office/powerpoint/2010/main" val="119266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2E7BA-40F2-4320-ABE0-607D9415F3F7}" type="datetimeFigureOut">
              <a:rPr lang="en-SG" smtClean="0"/>
              <a:t>27/1/2020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5CC5B52-69CE-4538-82C4-67AA156A34B8}" type="slidenum">
              <a:rPr lang="en-SG" smtClean="0"/>
              <a:t>‹#›</a:t>
            </a:fld>
            <a:endParaRPr lang="en-SG"/>
          </a:p>
        </p:txBody>
      </p:sp>
    </p:spTree>
    <p:extLst>
      <p:ext uri="{BB962C8B-B14F-4D97-AF65-F5344CB8AC3E}">
        <p14:creationId xmlns:p14="http://schemas.microsoft.com/office/powerpoint/2010/main" val="3476253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42E7BA-40F2-4320-ABE0-607D9415F3F7}" type="datetimeFigureOut">
              <a:rPr lang="en-SG" smtClean="0"/>
              <a:t>27/1/2020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5CC5B52-69CE-4538-82C4-67AA156A34B8}" type="slidenum">
              <a:rPr lang="en-SG" smtClean="0"/>
              <a:t>‹#›</a:t>
            </a:fld>
            <a:endParaRPr lang="en-SG"/>
          </a:p>
        </p:txBody>
      </p:sp>
    </p:spTree>
    <p:extLst>
      <p:ext uri="{BB962C8B-B14F-4D97-AF65-F5344CB8AC3E}">
        <p14:creationId xmlns:p14="http://schemas.microsoft.com/office/powerpoint/2010/main" val="125989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42E7BA-40F2-4320-ABE0-607D9415F3F7}" type="datetimeFigureOut">
              <a:rPr lang="en-SG" smtClean="0"/>
              <a:t>27/1/2020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5CC5B52-69CE-4538-82C4-67AA156A34B8}" type="slidenum">
              <a:rPr lang="en-SG" smtClean="0"/>
              <a:t>‹#›</a:t>
            </a:fld>
            <a:endParaRPr lang="en-SG"/>
          </a:p>
        </p:txBody>
      </p:sp>
    </p:spTree>
    <p:extLst>
      <p:ext uri="{BB962C8B-B14F-4D97-AF65-F5344CB8AC3E}">
        <p14:creationId xmlns:p14="http://schemas.microsoft.com/office/powerpoint/2010/main" val="118742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2E7BA-40F2-4320-ABE0-607D9415F3F7}" type="datetimeFigureOut">
              <a:rPr lang="en-SG" smtClean="0"/>
              <a:t>27/1/2020</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CC5B52-69CE-4538-82C4-67AA156A34B8}" type="slidenum">
              <a:rPr lang="en-SG" smtClean="0"/>
              <a:t>‹#›</a:t>
            </a:fld>
            <a:endParaRPr lang="en-SG"/>
          </a:p>
        </p:txBody>
      </p:sp>
    </p:spTree>
    <p:extLst>
      <p:ext uri="{BB962C8B-B14F-4D97-AF65-F5344CB8AC3E}">
        <p14:creationId xmlns:p14="http://schemas.microsoft.com/office/powerpoint/2010/main" val="971132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91672"/>
            <a:ext cx="9144000" cy="1048870"/>
          </a:xfrm>
        </p:spPr>
        <p:txBody>
          <a:bodyPr>
            <a:noAutofit/>
          </a:bodyPr>
          <a:lstStyle/>
          <a:p>
            <a:r>
              <a:rPr lang="en-US" sz="4000" smtClean="0"/>
              <a:t>Capstone Project – The Battle of Neighborhoods</a:t>
            </a:r>
            <a:endParaRPr lang="en-SG" sz="4000"/>
          </a:p>
        </p:txBody>
      </p:sp>
      <p:sp>
        <p:nvSpPr>
          <p:cNvPr id="4" name="Rectangle 3"/>
          <p:cNvSpPr/>
          <p:nvPr/>
        </p:nvSpPr>
        <p:spPr>
          <a:xfrm>
            <a:off x="1147483" y="1640542"/>
            <a:ext cx="9897034" cy="5078313"/>
          </a:xfrm>
          <a:prstGeom prst="rect">
            <a:avLst/>
          </a:prstGeom>
        </p:spPr>
        <p:txBody>
          <a:bodyPr wrap="square">
            <a:spAutoFit/>
          </a:bodyPr>
          <a:lstStyle/>
          <a:p>
            <a:r>
              <a:rPr lang="en-US" smtClean="0"/>
              <a:t>Now that you have been equipped with the skills and the tools to use location data to explore a geographical location, over the course of two weeks, you will have the opportunity to be as creative as you want and come up with an idea to leverage the </a:t>
            </a:r>
            <a:r>
              <a:rPr lang="en-US" u="sng" smtClean="0">
                <a:solidFill>
                  <a:srgbClr val="0000FF"/>
                </a:solidFill>
              </a:rPr>
              <a:t>Foursquare location data </a:t>
            </a:r>
            <a:r>
              <a:rPr lang="en-US" smtClean="0"/>
              <a:t>to explore or compare neighborhoods or cities of your choice or to come up with a problem that you can use the Foursquare location data to solve. If you cannot think of an idea or a problem, here are some ideas to get you started:</a:t>
            </a:r>
          </a:p>
          <a:p>
            <a:pPr>
              <a:buFont typeface="+mj-lt"/>
              <a:buAutoNum type="arabicPeriod"/>
            </a:pPr>
            <a:r>
              <a:rPr lang="en-US" smtClean="0"/>
              <a:t>In Module 3, we explored New York City and the city of Toronto and segmented and clustered their neighborhoods. Both cities are very diverse and are the financial capitals of their respective countries. One interesting idea would be to compare the neighborhoods of the two cities and determine how similar or dissimilar they are. Is New York City more like Toronto or Paris or some other multicultural city? I will leave it to you to refine this idea.</a:t>
            </a:r>
          </a:p>
          <a:p>
            <a:pPr>
              <a:buFont typeface="+mj-lt"/>
              <a:buAutoNum type="arabicPeriod"/>
            </a:pPr>
            <a:r>
              <a:rPr lang="en-US" smtClean="0"/>
              <a:t>In a city of your choice, if someone is looking to open a restaurant, where would you recommend that they open it? Similarly, if a contractor is trying to start their own business, where would you recommend that they setup their office?</a:t>
            </a:r>
          </a:p>
          <a:p>
            <a:r>
              <a:rPr lang="en-US" smtClean="0"/>
              <a:t>These are just a couple of many ideas and problems that can be solved using location data in addition to other datasets. No matter what you decide to do, make sure to provide sufficient justification of why you think what you want to do or solve is important and why would a client or a group of people be interested in your project.</a:t>
            </a:r>
            <a:endParaRPr lang="en-US"/>
          </a:p>
        </p:txBody>
      </p:sp>
    </p:spTree>
    <p:extLst>
      <p:ext uri="{BB962C8B-B14F-4D97-AF65-F5344CB8AC3E}">
        <p14:creationId xmlns:p14="http://schemas.microsoft.com/office/powerpoint/2010/main" val="2796001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1997839"/>
            <a:ext cx="6096000" cy="2862322"/>
          </a:xfrm>
          <a:prstGeom prst="rect">
            <a:avLst/>
          </a:prstGeom>
        </p:spPr>
        <p:txBody>
          <a:bodyPr>
            <a:spAutoFit/>
          </a:bodyPr>
          <a:lstStyle/>
          <a:p>
            <a:r>
              <a:rPr lang="en-US" smtClean="0"/>
              <a:t>This capstone project will be graded by your peers. This capstone project is worth </a:t>
            </a:r>
            <a:r>
              <a:rPr lang="en-US" b="1" smtClean="0"/>
              <a:t>70%</a:t>
            </a:r>
            <a:r>
              <a:rPr lang="en-US" smtClean="0"/>
              <a:t> of your total grade. The project will be completed over the course of </a:t>
            </a:r>
            <a:r>
              <a:rPr lang="en-US" b="1" smtClean="0"/>
              <a:t>2 weeks</a:t>
            </a:r>
            <a:r>
              <a:rPr lang="en-US" smtClean="0"/>
              <a:t>. Week 1 submissions will be worth </a:t>
            </a:r>
            <a:r>
              <a:rPr lang="en-US" b="1" smtClean="0"/>
              <a:t>30%</a:t>
            </a:r>
            <a:r>
              <a:rPr lang="en-US" smtClean="0"/>
              <a:t> whereas week 2 submissions will be worth </a:t>
            </a:r>
            <a:r>
              <a:rPr lang="en-US" b="1" smtClean="0"/>
              <a:t>40% of your total grade</a:t>
            </a:r>
            <a:r>
              <a:rPr lang="en-US" smtClean="0"/>
              <a:t>.</a:t>
            </a:r>
          </a:p>
          <a:p>
            <a:r>
              <a:rPr lang="en-US" smtClean="0"/>
              <a:t>For this week, you will required to submit the following:</a:t>
            </a:r>
          </a:p>
          <a:p>
            <a:pPr>
              <a:buFont typeface="+mj-lt"/>
              <a:buAutoNum type="arabicPeriod"/>
            </a:pPr>
            <a:r>
              <a:rPr lang="en-US" smtClean="0"/>
              <a:t>A description of the problem and a discussion of the background. (</a:t>
            </a:r>
            <a:r>
              <a:rPr lang="en-US" b="1" smtClean="0"/>
              <a:t>15 marks</a:t>
            </a:r>
            <a:r>
              <a:rPr lang="en-US" smtClean="0"/>
              <a:t>)</a:t>
            </a:r>
          </a:p>
          <a:p>
            <a:pPr>
              <a:buFont typeface="+mj-lt"/>
              <a:buAutoNum type="arabicPeriod"/>
            </a:pPr>
            <a:r>
              <a:rPr lang="en-US" smtClean="0"/>
              <a:t>A description of the data and how it will be used to solve the problem. (</a:t>
            </a:r>
            <a:r>
              <a:rPr lang="en-US" b="1" smtClean="0"/>
              <a:t>15 marks)</a:t>
            </a:r>
            <a:endParaRPr lang="en-US"/>
          </a:p>
        </p:txBody>
      </p:sp>
    </p:spTree>
    <p:extLst>
      <p:ext uri="{BB962C8B-B14F-4D97-AF65-F5344CB8AC3E}">
        <p14:creationId xmlns:p14="http://schemas.microsoft.com/office/powerpoint/2010/main" val="1643702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165" y="1117413"/>
            <a:ext cx="10515600" cy="4351338"/>
          </a:xfrm>
        </p:spPr>
        <p:txBody>
          <a:bodyPr>
            <a:normAutofit fontScale="62500" lnSpcReduction="20000"/>
          </a:bodyPr>
          <a:lstStyle/>
          <a:p>
            <a:r>
              <a:rPr lang="en-US" smtClean="0"/>
              <a:t>For the second week, the final deliverables of the project will be:</a:t>
            </a:r>
          </a:p>
          <a:p>
            <a:r>
              <a:rPr lang="en-US" smtClean="0"/>
              <a:t>A link to your Notebook on your Github repository, showing your code. (</a:t>
            </a:r>
            <a:r>
              <a:rPr lang="en-US" b="1" smtClean="0"/>
              <a:t>15 marks</a:t>
            </a:r>
            <a:r>
              <a:rPr lang="en-US" smtClean="0"/>
              <a:t>)</a:t>
            </a:r>
          </a:p>
          <a:p>
            <a:r>
              <a:rPr lang="en-US" smtClean="0"/>
              <a:t>A full report consisting of all of the following components (</a:t>
            </a:r>
            <a:r>
              <a:rPr lang="en-US" b="1" smtClean="0"/>
              <a:t>15 marks</a:t>
            </a:r>
            <a:r>
              <a:rPr lang="en-US" smtClean="0"/>
              <a:t>):</a:t>
            </a:r>
          </a:p>
          <a:p>
            <a:r>
              <a:rPr lang="en-US" smtClean="0"/>
              <a:t>Introduction where you discuss the business problem and who would be interested in this project.</a:t>
            </a:r>
          </a:p>
          <a:p>
            <a:r>
              <a:rPr lang="en-US" smtClean="0"/>
              <a:t>Data where you describe the data that will be used to solve the problem and the source of the data.</a:t>
            </a:r>
          </a:p>
          <a:p>
            <a:r>
              <a:rPr lang="en-US" smtClean="0"/>
              <a:t>Methodology section which represents the main component of the report where you discuss and describe any exploratory data analysis that you did, any inferential statistical testing that you performed, if any, and what machine learnings were used and why.</a:t>
            </a:r>
          </a:p>
          <a:p>
            <a:r>
              <a:rPr lang="en-US" smtClean="0"/>
              <a:t>Results section where you discuss the results.</a:t>
            </a:r>
          </a:p>
          <a:p>
            <a:r>
              <a:rPr lang="en-US" smtClean="0"/>
              <a:t>Discussion section where you discuss any observations you noted and any recommendations you can make based on the results.</a:t>
            </a:r>
          </a:p>
          <a:p>
            <a:r>
              <a:rPr lang="en-US" smtClean="0"/>
              <a:t>Conclusion section where you conclude the report.</a:t>
            </a:r>
          </a:p>
          <a:p>
            <a:r>
              <a:rPr lang="en-US" smtClean="0"/>
              <a:t>3. Your choice of a presentation or blogpost. (</a:t>
            </a:r>
            <a:r>
              <a:rPr lang="en-US" b="1" smtClean="0"/>
              <a:t>10 marks</a:t>
            </a:r>
            <a:r>
              <a:rPr lang="en-US" smtClean="0"/>
              <a:t>)</a:t>
            </a:r>
          </a:p>
          <a:p>
            <a:endParaRPr lang="en-SG"/>
          </a:p>
        </p:txBody>
      </p:sp>
    </p:spTree>
    <p:extLst>
      <p:ext uri="{BB962C8B-B14F-4D97-AF65-F5344CB8AC3E}">
        <p14:creationId xmlns:p14="http://schemas.microsoft.com/office/powerpoint/2010/main" val="2470323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Get Singapore Postal Code -- LatLon</a:t>
            </a:r>
            <a:endParaRPr lang="en-SG"/>
          </a:p>
        </p:txBody>
      </p:sp>
      <p:pic>
        <p:nvPicPr>
          <p:cNvPr id="4" name="Picture 3"/>
          <p:cNvPicPr>
            <a:picLocks noChangeAspect="1"/>
          </p:cNvPicPr>
          <p:nvPr/>
        </p:nvPicPr>
        <p:blipFill>
          <a:blip r:embed="rId2"/>
          <a:stretch>
            <a:fillRect/>
          </a:stretch>
        </p:blipFill>
        <p:spPr>
          <a:xfrm>
            <a:off x="838200" y="1690688"/>
            <a:ext cx="6635144" cy="4432206"/>
          </a:xfrm>
          <a:prstGeom prst="rect">
            <a:avLst/>
          </a:prstGeom>
        </p:spPr>
      </p:pic>
      <p:pic>
        <p:nvPicPr>
          <p:cNvPr id="5" name="Picture 4"/>
          <p:cNvPicPr>
            <a:picLocks noChangeAspect="1"/>
          </p:cNvPicPr>
          <p:nvPr/>
        </p:nvPicPr>
        <p:blipFill>
          <a:blip r:embed="rId3"/>
          <a:stretch>
            <a:fillRect/>
          </a:stretch>
        </p:blipFill>
        <p:spPr>
          <a:xfrm>
            <a:off x="7364013" y="2672719"/>
            <a:ext cx="4635738" cy="2749691"/>
          </a:xfrm>
          <a:prstGeom prst="rect">
            <a:avLst/>
          </a:prstGeom>
        </p:spPr>
      </p:pic>
    </p:spTree>
    <p:extLst>
      <p:ext uri="{BB962C8B-B14F-4D97-AF65-F5344CB8AC3E}">
        <p14:creationId xmlns:p14="http://schemas.microsoft.com/office/powerpoint/2010/main" val="3724194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1440</TotalTime>
  <Words>592</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Capstone Project – The Battle of Neighborhoods</vt:lpstr>
      <vt:lpstr>PowerPoint Presentation</vt:lpstr>
      <vt:lpstr>PowerPoint Presentation</vt:lpstr>
      <vt:lpstr>Get Singapore Postal Code -- LatLon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Prakoso Ari Bimo</dc:creator>
  <cp:lastModifiedBy>Prakoso Ari Bimo</cp:lastModifiedBy>
  <cp:revision>6</cp:revision>
  <dcterms:created xsi:type="dcterms:W3CDTF">2020-01-24T12:19:00Z</dcterms:created>
  <dcterms:modified xsi:type="dcterms:W3CDTF">2020-01-27T12:16:42Z</dcterms:modified>
</cp:coreProperties>
</file>