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9"/>
  </p:handoutMasterIdLst>
  <p:sldIdLst>
    <p:sldId id="256" r:id="rId2"/>
    <p:sldId id="284" r:id="rId3"/>
    <p:sldId id="268" r:id="rId4"/>
    <p:sldId id="273" r:id="rId5"/>
    <p:sldId id="278" r:id="rId6"/>
    <p:sldId id="275" r:id="rId7"/>
    <p:sldId id="274" r:id="rId8"/>
    <p:sldId id="269" r:id="rId9"/>
    <p:sldId id="270" r:id="rId10"/>
    <p:sldId id="281" r:id="rId11"/>
    <p:sldId id="282" r:id="rId12"/>
    <p:sldId id="283" r:id="rId13"/>
    <p:sldId id="265" r:id="rId14"/>
    <p:sldId id="285" r:id="rId15"/>
    <p:sldId id="276" r:id="rId16"/>
    <p:sldId id="277" r:id="rId17"/>
    <p:sldId id="266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5B29E2-6907-47DA-A21C-153F16B2AEF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42A697-4942-4F68-80EE-1E5036EA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9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A50D2E-4D69-4E1B-802B-8EC041650A30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08F378-B383-405C-8AA3-7C76FD5387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125khz HID </a:t>
            </a:r>
            <a:r>
              <a:rPr lang="en-US" dirty="0" err="1" smtClean="0"/>
              <a:t>Prox</a:t>
            </a:r>
            <a:r>
              <a:rPr lang="en-US" dirty="0" smtClean="0"/>
              <a:t> and RFID </a:t>
            </a:r>
            <a:r>
              <a:rPr lang="en-US" dirty="0" err="1" smtClean="0"/>
              <a:t>Prox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Ari Bornstein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Wiegand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Wiegand</a:t>
            </a:r>
            <a:r>
              <a:rPr lang="en-US" dirty="0"/>
              <a:t> interface uses three </a:t>
            </a:r>
            <a:r>
              <a:rPr lang="en-US" dirty="0" smtClean="0"/>
              <a:t>wires Common Ground, DATA0 </a:t>
            </a:r>
            <a:r>
              <a:rPr lang="en-US" dirty="0"/>
              <a:t>and </a:t>
            </a:r>
            <a:r>
              <a:rPr lang="en-US" dirty="0" smtClean="0"/>
              <a:t>DATA1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no data is being sent both DATA0 and DATA1 </a:t>
            </a:r>
            <a:r>
              <a:rPr lang="en-US" dirty="0" smtClean="0"/>
              <a:t>transmit +</a:t>
            </a:r>
            <a:r>
              <a:rPr lang="en-US" dirty="0"/>
              <a:t>5 VDC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0 </a:t>
            </a:r>
            <a:r>
              <a:rPr lang="en-US" dirty="0"/>
              <a:t>is sent the DATA0 wire is </a:t>
            </a:r>
            <a:r>
              <a:rPr lang="en-US" dirty="0" smtClean="0"/>
              <a:t>decreased to </a:t>
            </a:r>
            <a:r>
              <a:rPr lang="en-US" dirty="0"/>
              <a:t>a low voltage while the DATA1 wire stays </a:t>
            </a:r>
            <a:r>
              <a:rPr lang="en-US" dirty="0" smtClean="0"/>
              <a:t>at 5volts</a:t>
            </a:r>
          </a:p>
          <a:p>
            <a:endParaRPr lang="en-US" dirty="0" smtClean="0"/>
          </a:p>
          <a:p>
            <a:r>
              <a:rPr lang="en-US" dirty="0" smtClean="0"/>
              <a:t>When  1 </a:t>
            </a:r>
            <a:r>
              <a:rPr lang="en-US" dirty="0"/>
              <a:t>is sent the DATA1 wire is pulled to a low voltage while DATA0 stays at a high voltage.</a:t>
            </a:r>
          </a:p>
        </p:txBody>
      </p:sp>
    </p:spTree>
    <p:extLst>
      <p:ext uri="{BB962C8B-B14F-4D97-AF65-F5344CB8AC3E}">
        <p14:creationId xmlns:p14="http://schemas.microsoft.com/office/powerpoint/2010/main" val="2238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TTL </a:t>
            </a:r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Allows for One Input</a:t>
            </a:r>
          </a:p>
          <a:p>
            <a:endParaRPr lang="en-US" dirty="0"/>
          </a:p>
          <a:p>
            <a:r>
              <a:rPr lang="en-US" dirty="0" smtClean="0"/>
              <a:t>Uses built in Clock in the UART </a:t>
            </a:r>
          </a:p>
          <a:p>
            <a:endParaRPr lang="en-US" dirty="0"/>
          </a:p>
        </p:txBody>
      </p:sp>
      <p:pic>
        <p:nvPicPr>
          <p:cNvPr id="5122" name="Picture 2" descr="RFID-wiegand-time-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87379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5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Card</a:t>
            </a:r>
            <a:endParaRPr lang="en-US" dirty="0"/>
          </a:p>
        </p:txBody>
      </p:sp>
      <p:pic>
        <p:nvPicPr>
          <p:cNvPr id="7" name="Picture 2" descr="http://upload.wikimedia.org/wikipedia/en/thumb/b/b3/ProximityCard_1.jpg/250px-ProximityCard_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9"/>
          <a:stretch/>
        </p:blipFill>
        <p:spPr bwMode="auto">
          <a:xfrm>
            <a:off x="5257800" y="1828800"/>
            <a:ext cx="364168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1371600"/>
            <a:ext cx="5486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Composed of </a:t>
            </a:r>
            <a:r>
              <a:rPr lang="en-US" sz="3200" dirty="0"/>
              <a:t>Coil, IC </a:t>
            </a:r>
            <a:r>
              <a:rPr lang="en-US" sz="3200" dirty="0" smtClean="0"/>
              <a:t> and Capacitor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The coil </a:t>
            </a:r>
            <a:r>
              <a:rPr lang="en-US" sz="3200" dirty="0"/>
              <a:t>and </a:t>
            </a:r>
            <a:r>
              <a:rPr lang="en-US" sz="3200" dirty="0" smtClean="0"/>
              <a:t>capacitor </a:t>
            </a:r>
            <a:r>
              <a:rPr lang="en-US" sz="3200" dirty="0"/>
              <a:t>absorb and </a:t>
            </a:r>
            <a:r>
              <a:rPr lang="en-US" sz="3200" dirty="0" smtClean="0"/>
              <a:t>store </a:t>
            </a:r>
            <a:r>
              <a:rPr lang="en-US" sz="3200" dirty="0"/>
              <a:t>energy from the </a:t>
            </a:r>
            <a:r>
              <a:rPr lang="en-US" sz="3200" dirty="0" smtClean="0"/>
              <a:t>field.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energy </a:t>
            </a:r>
            <a:r>
              <a:rPr lang="en-US" sz="3200" dirty="0" smtClean="0"/>
              <a:t>powers </a:t>
            </a:r>
            <a:r>
              <a:rPr lang="en-US" sz="3200" dirty="0"/>
              <a:t>the integrated circuit.</a:t>
            </a: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48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 </a:t>
            </a:r>
            <a:r>
              <a:rPr lang="en-US" dirty="0" err="1" smtClean="0"/>
              <a:t>Prox</a:t>
            </a:r>
            <a:r>
              <a:rPr lang="en-US" dirty="0" smtClean="0"/>
              <a:t> 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527048"/>
            <a:ext cx="3736848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Takes 10VDC+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Uses Wigand Interface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Does Built in Preprocessing 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30" name="Picture 6" descr="http://www.pagemac.com/azure/pics/kiosk/reader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3" t="22825" r="20361" b="12531"/>
          <a:stretch/>
        </p:blipFill>
        <p:spPr bwMode="auto">
          <a:xfrm>
            <a:off x="4800600" y="1905000"/>
            <a:ext cx="3495869" cy="3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7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EM4100 </a:t>
            </a:r>
            <a:r>
              <a:rPr lang="en-US" b="1" dirty="0" smtClean="0"/>
              <a:t>Reader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2" descr="http://www.seeedstudio.com/depot/images/product/P1240147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80782" y="2438400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676400"/>
            <a:ext cx="358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Takes  5VDC+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Uses UART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Does Built in Preprocessing </a:t>
            </a:r>
            <a:endParaRPr lang="en-US" sz="3200" dirty="0"/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2052" name="Picture 4" descr="RFID-wiegand-dim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655868"/>
            <a:ext cx="2861767" cy="15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</a:t>
            </a:r>
            <a:r>
              <a:rPr lang="en-US" dirty="0" err="1" smtClean="0"/>
              <a:t>Spoofer</a:t>
            </a:r>
            <a:endParaRPr lang="en-US" dirty="0"/>
          </a:p>
        </p:txBody>
      </p:sp>
      <p:pic>
        <p:nvPicPr>
          <p:cNvPr id="5" name="Picture 2" descr="schemati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804286" cy="20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key can get you entry to multiple doors without being a master key.</a:t>
            </a:r>
          </a:p>
          <a:p>
            <a:endParaRPr lang="en-US" dirty="0"/>
          </a:p>
          <a:p>
            <a:r>
              <a:rPr lang="en-US" dirty="0" smtClean="0"/>
              <a:t>Allows for wireless access.</a:t>
            </a:r>
          </a:p>
          <a:p>
            <a:endParaRPr lang="en-US" dirty="0" smtClean="0"/>
          </a:p>
          <a:p>
            <a:r>
              <a:rPr lang="en-US" dirty="0" smtClean="0"/>
              <a:t>Can hold more data than a mag-stripe card or barcode.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Formatting </a:t>
            </a:r>
          </a:p>
          <a:p>
            <a:endParaRPr lang="en-US" dirty="0" smtClean="0"/>
          </a:p>
          <a:p>
            <a:r>
              <a:rPr lang="en-US" dirty="0" smtClean="0"/>
              <a:t>Encoding </a:t>
            </a:r>
          </a:p>
          <a:p>
            <a:endParaRPr lang="en-US" dirty="0" smtClean="0"/>
          </a:p>
          <a:p>
            <a:r>
              <a:rPr lang="en-US" dirty="0" smtClean="0"/>
              <a:t>Interface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Hardware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1" r="14825" b="29769"/>
          <a:stretch/>
        </p:blipFill>
        <p:spPr bwMode="auto">
          <a:xfrm>
            <a:off x="2514600" y="1604818"/>
            <a:ext cx="641567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9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And Parity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EM4100 </a:t>
            </a:r>
            <a:r>
              <a:rPr lang="en-US" dirty="0" smtClean="0"/>
              <a:t>40bit Parity </a:t>
            </a:r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Nibble A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B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C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D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E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F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G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H =X,X,X,X,P</a:t>
            </a:r>
          </a:p>
          <a:p>
            <a:pPr marL="0" indent="0" algn="ctr">
              <a:buNone/>
            </a:pPr>
            <a:r>
              <a:rPr lang="en-US" dirty="0"/>
              <a:t>Nibble </a:t>
            </a:r>
            <a:r>
              <a:rPr lang="en-US" dirty="0" smtClean="0"/>
              <a:t> I  =X,X,X,X,P</a:t>
            </a:r>
          </a:p>
          <a:p>
            <a:pPr marL="0" indent="0" algn="ctr">
              <a:buNone/>
            </a:pPr>
            <a:r>
              <a:rPr lang="en-US" dirty="0" smtClean="0"/>
              <a:t>Nibble  J =X,X,X,X,P</a:t>
            </a:r>
          </a:p>
          <a:p>
            <a:pPr marL="0" indent="0" algn="ctr">
              <a:buNone/>
            </a:pPr>
            <a:r>
              <a:rPr lang="en-US" dirty="0" smtClean="0"/>
              <a:t>End Parity P,P ,P,P, 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Goucher</a:t>
            </a:r>
            <a:r>
              <a:rPr lang="en-US" dirty="0" smtClean="0"/>
              <a:t> HID 33Bit Parity </a:t>
            </a:r>
            <a:r>
              <a:rPr lang="en-US" dirty="0" err="1" smtClean="0"/>
              <a:t>Formating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1bit             7bits                             24bits 	           1bit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  X                    XXXXXXX 	    XXXXXXXX</a:t>
            </a:r>
            <a:r>
              <a:rPr lang="en-US" sz="1800" b="1" dirty="0" smtClean="0"/>
              <a:t>|</a:t>
            </a:r>
            <a:r>
              <a:rPr lang="en-US" sz="1800" dirty="0" smtClean="0"/>
              <a:t>X</a:t>
            </a:r>
            <a:r>
              <a:rPr lang="en-US" sz="1800" b="1" dirty="0" smtClean="0"/>
              <a:t>|</a:t>
            </a:r>
            <a:r>
              <a:rPr lang="en-US" sz="1800" dirty="0" smtClean="0"/>
              <a:t>XXXXXXXXXXXXXXX           X</a:t>
            </a:r>
          </a:p>
          <a:p>
            <a:pPr marL="0" indent="0">
              <a:buNone/>
            </a:pPr>
            <a:r>
              <a:rPr lang="en-US" sz="2800" dirty="0" smtClean="0"/>
              <a:t>EP             FC                    Card Data                         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18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Manchester Encoding</a:t>
            </a:r>
            <a:endParaRPr lang="en-US" dirty="0"/>
          </a:p>
        </p:txBody>
      </p:sp>
      <p:pic>
        <p:nvPicPr>
          <p:cNvPr id="5" name="Picture 2" descr="Manchester Encoding Sch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43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FSK Modulation</a:t>
            </a:r>
            <a:endParaRPr lang="en-US" dirty="0"/>
          </a:p>
        </p:txBody>
      </p:sp>
      <p:pic>
        <p:nvPicPr>
          <p:cNvPr id="5" name="Picture 2" descr="http://proxclone.com/images/fsk_modulati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812342" cy="299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328</TotalTime>
  <Words>253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125khz HID Prox and RFID Prox Technology</vt:lpstr>
      <vt:lpstr>Why Bother?</vt:lpstr>
      <vt:lpstr>Protocol Stack</vt:lpstr>
      <vt:lpstr>Protocol And Parity</vt:lpstr>
      <vt:lpstr>EM4100 40bit Parity Formating</vt:lpstr>
      <vt:lpstr>Goucher HID 33Bit Parity Formating</vt:lpstr>
      <vt:lpstr>Encoding</vt:lpstr>
      <vt:lpstr>Manchester Encoding</vt:lpstr>
      <vt:lpstr>FSK Modulation</vt:lpstr>
      <vt:lpstr>Interface</vt:lpstr>
      <vt:lpstr>Wiegand Interface</vt:lpstr>
      <vt:lpstr>UART TTL Interface</vt:lpstr>
      <vt:lpstr>Hardware</vt:lpstr>
      <vt:lpstr>Passive Card</vt:lpstr>
      <vt:lpstr>HID Prox Reader</vt:lpstr>
      <vt:lpstr>EM4100 Reader </vt:lpstr>
      <vt:lpstr>Active Spoofer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125khz HID Prox and RFID Prox Technology</dc:title>
  <dc:creator>Bornstein, Aaron</dc:creator>
  <cp:lastModifiedBy>Ari Bornstein</cp:lastModifiedBy>
  <cp:revision>20</cp:revision>
  <cp:lastPrinted>2012-12-04T19:37:27Z</cp:lastPrinted>
  <dcterms:created xsi:type="dcterms:W3CDTF">2012-12-04T05:33:46Z</dcterms:created>
  <dcterms:modified xsi:type="dcterms:W3CDTF">2015-05-12T15:58:43Z</dcterms:modified>
</cp:coreProperties>
</file>