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fr"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mailto:foo@bar.com" TargetMode="External"/><Relationship Id="rId4"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fr"/>
              <a:t>Feral Concurrency</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fr"/>
              <a:t>Replacing database native primitives with feral mechanisms may improve maintainability of the application, but does it really work? Are the feral invariants correctly enforced in Rails? Do they work in practice? This paper performs theoretical analysis and emperical studies to answer these questions.</a:t>
            </a:r>
          </a:p>
        </p:txBody>
      </p:sp>
    </p:spTree>
  </p:cSld>
  <p:clrMapOvr>
    <a:masterClrMapping/>
  </p:clrMapOvr>
  <p:transition>
    <p:push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265500" y="1081400"/>
            <a:ext cx="4045200" cy="1710300"/>
          </a:xfrm>
          <a:prstGeom prst="rect">
            <a:avLst/>
          </a:prstGeom>
        </p:spPr>
        <p:txBody>
          <a:bodyPr anchorCtr="0" anchor="b" bIns="91425" lIns="91425" rIns="91425" tIns="91425">
            <a:noAutofit/>
          </a:bodyPr>
          <a:lstStyle/>
          <a:p>
            <a:pPr lvl="0">
              <a:spcBef>
                <a:spcPts val="0"/>
              </a:spcBef>
              <a:buNone/>
            </a:pPr>
            <a:r>
              <a:rPr lang="fr"/>
              <a:t>The right way</a:t>
            </a:r>
          </a:p>
        </p:txBody>
      </p:sp>
      <p:sp>
        <p:nvSpPr>
          <p:cNvPr id="114" name="Shape 114"/>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fr" sz="1400">
                <a:solidFill>
                  <a:srgbClr val="85200C"/>
                </a:solidFill>
                <a:latin typeface="Courier New"/>
                <a:ea typeface="Courier New"/>
                <a:cs typeface="Courier New"/>
                <a:sym typeface="Courier New"/>
              </a:rPr>
              <a:t>try</a:t>
            </a:r>
          </a:p>
          <a:p>
            <a:pPr lvl="0">
              <a:spcBef>
                <a:spcPts val="0"/>
              </a:spcBef>
              <a:buNone/>
            </a:pPr>
            <a:r>
              <a:rPr lang="fr" sz="1400">
                <a:latin typeface="Courier New"/>
                <a:ea typeface="Courier New"/>
                <a:cs typeface="Courier New"/>
                <a:sym typeface="Courier New"/>
              </a:rPr>
              <a:t>  </a:t>
            </a:r>
            <a:r>
              <a:rPr lang="fr" sz="1400">
                <a:solidFill>
                  <a:srgbClr val="85200C"/>
                </a:solidFill>
                <a:latin typeface="Courier New"/>
                <a:ea typeface="Courier New"/>
                <a:cs typeface="Courier New"/>
                <a:sym typeface="Courier New"/>
              </a:rPr>
              <a:t>return</a:t>
            </a:r>
            <a:r>
              <a:rPr lang="fr" sz="1400">
                <a:latin typeface="Courier New"/>
                <a:ea typeface="Courier New"/>
                <a:cs typeface="Courier New"/>
                <a:sym typeface="Courier New"/>
              </a:rPr>
              <a:t> User.create</a:t>
            </a:r>
            <a:r>
              <a:rPr lang="fr" sz="1400">
                <a:solidFill>
                  <a:srgbClr val="85200C"/>
                </a:solidFill>
                <a:latin typeface="Courier New"/>
                <a:ea typeface="Courier New"/>
                <a:cs typeface="Courier New"/>
                <a:sym typeface="Courier New"/>
              </a:rPr>
              <a:t>(:</a:t>
            </a:r>
            <a:r>
              <a:rPr lang="fr" sz="1400">
                <a:latin typeface="Courier New"/>
                <a:ea typeface="Courier New"/>
                <a:cs typeface="Courier New"/>
                <a:sym typeface="Courier New"/>
              </a:rPr>
              <a:t>email </a:t>
            </a:r>
            <a:r>
              <a:rPr lang="fr" sz="1400">
                <a:solidFill>
                  <a:srgbClr val="85200C"/>
                </a:solidFill>
                <a:latin typeface="Courier New"/>
                <a:ea typeface="Courier New"/>
                <a:cs typeface="Courier New"/>
                <a:sym typeface="Courier New"/>
              </a:rPr>
              <a:t>=&gt;</a:t>
            </a:r>
            <a:r>
              <a:rPr lang="fr" sz="1400">
                <a:latin typeface="Courier New"/>
                <a:ea typeface="Courier New"/>
                <a:cs typeface="Courier New"/>
                <a:sym typeface="Courier New"/>
              </a:rPr>
              <a:t> $1</a:t>
            </a:r>
            <a:r>
              <a:rPr lang="fr" sz="1400">
                <a:solidFill>
                  <a:srgbClr val="85200C"/>
                </a:solidFill>
                <a:latin typeface="Courier New"/>
                <a:ea typeface="Courier New"/>
                <a:cs typeface="Courier New"/>
                <a:sym typeface="Courier New"/>
              </a:rPr>
              <a:t>)</a:t>
            </a:r>
          </a:p>
          <a:p>
            <a:pPr lvl="0">
              <a:spcBef>
                <a:spcPts val="0"/>
              </a:spcBef>
              <a:buNone/>
            </a:pPr>
            <a:r>
              <a:rPr lang="fr" sz="1400">
                <a:solidFill>
                  <a:srgbClr val="85200C"/>
                </a:solidFill>
                <a:latin typeface="Courier New"/>
                <a:ea typeface="Courier New"/>
                <a:cs typeface="Courier New"/>
                <a:sym typeface="Courier New"/>
              </a:rPr>
              <a:t>rescue</a:t>
            </a:r>
            <a:r>
              <a:rPr lang="fr" sz="1400">
                <a:latin typeface="Courier New"/>
                <a:ea typeface="Courier New"/>
                <a:cs typeface="Courier New"/>
                <a:sym typeface="Courier New"/>
              </a:rPr>
              <a:t> SqliteError { ... }</a:t>
            </a:r>
          </a:p>
          <a:p>
            <a:pPr lvl="0">
              <a:spcBef>
                <a:spcPts val="0"/>
              </a:spcBef>
              <a:buNone/>
            </a:pPr>
            <a:r>
              <a:rPr lang="fr" sz="1400">
                <a:solidFill>
                  <a:srgbClr val="85200C"/>
                </a:solidFill>
                <a:latin typeface="Courier New"/>
                <a:ea typeface="Courier New"/>
                <a:cs typeface="Courier New"/>
                <a:sym typeface="Courier New"/>
              </a:rPr>
              <a:t>rescue</a:t>
            </a:r>
            <a:r>
              <a:rPr lang="fr" sz="1400">
                <a:latin typeface="Courier New"/>
                <a:ea typeface="Courier New"/>
                <a:cs typeface="Courier New"/>
                <a:sym typeface="Courier New"/>
              </a:rPr>
              <a:t> MysqlError { ... }</a:t>
            </a:r>
          </a:p>
          <a:p>
            <a:pPr lvl="0">
              <a:spcBef>
                <a:spcPts val="0"/>
              </a:spcBef>
              <a:buNone/>
            </a:pPr>
            <a:r>
              <a:rPr lang="fr" sz="1400">
                <a:solidFill>
                  <a:srgbClr val="85200C"/>
                </a:solidFill>
                <a:latin typeface="Courier New"/>
                <a:ea typeface="Courier New"/>
                <a:cs typeface="Courier New"/>
                <a:sym typeface="Courier New"/>
              </a:rPr>
              <a:t>rescue</a:t>
            </a:r>
            <a:r>
              <a:rPr lang="fr" sz="1400">
                <a:latin typeface="Courier New"/>
                <a:ea typeface="Courier New"/>
                <a:cs typeface="Courier New"/>
                <a:sym typeface="Courier New"/>
              </a:rPr>
              <a:t> PostgresError { ... }</a:t>
            </a:r>
          </a:p>
        </p:txBody>
      </p:sp>
      <p:sp>
        <p:nvSpPr>
          <p:cNvPr id="115" name="Shape 115"/>
          <p:cNvSpPr txBox="1"/>
          <p:nvPr>
            <p:ph idx="1" type="subTitle"/>
          </p:nvPr>
        </p:nvSpPr>
        <p:spPr>
          <a:xfrm>
            <a:off x="265500" y="2845200"/>
            <a:ext cx="4045200" cy="1345500"/>
          </a:xfrm>
          <a:prstGeom prst="rect">
            <a:avLst/>
          </a:prstGeom>
        </p:spPr>
        <p:txBody>
          <a:bodyPr anchorCtr="0" anchor="t" bIns="91425" lIns="91425" rIns="91425" tIns="91425">
            <a:noAutofit/>
          </a:bodyPr>
          <a:lstStyle/>
          <a:p>
            <a:pPr lvl="0">
              <a:spcBef>
                <a:spcPts val="0"/>
              </a:spcBef>
              <a:buNone/>
            </a:pPr>
            <a:r>
              <a:rPr lang="fr"/>
              <a:t>Requiers O(n) error handling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265500" y="1081400"/>
            <a:ext cx="4045200" cy="1710300"/>
          </a:xfrm>
          <a:prstGeom prst="rect">
            <a:avLst/>
          </a:prstGeom>
        </p:spPr>
        <p:txBody>
          <a:bodyPr anchorCtr="0" anchor="b" bIns="91425" lIns="91425" rIns="91425" tIns="91425">
            <a:noAutofit/>
          </a:bodyPr>
          <a:lstStyle/>
          <a:p>
            <a:pPr lvl="0">
              <a:spcBef>
                <a:spcPts val="0"/>
              </a:spcBef>
              <a:buNone/>
            </a:pPr>
            <a:r>
              <a:rPr lang="fr"/>
              <a:t>The Rails way</a:t>
            </a:r>
          </a:p>
        </p:txBody>
      </p:sp>
      <p:sp>
        <p:nvSpPr>
          <p:cNvPr id="121" name="Shape 121"/>
          <p:cNvSpPr txBox="1"/>
          <p:nvPr>
            <p:ph idx="1" type="subTitle"/>
          </p:nvPr>
        </p:nvSpPr>
        <p:spPr>
          <a:xfrm>
            <a:off x="265500" y="2845200"/>
            <a:ext cx="4045200" cy="1345500"/>
          </a:xfrm>
          <a:prstGeom prst="rect">
            <a:avLst/>
          </a:prstGeom>
        </p:spPr>
        <p:txBody>
          <a:bodyPr anchorCtr="0" anchor="t" bIns="91425" lIns="91425" rIns="91425" tIns="91425">
            <a:noAutofit/>
          </a:bodyPr>
          <a:lstStyle/>
          <a:p>
            <a:pPr lvl="0">
              <a:spcBef>
                <a:spcPts val="0"/>
              </a:spcBef>
              <a:buNone/>
            </a:pPr>
            <a:r>
              <a:rPr lang="fr"/>
              <a:t>DataBase agnostic</a:t>
            </a:r>
          </a:p>
        </p:txBody>
      </p:sp>
      <p:sp>
        <p:nvSpPr>
          <p:cNvPr id="122" name="Shape 122"/>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spcBef>
                <a:spcPts val="0"/>
              </a:spcBef>
              <a:buNone/>
            </a:pPr>
            <a:r>
              <a:rPr lang="fr" sz="1400">
                <a:latin typeface="Courier New"/>
                <a:ea typeface="Courier New"/>
                <a:cs typeface="Courier New"/>
                <a:sym typeface="Courier New"/>
              </a:rPr>
              <a:t>user = User.find.where</a:t>
            </a:r>
            <a:r>
              <a:rPr lang="fr" sz="1400">
                <a:solidFill>
                  <a:srgbClr val="85200C"/>
                </a:solidFill>
                <a:latin typeface="Courier New"/>
                <a:ea typeface="Courier New"/>
                <a:cs typeface="Courier New"/>
                <a:sym typeface="Courier New"/>
              </a:rPr>
              <a:t>(:</a:t>
            </a:r>
            <a:r>
              <a:rPr lang="fr" sz="1400">
                <a:latin typeface="Courier New"/>
                <a:ea typeface="Courier New"/>
                <a:cs typeface="Courier New"/>
                <a:sym typeface="Courier New"/>
              </a:rPr>
              <a:t>email </a:t>
            </a:r>
            <a:r>
              <a:rPr lang="fr" sz="1400">
                <a:solidFill>
                  <a:srgbClr val="85200C"/>
                </a:solidFill>
                <a:latin typeface="Courier New"/>
                <a:ea typeface="Courier New"/>
                <a:cs typeface="Courier New"/>
                <a:sym typeface="Courier New"/>
              </a:rPr>
              <a:t>=&gt; </a:t>
            </a:r>
            <a:r>
              <a:rPr lang="fr" sz="1400">
                <a:latin typeface="Courier New"/>
                <a:ea typeface="Courier New"/>
                <a:cs typeface="Courier New"/>
                <a:sym typeface="Courier New"/>
              </a:rPr>
              <a:t>$1</a:t>
            </a:r>
            <a:r>
              <a:rPr lang="fr" sz="1400">
                <a:solidFill>
                  <a:srgbClr val="85200C"/>
                </a:solidFill>
                <a:latin typeface="Courier New"/>
                <a:ea typeface="Courier New"/>
                <a:cs typeface="Courier New"/>
                <a:sym typeface="Courier New"/>
              </a:rPr>
              <a:t>)</a:t>
            </a:r>
          </a:p>
          <a:p>
            <a:pPr lvl="0" rtl="0">
              <a:spcBef>
                <a:spcPts val="0"/>
              </a:spcBef>
              <a:buNone/>
            </a:pPr>
            <a:r>
              <a:rPr lang="fr" sz="1400">
                <a:solidFill>
                  <a:srgbClr val="85200C"/>
                </a:solidFill>
                <a:latin typeface="Courier New"/>
                <a:ea typeface="Courier New"/>
                <a:cs typeface="Courier New"/>
                <a:sym typeface="Courier New"/>
              </a:rPr>
              <a:t>if</a:t>
            </a:r>
            <a:r>
              <a:rPr lang="fr" sz="1400">
                <a:latin typeface="Courier New"/>
                <a:ea typeface="Courier New"/>
                <a:cs typeface="Courier New"/>
                <a:sym typeface="Courier New"/>
              </a:rPr>
              <a:t> user?</a:t>
            </a:r>
          </a:p>
          <a:p>
            <a:pPr lvl="0" rtl="0">
              <a:spcBef>
                <a:spcPts val="0"/>
              </a:spcBef>
              <a:buNone/>
            </a:pPr>
            <a:r>
              <a:rPr lang="fr" sz="1400">
                <a:latin typeface="Courier New"/>
                <a:ea typeface="Courier New"/>
                <a:cs typeface="Courier New"/>
                <a:sym typeface="Courier New"/>
              </a:rPr>
              <a:t>  </a:t>
            </a:r>
            <a:r>
              <a:rPr lang="fr" sz="1400">
                <a:solidFill>
                  <a:srgbClr val="85200C"/>
                </a:solidFill>
                <a:latin typeface="Courier New"/>
                <a:ea typeface="Courier New"/>
                <a:cs typeface="Courier New"/>
                <a:sym typeface="Courier New"/>
              </a:rPr>
              <a:t>throw</a:t>
            </a:r>
            <a:r>
              <a:rPr lang="fr" sz="1400">
                <a:latin typeface="Courier New"/>
                <a:ea typeface="Courier New"/>
                <a:cs typeface="Courier New"/>
                <a:sym typeface="Courier New"/>
              </a:rPr>
              <a:t> DuplicateError</a:t>
            </a:r>
            <a:r>
              <a:rPr lang="fr" sz="1400">
                <a:solidFill>
                  <a:srgbClr val="85200C"/>
                </a:solidFill>
                <a:latin typeface="Courier New"/>
                <a:ea typeface="Courier New"/>
                <a:cs typeface="Courier New"/>
                <a:sym typeface="Courier New"/>
              </a:rPr>
              <a:t>('</a:t>
            </a:r>
            <a:r>
              <a:rPr lang="fr" sz="1400">
                <a:latin typeface="Courier New"/>
                <a:ea typeface="Courier New"/>
                <a:cs typeface="Courier New"/>
                <a:sym typeface="Courier New"/>
              </a:rPr>
              <a:t>User with that key already exists</a:t>
            </a:r>
            <a:r>
              <a:rPr lang="fr" sz="1400">
                <a:solidFill>
                  <a:srgbClr val="85200C"/>
                </a:solidFill>
                <a:latin typeface="Courier New"/>
                <a:ea typeface="Courier New"/>
                <a:cs typeface="Courier New"/>
                <a:sym typeface="Courier New"/>
              </a:rPr>
              <a:t>')</a:t>
            </a:r>
          </a:p>
          <a:p>
            <a:pPr lvl="0" rtl="0">
              <a:spcBef>
                <a:spcPts val="0"/>
              </a:spcBef>
              <a:buNone/>
            </a:pPr>
            <a:r>
              <a:rPr lang="fr" sz="1400">
                <a:latin typeface="Courier New"/>
                <a:ea typeface="Courier New"/>
                <a:cs typeface="Courier New"/>
                <a:sym typeface="Courier New"/>
              </a:rPr>
              <a:t>User.create</a:t>
            </a:r>
            <a:r>
              <a:rPr lang="fr" sz="1400">
                <a:solidFill>
                  <a:srgbClr val="85200C"/>
                </a:solidFill>
                <a:latin typeface="Courier New"/>
                <a:ea typeface="Courier New"/>
                <a:cs typeface="Courier New"/>
                <a:sym typeface="Courier New"/>
              </a:rPr>
              <a:t>(:</a:t>
            </a:r>
            <a:r>
              <a:rPr lang="fr" sz="1400">
                <a:latin typeface="Courier New"/>
                <a:ea typeface="Courier New"/>
                <a:cs typeface="Courier New"/>
                <a:sym typeface="Courier New"/>
              </a:rPr>
              <a:t>email </a:t>
            </a:r>
            <a:r>
              <a:rPr lang="fr" sz="1400">
                <a:solidFill>
                  <a:srgbClr val="85200C"/>
                </a:solidFill>
                <a:latin typeface="Courier New"/>
                <a:ea typeface="Courier New"/>
                <a:cs typeface="Courier New"/>
                <a:sym typeface="Courier New"/>
              </a:rPr>
              <a:t>=&gt;</a:t>
            </a:r>
            <a:r>
              <a:rPr lang="fr" sz="1400">
                <a:latin typeface="Courier New"/>
                <a:ea typeface="Courier New"/>
                <a:cs typeface="Courier New"/>
                <a:sym typeface="Courier New"/>
              </a:rPr>
              <a:t> $1</a:t>
            </a:r>
            <a:r>
              <a:rPr lang="fr" sz="1400">
                <a:solidFill>
                  <a:srgbClr val="85200C"/>
                </a:solidFill>
                <a:latin typeface="Courier New"/>
                <a:ea typeface="Courier New"/>
                <a:cs typeface="Courier New"/>
                <a:sym typeface="Courier New"/>
              </a:rPr>
              <a:t>)</a:t>
            </a:r>
          </a:p>
          <a:p>
            <a:pPr lvl="0">
              <a:spcBef>
                <a:spcPts val="0"/>
              </a:spcBef>
              <a:buNone/>
            </a:pPr>
            <a:r>
              <a:rPr lang="fr" sz="1400">
                <a:latin typeface="Courier New"/>
                <a:ea typeface="Courier New"/>
                <a:cs typeface="Courier New"/>
                <a:sym typeface="Courier New"/>
              </a:rPr>
              <a:t>tx.commit</a:t>
            </a:r>
            <a:r>
              <a:rPr lang="fr" sz="1400">
                <a:solidFill>
                  <a:srgbClr val="85200C"/>
                </a:solidFill>
                <a:latin typeface="Courier New"/>
                <a:ea typeface="Courier New"/>
                <a:cs typeface="Courier New"/>
                <a:sym typeface="Courier New"/>
              </a:rPr>
              <a: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fr"/>
              <a:t>Another bad ORM pattern</a:t>
            </a:r>
          </a:p>
        </p:txBody>
      </p:sp>
      <p:sp>
        <p:nvSpPr>
          <p:cNvPr id="128" name="Shape 128"/>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fr"/>
              <a:t>Read - Check - Update - Save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Article suggestion : Don’t use </a:t>
            </a:r>
            <a:r>
              <a:rPr lang="fr">
                <a:solidFill>
                  <a:srgbClr val="E6B8AF"/>
                </a:solidFill>
                <a:latin typeface="Courier New"/>
                <a:ea typeface="Courier New"/>
                <a:cs typeface="Courier New"/>
                <a:sym typeface="Courier New"/>
              </a:rPr>
              <a:t>save()</a:t>
            </a:r>
          </a:p>
        </p:txBody>
      </p:sp>
      <p:sp>
        <p:nvSpPr>
          <p:cNvPr id="134" name="Shape 13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fr" sz="1400">
                <a:solidFill>
                  <a:srgbClr val="FFCC66"/>
                </a:solidFill>
                <a:latin typeface="Courier New"/>
                <a:ea typeface="Courier New"/>
                <a:cs typeface="Courier New"/>
                <a:sym typeface="Courier New"/>
              </a:rPr>
              <a:t>Cars</a:t>
            </a:r>
            <a:r>
              <a:rPr lang="fr" sz="1400">
                <a:solidFill>
                  <a:srgbClr val="B3B3D4"/>
                </a:solidFill>
                <a:latin typeface="Courier New"/>
                <a:ea typeface="Courier New"/>
                <a:cs typeface="Courier New"/>
                <a:sym typeface="Courier New"/>
              </a:rPr>
              <a:t>.update</a:t>
            </a:r>
            <a:r>
              <a:rPr lang="fr" sz="1400">
                <a:solidFill>
                  <a:srgbClr val="E6B422"/>
                </a:solidFill>
                <a:latin typeface="Courier New"/>
                <a:ea typeface="Courier New"/>
                <a:cs typeface="Courier New"/>
                <a:sym typeface="Courier New"/>
              </a:rPr>
              <a:t>()</a:t>
            </a:r>
            <a:r>
              <a:rPr lang="fr" sz="1400">
                <a:solidFill>
                  <a:srgbClr val="B3B3D4"/>
                </a:solidFill>
                <a:latin typeface="Courier New"/>
                <a:ea typeface="Courier New"/>
                <a:cs typeface="Courier New"/>
                <a:sym typeface="Courier New"/>
              </a:rPr>
              <a:t>.</a:t>
            </a:r>
            <a:r>
              <a:rPr i="1" lang="fr" sz="1400">
                <a:solidFill>
                  <a:srgbClr val="B3B3D4"/>
                </a:solidFill>
                <a:latin typeface="Courier New"/>
                <a:ea typeface="Courier New"/>
                <a:cs typeface="Courier New"/>
                <a:sym typeface="Courier New"/>
              </a:rPr>
              <a:t>where</a:t>
            </a:r>
            <a:r>
              <a:rPr lang="fr" sz="1400">
                <a:solidFill>
                  <a:srgbClr val="E6B422"/>
                </a:solidFill>
                <a:latin typeface="Courier New"/>
                <a:ea typeface="Courier New"/>
                <a:cs typeface="Courier New"/>
                <a:sym typeface="Courier New"/>
              </a:rPr>
              <a:t>(</a:t>
            </a:r>
          </a:p>
          <a:p>
            <a:pPr lvl="0">
              <a:spcBef>
                <a:spcPts val="0"/>
              </a:spcBef>
              <a:buNone/>
            </a:pPr>
            <a:r>
              <a:rPr lang="fr" sz="1400">
                <a:solidFill>
                  <a:srgbClr val="E6B422"/>
                </a:solidFill>
                <a:latin typeface="Courier New"/>
                <a:ea typeface="Courier New"/>
                <a:cs typeface="Courier New"/>
                <a:sym typeface="Courier New"/>
              </a:rPr>
              <a:t>   </a:t>
            </a:r>
            <a:r>
              <a:rPr lang="fr" sz="1400">
                <a:solidFill>
                  <a:srgbClr val="00D364"/>
                </a:solidFill>
                <a:latin typeface="Courier New"/>
                <a:ea typeface="Courier New"/>
                <a:cs typeface="Courier New"/>
                <a:sym typeface="Courier New"/>
              </a:rPr>
              <a:t>:id </a:t>
            </a:r>
            <a:r>
              <a:rPr i="1" lang="fr" sz="1400">
                <a:solidFill>
                  <a:srgbClr val="FFC66D"/>
                </a:solidFill>
                <a:latin typeface="Courier New"/>
                <a:ea typeface="Courier New"/>
                <a:cs typeface="Courier New"/>
                <a:sym typeface="Courier New"/>
              </a:rPr>
              <a:t>=&gt; </a:t>
            </a:r>
            <a:r>
              <a:rPr lang="fr" sz="1400">
                <a:solidFill>
                  <a:srgbClr val="FFCC66"/>
                </a:solidFill>
                <a:latin typeface="Courier New"/>
                <a:ea typeface="Courier New"/>
                <a:cs typeface="Courier New"/>
                <a:sym typeface="Courier New"/>
              </a:rPr>
              <a:t>'car_1'</a:t>
            </a:r>
            <a:r>
              <a:rPr lang="fr" sz="1400">
                <a:solidFill>
                  <a:srgbClr val="CC7832"/>
                </a:solidFill>
                <a:latin typeface="Courier New"/>
                <a:ea typeface="Courier New"/>
                <a:cs typeface="Courier New"/>
                <a:sym typeface="Courier New"/>
              </a:rPr>
              <a:t>,</a:t>
            </a:r>
          </a:p>
          <a:p>
            <a:pPr lvl="0">
              <a:spcBef>
                <a:spcPts val="0"/>
              </a:spcBef>
              <a:buNone/>
            </a:pPr>
            <a:r>
              <a:rPr lang="fr" sz="1400">
                <a:solidFill>
                  <a:srgbClr val="CC7832"/>
                </a:solidFill>
                <a:latin typeface="Courier New"/>
                <a:ea typeface="Courier New"/>
                <a:cs typeface="Courier New"/>
                <a:sym typeface="Courier New"/>
              </a:rPr>
              <a:t>   </a:t>
            </a:r>
            <a:r>
              <a:rPr lang="fr" sz="1400">
                <a:solidFill>
                  <a:srgbClr val="00D364"/>
                </a:solidFill>
                <a:latin typeface="Courier New"/>
                <a:ea typeface="Courier New"/>
                <a:cs typeface="Courier New"/>
                <a:sym typeface="Courier New"/>
              </a:rPr>
              <a:t>:state </a:t>
            </a:r>
            <a:r>
              <a:rPr i="1" lang="fr" sz="1400">
                <a:solidFill>
                  <a:srgbClr val="FFC66D"/>
                </a:solidFill>
                <a:latin typeface="Courier New"/>
                <a:ea typeface="Courier New"/>
                <a:cs typeface="Courier New"/>
                <a:sym typeface="Courier New"/>
              </a:rPr>
              <a:t>=&gt; </a:t>
            </a:r>
            <a:r>
              <a:rPr lang="fr" sz="1400">
                <a:solidFill>
                  <a:srgbClr val="FFCC66"/>
                </a:solidFill>
                <a:latin typeface="Courier New"/>
                <a:ea typeface="Courier New"/>
                <a:cs typeface="Courier New"/>
                <a:sym typeface="Courier New"/>
              </a:rPr>
              <a:t>'FREE'</a:t>
            </a:r>
            <a:r>
              <a:rPr lang="fr" sz="1400">
                <a:solidFill>
                  <a:srgbClr val="CC7832"/>
                </a:solidFill>
                <a:latin typeface="Courier New"/>
                <a:ea typeface="Courier New"/>
                <a:cs typeface="Courier New"/>
                <a:sym typeface="Courier New"/>
              </a:rPr>
              <a:t>,</a:t>
            </a:r>
          </a:p>
          <a:p>
            <a:pPr lvl="0">
              <a:spcBef>
                <a:spcPts val="0"/>
              </a:spcBef>
              <a:buNone/>
            </a:pPr>
            <a:r>
              <a:rPr lang="fr" sz="1400">
                <a:solidFill>
                  <a:srgbClr val="E6B422"/>
                </a:solidFill>
                <a:latin typeface="Courier New"/>
                <a:ea typeface="Courier New"/>
                <a:cs typeface="Courier New"/>
                <a:sym typeface="Courier New"/>
              </a:rPr>
              <a:t>)</a:t>
            </a:r>
            <a:r>
              <a:rPr lang="fr" sz="1400">
                <a:solidFill>
                  <a:srgbClr val="B3B3D4"/>
                </a:solidFill>
                <a:latin typeface="Courier New"/>
                <a:ea typeface="Courier New"/>
                <a:cs typeface="Courier New"/>
                <a:sym typeface="Courier New"/>
              </a:rPr>
              <a:t>.</a:t>
            </a:r>
            <a:r>
              <a:rPr i="1" lang="fr" sz="1400">
                <a:solidFill>
                  <a:srgbClr val="B3B3D4"/>
                </a:solidFill>
                <a:latin typeface="Courier New"/>
                <a:ea typeface="Courier New"/>
                <a:cs typeface="Courier New"/>
                <a:sym typeface="Courier New"/>
              </a:rPr>
              <a:t>set</a:t>
            </a:r>
            <a:r>
              <a:rPr lang="fr" sz="1400">
                <a:solidFill>
                  <a:srgbClr val="E6B422"/>
                </a:solidFill>
                <a:latin typeface="Courier New"/>
                <a:ea typeface="Courier New"/>
                <a:cs typeface="Courier New"/>
                <a:sym typeface="Courier New"/>
              </a:rPr>
              <a:t>(</a:t>
            </a:r>
          </a:p>
          <a:p>
            <a:pPr lvl="0">
              <a:spcBef>
                <a:spcPts val="0"/>
              </a:spcBef>
              <a:buNone/>
            </a:pPr>
            <a:r>
              <a:rPr lang="fr" sz="1400">
                <a:solidFill>
                  <a:srgbClr val="E6B422"/>
                </a:solidFill>
                <a:latin typeface="Courier New"/>
                <a:ea typeface="Courier New"/>
                <a:cs typeface="Courier New"/>
                <a:sym typeface="Courier New"/>
              </a:rPr>
              <a:t>   </a:t>
            </a:r>
            <a:r>
              <a:rPr lang="fr" sz="1400">
                <a:solidFill>
                  <a:srgbClr val="00D364"/>
                </a:solidFill>
                <a:latin typeface="Courier New"/>
                <a:ea typeface="Courier New"/>
                <a:cs typeface="Courier New"/>
                <a:sym typeface="Courier New"/>
              </a:rPr>
              <a:t>:state </a:t>
            </a:r>
            <a:r>
              <a:rPr i="1" lang="fr" sz="1400">
                <a:solidFill>
                  <a:srgbClr val="FFC66D"/>
                </a:solidFill>
                <a:latin typeface="Courier New"/>
                <a:ea typeface="Courier New"/>
                <a:cs typeface="Courier New"/>
                <a:sym typeface="Courier New"/>
              </a:rPr>
              <a:t>=&gt; </a:t>
            </a:r>
            <a:r>
              <a:rPr lang="fr" sz="1400">
                <a:solidFill>
                  <a:srgbClr val="FFCC66"/>
                </a:solidFill>
                <a:latin typeface="Courier New"/>
                <a:ea typeface="Courier New"/>
                <a:cs typeface="Courier New"/>
                <a:sym typeface="Courier New"/>
              </a:rPr>
              <a:t>'ASSIGNED'</a:t>
            </a:r>
            <a:r>
              <a:rPr lang="fr" sz="1400">
                <a:solidFill>
                  <a:srgbClr val="CC7832"/>
                </a:solidFill>
                <a:latin typeface="Courier New"/>
                <a:ea typeface="Courier New"/>
                <a:cs typeface="Courier New"/>
                <a:sym typeface="Courier New"/>
              </a:rPr>
              <a:t>,</a:t>
            </a:r>
          </a:p>
          <a:p>
            <a:pPr lvl="0">
              <a:spcBef>
                <a:spcPts val="0"/>
              </a:spcBef>
              <a:buNone/>
            </a:pPr>
            <a:r>
              <a:rPr lang="fr" sz="1400">
                <a:solidFill>
                  <a:srgbClr val="CC7832"/>
                </a:solidFill>
                <a:latin typeface="Courier New"/>
                <a:ea typeface="Courier New"/>
                <a:cs typeface="Courier New"/>
                <a:sym typeface="Courier New"/>
              </a:rPr>
              <a:t>   </a:t>
            </a:r>
            <a:r>
              <a:rPr lang="fr" sz="1400">
                <a:solidFill>
                  <a:srgbClr val="00D364"/>
                </a:solidFill>
                <a:latin typeface="Courier New"/>
                <a:ea typeface="Courier New"/>
                <a:cs typeface="Courier New"/>
                <a:sym typeface="Courier New"/>
              </a:rPr>
              <a:t>:driver_id </a:t>
            </a:r>
            <a:r>
              <a:rPr i="1" lang="fr" sz="1400">
                <a:solidFill>
                  <a:srgbClr val="FFC66D"/>
                </a:solidFill>
                <a:latin typeface="Courier New"/>
                <a:ea typeface="Courier New"/>
                <a:cs typeface="Courier New"/>
                <a:sym typeface="Courier New"/>
              </a:rPr>
              <a:t>=&gt; </a:t>
            </a:r>
            <a:r>
              <a:rPr lang="fr" sz="1400">
                <a:solidFill>
                  <a:srgbClr val="FFCC66"/>
                </a:solidFill>
                <a:latin typeface="Courier New"/>
                <a:ea typeface="Courier New"/>
                <a:cs typeface="Courier New"/>
                <a:sym typeface="Courier New"/>
              </a:rPr>
              <a:t>'drv_1'</a:t>
            </a:r>
            <a:r>
              <a:rPr lang="fr" sz="1400">
                <a:solidFill>
                  <a:srgbClr val="CC7832"/>
                </a:solidFill>
                <a:latin typeface="Courier New"/>
                <a:ea typeface="Courier New"/>
                <a:cs typeface="Courier New"/>
                <a:sym typeface="Courier New"/>
              </a:rPr>
              <a:t>,</a:t>
            </a:r>
          </a:p>
          <a:p>
            <a:pPr lvl="0">
              <a:spcBef>
                <a:spcPts val="0"/>
              </a:spcBef>
              <a:buNone/>
            </a:pPr>
            <a:r>
              <a:rPr lang="fr" sz="1400">
                <a:solidFill>
                  <a:srgbClr val="E6B422"/>
                </a:solidFill>
                <a:latin typeface="Courier New"/>
                <a:ea typeface="Courier New"/>
                <a:cs typeface="Courier New"/>
                <a:sym typeface="Courier New"/>
              </a:rPr>
              <a:t>)</a:t>
            </a:r>
          </a:p>
          <a:p>
            <a:pPr lvl="0">
              <a:spcBef>
                <a:spcPts val="0"/>
              </a:spcBef>
              <a:buNone/>
            </a:pPr>
            <a:r>
              <a:rPr lang="fr" sz="1400">
                <a:solidFill>
                  <a:srgbClr val="B4A7D6"/>
                </a:solidFill>
                <a:latin typeface="Courier New"/>
                <a:ea typeface="Courier New"/>
                <a:cs typeface="Courier New"/>
                <a:sym typeface="Courier New"/>
              </a:rPr>
              <a:t># Check for 0 or 1 rows</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fr"/>
              <a:t>Back to the paper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265500" y="104300"/>
            <a:ext cx="4045200" cy="1710300"/>
          </a:xfrm>
          <a:prstGeom prst="rect">
            <a:avLst/>
          </a:prstGeom>
        </p:spPr>
        <p:txBody>
          <a:bodyPr anchorCtr="0" anchor="b" bIns="91425" lIns="91425" rIns="91425" tIns="91425">
            <a:noAutofit/>
          </a:bodyPr>
          <a:lstStyle/>
          <a:p>
            <a:pPr lvl="0">
              <a:spcBef>
                <a:spcPts val="0"/>
              </a:spcBef>
              <a:buNone/>
            </a:pPr>
            <a:r>
              <a:rPr lang="fr"/>
              <a:t>Article Results</a:t>
            </a:r>
          </a:p>
        </p:txBody>
      </p:sp>
      <p:sp>
        <p:nvSpPr>
          <p:cNvPr id="145" name="Shape 145"/>
          <p:cNvSpPr txBox="1"/>
          <p:nvPr>
            <p:ph idx="1" type="subTitle"/>
          </p:nvPr>
        </p:nvSpPr>
        <p:spPr>
          <a:xfrm>
            <a:off x="265500" y="1898999"/>
            <a:ext cx="4045200" cy="2636100"/>
          </a:xfrm>
          <a:prstGeom prst="rect">
            <a:avLst/>
          </a:prstGeom>
        </p:spPr>
        <p:txBody>
          <a:bodyPr anchorCtr="0" anchor="t" bIns="91425" lIns="91425" rIns="91425" tIns="91425">
            <a:noAutofit/>
          </a:bodyPr>
          <a:lstStyle/>
          <a:p>
            <a:pPr indent="-228600" lvl="0" marL="457200" rtl="0" algn="l">
              <a:spcBef>
                <a:spcPts val="0"/>
              </a:spcBef>
              <a:buChar char="●"/>
            </a:pPr>
            <a:r>
              <a:rPr lang="fr"/>
              <a:t>67 Rails project surveyed</a:t>
            </a:r>
          </a:p>
          <a:p>
            <a:pPr indent="-228600" lvl="0" marL="457200" rtl="0" algn="l">
              <a:spcBef>
                <a:spcPts val="0"/>
              </a:spcBef>
              <a:buChar char="●"/>
            </a:pPr>
            <a:r>
              <a:rPr lang="fr"/>
              <a:t>used just 3.8 transactions against 52.4 validations and 92.8 associations</a:t>
            </a:r>
          </a:p>
          <a:p>
            <a:pPr indent="-228600" lvl="0" marL="457200" rtl="0" algn="l">
              <a:spcBef>
                <a:spcPts val="0"/>
              </a:spcBef>
              <a:buChar char="●"/>
            </a:pPr>
            <a:r>
              <a:rPr lang="fr"/>
              <a:t>Most consistency checks are in the application</a:t>
            </a:r>
          </a:p>
          <a:p>
            <a:pPr lvl="0" algn="l">
              <a:spcBef>
                <a:spcPts val="0"/>
              </a:spcBef>
              <a:buNone/>
            </a:pPr>
            <a:r>
              <a:t/>
            </a:r>
            <a:endParaRPr/>
          </a:p>
        </p:txBody>
      </p:sp>
      <p:sp>
        <p:nvSpPr>
          <p:cNvPr id="146" name="Shape 146"/>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t/>
            </a:r>
            <a:endParaRPr/>
          </a:p>
        </p:txBody>
      </p:sp>
      <p:pic>
        <p:nvPicPr>
          <p:cNvPr id="147" name="Shape 147"/>
          <p:cNvPicPr preferRelativeResize="0"/>
          <p:nvPr/>
        </p:nvPicPr>
        <p:blipFill>
          <a:blip r:embed="rId3">
            <a:alphaModFix/>
          </a:blip>
          <a:stretch>
            <a:fillRect/>
          </a:stretch>
        </p:blipFill>
        <p:spPr>
          <a:xfrm>
            <a:off x="4957880" y="0"/>
            <a:ext cx="3800238"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Learn to evaluate ORM’s			Use ORM’s better</a:t>
            </a:r>
          </a:p>
        </p:txBody>
      </p:sp>
      <p:sp>
        <p:nvSpPr>
          <p:cNvPr id="153" name="Shape 153"/>
          <p:cNvSpPr txBox="1"/>
          <p:nvPr>
            <p:ph idx="1" type="body"/>
          </p:nvPr>
        </p:nvSpPr>
        <p:spPr>
          <a:xfrm>
            <a:off x="311700" y="1152475"/>
            <a:ext cx="3999900" cy="3416400"/>
          </a:xfrm>
          <a:prstGeom prst="rect">
            <a:avLst/>
          </a:prstGeom>
        </p:spPr>
        <p:txBody>
          <a:bodyPr anchorCtr="0" anchor="t" bIns="91425" lIns="91425" rIns="91425" tIns="91425">
            <a:noAutofit/>
          </a:bodyPr>
          <a:lstStyle/>
          <a:p>
            <a:pPr indent="-228600" lvl="0" marL="457200" rtl="0">
              <a:spcBef>
                <a:spcPts val="0"/>
              </a:spcBef>
            </a:pPr>
            <a:r>
              <a:rPr lang="fr"/>
              <a:t>What SQL does User.create() run?</a:t>
            </a:r>
          </a:p>
          <a:p>
            <a:pPr indent="-228600" lvl="0" marL="457200" rtl="0">
              <a:spcBef>
                <a:spcPts val="0"/>
              </a:spcBef>
            </a:pPr>
            <a:r>
              <a:rPr lang="fr"/>
              <a:t>Check FK behavior</a:t>
            </a:r>
          </a:p>
          <a:p>
            <a:pPr indent="-228600" lvl="0" marL="457200" rtl="0">
              <a:spcBef>
                <a:spcPts val="0"/>
              </a:spcBef>
            </a:pPr>
            <a:r>
              <a:rPr lang="fr"/>
              <a:t>Check error handling on constraint failures</a:t>
            </a:r>
          </a:p>
          <a:p>
            <a:pPr lvl="0">
              <a:spcBef>
                <a:spcPts val="0"/>
              </a:spcBef>
              <a:buNone/>
            </a:pPr>
            <a:r>
              <a:t/>
            </a:r>
            <a:endParaRPr/>
          </a:p>
        </p:txBody>
      </p:sp>
      <p:sp>
        <p:nvSpPr>
          <p:cNvPr id="154" name="Shape 154"/>
          <p:cNvSpPr txBox="1"/>
          <p:nvPr>
            <p:ph idx="2" type="body"/>
          </p:nvPr>
        </p:nvSpPr>
        <p:spPr>
          <a:xfrm>
            <a:off x="4832400" y="1152475"/>
            <a:ext cx="3999900" cy="3416400"/>
          </a:xfrm>
          <a:prstGeom prst="rect">
            <a:avLst/>
          </a:prstGeom>
        </p:spPr>
        <p:txBody>
          <a:bodyPr anchorCtr="0" anchor="t" bIns="91425" lIns="91425" rIns="91425" tIns="91425">
            <a:noAutofit/>
          </a:bodyPr>
          <a:lstStyle/>
          <a:p>
            <a:pPr indent="-228600" lvl="0" marL="457200" rtl="0">
              <a:spcBef>
                <a:spcPts val="0"/>
              </a:spcBef>
            </a:pPr>
            <a:r>
              <a:rPr lang="fr"/>
              <a:t>Use database constraints</a:t>
            </a:r>
          </a:p>
          <a:p>
            <a:pPr indent="-228600" lvl="0" marL="457200" rtl="0">
              <a:spcBef>
                <a:spcPts val="0"/>
              </a:spcBef>
            </a:pPr>
            <a:r>
              <a:rPr lang="fr"/>
              <a:t>UPDATE with a WHERE clause, not .save()</a:t>
            </a:r>
          </a:p>
          <a:p>
            <a:pPr indent="-228600" lvl="0" marL="457200" rtl="0">
              <a:spcBef>
                <a:spcPts val="0"/>
              </a:spcBef>
            </a:pPr>
            <a:r>
              <a:rPr lang="fr"/>
              <a:t>Give up on same ORM, different database</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fr"/>
              <a:t>Conclusion</a:t>
            </a:r>
          </a:p>
        </p:txBody>
      </p:sp>
      <p:sp>
        <p:nvSpPr>
          <p:cNvPr id="160" name="Shape 160"/>
          <p:cNvSpPr txBox="1"/>
          <p:nvPr>
            <p:ph idx="1" type="subTitle"/>
          </p:nvPr>
        </p:nvSpPr>
        <p:spPr>
          <a:xfrm>
            <a:off x="818000" y="2951025"/>
            <a:ext cx="7507800" cy="1016400"/>
          </a:xfrm>
          <a:prstGeom prst="rect">
            <a:avLst/>
          </a:prstGeom>
        </p:spPr>
        <p:txBody>
          <a:bodyPr anchorCtr="0" anchor="t" bIns="91425" lIns="91425" rIns="91425" tIns="91425">
            <a:noAutofit/>
          </a:bodyPr>
          <a:lstStyle/>
          <a:p>
            <a:pPr lvl="0" rtl="0" algn="l">
              <a:spcBef>
                <a:spcPts val="0"/>
              </a:spcBef>
              <a:buNone/>
            </a:pPr>
            <a:r>
              <a:rPr lang="fr"/>
              <a:t>DATABASE EXPERTS: </a:t>
            </a:r>
          </a:p>
          <a:p>
            <a:pPr lvl="0" algn="l">
              <a:spcBef>
                <a:spcPts val="0"/>
              </a:spcBef>
              <a:buNone/>
            </a:pPr>
            <a:r>
              <a:rPr lang="fr"/>
              <a:t>(do 30 years of research on consistency and locking)</a:t>
            </a:r>
          </a:p>
          <a:p>
            <a:pPr lvl="0" algn="l">
              <a:spcBef>
                <a:spcPts val="0"/>
              </a:spcBef>
              <a:buNone/>
            </a:pPr>
            <a:r>
              <a:t/>
            </a:r>
            <a:endParaRPr/>
          </a:p>
          <a:p>
            <a:pPr lvl="0" algn="l">
              <a:spcBef>
                <a:spcPts val="0"/>
              </a:spcBef>
              <a:buNone/>
            </a:pPr>
            <a:r>
              <a:rPr lang="fr"/>
              <a:t>RAILS: Nah, we're good </a:t>
            </a:r>
          </a:p>
        </p:txBody>
      </p:sp>
      <p:cxnSp>
        <p:nvCxnSpPr>
          <p:cNvPr id="161" name="Shape 161"/>
          <p:cNvCxnSpPr/>
          <p:nvPr/>
        </p:nvCxnSpPr>
        <p:spPr>
          <a:xfrm>
            <a:off x="656825" y="2923275"/>
            <a:ext cx="0" cy="1359900"/>
          </a:xfrm>
          <a:prstGeom prst="straightConnector1">
            <a:avLst/>
          </a:prstGeom>
          <a:noFill/>
          <a:ln cap="flat" cmpd="sng" w="38100">
            <a:solidFill>
              <a:srgbClr val="FFFFFF"/>
            </a:solidFill>
            <a:prstDash val="solid"/>
            <a:round/>
            <a:headEnd len="lg" w="lg" type="none"/>
            <a:tailEnd len="lg" w="lg" type="none"/>
          </a:ln>
        </p:spPr>
      </p:cxnSp>
      <p:cxnSp>
        <p:nvCxnSpPr>
          <p:cNvPr id="162" name="Shape 162"/>
          <p:cNvCxnSpPr/>
          <p:nvPr/>
        </p:nvCxnSpPr>
        <p:spPr>
          <a:xfrm>
            <a:off x="656825" y="3108300"/>
            <a:ext cx="0" cy="1359900"/>
          </a:xfrm>
          <a:prstGeom prst="straightConnector1">
            <a:avLst/>
          </a:prstGeom>
          <a:noFill/>
          <a:ln cap="flat" cmpd="sng" w="38100">
            <a:solidFill>
              <a:srgbClr val="FFFFFF"/>
            </a:solidFill>
            <a:prstDash val="solid"/>
            <a:round/>
            <a:headEnd len="lg" w="lg" type="none"/>
            <a:tailEnd len="lg" w="lg"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231275"/>
            <a:ext cx="8520600" cy="786300"/>
          </a:xfrm>
          <a:prstGeom prst="rect">
            <a:avLst/>
          </a:prstGeom>
        </p:spPr>
        <p:txBody>
          <a:bodyPr anchorCtr="0" anchor="t" bIns="91425" lIns="91425" rIns="91425" tIns="91425">
            <a:noAutofit/>
          </a:bodyPr>
          <a:lstStyle/>
          <a:p>
            <a:pPr lvl="0" rtl="0">
              <a:lnSpc>
                <a:spcPct val="115000"/>
              </a:lnSpc>
              <a:spcBef>
                <a:spcPts val="1400"/>
              </a:spcBef>
              <a:spcAft>
                <a:spcPts val="400"/>
              </a:spcAft>
              <a:buNone/>
            </a:pPr>
            <a:r>
              <a:rPr lang="fr">
                <a:solidFill>
                  <a:srgbClr val="FFFFFF"/>
                </a:solidFill>
              </a:rPr>
              <a:t>What can be done about the anomalies?</a:t>
            </a:r>
          </a:p>
          <a:p>
            <a:pPr lvl="0">
              <a:spcBef>
                <a:spcPts val="0"/>
              </a:spcBef>
              <a:buNone/>
            </a:pPr>
            <a:r>
              <a:t/>
            </a:r>
            <a:endParaRPr/>
          </a:p>
        </p:txBody>
      </p:sp>
      <p:sp>
        <p:nvSpPr>
          <p:cNvPr id="168" name="Shape 1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fr"/>
              <a:t>The paper concludes that there is currently no database-backed solution that “respects and assists with application programmer desires for a clean way of expressing correctness criteria in domain logic</a:t>
            </a:r>
          </a:p>
          <a:p>
            <a:pPr lvl="0">
              <a:spcBef>
                <a:spcPts val="0"/>
              </a:spcBef>
              <a:buNone/>
            </a:pPr>
            <a:r>
              <a:rPr lang="fr"/>
              <a:t>Authors believe that “there is an opportunity and pressing need to build systems that provide all three criteria: performance, correctness, and programmability.”</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1164600"/>
          </a:xfrm>
          <a:prstGeom prst="rect">
            <a:avLst/>
          </a:prstGeom>
        </p:spPr>
        <p:txBody>
          <a:bodyPr anchorCtr="0" anchor="t" bIns="91425" lIns="91425" rIns="91425" tIns="91425">
            <a:noAutofit/>
          </a:bodyPr>
          <a:lstStyle/>
          <a:p>
            <a:pPr lvl="0" algn="ctr">
              <a:spcBef>
                <a:spcPts val="0"/>
              </a:spcBef>
              <a:buNone/>
            </a:pPr>
            <a:r>
              <a:rPr lang="fr" sz="3600">
                <a:solidFill>
                  <a:srgbClr val="FFFFFF"/>
                </a:solidFill>
              </a:rPr>
              <a:t>Application users and framework authors need a </a:t>
            </a:r>
            <a:r>
              <a:rPr lang="fr" sz="3600">
                <a:solidFill>
                  <a:srgbClr val="E6B8AF"/>
                </a:solidFill>
              </a:rPr>
              <a:t>new database interface</a:t>
            </a:r>
            <a:r>
              <a:rPr lang="fr" sz="3600">
                <a:solidFill>
                  <a:srgbClr val="FFFFFF"/>
                </a:solidFill>
              </a:rPr>
              <a:t> that will enable them to</a:t>
            </a:r>
          </a:p>
        </p:txBody>
      </p:sp>
      <p:sp>
        <p:nvSpPr>
          <p:cNvPr id="174" name="Shape 174"/>
          <p:cNvSpPr txBox="1"/>
          <p:nvPr>
            <p:ph idx="1" type="body"/>
          </p:nvPr>
        </p:nvSpPr>
        <p:spPr>
          <a:xfrm>
            <a:off x="311700" y="2072200"/>
            <a:ext cx="8520600" cy="2496600"/>
          </a:xfrm>
          <a:prstGeom prst="rect">
            <a:avLst/>
          </a:prstGeom>
        </p:spPr>
        <p:txBody>
          <a:bodyPr anchorCtr="0" anchor="t" bIns="91425" lIns="91425" rIns="91425" tIns="91425">
            <a:noAutofit/>
          </a:bodyPr>
          <a:lstStyle/>
          <a:p>
            <a:pPr indent="-228600" lvl="0" marL="457200" rtl="0">
              <a:spcBef>
                <a:spcPts val="0"/>
              </a:spcBef>
              <a:buChar char="●"/>
            </a:pPr>
            <a:r>
              <a:rPr lang="fr"/>
              <a:t>C</a:t>
            </a:r>
            <a:r>
              <a:rPr lang="fr"/>
              <a:t>ross-DB flexibility</a:t>
            </a:r>
          </a:p>
          <a:p>
            <a:pPr indent="-228600" lvl="0" marL="457200" rtl="0">
              <a:spcBef>
                <a:spcPts val="0"/>
              </a:spcBef>
              <a:buChar char="●"/>
            </a:pPr>
            <a:r>
              <a:rPr lang="fr"/>
              <a:t>Common interfaces for error handling, CRUD</a:t>
            </a:r>
          </a:p>
          <a:p>
            <a:pPr indent="-228600" lvl="0" marL="457200" rtl="0">
              <a:spcBef>
                <a:spcPts val="0"/>
              </a:spcBef>
              <a:buChar char="●"/>
            </a:pPr>
            <a:r>
              <a:rPr lang="fr"/>
              <a:t>Make it easier for ORM developers to use your database</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fr"/>
              <a:t>Background</a:t>
            </a:r>
          </a:p>
        </p:txBody>
      </p:sp>
      <p:sp>
        <p:nvSpPr>
          <p:cNvPr id="66" name="Shape 66"/>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rtl="0">
              <a:spcBef>
                <a:spcPts val="0"/>
              </a:spcBef>
              <a:buNone/>
            </a:pPr>
            <a:r>
              <a:rPr lang="fr"/>
              <a:t>MVC </a:t>
            </a:r>
            <a:r>
              <a:rPr lang="fr"/>
              <a:t>frameworks</a:t>
            </a:r>
          </a:p>
          <a:p>
            <a:pPr lvl="0" rtl="0">
              <a:spcBef>
                <a:spcPts val="0"/>
              </a:spcBef>
              <a:buNone/>
            </a:pPr>
            <a:r>
              <a:rPr lang="fr"/>
              <a:t>Ruby on Rails</a:t>
            </a:r>
          </a:p>
          <a:p>
            <a:pPr lvl="0" rtl="0">
              <a:spcBef>
                <a:spcPts val="0"/>
              </a:spcBef>
              <a:buNone/>
            </a:pPr>
            <a:r>
              <a:rPr lang="fr"/>
              <a:t>ORM-based programming </a:t>
            </a:r>
          </a:p>
          <a:p>
            <a:pPr lvl="0">
              <a:spcBef>
                <a:spcPts val="0"/>
              </a:spcBef>
              <a:buNone/>
            </a:pPr>
            <a:r>
              <a:rPr lang="fr"/>
              <a:t>ActiveRecord</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fr" sz="6000"/>
              <a:t>Thanks !</a:t>
            </a:r>
          </a:p>
        </p:txBody>
      </p:sp>
      <p:sp>
        <p:nvSpPr>
          <p:cNvPr id="180" name="Shape 18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fr"/>
              <a:t>T</a:t>
            </a:r>
            <a:r>
              <a:rPr lang="fr"/>
              <a:t>hese slides are available at</a:t>
            </a:r>
          </a:p>
          <a:p>
            <a:pPr lvl="0">
              <a:spcBef>
                <a:spcPts val="0"/>
              </a:spcBef>
              <a:buNone/>
            </a:pPr>
            <a:r>
              <a:rPr lang="fr">
                <a:solidFill>
                  <a:srgbClr val="E6B8AF"/>
                </a:solidFill>
              </a:rPr>
              <a:t>github.com/aribyassine/slides</a:t>
            </a:r>
          </a:p>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fr"/>
              <a:t>get the database out of the way and let the application do the work.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2281250" y="2141250"/>
            <a:ext cx="4632000" cy="861000"/>
          </a:xfrm>
          <a:prstGeom prst="rect">
            <a:avLst/>
          </a:prstGeom>
        </p:spPr>
        <p:txBody>
          <a:bodyPr anchorCtr="0" anchor="ctr" bIns="91425" lIns="91425" rIns="91425" tIns="91425">
            <a:noAutofit/>
          </a:bodyPr>
          <a:lstStyle/>
          <a:p>
            <a:pPr lvl="0">
              <a:spcBef>
                <a:spcPts val="0"/>
              </a:spcBef>
              <a:buNone/>
            </a:pPr>
            <a:r>
              <a:rPr lang="fr"/>
              <a:t>What happens when you create a user in Rails?</a:t>
            </a:r>
          </a:p>
        </p:txBody>
      </p:sp>
      <p:sp>
        <p:nvSpPr>
          <p:cNvPr id="77" name="Shape 77"/>
          <p:cNvSpPr txBox="1"/>
          <p:nvPr>
            <p:ph type="title"/>
          </p:nvPr>
        </p:nvSpPr>
        <p:spPr>
          <a:xfrm>
            <a:off x="2041550" y="2132050"/>
            <a:ext cx="5130000" cy="861000"/>
          </a:xfrm>
          <a:prstGeom prst="rect">
            <a:avLst/>
          </a:prstGeom>
        </p:spPr>
        <p:txBody>
          <a:bodyPr anchorCtr="0" anchor="ctr" bIns="91425" lIns="91425" rIns="91425" tIns="91425">
            <a:noAutofit/>
          </a:bodyPr>
          <a:lstStyle/>
          <a:p>
            <a:pPr lvl="0" rtl="0">
              <a:spcBef>
                <a:spcPts val="0"/>
              </a:spcBef>
              <a:buNone/>
            </a:pPr>
            <a:r>
              <a:rPr lang="fr"/>
              <a:t>What happens when you create a user in Rails?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solidFill>
                  <a:srgbClr val="F4CCCC"/>
                </a:solidFill>
              </a:rPr>
              <a:t>Four queries</a:t>
            </a:r>
          </a:p>
        </p:txBody>
      </p:sp>
      <p:sp>
        <p:nvSpPr>
          <p:cNvPr id="83" name="Shape 83"/>
          <p:cNvSpPr txBox="1"/>
          <p:nvPr>
            <p:ph idx="1" type="body"/>
          </p:nvPr>
        </p:nvSpPr>
        <p:spPr>
          <a:xfrm>
            <a:off x="311700" y="1152475"/>
            <a:ext cx="8520600" cy="1401000"/>
          </a:xfrm>
          <a:prstGeom prst="rect">
            <a:avLst/>
          </a:prstGeom>
        </p:spPr>
        <p:txBody>
          <a:bodyPr anchorCtr="0" anchor="t" bIns="91425" lIns="91425" rIns="91425" tIns="91425">
            <a:noAutofit/>
          </a:bodyPr>
          <a:lstStyle/>
          <a:p>
            <a:pPr indent="-228600" lvl="0" marL="457200" rtl="0">
              <a:spcBef>
                <a:spcPts val="0"/>
              </a:spcBef>
              <a:buFont typeface="Courier New"/>
              <a:buChar char="●"/>
            </a:pPr>
            <a:r>
              <a:rPr lang="fr">
                <a:latin typeface="Courier New"/>
                <a:ea typeface="Courier New"/>
                <a:cs typeface="Courier New"/>
                <a:sym typeface="Courier New"/>
              </a:rPr>
              <a:t>BEGIN</a:t>
            </a:r>
          </a:p>
          <a:p>
            <a:pPr indent="-228600" lvl="0" marL="457200" rtl="0">
              <a:spcBef>
                <a:spcPts val="0"/>
              </a:spcBef>
              <a:buFont typeface="Courier New"/>
              <a:buChar char="●"/>
            </a:pPr>
            <a:r>
              <a:rPr lang="fr">
                <a:latin typeface="Courier New"/>
                <a:ea typeface="Courier New"/>
                <a:cs typeface="Courier New"/>
                <a:sym typeface="Courier New"/>
              </a:rPr>
              <a:t>SELECT * FROM users WHERE ema</a:t>
            </a:r>
            <a:r>
              <a:rPr lang="fr">
                <a:solidFill>
                  <a:srgbClr val="CCCCCC"/>
                </a:solidFill>
                <a:latin typeface="Courier New"/>
                <a:ea typeface="Courier New"/>
                <a:cs typeface="Courier New"/>
                <a:sym typeface="Courier New"/>
              </a:rPr>
              <a:t>il=’</a:t>
            </a:r>
            <a:r>
              <a:rPr lang="fr" u="sng">
                <a:solidFill>
                  <a:srgbClr val="CCCCCC"/>
                </a:solidFill>
                <a:latin typeface="Courier New"/>
                <a:ea typeface="Courier New"/>
                <a:cs typeface="Courier New"/>
                <a:sym typeface="Courier New"/>
                <a:hlinkClick r:id="rId3"/>
              </a:rPr>
              <a:t>foo@bar.com</a:t>
            </a:r>
            <a:r>
              <a:rPr lang="fr">
                <a:solidFill>
                  <a:srgbClr val="CCCCCC"/>
                </a:solidFill>
                <a:latin typeface="Courier New"/>
                <a:ea typeface="Courier New"/>
                <a:cs typeface="Courier New"/>
                <a:sym typeface="Courier New"/>
              </a:rPr>
              <a:t>’</a:t>
            </a:r>
          </a:p>
          <a:p>
            <a:pPr indent="-228600" lvl="0" marL="457200" rtl="0">
              <a:spcBef>
                <a:spcPts val="0"/>
              </a:spcBef>
              <a:buFont typeface="Courier New"/>
              <a:buChar char="●"/>
            </a:pPr>
            <a:r>
              <a:rPr lang="fr">
                <a:latin typeface="Courier New"/>
                <a:ea typeface="Courier New"/>
                <a:cs typeface="Courier New"/>
                <a:sym typeface="Courier New"/>
              </a:rPr>
              <a:t>INSERT INTO users …</a:t>
            </a:r>
          </a:p>
          <a:p>
            <a:pPr indent="-228600" lvl="0" marL="457200">
              <a:spcBef>
                <a:spcPts val="0"/>
              </a:spcBef>
              <a:buFont typeface="Courier New"/>
              <a:buChar char="●"/>
            </a:pPr>
            <a:r>
              <a:rPr lang="fr">
                <a:latin typeface="Courier New"/>
                <a:ea typeface="Courier New"/>
                <a:cs typeface="Courier New"/>
                <a:sym typeface="Courier New"/>
              </a:rPr>
              <a:t>COMMIT</a:t>
            </a:r>
          </a:p>
        </p:txBody>
      </p:sp>
      <p:sp>
        <p:nvSpPr>
          <p:cNvPr id="84" name="Shape 84"/>
          <p:cNvSpPr txBox="1"/>
          <p:nvPr/>
        </p:nvSpPr>
        <p:spPr>
          <a:xfrm>
            <a:off x="368700" y="2802200"/>
            <a:ext cx="8520600" cy="2073900"/>
          </a:xfrm>
          <a:prstGeom prst="rect">
            <a:avLst/>
          </a:prstGeom>
          <a:noFill/>
          <a:ln>
            <a:noFill/>
          </a:ln>
        </p:spPr>
        <p:txBody>
          <a:bodyPr anchorCtr="0" anchor="t" bIns="91425" lIns="91425" rIns="91425" tIns="91425">
            <a:noAutofit/>
          </a:bodyPr>
          <a:lstStyle/>
          <a:p>
            <a:pPr lvl="0">
              <a:spcBef>
                <a:spcPts val="0"/>
              </a:spcBef>
              <a:buNone/>
            </a:pPr>
            <a:r>
              <a:rPr lang="fr" sz="3000">
                <a:solidFill>
                  <a:srgbClr val="F3F3F3"/>
                </a:solidFill>
                <a:latin typeface="Oswald"/>
                <a:ea typeface="Oswald"/>
                <a:cs typeface="Oswald"/>
                <a:sym typeface="Oswald"/>
              </a:rPr>
              <a:t>This is slow</a:t>
            </a:r>
          </a:p>
          <a:p>
            <a:pPr lvl="0">
              <a:spcBef>
                <a:spcPts val="0"/>
              </a:spcBef>
              <a:buNone/>
            </a:pPr>
            <a:r>
              <a:rPr lang="fr" sz="3000">
                <a:solidFill>
                  <a:srgbClr val="F3F3F3"/>
                </a:solidFill>
                <a:latin typeface="Oswald"/>
                <a:ea typeface="Oswald"/>
                <a:cs typeface="Oswald"/>
                <a:sym typeface="Oswald"/>
              </a:rPr>
              <a:t>This is also incorrect!</a:t>
            </a:r>
          </a:p>
        </p:txBody>
      </p:sp>
      <p:pic>
        <p:nvPicPr>
          <p:cNvPr descr="Two records with the same email" id="85" name="Shape 85"/>
          <p:cNvPicPr preferRelativeResize="0"/>
          <p:nvPr/>
        </p:nvPicPr>
        <p:blipFill>
          <a:blip r:embed="rId4">
            <a:alphaModFix/>
          </a:blip>
          <a:stretch>
            <a:fillRect/>
          </a:stretch>
        </p:blipFill>
        <p:spPr>
          <a:xfrm>
            <a:off x="1603875" y="3829575"/>
            <a:ext cx="5807200" cy="104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solidFill>
                  <a:srgbClr val="F4CCCC"/>
                </a:solidFill>
              </a:rPr>
              <a:t>The motivation behind this apparent irrationality </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fr">
                <a:solidFill>
                  <a:schemeClr val="dk1"/>
                </a:solidFill>
              </a:rPr>
              <a:t>Enhance maintainability of the system</a:t>
            </a:r>
          </a:p>
          <a:p>
            <a:pPr indent="-228600" lvl="0" marL="457200" rtl="0">
              <a:lnSpc>
                <a:spcPct val="100000"/>
              </a:lnSpc>
              <a:spcBef>
                <a:spcPts val="0"/>
              </a:spcBef>
              <a:spcAft>
                <a:spcPts val="0"/>
              </a:spcAft>
              <a:buClr>
                <a:schemeClr val="dk1"/>
              </a:buClr>
              <a:buChar char="-"/>
            </a:pPr>
            <a:r>
              <a:rPr lang="fr">
                <a:solidFill>
                  <a:schemeClr val="dk1"/>
                </a:solidFill>
              </a:rPr>
              <a:t>The set of available integrity and concurrency control mechanisms at the database layer depends on the data model employed by the database</a:t>
            </a:r>
          </a:p>
          <a:p>
            <a:pPr indent="-228600" lvl="0" marL="457200" rtl="0">
              <a:lnSpc>
                <a:spcPct val="100000"/>
              </a:lnSpc>
              <a:spcBef>
                <a:spcPts val="0"/>
              </a:spcBef>
              <a:spcAft>
                <a:spcPts val="0"/>
              </a:spcAft>
              <a:buClr>
                <a:schemeClr val="dk1"/>
              </a:buClr>
              <a:buChar char="-"/>
            </a:pPr>
            <a:r>
              <a:rPr lang="fr">
                <a:solidFill>
                  <a:schemeClr val="dk1"/>
                </a:solidFill>
              </a:rPr>
              <a:t>(e.g: PostgresSQL) support foreign key constraints, while some other (e.g: MySQL’s MyISAM and NDB storage engines) do not.</a:t>
            </a:r>
          </a:p>
          <a:p>
            <a:pPr indent="-228600" lvl="0" marL="457200" rtl="0">
              <a:lnSpc>
                <a:spcPct val="100000"/>
              </a:lnSpc>
              <a:spcBef>
                <a:spcPts val="0"/>
              </a:spcBef>
              <a:spcAft>
                <a:spcPts val="0"/>
              </a:spcAft>
              <a:buClr>
                <a:schemeClr val="dk1"/>
              </a:buClr>
              <a:buChar char="-"/>
            </a:pPr>
            <a:r>
              <a:rPr lang="fr">
                <a:solidFill>
                  <a:schemeClr val="dk1"/>
                </a:solidFill>
              </a:rPr>
              <a:t> the </a:t>
            </a:r>
            <a:r>
              <a:rPr lang="fr">
                <a:solidFill>
                  <a:srgbClr val="E6B8AF"/>
                </a:solidFill>
              </a:rPr>
              <a:t>CHECK</a:t>
            </a:r>
            <a:r>
              <a:rPr lang="fr">
                <a:solidFill>
                  <a:schemeClr val="dk1"/>
                </a:solidFill>
              </a:rPr>
              <a:t> constraint used to check domain-specific integrity constraints, is supported by PostgresSQL, but not supported by MySQL</a:t>
            </a:r>
          </a:p>
          <a:p>
            <a:pPr lvl="0" rtl="0">
              <a:lnSpc>
                <a:spcPct val="100000"/>
              </a:lnSpc>
              <a:spcBef>
                <a:spcPts val="0"/>
              </a:spcBef>
              <a:spcAft>
                <a:spcPts val="0"/>
              </a:spcAft>
              <a:buNone/>
            </a:pPr>
            <a:r>
              <a:rPr lang="fr">
                <a:solidFill>
                  <a:schemeClr val="dk1"/>
                </a:solidFill>
              </a:rPr>
              <a:t>Facilitate testing</a:t>
            </a:r>
          </a:p>
          <a:p>
            <a:pPr indent="-228600" lvl="0" marL="457200" rtl="0">
              <a:lnSpc>
                <a:spcPct val="100000"/>
              </a:lnSpc>
              <a:spcBef>
                <a:spcPts val="0"/>
              </a:spcBef>
              <a:spcAft>
                <a:spcPts val="0"/>
              </a:spcAft>
              <a:buClr>
                <a:srgbClr val="FFFFFF"/>
              </a:buClr>
              <a:buChar char="-"/>
            </a:pPr>
            <a:r>
              <a:rPr lang="fr">
                <a:solidFill>
                  <a:srgbClr val="FFFFFF"/>
                </a:solidFill>
              </a:rPr>
              <a:t>In many cases, developers want to simply </a:t>
            </a:r>
            <a:r>
              <a:rPr i="1" lang="fr">
                <a:solidFill>
                  <a:srgbClr val="FFFFFF"/>
                </a:solidFill>
              </a:rPr>
              <a:t>dump</a:t>
            </a:r>
            <a:r>
              <a:rPr lang="fr">
                <a:solidFill>
                  <a:srgbClr val="FFFFFF"/>
                </a:solidFill>
              </a:rPr>
              <a:t> the sample data (known to be consistent) into the database and get along with testing their application. </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pic>
        <p:nvPicPr>
          <p:cNvPr descr="Paper abstract" id="96" name="Shape 96"/>
          <p:cNvPicPr preferRelativeResize="0"/>
          <p:nvPr/>
        </p:nvPicPr>
        <p:blipFill>
          <a:blip r:embed="rId3">
            <a:alphaModFix/>
          </a:blip>
          <a:stretch>
            <a:fillRect/>
          </a:stretch>
        </p:blipFill>
        <p:spPr>
          <a:xfrm>
            <a:off x="1681150" y="0"/>
            <a:ext cx="5781675"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ctrTitle"/>
          </p:nvPr>
        </p:nvSpPr>
        <p:spPr>
          <a:xfrm>
            <a:off x="671257" y="990800"/>
            <a:ext cx="7801500" cy="1730100"/>
          </a:xfrm>
          <a:prstGeom prst="rect">
            <a:avLst/>
          </a:prstGeom>
        </p:spPr>
        <p:txBody>
          <a:bodyPr anchorCtr="0" anchor="b" bIns="91425" lIns="91425" rIns="91425" tIns="91425">
            <a:noAutofit/>
          </a:bodyPr>
          <a:lstStyle/>
          <a:p>
            <a:pPr lvl="0" rtl="0">
              <a:lnSpc>
                <a:spcPct val="115000"/>
              </a:lnSpc>
              <a:spcBef>
                <a:spcPts val="2400"/>
              </a:spcBef>
              <a:spcAft>
                <a:spcPts val="600"/>
              </a:spcAft>
              <a:buNone/>
            </a:pPr>
            <a:r>
              <a:rPr lang="fr" sz="3000">
                <a:solidFill>
                  <a:srgbClr val="FFFFFF"/>
                </a:solidFill>
              </a:rPr>
              <a:t>BEGIN/SELECT/INSERT/COMMIT is not safe at READ COMMITTED</a:t>
            </a:r>
          </a:p>
          <a:p>
            <a:pPr lvl="0">
              <a:spcBef>
                <a:spcPts val="0"/>
              </a:spcBef>
              <a:buNone/>
            </a:pPr>
            <a:r>
              <a:t/>
            </a:r>
            <a:endParaRPr sz="3000"/>
          </a:p>
        </p:txBody>
      </p:sp>
      <p:sp>
        <p:nvSpPr>
          <p:cNvPr id="102" name="Shape 102"/>
          <p:cNvSpPr txBox="1"/>
          <p:nvPr>
            <p:ph idx="1" type="subTitle"/>
          </p:nvPr>
        </p:nvSpPr>
        <p:spPr>
          <a:xfrm>
            <a:off x="671250" y="2787725"/>
            <a:ext cx="7801500" cy="792600"/>
          </a:xfrm>
          <a:prstGeom prst="rect">
            <a:avLst/>
          </a:prstGeom>
        </p:spPr>
        <p:txBody>
          <a:bodyPr anchorCtr="0" anchor="t" bIns="91425" lIns="91425" rIns="91425" tIns="91425">
            <a:noAutofit/>
          </a:bodyPr>
          <a:lstStyle/>
          <a:p>
            <a:pPr lvl="0" rtl="0">
              <a:lnSpc>
                <a:spcPct val="115000"/>
              </a:lnSpc>
              <a:spcBef>
                <a:spcPts val="2400"/>
              </a:spcBef>
              <a:spcAft>
                <a:spcPts val="600"/>
              </a:spcAft>
              <a:buNone/>
            </a:pPr>
            <a:r>
              <a:rPr lang="fr" sz="2400">
                <a:solidFill>
                  <a:srgbClr val="E6B8AF"/>
                </a:solidFill>
              </a:rPr>
              <a:t>Most databases default to READ COMMITTED</a:t>
            </a:r>
          </a:p>
          <a:p>
            <a:pPr lvl="0" rtl="0">
              <a:lnSpc>
                <a:spcPct val="115000"/>
              </a:lnSpc>
              <a:spcBef>
                <a:spcPts val="2400"/>
              </a:spcBef>
              <a:spcAft>
                <a:spcPts val="600"/>
              </a:spcAft>
              <a:buNone/>
            </a:pPr>
            <a:r>
              <a:t/>
            </a:r>
            <a:endParaRPr b="1" sz="2400">
              <a:solidFill>
                <a:srgbClr val="E6B8AF"/>
              </a:solidFill>
            </a:endParaRPr>
          </a:p>
          <a:p>
            <a:pPr lvl="0" rtl="0">
              <a:lnSpc>
                <a:spcPct val="115000"/>
              </a:lnSpc>
              <a:spcBef>
                <a:spcPts val="2400"/>
              </a:spcBef>
              <a:spcAft>
                <a:spcPts val="600"/>
              </a:spcAft>
              <a:buNone/>
            </a:pPr>
            <a:r>
              <a:t/>
            </a:r>
            <a:endParaRPr b="1" sz="2400">
              <a:solidFill>
                <a:srgbClr val="FFFFFF"/>
              </a:solidFill>
            </a:endParaRP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ctrTitle"/>
          </p:nvPr>
        </p:nvSpPr>
        <p:spPr>
          <a:xfrm>
            <a:off x="671257" y="990800"/>
            <a:ext cx="7801500" cy="1730100"/>
          </a:xfrm>
          <a:prstGeom prst="rect">
            <a:avLst/>
          </a:prstGeom>
        </p:spPr>
        <p:txBody>
          <a:bodyPr anchorCtr="0" anchor="b" bIns="91425" lIns="91425" rIns="91425" tIns="91425">
            <a:noAutofit/>
          </a:bodyPr>
          <a:lstStyle/>
          <a:p>
            <a:pPr lvl="0" rtl="0">
              <a:lnSpc>
                <a:spcPct val="115000"/>
              </a:lnSpc>
              <a:spcBef>
                <a:spcPts val="2400"/>
              </a:spcBef>
              <a:spcAft>
                <a:spcPts val="600"/>
              </a:spcAft>
              <a:buNone/>
            </a:pPr>
            <a:r>
              <a:rPr lang="fr" sz="3000">
                <a:solidFill>
                  <a:srgbClr val="FFFFFF"/>
                </a:solidFill>
              </a:rPr>
              <a:t>Why do ORM authors prefer the slow way?</a:t>
            </a:r>
          </a:p>
        </p:txBody>
      </p:sp>
      <p:sp>
        <p:nvSpPr>
          <p:cNvPr id="108" name="Shape 108"/>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fr"/>
              <a:t>One vs Four Queries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