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9" r:id="rId7"/>
    <p:sldId id="270" r:id="rId8"/>
    <p:sldId id="271"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29/06/2020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68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29/06/2020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31442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29/06/2020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12257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29/06/2020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240457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6924A86-208E-425C-9BFB-A54BB61E24CB}" type="datetimeFigureOut">
              <a:rPr lang="it-IT" smtClean="0"/>
              <a:t>29/06/2020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19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6924A86-208E-425C-9BFB-A54BB61E24CB}" type="datetimeFigureOut">
              <a:rPr lang="it-IT" smtClean="0"/>
              <a:t>29/06/2020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151932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6924A86-208E-425C-9BFB-A54BB61E24CB}" type="datetimeFigureOut">
              <a:rPr lang="it-IT" smtClean="0"/>
              <a:t>29/06/2020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61635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6924A86-208E-425C-9BFB-A54BB61E24CB}" type="datetimeFigureOut">
              <a:rPr lang="it-IT" smtClean="0"/>
              <a:t>29/06/2020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414264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924A86-208E-425C-9BFB-A54BB61E24CB}" type="datetimeFigureOut">
              <a:rPr lang="it-IT" smtClean="0"/>
              <a:t>29/06/2020</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168640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924A86-208E-425C-9BFB-A54BB61E24CB}" type="datetimeFigureOut">
              <a:rPr lang="it-IT" smtClean="0"/>
              <a:t>29/06/2020</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99BE2A-72A7-4FC1-9820-69BB4F5DDBE6}" type="slidenum">
              <a:rPr lang="it-IT" smtClean="0"/>
              <a:t>‹N›</a:t>
            </a:fld>
            <a:endParaRPr lang="it-IT"/>
          </a:p>
        </p:txBody>
      </p:sp>
    </p:spTree>
    <p:extLst>
      <p:ext uri="{BB962C8B-B14F-4D97-AF65-F5344CB8AC3E}">
        <p14:creationId xmlns:p14="http://schemas.microsoft.com/office/powerpoint/2010/main" val="280573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6924A86-208E-425C-9BFB-A54BB61E24CB}" type="datetimeFigureOut">
              <a:rPr lang="it-IT" smtClean="0"/>
              <a:t>29/06/2020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71894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924A86-208E-425C-9BFB-A54BB61E24CB}" type="datetimeFigureOut">
              <a:rPr lang="it-IT" smtClean="0"/>
              <a:t>29/06/2020</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99BE2A-72A7-4FC1-9820-69BB4F5DDBE6}"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2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4F1471-347E-4E2F-A5A7-BD9A82860F70}"/>
              </a:ext>
            </a:extLst>
          </p:cNvPr>
          <p:cNvSpPr>
            <a:spLocks noGrp="1"/>
          </p:cNvSpPr>
          <p:nvPr>
            <p:ph type="ctrTitle"/>
          </p:nvPr>
        </p:nvSpPr>
        <p:spPr/>
        <p:txBody>
          <a:bodyPr>
            <a:normAutofit/>
          </a:bodyPr>
          <a:lstStyle/>
          <a:p>
            <a:r>
              <a:rPr lang="en-US" sz="5400" dirty="0"/>
              <a:t>Image server with REST API</a:t>
            </a:r>
          </a:p>
        </p:txBody>
      </p:sp>
    </p:spTree>
    <p:extLst>
      <p:ext uri="{BB962C8B-B14F-4D97-AF65-F5344CB8AC3E}">
        <p14:creationId xmlns:p14="http://schemas.microsoft.com/office/powerpoint/2010/main" val="33769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457200" indent="-457200">
              <a:buFont typeface="+mj-lt"/>
              <a:buAutoNum type="arabicPeriod"/>
            </a:pPr>
            <a:r>
              <a:rPr lang="en-US" sz="2400" b="1" dirty="0"/>
              <a:t>List: [GET] /users </a:t>
            </a:r>
            <a:r>
              <a:rPr lang="en-US" sz="1800" dirty="0">
                <a:solidFill>
                  <a:srgbClr val="FF0000"/>
                </a:solidFill>
              </a:rPr>
              <a:t>*</a:t>
            </a:r>
            <a:endParaRPr lang="en-US" sz="2400" dirty="0">
              <a:solidFill>
                <a:srgbClr val="FF0000"/>
              </a:solidFill>
            </a:endParaRPr>
          </a:p>
          <a:p>
            <a:pPr marL="457200" indent="-457200">
              <a:buFont typeface="+mj-lt"/>
              <a:buAutoNum type="arabicPeriod"/>
            </a:pPr>
            <a:r>
              <a:rPr lang="en-US" sz="2400" b="1" dirty="0"/>
              <a:t>Add: [POST] /users</a:t>
            </a:r>
          </a:p>
          <a:p>
            <a:pPr marL="457200" indent="-457200">
              <a:buFont typeface="+mj-lt"/>
              <a:buAutoNum type="arabicPeriod"/>
            </a:pPr>
            <a:r>
              <a:rPr lang="en-US" sz="2400" b="1" dirty="0"/>
              <a:t>Details: [GET] /users/{username} </a:t>
            </a:r>
            <a:r>
              <a:rPr lang="en-US" sz="1800" dirty="0">
                <a:solidFill>
                  <a:srgbClr val="FF0000"/>
                </a:solidFill>
              </a:rPr>
              <a:t>*</a:t>
            </a:r>
            <a:endParaRPr lang="en-US" sz="2400" dirty="0"/>
          </a:p>
          <a:p>
            <a:pPr marL="457200" indent="-457200">
              <a:buFont typeface="+mj-lt"/>
              <a:buAutoNum type="arabicPeriod"/>
            </a:pPr>
            <a:r>
              <a:rPr lang="en-US" sz="2400" b="1" dirty="0"/>
              <a:t>Remove: [DELETE] /users/{username}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users</a:t>
            </a:r>
          </a:p>
        </p:txBody>
      </p:sp>
      <p:sp>
        <p:nvSpPr>
          <p:cNvPr id="6" name="CasellaDiTesto 5">
            <a:extLst>
              <a:ext uri="{FF2B5EF4-FFF2-40B4-BE49-F238E27FC236}">
                <a16:creationId xmlns:a16="http://schemas.microsoft.com/office/drawing/2014/main" id="{EE9281BE-8DC4-446F-83E6-63BA82AF5223}"/>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
        <p:nvSpPr>
          <p:cNvPr id="7" name="CasellaDiTesto 6">
            <a:extLst>
              <a:ext uri="{FF2B5EF4-FFF2-40B4-BE49-F238E27FC236}">
                <a16:creationId xmlns:a16="http://schemas.microsoft.com/office/drawing/2014/main" id="{529F0F33-97FB-4729-A758-B67F1F5CCE50}"/>
              </a:ext>
            </a:extLst>
          </p:cNvPr>
          <p:cNvSpPr txBox="1"/>
          <p:nvPr/>
        </p:nvSpPr>
        <p:spPr>
          <a:xfrm>
            <a:off x="1097280" y="3855001"/>
            <a:ext cx="2324995" cy="369332"/>
          </a:xfrm>
          <a:prstGeom prst="rect">
            <a:avLst/>
          </a:prstGeom>
          <a:noFill/>
        </p:spPr>
        <p:txBody>
          <a:bodyPr wrap="none" rtlCol="0">
            <a:spAutoFit/>
          </a:bodyPr>
          <a:lstStyle/>
          <a:p>
            <a:r>
              <a:rPr lang="it-IT" i="1" dirty="0" err="1"/>
              <a:t>Example</a:t>
            </a:r>
            <a:r>
              <a:rPr lang="it-IT" i="1" dirty="0"/>
              <a:t>: user </a:t>
            </a:r>
            <a:r>
              <a:rPr lang="it-IT" i="1" dirty="0" err="1"/>
              <a:t>creation</a:t>
            </a:r>
            <a:endParaRPr lang="it-IT" i="1" dirty="0"/>
          </a:p>
        </p:txBody>
      </p:sp>
      <p:sp>
        <p:nvSpPr>
          <p:cNvPr id="9" name="CasellaDiTesto 8">
            <a:extLst>
              <a:ext uri="{FF2B5EF4-FFF2-40B4-BE49-F238E27FC236}">
                <a16:creationId xmlns:a16="http://schemas.microsoft.com/office/drawing/2014/main" id="{92793A56-7CE2-497B-9CF8-21F2FC2CC1EF}"/>
              </a:ext>
            </a:extLst>
          </p:cNvPr>
          <p:cNvSpPr txBox="1"/>
          <p:nvPr/>
        </p:nvSpPr>
        <p:spPr>
          <a:xfrm>
            <a:off x="1097280" y="4524414"/>
            <a:ext cx="1977977" cy="1200329"/>
          </a:xfrm>
          <a:prstGeom prst="rect">
            <a:avLst/>
          </a:prstGeom>
          <a:noFill/>
        </p:spPr>
        <p:txBody>
          <a:bodyPr wrap="none" rtlCol="0">
            <a:spAutoFit/>
          </a:bodyPr>
          <a:lstStyle/>
          <a:p>
            <a:r>
              <a:rPr lang="en-US" sz="1200" dirty="0"/>
              <a:t>POST /users</a:t>
            </a:r>
          </a:p>
          <a:p>
            <a:endParaRPr lang="en-US" sz="1200" dirty="0"/>
          </a:p>
          <a:p>
            <a:r>
              <a:rPr lang="en-US" sz="1200" dirty="0"/>
              <a:t>{</a:t>
            </a:r>
          </a:p>
          <a:p>
            <a:r>
              <a:rPr lang="en-US" sz="1200" dirty="0"/>
              <a:t>	“username”: “user1”,</a:t>
            </a:r>
          </a:p>
          <a:p>
            <a:r>
              <a:rPr lang="en-US" sz="1200" dirty="0"/>
              <a:t>	“password”: “test”</a:t>
            </a:r>
          </a:p>
          <a:p>
            <a:r>
              <a:rPr lang="en-US" sz="1200" dirty="0"/>
              <a:t>}</a:t>
            </a:r>
          </a:p>
        </p:txBody>
      </p:sp>
      <p:cxnSp>
        <p:nvCxnSpPr>
          <p:cNvPr id="15" name="Connettore 2 14">
            <a:extLst>
              <a:ext uri="{FF2B5EF4-FFF2-40B4-BE49-F238E27FC236}">
                <a16:creationId xmlns:a16="http://schemas.microsoft.com/office/drawing/2014/main" id="{616F3F22-BA45-4A25-8CC3-6BDA4F212288}"/>
              </a:ext>
            </a:extLst>
          </p:cNvPr>
          <p:cNvCxnSpPr/>
          <p:nvPr/>
        </p:nvCxnSpPr>
        <p:spPr>
          <a:xfrm>
            <a:off x="3262019" y="5152858"/>
            <a:ext cx="820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A6C3FEA6-B99D-47C3-A686-A69CF9AFCD8B}"/>
              </a:ext>
            </a:extLst>
          </p:cNvPr>
          <p:cNvSpPr txBox="1"/>
          <p:nvPr/>
        </p:nvSpPr>
        <p:spPr>
          <a:xfrm>
            <a:off x="4288988" y="4077372"/>
            <a:ext cx="3259226" cy="2169825"/>
          </a:xfrm>
          <a:prstGeom prst="rect">
            <a:avLst/>
          </a:prstGeom>
          <a:noFill/>
        </p:spPr>
        <p:txBody>
          <a:bodyPr wrap="none" rtlCol="0">
            <a:spAutoFit/>
          </a:bodyPr>
          <a:lstStyle/>
          <a:p>
            <a:r>
              <a:rPr lang="it-IT" sz="900" dirty="0"/>
              <a:t>{</a:t>
            </a:r>
          </a:p>
          <a:p>
            <a:r>
              <a:rPr lang="it-IT" sz="900" dirty="0"/>
              <a:t>    "id": "3b4d09899e9d405c",</a:t>
            </a:r>
          </a:p>
          <a:p>
            <a:r>
              <a:rPr lang="it-IT" sz="900" dirty="0"/>
              <a:t>    "username": "user1",</a:t>
            </a:r>
          </a:p>
          <a:p>
            <a:r>
              <a:rPr lang="it-IT" sz="900" dirty="0"/>
              <a:t>    "_links": {</a:t>
            </a:r>
          </a:p>
          <a:p>
            <a:r>
              <a:rPr lang="it-IT" sz="900" dirty="0"/>
              <a:t>        "images": {</a:t>
            </a:r>
          </a:p>
          <a:p>
            <a:r>
              <a:rPr lang="it-IT" sz="900" dirty="0"/>
              <a:t>            "</a:t>
            </a:r>
            <a:r>
              <a:rPr lang="it-IT" sz="900" dirty="0" err="1"/>
              <a:t>href</a:t>
            </a:r>
            <a:r>
              <a:rPr lang="it-IT" sz="900" dirty="0"/>
              <a:t>": "http://localhost:4567/users/user1/images"</a:t>
            </a:r>
          </a:p>
          <a:p>
            <a:r>
              <a:rPr lang="it-IT" sz="900" dirty="0"/>
              <a:t>        },</a:t>
            </a:r>
          </a:p>
          <a:p>
            <a:r>
              <a:rPr lang="it-IT" sz="900" dirty="0"/>
              <a:t>        "oauth2_clients": {</a:t>
            </a:r>
          </a:p>
          <a:p>
            <a:r>
              <a:rPr lang="it-IT" sz="900" dirty="0"/>
              <a:t>            "</a:t>
            </a:r>
            <a:r>
              <a:rPr lang="it-IT" sz="900" dirty="0" err="1"/>
              <a:t>href</a:t>
            </a:r>
            <a:r>
              <a:rPr lang="it-IT" sz="900" dirty="0"/>
              <a:t>": "http://localhost:4567/users/user1/oauth2/clients"</a:t>
            </a:r>
          </a:p>
          <a:p>
            <a:r>
              <a:rPr lang="it-IT" sz="900" dirty="0"/>
              <a:t>        },</a:t>
            </a:r>
          </a:p>
          <a:p>
            <a:r>
              <a:rPr lang="it-IT" sz="900" dirty="0"/>
              <a:t>        "self": {</a:t>
            </a:r>
          </a:p>
          <a:p>
            <a:r>
              <a:rPr lang="it-IT" sz="900" dirty="0"/>
              <a:t>            "</a:t>
            </a:r>
            <a:r>
              <a:rPr lang="it-IT" sz="900" dirty="0" err="1"/>
              <a:t>href</a:t>
            </a:r>
            <a:r>
              <a:rPr lang="it-IT" sz="900" dirty="0"/>
              <a:t>": "http://localhost:4567/users/user1"</a:t>
            </a:r>
          </a:p>
          <a:p>
            <a:r>
              <a:rPr lang="it-IT" sz="900" dirty="0"/>
              <a:t>        }</a:t>
            </a:r>
          </a:p>
          <a:p>
            <a:r>
              <a:rPr lang="it-IT" sz="900" dirty="0"/>
              <a:t>    }</a:t>
            </a:r>
          </a:p>
          <a:p>
            <a:r>
              <a:rPr lang="it-IT" sz="900" dirty="0"/>
              <a:t>}</a:t>
            </a:r>
          </a:p>
        </p:txBody>
      </p:sp>
    </p:spTree>
    <p:extLst>
      <p:ext uri="{BB962C8B-B14F-4D97-AF65-F5344CB8AC3E}">
        <p14:creationId xmlns:p14="http://schemas.microsoft.com/office/powerpoint/2010/main" val="3714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457200" indent="-457200">
              <a:buFont typeface="+mj-lt"/>
              <a:buAutoNum type="arabicPeriod"/>
            </a:pPr>
            <a:r>
              <a:rPr lang="en-US" sz="2400" b="1" dirty="0"/>
              <a:t>Login: [POST] /sessions</a:t>
            </a:r>
          </a:p>
          <a:p>
            <a:pPr marL="292608" lvl="1" indent="0">
              <a:buNone/>
            </a:pPr>
            <a:r>
              <a:rPr lang="en-US" sz="2200" dirty="0"/>
              <a:t>Returns a token (= session ID) to be used for authentication (Bearer token authentication)</a:t>
            </a:r>
          </a:p>
          <a:p>
            <a:pPr marL="457200" indent="-457200">
              <a:buFont typeface="+mj-lt"/>
              <a:buAutoNum type="arabicPeriod"/>
            </a:pPr>
            <a:r>
              <a:rPr lang="en-US" sz="2400" b="1" dirty="0"/>
              <a:t>Logout: [DELETE] /sessions/{session-id}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sessions</a:t>
            </a:r>
          </a:p>
        </p:txBody>
      </p:sp>
      <p:sp>
        <p:nvSpPr>
          <p:cNvPr id="4" name="CasellaDiTesto 3">
            <a:extLst>
              <a:ext uri="{FF2B5EF4-FFF2-40B4-BE49-F238E27FC236}">
                <a16:creationId xmlns:a16="http://schemas.microsoft.com/office/drawing/2014/main" id="{B256767D-5A46-463C-92C3-EF5EFB62BA73}"/>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
        <p:nvSpPr>
          <p:cNvPr id="6" name="CasellaDiTesto 5">
            <a:extLst>
              <a:ext uri="{FF2B5EF4-FFF2-40B4-BE49-F238E27FC236}">
                <a16:creationId xmlns:a16="http://schemas.microsoft.com/office/drawing/2014/main" id="{A155C65B-9869-433C-9F4D-DD8AAE52685F}"/>
              </a:ext>
            </a:extLst>
          </p:cNvPr>
          <p:cNvSpPr txBox="1"/>
          <p:nvPr/>
        </p:nvSpPr>
        <p:spPr>
          <a:xfrm>
            <a:off x="1097280" y="3855001"/>
            <a:ext cx="1551515" cy="369332"/>
          </a:xfrm>
          <a:prstGeom prst="rect">
            <a:avLst/>
          </a:prstGeom>
          <a:noFill/>
        </p:spPr>
        <p:txBody>
          <a:bodyPr wrap="none" rtlCol="0">
            <a:spAutoFit/>
          </a:bodyPr>
          <a:lstStyle/>
          <a:p>
            <a:r>
              <a:rPr lang="it-IT" i="1" dirty="0" err="1"/>
              <a:t>Example</a:t>
            </a:r>
            <a:r>
              <a:rPr lang="it-IT" i="1" dirty="0"/>
              <a:t>: login</a:t>
            </a:r>
          </a:p>
        </p:txBody>
      </p:sp>
      <p:sp>
        <p:nvSpPr>
          <p:cNvPr id="7" name="CasellaDiTesto 6">
            <a:extLst>
              <a:ext uri="{FF2B5EF4-FFF2-40B4-BE49-F238E27FC236}">
                <a16:creationId xmlns:a16="http://schemas.microsoft.com/office/drawing/2014/main" id="{7CD7D617-AE10-409C-A7FB-85A0A10FC854}"/>
              </a:ext>
            </a:extLst>
          </p:cNvPr>
          <p:cNvSpPr txBox="1"/>
          <p:nvPr/>
        </p:nvSpPr>
        <p:spPr>
          <a:xfrm>
            <a:off x="1097280" y="4375738"/>
            <a:ext cx="2656561" cy="461665"/>
          </a:xfrm>
          <a:prstGeom prst="rect">
            <a:avLst/>
          </a:prstGeom>
          <a:noFill/>
        </p:spPr>
        <p:txBody>
          <a:bodyPr wrap="none" rtlCol="0">
            <a:spAutoFit/>
          </a:bodyPr>
          <a:lstStyle/>
          <a:p>
            <a:r>
              <a:rPr lang="en-US" sz="1200" dirty="0"/>
              <a:t>POST /sessions</a:t>
            </a:r>
          </a:p>
          <a:p>
            <a:r>
              <a:rPr lang="en-US" sz="1200" dirty="0"/>
              <a:t>Authorization: Basic dXNlcjE6dGVzdA==</a:t>
            </a:r>
          </a:p>
        </p:txBody>
      </p:sp>
      <p:sp>
        <p:nvSpPr>
          <p:cNvPr id="8" name="CasellaDiTesto 7">
            <a:extLst>
              <a:ext uri="{FF2B5EF4-FFF2-40B4-BE49-F238E27FC236}">
                <a16:creationId xmlns:a16="http://schemas.microsoft.com/office/drawing/2014/main" id="{A1630E87-3044-47EC-9B4C-737CE57EBF25}"/>
              </a:ext>
            </a:extLst>
          </p:cNvPr>
          <p:cNvSpPr txBox="1"/>
          <p:nvPr/>
        </p:nvSpPr>
        <p:spPr>
          <a:xfrm>
            <a:off x="4973375" y="4375738"/>
            <a:ext cx="4472571" cy="1754326"/>
          </a:xfrm>
          <a:prstGeom prst="rect">
            <a:avLst/>
          </a:prstGeom>
          <a:noFill/>
        </p:spPr>
        <p:txBody>
          <a:bodyPr wrap="none" rtlCol="0">
            <a:spAutoFit/>
          </a:bodyPr>
          <a:lstStyle/>
          <a:p>
            <a:r>
              <a:rPr lang="it-IT" sz="1200" dirty="0"/>
              <a:t>{</a:t>
            </a:r>
          </a:p>
          <a:p>
            <a:r>
              <a:rPr lang="it-IT" sz="1200" dirty="0"/>
              <a:t>    "id": "839ddc65d3934064",</a:t>
            </a:r>
          </a:p>
          <a:p>
            <a:r>
              <a:rPr lang="it-IT" sz="1200" dirty="0"/>
              <a:t>    "</a:t>
            </a:r>
            <a:r>
              <a:rPr lang="it-IT" sz="1200" dirty="0" err="1"/>
              <a:t>expiration</a:t>
            </a:r>
            <a:r>
              <a:rPr lang="it-IT" sz="1200" dirty="0"/>
              <a:t>": "2020-05-29T14:24:38.213+02:00",</a:t>
            </a:r>
          </a:p>
          <a:p>
            <a:r>
              <a:rPr lang="it-IT" sz="1200" dirty="0"/>
              <a:t>    "_links": {</a:t>
            </a:r>
          </a:p>
          <a:p>
            <a:r>
              <a:rPr lang="it-IT" sz="1200" dirty="0"/>
              <a:t>        "self": {</a:t>
            </a:r>
          </a:p>
          <a:p>
            <a:r>
              <a:rPr lang="it-IT" sz="1200" dirty="0"/>
              <a:t>            "</a:t>
            </a:r>
            <a:r>
              <a:rPr lang="it-IT" sz="1200" dirty="0" err="1"/>
              <a:t>href</a:t>
            </a:r>
            <a:r>
              <a:rPr lang="it-IT" sz="1200" dirty="0"/>
              <a:t>": "http://localhost:4567/sessions/839ddc65d3934064"</a:t>
            </a:r>
          </a:p>
          <a:p>
            <a:r>
              <a:rPr lang="it-IT" sz="1200" dirty="0"/>
              <a:t>        }</a:t>
            </a:r>
          </a:p>
          <a:p>
            <a:r>
              <a:rPr lang="it-IT" sz="1200" dirty="0"/>
              <a:t>    }</a:t>
            </a:r>
          </a:p>
          <a:p>
            <a:r>
              <a:rPr lang="it-IT" sz="1200" dirty="0"/>
              <a:t>}</a:t>
            </a:r>
          </a:p>
        </p:txBody>
      </p:sp>
      <p:cxnSp>
        <p:nvCxnSpPr>
          <p:cNvPr id="9" name="Connettore 2 8">
            <a:extLst>
              <a:ext uri="{FF2B5EF4-FFF2-40B4-BE49-F238E27FC236}">
                <a16:creationId xmlns:a16="http://schemas.microsoft.com/office/drawing/2014/main" id="{E7FF253D-8DF8-4E5D-96AA-A0D50CD2F886}"/>
              </a:ext>
            </a:extLst>
          </p:cNvPr>
          <p:cNvCxnSpPr/>
          <p:nvPr/>
        </p:nvCxnSpPr>
        <p:spPr>
          <a:xfrm>
            <a:off x="3903225" y="4606570"/>
            <a:ext cx="820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01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457200" indent="-457200">
              <a:buFont typeface="+mj-lt"/>
              <a:buAutoNum type="arabicPeriod"/>
            </a:pPr>
            <a:r>
              <a:rPr lang="en-US" sz="2400" b="1" dirty="0"/>
              <a:t>List: [GET] /users/{username}/images </a:t>
            </a:r>
            <a:r>
              <a:rPr lang="en-US" sz="1800" dirty="0">
                <a:solidFill>
                  <a:srgbClr val="FF0000"/>
                </a:solidFill>
              </a:rPr>
              <a:t>*</a:t>
            </a:r>
            <a:endParaRPr lang="en-US" sz="2400" b="1" dirty="0"/>
          </a:p>
          <a:p>
            <a:pPr marL="457200" indent="-457200">
              <a:buFont typeface="+mj-lt"/>
              <a:buAutoNum type="arabicPeriod"/>
            </a:pPr>
            <a:r>
              <a:rPr lang="en-US" sz="2400" b="1" dirty="0"/>
              <a:t>Add: [POST] /users/{username}/images </a:t>
            </a:r>
            <a:r>
              <a:rPr lang="en-US" sz="1800" dirty="0">
                <a:solidFill>
                  <a:srgbClr val="FF0000"/>
                </a:solidFill>
              </a:rPr>
              <a:t>*</a:t>
            </a:r>
            <a:endParaRPr lang="en-US" sz="2400" b="1" dirty="0"/>
          </a:p>
          <a:p>
            <a:pPr marL="457200" indent="-457200">
              <a:buFont typeface="+mj-lt"/>
              <a:buAutoNum type="arabicPeriod"/>
            </a:pPr>
            <a:r>
              <a:rPr lang="en-US" sz="2400" b="1" dirty="0"/>
              <a:t>Details: [GET] /users/{username}/images/{image-id} </a:t>
            </a:r>
            <a:r>
              <a:rPr lang="en-US" sz="1800" dirty="0">
                <a:solidFill>
                  <a:srgbClr val="FF0000"/>
                </a:solidFill>
              </a:rPr>
              <a:t>*</a:t>
            </a:r>
            <a:endParaRPr lang="en-US" sz="2400" b="1" dirty="0"/>
          </a:p>
          <a:p>
            <a:pPr marL="457200" indent="-457200">
              <a:buFont typeface="+mj-lt"/>
              <a:buAutoNum type="arabicPeriod"/>
            </a:pPr>
            <a:r>
              <a:rPr lang="en-US" sz="2400" b="1" dirty="0"/>
              <a:t>Raw data: [GET] /users/{username/images/{image-id}/raw </a:t>
            </a:r>
            <a:r>
              <a:rPr lang="en-US" sz="1800" dirty="0">
                <a:solidFill>
                  <a:srgbClr val="FF0000"/>
                </a:solidFill>
              </a:rPr>
              <a:t>*</a:t>
            </a:r>
            <a:endParaRPr lang="en-US" sz="2400" b="1" dirty="0"/>
          </a:p>
          <a:p>
            <a:pPr marL="457200" indent="-457200">
              <a:buFont typeface="+mj-lt"/>
              <a:buAutoNum type="arabicPeriod"/>
            </a:pPr>
            <a:r>
              <a:rPr lang="en-US" sz="2400" b="1" dirty="0"/>
              <a:t>Remove: [DELETE] /users/{username}/images/{image-id}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images</a:t>
            </a:r>
          </a:p>
        </p:txBody>
      </p:sp>
      <p:sp>
        <p:nvSpPr>
          <p:cNvPr id="4" name="CasellaDiTesto 3">
            <a:extLst>
              <a:ext uri="{FF2B5EF4-FFF2-40B4-BE49-F238E27FC236}">
                <a16:creationId xmlns:a16="http://schemas.microsoft.com/office/drawing/2014/main" id="{6C8B0C11-8CAA-434E-8F20-CFBAA4FC67AA}"/>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Tree>
    <p:extLst>
      <p:ext uri="{BB962C8B-B14F-4D97-AF65-F5344CB8AC3E}">
        <p14:creationId xmlns:p14="http://schemas.microsoft.com/office/powerpoint/2010/main" val="419777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0" indent="0">
              <a:buNone/>
            </a:pPr>
            <a:r>
              <a:rPr lang="en-US" dirty="0"/>
              <a:t>OAuth2 clients needs to be created, before they can be used by third party applications. Clients are assumed to be created directly by the users (e.g. such as in Facebook Developers platform).</a:t>
            </a:r>
          </a:p>
          <a:p>
            <a:pPr marL="457200" indent="-457200">
              <a:buFont typeface="+mj-lt"/>
              <a:buAutoNum type="arabicPeriod"/>
            </a:pPr>
            <a:r>
              <a:rPr lang="en-US" sz="2400" b="1" dirty="0"/>
              <a:t>List: [GET] /users/{username}/oauth2/clients </a:t>
            </a:r>
            <a:r>
              <a:rPr lang="en-US" sz="1800" dirty="0">
                <a:solidFill>
                  <a:srgbClr val="FF0000"/>
                </a:solidFill>
              </a:rPr>
              <a:t>*</a:t>
            </a:r>
            <a:endParaRPr lang="en-US" sz="2400" b="1" dirty="0"/>
          </a:p>
          <a:p>
            <a:pPr marL="457200" indent="-457200">
              <a:buFont typeface="+mj-lt"/>
              <a:buAutoNum type="arabicPeriod"/>
            </a:pPr>
            <a:r>
              <a:rPr lang="en-US" sz="2400" b="1" dirty="0"/>
              <a:t>Add: [POST] /users/{username}/oauth2/clients </a:t>
            </a:r>
            <a:r>
              <a:rPr lang="en-US" sz="1800" dirty="0">
                <a:solidFill>
                  <a:srgbClr val="FF0000"/>
                </a:solidFill>
              </a:rPr>
              <a:t>*</a:t>
            </a:r>
            <a:endParaRPr lang="en-US" sz="2400" b="1" dirty="0"/>
          </a:p>
          <a:p>
            <a:pPr marL="457200" indent="-457200">
              <a:buFont typeface="+mj-lt"/>
              <a:buAutoNum type="arabicPeriod"/>
            </a:pPr>
            <a:r>
              <a:rPr lang="en-US" sz="2400" b="1" dirty="0"/>
              <a:t>Details: [GET] /users/{username}/oauth2/clients/{client-id} </a:t>
            </a:r>
            <a:r>
              <a:rPr lang="en-US" sz="1800" dirty="0">
                <a:solidFill>
                  <a:srgbClr val="FF0000"/>
                </a:solidFill>
              </a:rPr>
              <a:t>*</a:t>
            </a:r>
            <a:endParaRPr lang="en-US" sz="2400" b="1" dirty="0"/>
          </a:p>
          <a:p>
            <a:pPr marL="457200" indent="-457200">
              <a:buFont typeface="+mj-lt"/>
              <a:buAutoNum type="arabicPeriod"/>
            </a:pPr>
            <a:r>
              <a:rPr lang="en-US" sz="2400" b="1" dirty="0"/>
              <a:t>Remove: [DELETE] /users/{username}/oauth2/clients/{client-id}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OAuth2 clients</a:t>
            </a:r>
          </a:p>
        </p:txBody>
      </p:sp>
      <p:sp>
        <p:nvSpPr>
          <p:cNvPr id="4" name="CasellaDiTesto 3">
            <a:extLst>
              <a:ext uri="{FF2B5EF4-FFF2-40B4-BE49-F238E27FC236}">
                <a16:creationId xmlns:a16="http://schemas.microsoft.com/office/drawing/2014/main" id="{6C8B0C11-8CAA-434E-8F20-CFBAA4FC67AA}"/>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Tree>
    <p:extLst>
      <p:ext uri="{BB962C8B-B14F-4D97-AF65-F5344CB8AC3E}">
        <p14:creationId xmlns:p14="http://schemas.microsoft.com/office/powerpoint/2010/main" val="271490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0" indent="0">
              <a:buNone/>
            </a:pPr>
            <a:r>
              <a:rPr lang="en-US" sz="2400" dirty="0"/>
              <a:t>Compliant to RFC 6749</a:t>
            </a:r>
            <a:endParaRPr lang="en-US" sz="2400" b="1" dirty="0"/>
          </a:p>
          <a:p>
            <a:pPr marL="457200" indent="-457200">
              <a:buFont typeface="+mj-lt"/>
              <a:buAutoNum type="arabicPeriod"/>
            </a:pPr>
            <a:r>
              <a:rPr lang="en-US" sz="2400" b="1" dirty="0"/>
              <a:t>Authorization code request: [GET] /oauth2/authorize</a:t>
            </a:r>
          </a:p>
          <a:p>
            <a:pPr marL="457200" indent="-457200">
              <a:buFont typeface="+mj-lt"/>
              <a:buAutoNum type="arabicPeriod"/>
            </a:pPr>
            <a:r>
              <a:rPr lang="en-US" sz="2400" b="1" dirty="0"/>
              <a:t>Access token request / refresh: [POST] /oauth2/token</a:t>
            </a:r>
          </a:p>
          <a:p>
            <a:pPr marL="0" indent="0">
              <a:buNone/>
            </a:pPr>
            <a:endParaRPr lang="en-US" sz="2400" b="1" dirty="0"/>
          </a:p>
          <a:p>
            <a:pPr marL="0" indent="0">
              <a:buNone/>
            </a:pPr>
            <a:r>
              <a:rPr lang="it-IT" sz="2400" dirty="0" err="1"/>
              <a:t>Permissions</a:t>
            </a:r>
            <a:r>
              <a:rPr lang="it-IT" sz="2400" dirty="0"/>
              <a:t> </a:t>
            </a:r>
            <a:r>
              <a:rPr lang="it-IT" sz="2400" dirty="0" err="1"/>
              <a:t>that</a:t>
            </a:r>
            <a:r>
              <a:rPr lang="it-IT" sz="2400" dirty="0"/>
              <a:t> can be </a:t>
            </a:r>
            <a:r>
              <a:rPr lang="it-IT" sz="2400" dirty="0" err="1"/>
              <a:t>requested</a:t>
            </a:r>
            <a:r>
              <a:rPr lang="it-IT" sz="2400" dirty="0"/>
              <a:t> by an </a:t>
            </a:r>
            <a:r>
              <a:rPr lang="it-IT" sz="2400" dirty="0" err="1"/>
              <a:t>OAuth</a:t>
            </a:r>
            <a:r>
              <a:rPr lang="it-IT" sz="2400" dirty="0"/>
              <a:t> client:</a:t>
            </a:r>
          </a:p>
          <a:p>
            <a:pPr marL="285750" indent="-285750">
              <a:buFont typeface="Arial" panose="020B0604020202020204" pitchFamily="34" charset="0"/>
              <a:buChar char="•"/>
            </a:pPr>
            <a:r>
              <a:rPr lang="it-IT" sz="2400" b="1" dirty="0" err="1"/>
              <a:t>read_user</a:t>
            </a:r>
            <a:r>
              <a:rPr lang="it-IT" sz="2400" dirty="0"/>
              <a:t>: </a:t>
            </a:r>
            <a:r>
              <a:rPr lang="it-IT" sz="2400" dirty="0" err="1"/>
              <a:t>read</a:t>
            </a:r>
            <a:r>
              <a:rPr lang="it-IT" sz="2400" dirty="0"/>
              <a:t> user </a:t>
            </a:r>
            <a:r>
              <a:rPr lang="it-IT" sz="2400" dirty="0" err="1"/>
              <a:t>details</a:t>
            </a:r>
            <a:endParaRPr lang="it-IT" sz="2400" dirty="0"/>
          </a:p>
          <a:p>
            <a:pPr marL="285750" indent="-285750">
              <a:buFont typeface="Arial" panose="020B0604020202020204" pitchFamily="34" charset="0"/>
              <a:buChar char="•"/>
            </a:pPr>
            <a:r>
              <a:rPr lang="it-IT" sz="2400" b="1" dirty="0" err="1"/>
              <a:t>read_images</a:t>
            </a:r>
            <a:r>
              <a:rPr lang="it-IT" sz="2400" dirty="0"/>
              <a:t>: </a:t>
            </a:r>
            <a:r>
              <a:rPr lang="it-IT" sz="2400" dirty="0" err="1"/>
              <a:t>read</a:t>
            </a:r>
            <a:r>
              <a:rPr lang="it-IT" sz="2400" dirty="0"/>
              <a:t> images list and download </a:t>
            </a:r>
            <a:r>
              <a:rPr lang="it-IT" sz="2400" dirty="0" err="1"/>
              <a:t>them</a:t>
            </a:r>
            <a:endParaRPr lang="it-IT" sz="2400" dirty="0"/>
          </a:p>
          <a:p>
            <a:pPr marL="0" indent="0">
              <a:buNone/>
            </a:pP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OAuth2</a:t>
            </a:r>
          </a:p>
        </p:txBody>
      </p:sp>
      <p:sp>
        <p:nvSpPr>
          <p:cNvPr id="4" name="CasellaDiTesto 3">
            <a:extLst>
              <a:ext uri="{FF2B5EF4-FFF2-40B4-BE49-F238E27FC236}">
                <a16:creationId xmlns:a16="http://schemas.microsoft.com/office/drawing/2014/main" id="{6C8B0C11-8CAA-434E-8F20-CFBAA4FC67AA}"/>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Tree>
    <p:extLst>
      <p:ext uri="{BB962C8B-B14F-4D97-AF65-F5344CB8AC3E}">
        <p14:creationId xmlns:p14="http://schemas.microsoft.com/office/powerpoint/2010/main" val="408312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22EF56A9-F184-4A2D-94B0-BCC1FC339D27}"/>
              </a:ext>
            </a:extLst>
          </p:cNvPr>
          <p:cNvSpPr/>
          <p:nvPr/>
        </p:nvSpPr>
        <p:spPr>
          <a:xfrm>
            <a:off x="1222522" y="2111609"/>
            <a:ext cx="9933158" cy="35633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C87BF3F-D765-4F17-BBEB-20E69961AFC4}"/>
              </a:ext>
            </a:extLst>
          </p:cNvPr>
          <p:cNvSpPr/>
          <p:nvPr/>
        </p:nvSpPr>
        <p:spPr>
          <a:xfrm>
            <a:off x="1506021" y="2575211"/>
            <a:ext cx="6991018" cy="1478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D16FAA2E-581E-4E93-B4A2-A903297B16AD}"/>
              </a:ext>
            </a:extLst>
          </p:cNvPr>
          <p:cNvSpPr>
            <a:spLocks noGrp="1"/>
          </p:cNvSpPr>
          <p:nvPr>
            <p:ph type="title"/>
          </p:nvPr>
        </p:nvSpPr>
        <p:spPr/>
        <p:txBody>
          <a:bodyPr/>
          <a:lstStyle/>
          <a:p>
            <a:r>
              <a:rPr lang="it-IT" dirty="0"/>
              <a:t>Message flow</a:t>
            </a:r>
          </a:p>
        </p:txBody>
      </p:sp>
      <p:cxnSp>
        <p:nvCxnSpPr>
          <p:cNvPr id="5" name="Connettore 2 4">
            <a:extLst>
              <a:ext uri="{FF2B5EF4-FFF2-40B4-BE49-F238E27FC236}">
                <a16:creationId xmlns:a16="http://schemas.microsoft.com/office/drawing/2014/main" id="{2AB7694B-FA5D-4228-A9A1-48D66A89B33F}"/>
              </a:ext>
            </a:extLst>
          </p:cNvPr>
          <p:cNvCxnSpPr>
            <a:cxnSpLocks/>
          </p:cNvCxnSpPr>
          <p:nvPr/>
        </p:nvCxnSpPr>
        <p:spPr>
          <a:xfrm>
            <a:off x="914400" y="3007150"/>
            <a:ext cx="106326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uppo 10">
            <a:extLst>
              <a:ext uri="{FF2B5EF4-FFF2-40B4-BE49-F238E27FC236}">
                <a16:creationId xmlns:a16="http://schemas.microsoft.com/office/drawing/2014/main" id="{FB7CBE49-4A45-4586-9C8F-2598269C2187}"/>
              </a:ext>
            </a:extLst>
          </p:cNvPr>
          <p:cNvGrpSpPr/>
          <p:nvPr/>
        </p:nvGrpSpPr>
        <p:grpSpPr>
          <a:xfrm>
            <a:off x="152340" y="2791628"/>
            <a:ext cx="820866" cy="650920"/>
            <a:chOff x="1008226" y="2423983"/>
            <a:chExt cx="820866" cy="650920"/>
          </a:xfrm>
        </p:grpSpPr>
        <p:pic>
          <p:nvPicPr>
            <p:cNvPr id="6" name="Immagine 5" descr="Immagine che contiene disegnando&#10;&#10;Descrizione generata automaticamente">
              <a:extLst>
                <a:ext uri="{FF2B5EF4-FFF2-40B4-BE49-F238E27FC236}">
                  <a16:creationId xmlns:a16="http://schemas.microsoft.com/office/drawing/2014/main" id="{48D06B4C-D587-4743-B555-4B217CFE8332}"/>
                </a:ext>
              </a:extLst>
            </p:cNvPr>
            <p:cNvPicPr>
              <a:picLocks noChangeAspect="1"/>
            </p:cNvPicPr>
            <p:nvPr/>
          </p:nvPicPr>
          <p:blipFill rotWithShape="1">
            <a:blip r:embed="rId2">
              <a:extLst>
                <a:ext uri="{28A0092B-C50C-407E-A947-70E740481C1C}">
                  <a14:useLocalDpi xmlns:a14="http://schemas.microsoft.com/office/drawing/2010/main" val="0"/>
                </a:ext>
              </a:extLst>
            </a:blip>
            <a:srcRect l="-1839" t="18755" r="84968" b="48726"/>
            <a:stretch/>
          </p:blipFill>
          <p:spPr>
            <a:xfrm>
              <a:off x="1097280" y="2423983"/>
              <a:ext cx="575714" cy="431044"/>
            </a:xfrm>
            <a:prstGeom prst="rect">
              <a:avLst/>
            </a:prstGeom>
          </p:spPr>
        </p:pic>
        <p:sp>
          <p:nvSpPr>
            <p:cNvPr id="7" name="CasellaDiTesto 6">
              <a:extLst>
                <a:ext uri="{FF2B5EF4-FFF2-40B4-BE49-F238E27FC236}">
                  <a16:creationId xmlns:a16="http://schemas.microsoft.com/office/drawing/2014/main" id="{1FFB5E71-52CB-4790-B568-83D68576C151}"/>
                </a:ext>
              </a:extLst>
            </p:cNvPr>
            <p:cNvSpPr txBox="1"/>
            <p:nvPr/>
          </p:nvSpPr>
          <p:spPr>
            <a:xfrm>
              <a:off x="1008226" y="2736349"/>
              <a:ext cx="820866" cy="338554"/>
            </a:xfrm>
            <a:prstGeom prst="rect">
              <a:avLst/>
            </a:prstGeom>
            <a:noFill/>
          </p:spPr>
          <p:txBody>
            <a:bodyPr wrap="none" rtlCol="0">
              <a:spAutoFit/>
            </a:bodyPr>
            <a:lstStyle/>
            <a:p>
              <a:r>
                <a:rPr lang="it-IT" sz="1600" dirty="0" err="1"/>
                <a:t>request</a:t>
              </a:r>
              <a:endParaRPr lang="it-IT" sz="1600" dirty="0"/>
            </a:p>
          </p:txBody>
        </p:sp>
      </p:grpSp>
      <p:sp>
        <p:nvSpPr>
          <p:cNvPr id="9" name="CasellaDiTesto 8">
            <a:extLst>
              <a:ext uri="{FF2B5EF4-FFF2-40B4-BE49-F238E27FC236}">
                <a16:creationId xmlns:a16="http://schemas.microsoft.com/office/drawing/2014/main" id="{8ECE67DD-A69B-4F85-A8B8-9AD917E41037}"/>
              </a:ext>
            </a:extLst>
          </p:cNvPr>
          <p:cNvSpPr txBox="1"/>
          <p:nvPr/>
        </p:nvSpPr>
        <p:spPr>
          <a:xfrm>
            <a:off x="1217807" y="1794000"/>
            <a:ext cx="2896177" cy="338554"/>
          </a:xfrm>
          <a:prstGeom prst="rect">
            <a:avLst/>
          </a:prstGeom>
          <a:noFill/>
        </p:spPr>
        <p:txBody>
          <a:bodyPr wrap="none" rtlCol="0">
            <a:spAutoFit/>
          </a:bodyPr>
          <a:lstStyle/>
          <a:p>
            <a:r>
              <a:rPr lang="it-IT" sz="1600" dirty="0"/>
              <a:t>Resource server (REST endpoint)</a:t>
            </a:r>
          </a:p>
        </p:txBody>
      </p:sp>
      <p:sp>
        <p:nvSpPr>
          <p:cNvPr id="12" name="CasellaDiTesto 11">
            <a:extLst>
              <a:ext uri="{FF2B5EF4-FFF2-40B4-BE49-F238E27FC236}">
                <a16:creationId xmlns:a16="http://schemas.microsoft.com/office/drawing/2014/main" id="{778CF891-58DE-482D-9E60-812DFBF4414C}"/>
              </a:ext>
            </a:extLst>
          </p:cNvPr>
          <p:cNvSpPr txBox="1"/>
          <p:nvPr/>
        </p:nvSpPr>
        <p:spPr>
          <a:xfrm>
            <a:off x="1506020" y="2231740"/>
            <a:ext cx="1747210" cy="338554"/>
          </a:xfrm>
          <a:prstGeom prst="rect">
            <a:avLst/>
          </a:prstGeom>
          <a:noFill/>
        </p:spPr>
        <p:txBody>
          <a:bodyPr wrap="none" rtlCol="0">
            <a:spAutoFit/>
          </a:bodyPr>
          <a:lstStyle/>
          <a:p>
            <a:r>
              <a:rPr lang="it-IT" sz="1600" dirty="0" err="1"/>
              <a:t>Responder</a:t>
            </a:r>
            <a:r>
              <a:rPr lang="it-IT" sz="1600" dirty="0"/>
              <a:t> (</a:t>
            </a:r>
            <a:r>
              <a:rPr lang="it-IT" sz="1600" dirty="0" err="1"/>
              <a:t>Route</a:t>
            </a:r>
            <a:r>
              <a:rPr lang="it-IT" sz="1600" dirty="0"/>
              <a:t>)</a:t>
            </a:r>
          </a:p>
        </p:txBody>
      </p:sp>
      <p:sp>
        <p:nvSpPr>
          <p:cNvPr id="13" name="Ovale 12">
            <a:extLst>
              <a:ext uri="{FF2B5EF4-FFF2-40B4-BE49-F238E27FC236}">
                <a16:creationId xmlns:a16="http://schemas.microsoft.com/office/drawing/2014/main" id="{4755BAE1-E1D8-42F7-8D50-E14575EADC86}"/>
              </a:ext>
            </a:extLst>
          </p:cNvPr>
          <p:cNvSpPr/>
          <p:nvPr/>
        </p:nvSpPr>
        <p:spPr>
          <a:xfrm>
            <a:off x="10826930" y="3231000"/>
            <a:ext cx="86136" cy="8613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a gomito 18">
            <a:extLst>
              <a:ext uri="{FF2B5EF4-FFF2-40B4-BE49-F238E27FC236}">
                <a16:creationId xmlns:a16="http://schemas.microsoft.com/office/drawing/2014/main" id="{AE4A86E3-808E-42A3-B020-AEA70C812E8E}"/>
              </a:ext>
            </a:extLst>
          </p:cNvPr>
          <p:cNvCxnSpPr>
            <a:cxnSpLocks/>
          </p:cNvCxnSpPr>
          <p:nvPr/>
        </p:nvCxnSpPr>
        <p:spPr>
          <a:xfrm>
            <a:off x="1847652" y="3007150"/>
            <a:ext cx="2615023" cy="679124"/>
          </a:xfrm>
          <a:prstGeom prst="bentConnector3">
            <a:avLst>
              <a:gd name="adj1" fmla="val -55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0C5D30B4-D881-42A7-9DE5-B31A8857E4EF}"/>
              </a:ext>
            </a:extLst>
          </p:cNvPr>
          <p:cNvSpPr/>
          <p:nvPr/>
        </p:nvSpPr>
        <p:spPr>
          <a:xfrm>
            <a:off x="2052373" y="2791628"/>
            <a:ext cx="1875936" cy="431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Token </a:t>
            </a:r>
            <a:r>
              <a:rPr lang="it-IT" dirty="0" err="1">
                <a:solidFill>
                  <a:sysClr val="windowText" lastClr="000000"/>
                </a:solidFill>
              </a:rPr>
              <a:t>extractor</a:t>
            </a:r>
            <a:endParaRPr lang="it-IT" dirty="0">
              <a:solidFill>
                <a:sysClr val="windowText" lastClr="000000"/>
              </a:solidFill>
            </a:endParaRPr>
          </a:p>
        </p:txBody>
      </p:sp>
      <p:cxnSp>
        <p:nvCxnSpPr>
          <p:cNvPr id="29" name="Connettore 2 28">
            <a:extLst>
              <a:ext uri="{FF2B5EF4-FFF2-40B4-BE49-F238E27FC236}">
                <a16:creationId xmlns:a16="http://schemas.microsoft.com/office/drawing/2014/main" id="{153C68B7-FF24-43D3-822C-8B24A664198D}"/>
              </a:ext>
            </a:extLst>
          </p:cNvPr>
          <p:cNvCxnSpPr>
            <a:cxnSpLocks/>
          </p:cNvCxnSpPr>
          <p:nvPr/>
        </p:nvCxnSpPr>
        <p:spPr>
          <a:xfrm>
            <a:off x="3928309" y="3007150"/>
            <a:ext cx="53436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7DD59B40-9848-4F13-AF7D-ACAC579DB809}"/>
              </a:ext>
            </a:extLst>
          </p:cNvPr>
          <p:cNvSpPr txBox="1"/>
          <p:nvPr/>
        </p:nvSpPr>
        <p:spPr>
          <a:xfrm>
            <a:off x="2293932" y="3371003"/>
            <a:ext cx="1392817" cy="338554"/>
          </a:xfrm>
          <a:prstGeom prst="rect">
            <a:avLst/>
          </a:prstGeom>
          <a:noFill/>
        </p:spPr>
        <p:txBody>
          <a:bodyPr wrap="none" rtlCol="0">
            <a:spAutoFit/>
          </a:bodyPr>
          <a:lstStyle/>
          <a:p>
            <a:r>
              <a:rPr lang="it-IT" sz="1600" i="1" dirty="0" err="1"/>
              <a:t>deserialization</a:t>
            </a:r>
            <a:endParaRPr lang="it-IT" sz="1600" i="1" dirty="0"/>
          </a:p>
        </p:txBody>
      </p:sp>
      <p:sp>
        <p:nvSpPr>
          <p:cNvPr id="46" name="CasellaDiTesto 45">
            <a:extLst>
              <a:ext uri="{FF2B5EF4-FFF2-40B4-BE49-F238E27FC236}">
                <a16:creationId xmlns:a16="http://schemas.microsoft.com/office/drawing/2014/main" id="{99EFE4C4-C374-4991-AAC8-616317983562}"/>
              </a:ext>
            </a:extLst>
          </p:cNvPr>
          <p:cNvSpPr txBox="1"/>
          <p:nvPr/>
        </p:nvSpPr>
        <p:spPr>
          <a:xfrm>
            <a:off x="4442303" y="2814590"/>
            <a:ext cx="656975" cy="338554"/>
          </a:xfrm>
          <a:prstGeom prst="rect">
            <a:avLst/>
          </a:prstGeom>
          <a:noFill/>
        </p:spPr>
        <p:txBody>
          <a:bodyPr wrap="none" rtlCol="0">
            <a:spAutoFit/>
          </a:bodyPr>
          <a:lstStyle/>
          <a:p>
            <a:r>
              <a:rPr lang="it-IT" sz="1600" dirty="0"/>
              <a:t>token</a:t>
            </a:r>
          </a:p>
        </p:txBody>
      </p:sp>
      <p:sp>
        <p:nvSpPr>
          <p:cNvPr id="47" name="CasellaDiTesto 46">
            <a:extLst>
              <a:ext uri="{FF2B5EF4-FFF2-40B4-BE49-F238E27FC236}">
                <a16:creationId xmlns:a16="http://schemas.microsoft.com/office/drawing/2014/main" id="{34A0D016-B044-44EF-901A-45256F607D5F}"/>
              </a:ext>
            </a:extLst>
          </p:cNvPr>
          <p:cNvSpPr txBox="1"/>
          <p:nvPr/>
        </p:nvSpPr>
        <p:spPr>
          <a:xfrm>
            <a:off x="4448368" y="3470753"/>
            <a:ext cx="1860509" cy="338554"/>
          </a:xfrm>
          <a:prstGeom prst="rect">
            <a:avLst/>
          </a:prstGeom>
          <a:noFill/>
        </p:spPr>
        <p:txBody>
          <a:bodyPr wrap="none" rtlCol="0">
            <a:spAutoFit/>
          </a:bodyPr>
          <a:lstStyle/>
          <a:p>
            <a:r>
              <a:rPr lang="it-IT" sz="1600" dirty="0" err="1"/>
              <a:t>request</a:t>
            </a:r>
            <a:r>
              <a:rPr lang="it-IT" sz="1600" dirty="0"/>
              <a:t> </a:t>
            </a:r>
            <a:r>
              <a:rPr lang="it-IT" sz="1600" dirty="0" err="1"/>
              <a:t>parameters</a:t>
            </a:r>
            <a:endParaRPr lang="it-IT" sz="1600" dirty="0"/>
          </a:p>
        </p:txBody>
      </p:sp>
      <p:sp>
        <p:nvSpPr>
          <p:cNvPr id="48" name="Parentesi graffa chiusa 47">
            <a:extLst>
              <a:ext uri="{FF2B5EF4-FFF2-40B4-BE49-F238E27FC236}">
                <a16:creationId xmlns:a16="http://schemas.microsoft.com/office/drawing/2014/main" id="{3B87137B-0304-4425-BFE5-B1014F7B8C84}"/>
              </a:ext>
            </a:extLst>
          </p:cNvPr>
          <p:cNvSpPr/>
          <p:nvPr/>
        </p:nvSpPr>
        <p:spPr>
          <a:xfrm>
            <a:off x="6174985" y="2791628"/>
            <a:ext cx="201428" cy="101767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cxnSp>
        <p:nvCxnSpPr>
          <p:cNvPr id="49" name="Connettore 2 48">
            <a:extLst>
              <a:ext uri="{FF2B5EF4-FFF2-40B4-BE49-F238E27FC236}">
                <a16:creationId xmlns:a16="http://schemas.microsoft.com/office/drawing/2014/main" id="{9DAD55E6-9D74-40B2-944C-311C3D18C041}"/>
              </a:ext>
            </a:extLst>
          </p:cNvPr>
          <p:cNvCxnSpPr>
            <a:cxnSpLocks/>
          </p:cNvCxnSpPr>
          <p:nvPr/>
        </p:nvCxnSpPr>
        <p:spPr>
          <a:xfrm>
            <a:off x="6487211" y="3297086"/>
            <a:ext cx="10542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B005FA01-8B8B-4418-BBEF-75DB068763CC}"/>
              </a:ext>
            </a:extLst>
          </p:cNvPr>
          <p:cNvSpPr txBox="1"/>
          <p:nvPr/>
        </p:nvSpPr>
        <p:spPr>
          <a:xfrm>
            <a:off x="6533078" y="2940685"/>
            <a:ext cx="819327" cy="338554"/>
          </a:xfrm>
          <a:prstGeom prst="rect">
            <a:avLst/>
          </a:prstGeom>
          <a:noFill/>
        </p:spPr>
        <p:txBody>
          <a:bodyPr wrap="none" rtlCol="0">
            <a:spAutoFit/>
          </a:bodyPr>
          <a:lstStyle/>
          <a:p>
            <a:r>
              <a:rPr lang="it-IT" sz="1600" i="1" dirty="0" err="1"/>
              <a:t>process</a:t>
            </a:r>
            <a:endParaRPr lang="it-IT" sz="1600" i="1" dirty="0"/>
          </a:p>
        </p:txBody>
      </p:sp>
      <p:grpSp>
        <p:nvGrpSpPr>
          <p:cNvPr id="51" name="Gruppo 50">
            <a:extLst>
              <a:ext uri="{FF2B5EF4-FFF2-40B4-BE49-F238E27FC236}">
                <a16:creationId xmlns:a16="http://schemas.microsoft.com/office/drawing/2014/main" id="{9F394EDE-9536-4963-A317-52E462261D89}"/>
              </a:ext>
            </a:extLst>
          </p:cNvPr>
          <p:cNvGrpSpPr/>
          <p:nvPr/>
        </p:nvGrpSpPr>
        <p:grpSpPr>
          <a:xfrm>
            <a:off x="7412253" y="3096737"/>
            <a:ext cx="943400" cy="650920"/>
            <a:chOff x="961091" y="2423983"/>
            <a:chExt cx="943400" cy="650920"/>
          </a:xfrm>
        </p:grpSpPr>
        <p:pic>
          <p:nvPicPr>
            <p:cNvPr id="52" name="Immagine 51" descr="Immagine che contiene disegnando&#10;&#10;Descrizione generata automaticamente">
              <a:extLst>
                <a:ext uri="{FF2B5EF4-FFF2-40B4-BE49-F238E27FC236}">
                  <a16:creationId xmlns:a16="http://schemas.microsoft.com/office/drawing/2014/main" id="{01C1222F-4D84-438A-80A1-873DC492A141}"/>
                </a:ext>
              </a:extLst>
            </p:cNvPr>
            <p:cNvPicPr>
              <a:picLocks noChangeAspect="1"/>
            </p:cNvPicPr>
            <p:nvPr/>
          </p:nvPicPr>
          <p:blipFill rotWithShape="1">
            <a:blip r:embed="rId2">
              <a:extLst>
                <a:ext uri="{28A0092B-C50C-407E-A947-70E740481C1C}">
                  <a14:useLocalDpi xmlns:a14="http://schemas.microsoft.com/office/drawing/2010/main" val="0"/>
                </a:ext>
              </a:extLst>
            </a:blip>
            <a:srcRect l="-1839" t="18755" r="84968" b="48726"/>
            <a:stretch/>
          </p:blipFill>
          <p:spPr>
            <a:xfrm>
              <a:off x="1097280" y="2423983"/>
              <a:ext cx="575714" cy="431044"/>
            </a:xfrm>
            <a:prstGeom prst="rect">
              <a:avLst/>
            </a:prstGeom>
          </p:spPr>
        </p:pic>
        <p:sp>
          <p:nvSpPr>
            <p:cNvPr id="53" name="CasellaDiTesto 52">
              <a:extLst>
                <a:ext uri="{FF2B5EF4-FFF2-40B4-BE49-F238E27FC236}">
                  <a16:creationId xmlns:a16="http://schemas.microsoft.com/office/drawing/2014/main" id="{FB62B6D2-1AFD-47FF-8EE6-2C0EF8DF39D9}"/>
                </a:ext>
              </a:extLst>
            </p:cNvPr>
            <p:cNvSpPr txBox="1"/>
            <p:nvPr/>
          </p:nvSpPr>
          <p:spPr>
            <a:xfrm>
              <a:off x="961091" y="2736349"/>
              <a:ext cx="943400" cy="338554"/>
            </a:xfrm>
            <a:prstGeom prst="rect">
              <a:avLst/>
            </a:prstGeom>
            <a:noFill/>
          </p:spPr>
          <p:txBody>
            <a:bodyPr wrap="none" rtlCol="0">
              <a:spAutoFit/>
            </a:bodyPr>
            <a:lstStyle/>
            <a:p>
              <a:r>
                <a:rPr lang="it-IT" sz="1600" dirty="0" err="1"/>
                <a:t>response</a:t>
              </a:r>
              <a:endParaRPr lang="it-IT" sz="1600" dirty="0"/>
            </a:p>
          </p:txBody>
        </p:sp>
      </p:grpSp>
      <p:sp>
        <p:nvSpPr>
          <p:cNvPr id="56" name="Rettangolo 55">
            <a:extLst>
              <a:ext uri="{FF2B5EF4-FFF2-40B4-BE49-F238E27FC236}">
                <a16:creationId xmlns:a16="http://schemas.microsoft.com/office/drawing/2014/main" id="{7A5F1ED3-364A-4BB7-946B-B5065B86790C}"/>
              </a:ext>
            </a:extLst>
          </p:cNvPr>
          <p:cNvSpPr/>
          <p:nvPr/>
        </p:nvSpPr>
        <p:spPr>
          <a:xfrm>
            <a:off x="9030060" y="2993293"/>
            <a:ext cx="1501192" cy="629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JSON</a:t>
            </a:r>
          </a:p>
          <a:p>
            <a:pPr algn="ctr"/>
            <a:r>
              <a:rPr lang="it-IT" dirty="0">
                <a:solidFill>
                  <a:sysClr val="windowText" lastClr="000000"/>
                </a:solidFill>
              </a:rPr>
              <a:t>transformer</a:t>
            </a:r>
          </a:p>
        </p:txBody>
      </p:sp>
      <p:cxnSp>
        <p:nvCxnSpPr>
          <p:cNvPr id="61" name="Connettore 2 60">
            <a:extLst>
              <a:ext uri="{FF2B5EF4-FFF2-40B4-BE49-F238E27FC236}">
                <a16:creationId xmlns:a16="http://schemas.microsoft.com/office/drawing/2014/main" id="{D301AFBE-0DFE-42F4-BD8D-AFE669D63923}"/>
              </a:ext>
            </a:extLst>
          </p:cNvPr>
          <p:cNvCxnSpPr>
            <a:cxnSpLocks/>
          </p:cNvCxnSpPr>
          <p:nvPr/>
        </p:nvCxnSpPr>
        <p:spPr>
          <a:xfrm>
            <a:off x="8204461" y="3281973"/>
            <a:ext cx="825599"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5EC47876-24E2-4C28-A5F9-D522F56B9C07}"/>
              </a:ext>
            </a:extLst>
          </p:cNvPr>
          <p:cNvCxnSpPr>
            <a:cxnSpLocks/>
          </p:cNvCxnSpPr>
          <p:nvPr/>
        </p:nvCxnSpPr>
        <p:spPr>
          <a:xfrm>
            <a:off x="10958251" y="3281973"/>
            <a:ext cx="740413"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E1786D5D-BF76-45BC-9786-59AC155EA493}"/>
              </a:ext>
            </a:extLst>
          </p:cNvPr>
          <p:cNvCxnSpPr>
            <a:cxnSpLocks/>
          </p:cNvCxnSpPr>
          <p:nvPr/>
        </p:nvCxnSpPr>
        <p:spPr>
          <a:xfrm>
            <a:off x="10531252" y="3273271"/>
            <a:ext cx="286251"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Connettore a gomito 68">
            <a:extLst>
              <a:ext uri="{FF2B5EF4-FFF2-40B4-BE49-F238E27FC236}">
                <a16:creationId xmlns:a16="http://schemas.microsoft.com/office/drawing/2014/main" id="{3E19FB62-9FA6-45C5-84F0-9AF7EA8256A1}"/>
              </a:ext>
            </a:extLst>
          </p:cNvPr>
          <p:cNvCxnSpPr>
            <a:cxnSpLocks/>
          </p:cNvCxnSpPr>
          <p:nvPr/>
        </p:nvCxnSpPr>
        <p:spPr>
          <a:xfrm>
            <a:off x="8633228" y="3281973"/>
            <a:ext cx="2193702" cy="527334"/>
          </a:xfrm>
          <a:prstGeom prst="bentConnector3">
            <a:avLst>
              <a:gd name="adj1" fmla="val 582"/>
            </a:avLst>
          </a:prstGeom>
          <a:ln w="190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nettore 2 78">
            <a:extLst>
              <a:ext uri="{FF2B5EF4-FFF2-40B4-BE49-F238E27FC236}">
                <a16:creationId xmlns:a16="http://schemas.microsoft.com/office/drawing/2014/main" id="{ED70F552-F85A-4446-B556-703088FCAFCA}"/>
              </a:ext>
            </a:extLst>
          </p:cNvPr>
          <p:cNvCxnSpPr>
            <a:cxnSpLocks/>
          </p:cNvCxnSpPr>
          <p:nvPr/>
        </p:nvCxnSpPr>
        <p:spPr>
          <a:xfrm flipV="1">
            <a:off x="10869852" y="3361563"/>
            <a:ext cx="0" cy="44774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Rettangolo 85">
            <a:extLst>
              <a:ext uri="{FF2B5EF4-FFF2-40B4-BE49-F238E27FC236}">
                <a16:creationId xmlns:a16="http://schemas.microsoft.com/office/drawing/2014/main" id="{56C4B3D9-A507-46B8-B330-30E0AA22DD70}"/>
              </a:ext>
            </a:extLst>
          </p:cNvPr>
          <p:cNvSpPr/>
          <p:nvPr/>
        </p:nvSpPr>
        <p:spPr>
          <a:xfrm>
            <a:off x="1506021" y="4273823"/>
            <a:ext cx="6991018" cy="431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 </a:t>
            </a:r>
            <a:r>
              <a:rPr lang="it-IT" sz="1600" dirty="0" err="1">
                <a:solidFill>
                  <a:schemeClr val="tx1"/>
                </a:solidFill>
              </a:rPr>
              <a:t>Responder</a:t>
            </a:r>
            <a:endParaRPr lang="it-IT" sz="1600" dirty="0">
              <a:solidFill>
                <a:schemeClr val="tx1"/>
              </a:solidFill>
            </a:endParaRPr>
          </a:p>
        </p:txBody>
      </p:sp>
      <p:sp>
        <p:nvSpPr>
          <p:cNvPr id="87" name="Rettangolo 86">
            <a:extLst>
              <a:ext uri="{FF2B5EF4-FFF2-40B4-BE49-F238E27FC236}">
                <a16:creationId xmlns:a16="http://schemas.microsoft.com/office/drawing/2014/main" id="{78AE7EED-B0B8-4BFE-88E9-A8A1F97C42BA}"/>
              </a:ext>
            </a:extLst>
          </p:cNvPr>
          <p:cNvSpPr/>
          <p:nvPr/>
        </p:nvSpPr>
        <p:spPr>
          <a:xfrm>
            <a:off x="1519193" y="4913248"/>
            <a:ext cx="6991018" cy="431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 </a:t>
            </a:r>
            <a:r>
              <a:rPr lang="it-IT" sz="1600" dirty="0" err="1">
                <a:solidFill>
                  <a:schemeClr val="tx1"/>
                </a:solidFill>
              </a:rPr>
              <a:t>Responder</a:t>
            </a:r>
            <a:endParaRPr lang="it-IT" sz="1600" dirty="0">
              <a:solidFill>
                <a:schemeClr val="tx1"/>
              </a:solidFill>
            </a:endParaRPr>
          </a:p>
        </p:txBody>
      </p:sp>
    </p:spTree>
    <p:extLst>
      <p:ext uri="{BB962C8B-B14F-4D97-AF65-F5344CB8AC3E}">
        <p14:creationId xmlns:p14="http://schemas.microsoft.com/office/powerpoint/2010/main" val="192842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3516D-1BAC-4EAD-BA11-CD4B92BF7154}"/>
              </a:ext>
            </a:extLst>
          </p:cNvPr>
          <p:cNvSpPr>
            <a:spLocks noGrp="1"/>
          </p:cNvSpPr>
          <p:nvPr>
            <p:ph type="title"/>
          </p:nvPr>
        </p:nvSpPr>
        <p:spPr/>
        <p:txBody>
          <a:bodyPr/>
          <a:lstStyle/>
          <a:p>
            <a:r>
              <a:rPr lang="it-IT" dirty="0"/>
              <a:t>Data flow (</a:t>
            </a:r>
            <a:r>
              <a:rPr lang="it-IT" dirty="0" err="1"/>
              <a:t>process</a:t>
            </a:r>
            <a:r>
              <a:rPr lang="it-IT" dirty="0"/>
              <a:t> </a:t>
            </a:r>
            <a:r>
              <a:rPr lang="it-IT" dirty="0" err="1"/>
              <a:t>phase</a:t>
            </a:r>
            <a:r>
              <a:rPr lang="it-IT" dirty="0"/>
              <a:t>)</a:t>
            </a:r>
          </a:p>
        </p:txBody>
      </p:sp>
      <p:sp>
        <p:nvSpPr>
          <p:cNvPr id="4" name="Rettangolo 3">
            <a:extLst>
              <a:ext uri="{FF2B5EF4-FFF2-40B4-BE49-F238E27FC236}">
                <a16:creationId xmlns:a16="http://schemas.microsoft.com/office/drawing/2014/main" id="{C6B0934D-1F04-433F-A47B-6C0948E27D68}"/>
              </a:ext>
            </a:extLst>
          </p:cNvPr>
          <p:cNvSpPr/>
          <p:nvPr/>
        </p:nvSpPr>
        <p:spPr>
          <a:xfrm>
            <a:off x="2265953" y="2690497"/>
            <a:ext cx="1341276" cy="431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Token</a:t>
            </a:r>
          </a:p>
        </p:txBody>
      </p:sp>
      <p:sp>
        <p:nvSpPr>
          <p:cNvPr id="5" name="Rettangolo 4">
            <a:extLst>
              <a:ext uri="{FF2B5EF4-FFF2-40B4-BE49-F238E27FC236}">
                <a16:creationId xmlns:a16="http://schemas.microsoft.com/office/drawing/2014/main" id="{23C620B4-1813-4699-A7A3-766B085E2EC8}"/>
              </a:ext>
            </a:extLst>
          </p:cNvPr>
          <p:cNvSpPr/>
          <p:nvPr/>
        </p:nvSpPr>
        <p:spPr>
          <a:xfrm>
            <a:off x="1304419" y="2006778"/>
            <a:ext cx="2302810" cy="431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ysClr val="windowText" lastClr="000000"/>
                </a:solidFill>
              </a:rPr>
              <a:t>Request</a:t>
            </a:r>
            <a:r>
              <a:rPr lang="it-IT" dirty="0">
                <a:solidFill>
                  <a:sysClr val="windowText" lastClr="000000"/>
                </a:solidFill>
              </a:rPr>
              <a:t> </a:t>
            </a:r>
            <a:r>
              <a:rPr lang="it-IT" dirty="0" err="1">
                <a:solidFill>
                  <a:sysClr val="windowText" lastClr="000000"/>
                </a:solidFill>
              </a:rPr>
              <a:t>parameters</a:t>
            </a:r>
            <a:endParaRPr lang="it-IT" dirty="0">
              <a:solidFill>
                <a:sysClr val="windowText" lastClr="000000"/>
              </a:solidFill>
            </a:endParaRPr>
          </a:p>
        </p:txBody>
      </p:sp>
      <p:grpSp>
        <p:nvGrpSpPr>
          <p:cNvPr id="12" name="Gruppo 11">
            <a:extLst>
              <a:ext uri="{FF2B5EF4-FFF2-40B4-BE49-F238E27FC236}">
                <a16:creationId xmlns:a16="http://schemas.microsoft.com/office/drawing/2014/main" id="{0755C7F6-A9B2-4BB3-996A-C8781AAC17E3}"/>
              </a:ext>
            </a:extLst>
          </p:cNvPr>
          <p:cNvGrpSpPr/>
          <p:nvPr/>
        </p:nvGrpSpPr>
        <p:grpSpPr>
          <a:xfrm>
            <a:off x="1073203" y="3704005"/>
            <a:ext cx="1270732" cy="1168250"/>
            <a:chOff x="992695" y="4987566"/>
            <a:chExt cx="1270732" cy="1168250"/>
          </a:xfrm>
        </p:grpSpPr>
        <p:pic>
          <p:nvPicPr>
            <p:cNvPr id="10" name="Immagine 9" descr="Immagine che contiene boccale&#10;&#10;Descrizione generata automaticamente">
              <a:extLst>
                <a:ext uri="{FF2B5EF4-FFF2-40B4-BE49-F238E27FC236}">
                  <a16:creationId xmlns:a16="http://schemas.microsoft.com/office/drawing/2014/main" id="{07621EC2-2640-4353-9F48-0E70BB68B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39" y="4987566"/>
              <a:ext cx="645030" cy="645030"/>
            </a:xfrm>
            <a:prstGeom prst="rect">
              <a:avLst/>
            </a:prstGeom>
          </p:spPr>
        </p:pic>
        <p:sp>
          <p:nvSpPr>
            <p:cNvPr id="11" name="CasellaDiTesto 10">
              <a:extLst>
                <a:ext uri="{FF2B5EF4-FFF2-40B4-BE49-F238E27FC236}">
                  <a16:creationId xmlns:a16="http://schemas.microsoft.com/office/drawing/2014/main" id="{DDB249A3-4676-4F77-B8B8-E6EA7C781810}"/>
                </a:ext>
              </a:extLst>
            </p:cNvPr>
            <p:cNvSpPr txBox="1"/>
            <p:nvPr/>
          </p:nvSpPr>
          <p:spPr>
            <a:xfrm>
              <a:off x="992695" y="5632596"/>
              <a:ext cx="1270732" cy="523220"/>
            </a:xfrm>
            <a:prstGeom prst="rect">
              <a:avLst/>
            </a:prstGeom>
            <a:noFill/>
          </p:spPr>
          <p:txBody>
            <a:bodyPr wrap="none" rtlCol="0">
              <a:spAutoFit/>
            </a:bodyPr>
            <a:lstStyle/>
            <a:p>
              <a:pPr algn="ctr"/>
              <a:r>
                <a:rPr lang="it-IT" sz="1400" dirty="0"/>
                <a:t>Storage</a:t>
              </a:r>
            </a:p>
            <a:p>
              <a:pPr algn="ctr"/>
              <a:r>
                <a:rPr lang="it-IT" sz="1400" dirty="0"/>
                <a:t>(</a:t>
              </a:r>
              <a:r>
                <a:rPr lang="it-IT" sz="1400" dirty="0" err="1"/>
                <a:t>physical</a:t>
              </a:r>
              <a:r>
                <a:rPr lang="it-IT" sz="1400" dirty="0"/>
                <a:t> </a:t>
              </a:r>
              <a:r>
                <a:rPr lang="it-IT" sz="1400" dirty="0" err="1"/>
                <a:t>layer</a:t>
              </a:r>
              <a:r>
                <a:rPr lang="it-IT" sz="1400" dirty="0"/>
                <a:t>)</a:t>
              </a:r>
            </a:p>
          </p:txBody>
        </p:sp>
      </p:grpSp>
      <p:sp>
        <p:nvSpPr>
          <p:cNvPr id="14" name="Rettangolo 13">
            <a:extLst>
              <a:ext uri="{FF2B5EF4-FFF2-40B4-BE49-F238E27FC236}">
                <a16:creationId xmlns:a16="http://schemas.microsoft.com/office/drawing/2014/main" id="{328DB39D-FD3F-4A03-938F-4D0AB3CBB81B}"/>
              </a:ext>
            </a:extLst>
          </p:cNvPr>
          <p:cNvSpPr/>
          <p:nvPr/>
        </p:nvSpPr>
        <p:spPr>
          <a:xfrm>
            <a:off x="2865882" y="3704005"/>
            <a:ext cx="1870592" cy="6450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Data provider</a:t>
            </a:r>
          </a:p>
          <a:p>
            <a:pPr algn="ctr"/>
            <a:r>
              <a:rPr lang="it-IT" sz="1600" dirty="0">
                <a:solidFill>
                  <a:sysClr val="windowText" lastClr="000000"/>
                </a:solidFill>
              </a:rPr>
              <a:t>(</a:t>
            </a:r>
            <a:r>
              <a:rPr lang="it-IT" sz="1600" dirty="0" err="1">
                <a:solidFill>
                  <a:sysClr val="windowText" lastClr="000000"/>
                </a:solidFill>
              </a:rPr>
              <a:t>logical</a:t>
            </a:r>
            <a:r>
              <a:rPr lang="it-IT" sz="1600" dirty="0">
                <a:solidFill>
                  <a:sysClr val="windowText" lastClr="000000"/>
                </a:solidFill>
              </a:rPr>
              <a:t> </a:t>
            </a:r>
            <a:r>
              <a:rPr lang="it-IT" sz="1600" dirty="0" err="1">
                <a:solidFill>
                  <a:sysClr val="windowText" lastClr="000000"/>
                </a:solidFill>
              </a:rPr>
              <a:t>layer</a:t>
            </a:r>
            <a:r>
              <a:rPr lang="it-IT" sz="1600" dirty="0">
                <a:solidFill>
                  <a:sysClr val="windowText" lastClr="000000"/>
                </a:solidFill>
              </a:rPr>
              <a:t>)</a:t>
            </a:r>
          </a:p>
        </p:txBody>
      </p:sp>
      <p:sp>
        <p:nvSpPr>
          <p:cNvPr id="15" name="Rettangolo 14">
            <a:extLst>
              <a:ext uri="{FF2B5EF4-FFF2-40B4-BE49-F238E27FC236}">
                <a16:creationId xmlns:a16="http://schemas.microsoft.com/office/drawing/2014/main" id="{751651F9-ED23-4DDF-98A8-4293F04787F9}"/>
              </a:ext>
            </a:extLst>
          </p:cNvPr>
          <p:cNvSpPr/>
          <p:nvPr/>
        </p:nvSpPr>
        <p:spPr>
          <a:xfrm>
            <a:off x="5635674" y="3643065"/>
            <a:ext cx="2379640" cy="11098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Secure data provider</a:t>
            </a:r>
          </a:p>
          <a:p>
            <a:pPr algn="ctr"/>
            <a:r>
              <a:rPr lang="it-IT" sz="1600" dirty="0">
                <a:solidFill>
                  <a:sysClr val="windowText" lastClr="000000"/>
                </a:solidFill>
              </a:rPr>
              <a:t>(security </a:t>
            </a:r>
            <a:r>
              <a:rPr lang="it-IT" sz="1600" dirty="0" err="1">
                <a:solidFill>
                  <a:sysClr val="windowText" lastClr="000000"/>
                </a:solidFill>
              </a:rPr>
              <a:t>layer</a:t>
            </a:r>
            <a:r>
              <a:rPr lang="it-IT" sz="1600" dirty="0">
                <a:solidFill>
                  <a:sysClr val="windowText" lastClr="000000"/>
                </a:solidFill>
              </a:rPr>
              <a:t>)</a:t>
            </a:r>
          </a:p>
          <a:p>
            <a:pPr algn="ctr"/>
            <a:endParaRPr lang="it-IT" sz="1600" dirty="0">
              <a:solidFill>
                <a:sysClr val="windowText" lastClr="000000"/>
              </a:solidFill>
            </a:endParaRPr>
          </a:p>
          <a:p>
            <a:pPr algn="ctr"/>
            <a:endParaRPr lang="it-IT" sz="1600" dirty="0">
              <a:solidFill>
                <a:sysClr val="windowText" lastClr="000000"/>
              </a:solidFill>
            </a:endParaRPr>
          </a:p>
        </p:txBody>
      </p:sp>
      <p:cxnSp>
        <p:nvCxnSpPr>
          <p:cNvPr id="17" name="Connettore 2 16">
            <a:extLst>
              <a:ext uri="{FF2B5EF4-FFF2-40B4-BE49-F238E27FC236}">
                <a16:creationId xmlns:a16="http://schemas.microsoft.com/office/drawing/2014/main" id="{4D7E29DE-7BFB-49B3-AA88-3E23DF33A2B1}"/>
              </a:ext>
            </a:extLst>
          </p:cNvPr>
          <p:cNvCxnSpPr/>
          <p:nvPr/>
        </p:nvCxnSpPr>
        <p:spPr>
          <a:xfrm flipH="1">
            <a:off x="2080299" y="3989702"/>
            <a:ext cx="6450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F3F4BC93-6FBA-40C4-8184-DA86578BAF2C}"/>
              </a:ext>
            </a:extLst>
          </p:cNvPr>
          <p:cNvCxnSpPr/>
          <p:nvPr/>
        </p:nvCxnSpPr>
        <p:spPr>
          <a:xfrm flipH="1">
            <a:off x="2080299" y="4091233"/>
            <a:ext cx="64503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6A444F86-C9FC-4961-8B87-17C286DBE915}"/>
              </a:ext>
            </a:extLst>
          </p:cNvPr>
          <p:cNvCxnSpPr/>
          <p:nvPr/>
        </p:nvCxnSpPr>
        <p:spPr>
          <a:xfrm flipH="1">
            <a:off x="4863559" y="3975748"/>
            <a:ext cx="6450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DC28BDDD-26A1-4675-A171-719C1F45E303}"/>
              </a:ext>
            </a:extLst>
          </p:cNvPr>
          <p:cNvCxnSpPr/>
          <p:nvPr/>
        </p:nvCxnSpPr>
        <p:spPr>
          <a:xfrm flipH="1">
            <a:off x="4863559" y="4077279"/>
            <a:ext cx="64503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ttangolo 22">
            <a:extLst>
              <a:ext uri="{FF2B5EF4-FFF2-40B4-BE49-F238E27FC236}">
                <a16:creationId xmlns:a16="http://schemas.microsoft.com/office/drawing/2014/main" id="{7318D27A-E009-40E0-872B-AD911C723857}"/>
              </a:ext>
            </a:extLst>
          </p:cNvPr>
          <p:cNvSpPr/>
          <p:nvPr/>
        </p:nvSpPr>
        <p:spPr>
          <a:xfrm>
            <a:off x="4420579" y="2705267"/>
            <a:ext cx="2137919" cy="431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Sessions Manager</a:t>
            </a:r>
          </a:p>
        </p:txBody>
      </p:sp>
      <p:cxnSp>
        <p:nvCxnSpPr>
          <p:cNvPr id="27" name="Connettore 2 26">
            <a:extLst>
              <a:ext uri="{FF2B5EF4-FFF2-40B4-BE49-F238E27FC236}">
                <a16:creationId xmlns:a16="http://schemas.microsoft.com/office/drawing/2014/main" id="{516AAA9B-6FF3-41FD-8F97-229DA7D5313A}"/>
              </a:ext>
            </a:extLst>
          </p:cNvPr>
          <p:cNvCxnSpPr>
            <a:cxnSpLocks/>
          </p:cNvCxnSpPr>
          <p:nvPr/>
        </p:nvCxnSpPr>
        <p:spPr>
          <a:xfrm flipH="1">
            <a:off x="3623445" y="2911027"/>
            <a:ext cx="719955"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Rettangolo 28">
            <a:extLst>
              <a:ext uri="{FF2B5EF4-FFF2-40B4-BE49-F238E27FC236}">
                <a16:creationId xmlns:a16="http://schemas.microsoft.com/office/drawing/2014/main" id="{3EAA5821-A1FE-45D2-B09C-D1D48809B2B0}"/>
              </a:ext>
            </a:extLst>
          </p:cNvPr>
          <p:cNvSpPr/>
          <p:nvPr/>
        </p:nvSpPr>
        <p:spPr>
          <a:xfrm>
            <a:off x="7005150" y="4373698"/>
            <a:ext cx="872025" cy="2802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Token</a:t>
            </a:r>
          </a:p>
        </p:txBody>
      </p:sp>
      <p:cxnSp>
        <p:nvCxnSpPr>
          <p:cNvPr id="31" name="Connettore 2 30">
            <a:extLst>
              <a:ext uri="{FF2B5EF4-FFF2-40B4-BE49-F238E27FC236}">
                <a16:creationId xmlns:a16="http://schemas.microsoft.com/office/drawing/2014/main" id="{C2C14223-D4F8-4E8C-943A-07AA3B6D4812}"/>
              </a:ext>
            </a:extLst>
          </p:cNvPr>
          <p:cNvCxnSpPr/>
          <p:nvPr/>
        </p:nvCxnSpPr>
        <p:spPr>
          <a:xfrm>
            <a:off x="6115050" y="3136311"/>
            <a:ext cx="0" cy="466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ttore a gomito 32">
            <a:extLst>
              <a:ext uri="{FF2B5EF4-FFF2-40B4-BE49-F238E27FC236}">
                <a16:creationId xmlns:a16="http://schemas.microsoft.com/office/drawing/2014/main" id="{484B8523-45A2-4679-9C70-07013C2BF743}"/>
              </a:ext>
            </a:extLst>
          </p:cNvPr>
          <p:cNvCxnSpPr>
            <a:cxnSpLocks/>
            <a:stCxn id="5" idx="3"/>
          </p:cNvCxnSpPr>
          <p:nvPr/>
        </p:nvCxnSpPr>
        <p:spPr>
          <a:xfrm>
            <a:off x="3607229" y="2222300"/>
            <a:ext cx="3833933" cy="1380175"/>
          </a:xfrm>
          <a:prstGeom prst="bentConnector3">
            <a:avLst>
              <a:gd name="adj1" fmla="val 999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ttangolo 37">
            <a:extLst>
              <a:ext uri="{FF2B5EF4-FFF2-40B4-BE49-F238E27FC236}">
                <a16:creationId xmlns:a16="http://schemas.microsoft.com/office/drawing/2014/main" id="{23C52FA0-CF7A-4E73-AB72-5DD39BB647C2}"/>
              </a:ext>
            </a:extLst>
          </p:cNvPr>
          <p:cNvSpPr/>
          <p:nvPr/>
        </p:nvSpPr>
        <p:spPr>
          <a:xfrm>
            <a:off x="5756534" y="5480355"/>
            <a:ext cx="2137919" cy="431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ysClr val="windowText" lastClr="000000"/>
                </a:solidFill>
              </a:rPr>
              <a:t>Authorization</a:t>
            </a:r>
            <a:r>
              <a:rPr lang="it-IT" dirty="0">
                <a:solidFill>
                  <a:sysClr val="windowText" lastClr="000000"/>
                </a:solidFill>
              </a:rPr>
              <a:t> </a:t>
            </a:r>
            <a:r>
              <a:rPr lang="it-IT" dirty="0" err="1">
                <a:solidFill>
                  <a:sysClr val="windowText" lastClr="000000"/>
                </a:solidFill>
              </a:rPr>
              <a:t>table</a:t>
            </a:r>
            <a:endParaRPr lang="it-IT" dirty="0">
              <a:solidFill>
                <a:sysClr val="windowText" lastClr="000000"/>
              </a:solidFill>
            </a:endParaRPr>
          </a:p>
        </p:txBody>
      </p:sp>
      <p:cxnSp>
        <p:nvCxnSpPr>
          <p:cNvPr id="40" name="Connettore 2 39">
            <a:extLst>
              <a:ext uri="{FF2B5EF4-FFF2-40B4-BE49-F238E27FC236}">
                <a16:creationId xmlns:a16="http://schemas.microsoft.com/office/drawing/2014/main" id="{6E2B5152-F96E-4794-BAB3-CF6E2AD4C8F9}"/>
              </a:ext>
            </a:extLst>
          </p:cNvPr>
          <p:cNvCxnSpPr/>
          <p:nvPr/>
        </p:nvCxnSpPr>
        <p:spPr>
          <a:xfrm rot="5400000" flipH="1">
            <a:off x="6604921" y="5093264"/>
            <a:ext cx="5232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73230E35-5165-4FFC-95FA-05FE91CD4C50}"/>
              </a:ext>
            </a:extLst>
          </p:cNvPr>
          <p:cNvCxnSpPr/>
          <p:nvPr/>
        </p:nvCxnSpPr>
        <p:spPr>
          <a:xfrm rot="5400000" flipH="1">
            <a:off x="6522845" y="5093264"/>
            <a:ext cx="52321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Connettore 2 42">
            <a:extLst>
              <a:ext uri="{FF2B5EF4-FFF2-40B4-BE49-F238E27FC236}">
                <a16:creationId xmlns:a16="http://schemas.microsoft.com/office/drawing/2014/main" id="{04F6EEF1-D3F1-45D2-9FEA-AC235191CB8E}"/>
              </a:ext>
            </a:extLst>
          </p:cNvPr>
          <p:cNvCxnSpPr>
            <a:cxnSpLocks/>
          </p:cNvCxnSpPr>
          <p:nvPr/>
        </p:nvCxnSpPr>
        <p:spPr>
          <a:xfrm flipH="1">
            <a:off x="8015314" y="4054606"/>
            <a:ext cx="719955"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D3FCB60F-968C-4872-A6F7-AF6C5F6998E3}"/>
              </a:ext>
            </a:extLst>
          </p:cNvPr>
          <p:cNvSpPr txBox="1"/>
          <p:nvPr/>
        </p:nvSpPr>
        <p:spPr>
          <a:xfrm>
            <a:off x="8793203" y="3869940"/>
            <a:ext cx="2627001" cy="369332"/>
          </a:xfrm>
          <a:prstGeom prst="rect">
            <a:avLst/>
          </a:prstGeom>
          <a:noFill/>
        </p:spPr>
        <p:txBody>
          <a:bodyPr wrap="none" rtlCol="0">
            <a:spAutoFit/>
          </a:bodyPr>
          <a:lstStyle/>
          <a:p>
            <a:r>
              <a:rPr lang="it-IT" dirty="0"/>
              <a:t>Data (or </a:t>
            </a:r>
            <a:r>
              <a:rPr lang="it-IT" dirty="0" err="1"/>
              <a:t>permission</a:t>
            </a:r>
            <a:r>
              <a:rPr lang="it-IT" dirty="0"/>
              <a:t> </a:t>
            </a:r>
            <a:r>
              <a:rPr lang="it-IT" dirty="0" err="1"/>
              <a:t>error</a:t>
            </a:r>
            <a:r>
              <a:rPr lang="it-IT" dirty="0"/>
              <a:t>)</a:t>
            </a:r>
          </a:p>
        </p:txBody>
      </p:sp>
    </p:spTree>
    <p:extLst>
      <p:ext uri="{BB962C8B-B14F-4D97-AF65-F5344CB8AC3E}">
        <p14:creationId xmlns:p14="http://schemas.microsoft.com/office/powerpoint/2010/main" val="401409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4"/>
                                        </p:tgtEl>
                                        <p:attrNameLst>
                                          <p:attrName>stroke.color</p:attrName>
                                        </p:attrNameLst>
                                      </p:cBhvr>
                                      <p:to>
                                        <p:clrVal>
                                          <a:srgbClr val="FF2F2F"/>
                                        </p:clrVal>
                                      </p:to>
                                    </p:set>
                                    <p:set>
                                      <p:cBhvr>
                                        <p:cTn id="7" dur="indefinite"/>
                                        <p:tgtEl>
                                          <p:spTgt spid="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nodeType="clickEffect">
                                  <p:stCondLst>
                                    <p:cond delay="0"/>
                                  </p:stCondLst>
                                  <p:childTnLst>
                                    <p:set>
                                      <p:cBhvr>
                                        <p:cTn id="11" dur="indefinite"/>
                                        <p:tgtEl>
                                          <p:spTgt spid="27"/>
                                        </p:tgtEl>
                                        <p:attrNameLst>
                                          <p:attrName>stroke.color</p:attrName>
                                        </p:attrNameLst>
                                      </p:cBhvr>
                                      <p:to>
                                        <p:clrVal>
                                          <a:srgbClr val="FF2F2F"/>
                                        </p:clrVal>
                                      </p:to>
                                    </p:set>
                                    <p:set>
                                      <p:cBhvr>
                                        <p:cTn id="12" dur="indefinite"/>
                                        <p:tgtEl>
                                          <p:spTgt spid="27"/>
                                        </p:tgtEl>
                                        <p:attrNameLst>
                                          <p:attrName>stroke.on</p:attrName>
                                        </p:attrNameLst>
                                      </p:cBhvr>
                                      <p:to>
                                        <p:strVal val="true"/>
                                      </p:to>
                                    </p:set>
                                  </p:childTnLst>
                                </p:cTn>
                              </p:par>
                              <p:par>
                                <p:cTn id="13" presetID="7" presetClass="emph" presetSubtype="1" nodeType="withEffect">
                                  <p:stCondLst>
                                    <p:cond delay="0"/>
                                  </p:stCondLst>
                                  <p:childTnLst>
                                    <p:set>
                                      <p:cBhvr>
                                        <p:cTn id="14" dur="indefinite"/>
                                        <p:tgtEl>
                                          <p:spTgt spid="23"/>
                                        </p:tgtEl>
                                        <p:attrNameLst>
                                          <p:attrName>stroke.color</p:attrName>
                                        </p:attrNameLst>
                                      </p:cBhvr>
                                      <p:to>
                                        <p:clrVal>
                                          <a:srgbClr val="FF2F2F"/>
                                        </p:clrVal>
                                      </p:to>
                                    </p:set>
                                    <p:set>
                                      <p:cBhvr>
                                        <p:cTn id="15" dur="indefinite"/>
                                        <p:tgtEl>
                                          <p:spTgt spid="23"/>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31"/>
                                        </p:tgtEl>
                                        <p:attrNameLst>
                                          <p:attrName>stroke.color</p:attrName>
                                        </p:attrNameLst>
                                      </p:cBhvr>
                                      <p:to>
                                        <p:clrVal>
                                          <a:srgbClr val="FF2F2F"/>
                                        </p:clrVal>
                                      </p:to>
                                    </p:set>
                                    <p:set>
                                      <p:cBhvr>
                                        <p:cTn id="20" dur="indefinite"/>
                                        <p:tgtEl>
                                          <p:spTgt spid="31"/>
                                        </p:tgtEl>
                                        <p:attrNameLst>
                                          <p:attrName>stroke.on</p:attrName>
                                        </p:attrNameLst>
                                      </p:cBhvr>
                                      <p:to>
                                        <p:strVal val="true"/>
                                      </p:to>
                                    </p:set>
                                  </p:childTnLst>
                                </p:cTn>
                              </p:par>
                              <p:par>
                                <p:cTn id="21" presetID="7" presetClass="emph" presetSubtype="1" nodeType="withEffect">
                                  <p:stCondLst>
                                    <p:cond delay="0"/>
                                  </p:stCondLst>
                                  <p:childTnLst>
                                    <p:set>
                                      <p:cBhvr>
                                        <p:cTn id="22" dur="indefinite"/>
                                        <p:tgtEl>
                                          <p:spTgt spid="15"/>
                                        </p:tgtEl>
                                        <p:attrNameLst>
                                          <p:attrName>stroke.color</p:attrName>
                                        </p:attrNameLst>
                                      </p:cBhvr>
                                      <p:to>
                                        <p:clrVal>
                                          <a:srgbClr val="FF2F2F"/>
                                        </p:clrVal>
                                      </p:to>
                                    </p:set>
                                    <p:set>
                                      <p:cBhvr>
                                        <p:cTn id="23" dur="indefinite"/>
                                        <p:tgtEl>
                                          <p:spTgt spid="15"/>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7" presetClass="emph" presetSubtype="1" nodeType="clickEffect">
                                  <p:stCondLst>
                                    <p:cond delay="0"/>
                                  </p:stCondLst>
                                  <p:childTnLst>
                                    <p:set>
                                      <p:cBhvr>
                                        <p:cTn id="27" dur="indefinite"/>
                                        <p:tgtEl>
                                          <p:spTgt spid="4"/>
                                        </p:tgtEl>
                                        <p:attrNameLst>
                                          <p:attrName>stroke.color</p:attrName>
                                        </p:attrNameLst>
                                      </p:cBhvr>
                                      <p:to>
                                        <p:clrVal>
                                          <a:schemeClr val="tx1"/>
                                        </p:clrVal>
                                      </p:to>
                                    </p:set>
                                    <p:set>
                                      <p:cBhvr>
                                        <p:cTn id="28" dur="indefinite"/>
                                        <p:tgtEl>
                                          <p:spTgt spid="4"/>
                                        </p:tgtEl>
                                        <p:attrNameLst>
                                          <p:attrName>stroke.on</p:attrName>
                                        </p:attrNameLst>
                                      </p:cBhvr>
                                      <p:to>
                                        <p:strVal val="true"/>
                                      </p:to>
                                    </p:set>
                                  </p:childTnLst>
                                </p:cTn>
                              </p:par>
                              <p:par>
                                <p:cTn id="29" presetID="7" presetClass="emph" presetSubtype="1" nodeType="withEffect">
                                  <p:stCondLst>
                                    <p:cond delay="0"/>
                                  </p:stCondLst>
                                  <p:childTnLst>
                                    <p:set>
                                      <p:cBhvr>
                                        <p:cTn id="30" dur="indefinite"/>
                                        <p:tgtEl>
                                          <p:spTgt spid="27"/>
                                        </p:tgtEl>
                                        <p:attrNameLst>
                                          <p:attrName>stroke.color</p:attrName>
                                        </p:attrNameLst>
                                      </p:cBhvr>
                                      <p:to>
                                        <p:clrVal>
                                          <a:schemeClr val="tx1"/>
                                        </p:clrVal>
                                      </p:to>
                                    </p:set>
                                    <p:set>
                                      <p:cBhvr>
                                        <p:cTn id="31" dur="indefinite"/>
                                        <p:tgtEl>
                                          <p:spTgt spid="27"/>
                                        </p:tgtEl>
                                        <p:attrNameLst>
                                          <p:attrName>stroke.on</p:attrName>
                                        </p:attrNameLst>
                                      </p:cBhvr>
                                      <p:to>
                                        <p:strVal val="true"/>
                                      </p:to>
                                    </p:set>
                                  </p:childTnLst>
                                </p:cTn>
                              </p:par>
                              <p:par>
                                <p:cTn id="32" presetID="7" presetClass="emph" presetSubtype="1" nodeType="withEffect">
                                  <p:stCondLst>
                                    <p:cond delay="0"/>
                                  </p:stCondLst>
                                  <p:childTnLst>
                                    <p:set>
                                      <p:cBhvr>
                                        <p:cTn id="33" dur="indefinite"/>
                                        <p:tgtEl>
                                          <p:spTgt spid="23"/>
                                        </p:tgtEl>
                                        <p:attrNameLst>
                                          <p:attrName>stroke.color</p:attrName>
                                        </p:attrNameLst>
                                      </p:cBhvr>
                                      <p:to>
                                        <p:clrVal>
                                          <a:schemeClr val="tx1"/>
                                        </p:clrVal>
                                      </p:to>
                                    </p:set>
                                    <p:set>
                                      <p:cBhvr>
                                        <p:cTn id="34" dur="indefinite"/>
                                        <p:tgtEl>
                                          <p:spTgt spid="23"/>
                                        </p:tgtEl>
                                        <p:attrNameLst>
                                          <p:attrName>stroke.on</p:attrName>
                                        </p:attrNameLst>
                                      </p:cBhvr>
                                      <p:to>
                                        <p:strVal val="true"/>
                                      </p:to>
                                    </p:set>
                                  </p:childTnLst>
                                </p:cTn>
                              </p:par>
                              <p:par>
                                <p:cTn id="35" presetID="7" presetClass="emph" presetSubtype="1" nodeType="withEffect">
                                  <p:stCondLst>
                                    <p:cond delay="0"/>
                                  </p:stCondLst>
                                  <p:childTnLst>
                                    <p:set>
                                      <p:cBhvr>
                                        <p:cTn id="36" dur="indefinite"/>
                                        <p:tgtEl>
                                          <p:spTgt spid="31"/>
                                        </p:tgtEl>
                                        <p:attrNameLst>
                                          <p:attrName>stroke.color</p:attrName>
                                        </p:attrNameLst>
                                      </p:cBhvr>
                                      <p:to>
                                        <p:clrVal>
                                          <a:schemeClr val="tx1"/>
                                        </p:clrVal>
                                      </p:to>
                                    </p:set>
                                    <p:set>
                                      <p:cBhvr>
                                        <p:cTn id="37" dur="indefinite"/>
                                        <p:tgtEl>
                                          <p:spTgt spid="31"/>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1" nodeType="clickEffect">
                                  <p:stCondLst>
                                    <p:cond delay="0"/>
                                  </p:stCondLst>
                                  <p:childTnLst>
                                    <p:set>
                                      <p:cBhvr>
                                        <p:cTn id="41" dur="indefinite"/>
                                        <p:tgtEl>
                                          <p:spTgt spid="5"/>
                                        </p:tgtEl>
                                        <p:attrNameLst>
                                          <p:attrName>stroke.color</p:attrName>
                                        </p:attrNameLst>
                                      </p:cBhvr>
                                      <p:to>
                                        <p:clrVal>
                                          <a:srgbClr val="FF2F2F"/>
                                        </p:clrVal>
                                      </p:to>
                                    </p:set>
                                    <p:set>
                                      <p:cBhvr>
                                        <p:cTn id="42" dur="indefinite"/>
                                        <p:tgtEl>
                                          <p:spTgt spid="5"/>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33"/>
                                        </p:tgtEl>
                                        <p:attrNameLst>
                                          <p:attrName>stroke.color</p:attrName>
                                        </p:attrNameLst>
                                      </p:cBhvr>
                                      <p:to>
                                        <p:clrVal>
                                          <a:srgbClr val="FF2F2F"/>
                                        </p:clrVal>
                                      </p:to>
                                    </p:set>
                                    <p:set>
                                      <p:cBhvr>
                                        <p:cTn id="45" dur="indefinite"/>
                                        <p:tgtEl>
                                          <p:spTgt spid="33"/>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1" nodeType="clickEffect">
                                  <p:stCondLst>
                                    <p:cond delay="0"/>
                                  </p:stCondLst>
                                  <p:endCondLst>
                                    <p:cond evt="onNext" delay="0">
                                      <p:tgtEl>
                                        <p:sldTgt/>
                                      </p:tgtEl>
                                    </p:cond>
                                  </p:endCondLst>
                                  <p:childTnLst>
                                    <p:set>
                                      <p:cBhvr>
                                        <p:cTn id="49" dur="indefinite"/>
                                        <p:tgtEl>
                                          <p:spTgt spid="14"/>
                                        </p:tgtEl>
                                        <p:attrNameLst>
                                          <p:attrName>stroke.color</p:attrName>
                                        </p:attrNameLst>
                                      </p:cBhvr>
                                      <p:to>
                                        <p:clrVal>
                                          <a:srgbClr val="FF2F2F"/>
                                        </p:clrVal>
                                      </p:to>
                                    </p:set>
                                    <p:set>
                                      <p:cBhvr>
                                        <p:cTn id="50" dur="indefinite"/>
                                        <p:tgtEl>
                                          <p:spTgt spid="14"/>
                                        </p:tgtEl>
                                        <p:attrNameLst>
                                          <p:attrName>stroke.on</p:attrName>
                                        </p:attrNameLst>
                                      </p:cBhvr>
                                      <p:to>
                                        <p:strVal val="true"/>
                                      </p:to>
                                    </p:set>
                                  </p:childTnLst>
                                </p:cTn>
                              </p:par>
                              <p:par>
                                <p:cTn id="51" presetID="7" presetClass="emph" presetSubtype="1" nodeType="withEffect">
                                  <p:stCondLst>
                                    <p:cond delay="0"/>
                                  </p:stCondLst>
                                  <p:endCondLst>
                                    <p:cond evt="onNext" delay="0">
                                      <p:tgtEl>
                                        <p:sldTgt/>
                                      </p:tgtEl>
                                    </p:cond>
                                  </p:endCondLst>
                                  <p:childTnLst>
                                    <p:set>
                                      <p:cBhvr>
                                        <p:cTn id="52" dur="indefinite"/>
                                        <p:tgtEl>
                                          <p:spTgt spid="17"/>
                                        </p:tgtEl>
                                        <p:attrNameLst>
                                          <p:attrName>stroke.color</p:attrName>
                                        </p:attrNameLst>
                                      </p:cBhvr>
                                      <p:to>
                                        <p:clrVal>
                                          <a:srgbClr val="FF2F2F"/>
                                        </p:clrVal>
                                      </p:to>
                                    </p:set>
                                    <p:set>
                                      <p:cBhvr>
                                        <p:cTn id="53" dur="indefinite"/>
                                        <p:tgtEl>
                                          <p:spTgt spid="17"/>
                                        </p:tgtEl>
                                        <p:attrNameLst>
                                          <p:attrName>stroke.on</p:attrName>
                                        </p:attrNameLst>
                                      </p:cBhvr>
                                      <p:to>
                                        <p:strVal val="true"/>
                                      </p:to>
                                    </p:set>
                                  </p:childTnLst>
                                </p:cTn>
                              </p:par>
                              <p:par>
                                <p:cTn id="54" presetID="7" presetClass="emph" presetSubtype="1" nodeType="withEffect">
                                  <p:stCondLst>
                                    <p:cond delay="0"/>
                                  </p:stCondLst>
                                  <p:endCondLst>
                                    <p:cond evt="onNext" delay="0">
                                      <p:tgtEl>
                                        <p:sldTgt/>
                                      </p:tgtEl>
                                    </p:cond>
                                  </p:endCondLst>
                                  <p:childTnLst>
                                    <p:set>
                                      <p:cBhvr>
                                        <p:cTn id="55" dur="indefinite"/>
                                        <p:tgtEl>
                                          <p:spTgt spid="18"/>
                                        </p:tgtEl>
                                        <p:attrNameLst>
                                          <p:attrName>stroke.color</p:attrName>
                                        </p:attrNameLst>
                                      </p:cBhvr>
                                      <p:to>
                                        <p:clrVal>
                                          <a:srgbClr val="FF2F2F"/>
                                        </p:clrVal>
                                      </p:to>
                                    </p:set>
                                    <p:set>
                                      <p:cBhvr>
                                        <p:cTn id="56" dur="indefinite"/>
                                        <p:tgtEl>
                                          <p:spTgt spid="18"/>
                                        </p:tgtEl>
                                        <p:attrNameLst>
                                          <p:attrName>stroke.on</p:attrName>
                                        </p:attrNameLst>
                                      </p:cBhvr>
                                      <p:to>
                                        <p:strVal val="true"/>
                                      </p:to>
                                    </p:set>
                                  </p:childTnLst>
                                </p:cTn>
                              </p:par>
                              <p:par>
                                <p:cTn id="57" presetID="7" presetClass="emph" presetSubtype="1" nodeType="withEffect">
                                  <p:stCondLst>
                                    <p:cond delay="0"/>
                                  </p:stCondLst>
                                  <p:endCondLst>
                                    <p:cond evt="onNext" delay="0">
                                      <p:tgtEl>
                                        <p:sldTgt/>
                                      </p:tgtEl>
                                    </p:cond>
                                  </p:endCondLst>
                                  <p:childTnLst>
                                    <p:set>
                                      <p:cBhvr>
                                        <p:cTn id="58" dur="indefinite"/>
                                        <p:tgtEl>
                                          <p:spTgt spid="21"/>
                                        </p:tgtEl>
                                        <p:attrNameLst>
                                          <p:attrName>stroke.color</p:attrName>
                                        </p:attrNameLst>
                                      </p:cBhvr>
                                      <p:to>
                                        <p:clrVal>
                                          <a:srgbClr val="FF2F2F"/>
                                        </p:clrVal>
                                      </p:to>
                                    </p:set>
                                    <p:set>
                                      <p:cBhvr>
                                        <p:cTn id="59" dur="indefinite"/>
                                        <p:tgtEl>
                                          <p:spTgt spid="21"/>
                                        </p:tgtEl>
                                        <p:attrNameLst>
                                          <p:attrName>stroke.on</p:attrName>
                                        </p:attrNameLst>
                                      </p:cBhvr>
                                      <p:to>
                                        <p:strVal val="true"/>
                                      </p:to>
                                    </p:set>
                                  </p:childTnLst>
                                </p:cTn>
                              </p:par>
                              <p:par>
                                <p:cTn id="60" presetID="7" presetClass="emph" presetSubtype="1" nodeType="withEffect">
                                  <p:stCondLst>
                                    <p:cond delay="0"/>
                                  </p:stCondLst>
                                  <p:endCondLst>
                                    <p:cond evt="onNext" delay="0">
                                      <p:tgtEl>
                                        <p:sldTgt/>
                                      </p:tgtEl>
                                    </p:cond>
                                  </p:endCondLst>
                                  <p:childTnLst>
                                    <p:set>
                                      <p:cBhvr>
                                        <p:cTn id="61" dur="indefinite"/>
                                        <p:tgtEl>
                                          <p:spTgt spid="22"/>
                                        </p:tgtEl>
                                        <p:attrNameLst>
                                          <p:attrName>stroke.color</p:attrName>
                                        </p:attrNameLst>
                                      </p:cBhvr>
                                      <p:to>
                                        <p:clrVal>
                                          <a:srgbClr val="FF2F2F"/>
                                        </p:clrVal>
                                      </p:to>
                                    </p:set>
                                    <p:set>
                                      <p:cBhvr>
                                        <p:cTn id="62" dur="indefinite"/>
                                        <p:tgtEl>
                                          <p:spTgt spid="22"/>
                                        </p:tgtEl>
                                        <p:attrNameLst>
                                          <p:attrName>stroke.on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5"/>
                                        </p:tgtEl>
                                        <p:attrNameLst>
                                          <p:attrName>stroke.color</p:attrName>
                                        </p:attrNameLst>
                                      </p:cBhvr>
                                      <p:to>
                                        <p:clrVal>
                                          <a:schemeClr val="tx1"/>
                                        </p:clrVal>
                                      </p:to>
                                    </p:set>
                                    <p:set>
                                      <p:cBhvr>
                                        <p:cTn id="67" dur="indefinite"/>
                                        <p:tgtEl>
                                          <p:spTgt spid="5"/>
                                        </p:tgtEl>
                                        <p:attrNameLst>
                                          <p:attrName>stroke.on</p:attrName>
                                        </p:attrNameLst>
                                      </p:cBhvr>
                                      <p:to>
                                        <p:strVal val="true"/>
                                      </p:to>
                                    </p:set>
                                  </p:childTnLst>
                                </p:cTn>
                              </p:par>
                              <p:par>
                                <p:cTn id="68" presetID="7" presetClass="emph" presetSubtype="1" nodeType="withEffect">
                                  <p:stCondLst>
                                    <p:cond delay="0"/>
                                  </p:stCondLst>
                                  <p:childTnLst>
                                    <p:set>
                                      <p:cBhvr>
                                        <p:cTn id="69" dur="indefinite"/>
                                        <p:tgtEl>
                                          <p:spTgt spid="33"/>
                                        </p:tgtEl>
                                        <p:attrNameLst>
                                          <p:attrName>stroke.color</p:attrName>
                                        </p:attrNameLst>
                                      </p:cBhvr>
                                      <p:to>
                                        <p:clrVal>
                                          <a:schemeClr val="tx1"/>
                                        </p:clrVal>
                                      </p:to>
                                    </p:set>
                                    <p:set>
                                      <p:cBhvr>
                                        <p:cTn id="70" dur="indefinite"/>
                                        <p:tgtEl>
                                          <p:spTgt spid="33"/>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1" nodeType="clickEffect">
                                  <p:stCondLst>
                                    <p:cond delay="0"/>
                                  </p:stCondLst>
                                  <p:endCondLst>
                                    <p:cond evt="onNext" delay="0">
                                      <p:tgtEl>
                                        <p:sldTgt/>
                                      </p:tgtEl>
                                    </p:cond>
                                  </p:endCondLst>
                                  <p:childTnLst>
                                    <p:set>
                                      <p:cBhvr>
                                        <p:cTn id="74" dur="indefinite"/>
                                        <p:tgtEl>
                                          <p:spTgt spid="38"/>
                                        </p:tgtEl>
                                        <p:attrNameLst>
                                          <p:attrName>stroke.color</p:attrName>
                                        </p:attrNameLst>
                                      </p:cBhvr>
                                      <p:to>
                                        <p:clrVal>
                                          <a:srgbClr val="FF2F2F"/>
                                        </p:clrVal>
                                      </p:to>
                                    </p:set>
                                    <p:set>
                                      <p:cBhvr>
                                        <p:cTn id="75" dur="indefinite"/>
                                        <p:tgtEl>
                                          <p:spTgt spid="38"/>
                                        </p:tgtEl>
                                        <p:attrNameLst>
                                          <p:attrName>stroke.on</p:attrName>
                                        </p:attrNameLst>
                                      </p:cBhvr>
                                      <p:to>
                                        <p:strVal val="true"/>
                                      </p:to>
                                    </p:set>
                                  </p:childTnLst>
                                </p:cTn>
                              </p:par>
                              <p:par>
                                <p:cTn id="76" presetID="7" presetClass="emph" presetSubtype="1" nodeType="withEffect">
                                  <p:stCondLst>
                                    <p:cond delay="0"/>
                                  </p:stCondLst>
                                  <p:endCondLst>
                                    <p:cond evt="onNext" delay="0">
                                      <p:tgtEl>
                                        <p:sldTgt/>
                                      </p:tgtEl>
                                    </p:cond>
                                  </p:endCondLst>
                                  <p:childTnLst>
                                    <p:set>
                                      <p:cBhvr>
                                        <p:cTn id="77" dur="indefinite"/>
                                        <p:tgtEl>
                                          <p:spTgt spid="40"/>
                                        </p:tgtEl>
                                        <p:attrNameLst>
                                          <p:attrName>stroke.color</p:attrName>
                                        </p:attrNameLst>
                                      </p:cBhvr>
                                      <p:to>
                                        <p:clrVal>
                                          <a:srgbClr val="FF2F2F"/>
                                        </p:clrVal>
                                      </p:to>
                                    </p:set>
                                    <p:set>
                                      <p:cBhvr>
                                        <p:cTn id="78" dur="indefinite"/>
                                        <p:tgtEl>
                                          <p:spTgt spid="40"/>
                                        </p:tgtEl>
                                        <p:attrNameLst>
                                          <p:attrName>stroke.on</p:attrName>
                                        </p:attrNameLst>
                                      </p:cBhvr>
                                      <p:to>
                                        <p:strVal val="true"/>
                                      </p:to>
                                    </p:set>
                                  </p:childTnLst>
                                </p:cTn>
                              </p:par>
                              <p:par>
                                <p:cTn id="79" presetID="7" presetClass="emph" presetSubtype="1" nodeType="withEffect">
                                  <p:stCondLst>
                                    <p:cond delay="0"/>
                                  </p:stCondLst>
                                  <p:endCondLst>
                                    <p:cond evt="onNext" delay="0">
                                      <p:tgtEl>
                                        <p:sldTgt/>
                                      </p:tgtEl>
                                    </p:cond>
                                  </p:endCondLst>
                                  <p:childTnLst>
                                    <p:set>
                                      <p:cBhvr>
                                        <p:cTn id="80" dur="indefinite"/>
                                        <p:tgtEl>
                                          <p:spTgt spid="41"/>
                                        </p:tgtEl>
                                        <p:attrNameLst>
                                          <p:attrName>stroke.color</p:attrName>
                                        </p:attrNameLst>
                                      </p:cBhvr>
                                      <p:to>
                                        <p:clrVal>
                                          <a:srgbClr val="FF2F2F"/>
                                        </p:clrVal>
                                      </p:to>
                                    </p:set>
                                    <p:set>
                                      <p:cBhvr>
                                        <p:cTn id="81" dur="indefinite"/>
                                        <p:tgtEl>
                                          <p:spTgt spid="41"/>
                                        </p:tgtEl>
                                        <p:attrNameLst>
                                          <p:attrName>stroke.on</p:attrName>
                                        </p:attrNameLst>
                                      </p:cBhvr>
                                      <p:to>
                                        <p:strVal val="true"/>
                                      </p:to>
                                    </p:set>
                                  </p:childTnLst>
                                </p:cTn>
                              </p:par>
                              <p:par>
                                <p:cTn id="82" presetID="7" presetClass="emph" presetSubtype="1" nodeType="withEffect">
                                  <p:stCondLst>
                                    <p:cond delay="0"/>
                                  </p:stCondLst>
                                  <p:endCondLst>
                                    <p:cond evt="onNext" delay="0">
                                      <p:tgtEl>
                                        <p:sldTgt/>
                                      </p:tgtEl>
                                    </p:cond>
                                  </p:endCondLst>
                                  <p:childTnLst>
                                    <p:set>
                                      <p:cBhvr>
                                        <p:cTn id="83" dur="indefinite"/>
                                        <p:tgtEl>
                                          <p:spTgt spid="29"/>
                                        </p:tgtEl>
                                        <p:attrNameLst>
                                          <p:attrName>stroke.color</p:attrName>
                                        </p:attrNameLst>
                                      </p:cBhvr>
                                      <p:to>
                                        <p:clrVal>
                                          <a:srgbClr val="FF2F2F"/>
                                        </p:clrVal>
                                      </p:to>
                                    </p:set>
                                    <p:set>
                                      <p:cBhvr>
                                        <p:cTn id="84" dur="indefinite"/>
                                        <p:tgtEl>
                                          <p:spTgt spid="29"/>
                                        </p:tgtEl>
                                        <p:attrNameLst>
                                          <p:attrName>stroke.on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0" nodeType="clickEffect">
                                  <p:stCondLst>
                                    <p:cond delay="0"/>
                                  </p:stCondLst>
                                  <p:childTnLst>
                                    <p:set>
                                      <p:cBhvr override="childStyle">
                                        <p:cTn id="88" dur="indefinite"/>
                                        <p:tgtEl>
                                          <p:spTgt spid="44"/>
                                        </p:tgtEl>
                                        <p:attrNameLst>
                                          <p:attrName>style.color</p:attrName>
                                        </p:attrNameLst>
                                      </p:cBhvr>
                                      <p:to>
                                        <p:clrVal>
                                          <a:srgbClr val="FF2F2F"/>
                                        </p:clrVal>
                                      </p:to>
                                    </p:set>
                                  </p:childTnLst>
                                </p:cTn>
                              </p:par>
                              <p:par>
                                <p:cTn id="89" presetID="7" presetClass="emph" presetSubtype="1" nodeType="withEffect">
                                  <p:stCondLst>
                                    <p:cond delay="0"/>
                                  </p:stCondLst>
                                  <p:childTnLst>
                                    <p:set>
                                      <p:cBhvr>
                                        <p:cTn id="90" dur="indefinite"/>
                                        <p:tgtEl>
                                          <p:spTgt spid="15"/>
                                        </p:tgtEl>
                                        <p:attrNameLst>
                                          <p:attrName>stroke.color</p:attrName>
                                        </p:attrNameLst>
                                      </p:cBhvr>
                                      <p:to>
                                        <p:clrVal>
                                          <a:schemeClr val="tx1"/>
                                        </p:clrVal>
                                      </p:to>
                                    </p:set>
                                    <p:set>
                                      <p:cBhvr>
                                        <p:cTn id="91" dur="indefinite"/>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0" indent="0">
              <a:buNone/>
            </a:pPr>
            <a:r>
              <a:rPr lang="en-US" dirty="0"/>
              <a:t>Permissions are managed by means of an authorization table (discretionary access control). Each entry of the table is a triple composed by:</a:t>
            </a:r>
          </a:p>
          <a:p>
            <a:pPr marL="457200" indent="-457200">
              <a:buFont typeface="+mj-lt"/>
              <a:buAutoNum type="arabicPeriod"/>
            </a:pPr>
            <a:r>
              <a:rPr lang="en-US" b="1" dirty="0"/>
              <a:t>Object</a:t>
            </a:r>
            <a:r>
              <a:rPr lang="en-US" dirty="0"/>
              <a:t> to be secured</a:t>
            </a:r>
          </a:p>
          <a:p>
            <a:pPr marL="457200" indent="-457200">
              <a:buFont typeface="+mj-lt"/>
              <a:buAutoNum type="arabicPeriod"/>
            </a:pPr>
            <a:r>
              <a:rPr lang="en-US" b="1" dirty="0"/>
              <a:t>Subject</a:t>
            </a:r>
            <a:r>
              <a:rPr lang="en-US" dirty="0"/>
              <a:t> that has access to the object</a:t>
            </a:r>
          </a:p>
          <a:p>
            <a:pPr marL="457200" indent="-457200">
              <a:buFont typeface="+mj-lt"/>
              <a:buAutoNum type="arabicPeriod"/>
            </a:pPr>
            <a:r>
              <a:rPr lang="en-US" b="1" dirty="0"/>
              <a:t>Permission</a:t>
            </a:r>
            <a:r>
              <a:rPr lang="en-US" dirty="0"/>
              <a:t> </a:t>
            </a:r>
            <a:r>
              <a:rPr lang="en-US" b="1" dirty="0"/>
              <a:t>level</a:t>
            </a:r>
            <a:r>
              <a:rPr lang="en-US" dirty="0"/>
              <a:t> of subject on the object</a:t>
            </a:r>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err="1"/>
              <a:t>Permissions</a:t>
            </a:r>
            <a:endParaRPr lang="it-IT" dirty="0"/>
          </a:p>
        </p:txBody>
      </p:sp>
    </p:spTree>
    <p:extLst>
      <p:ext uri="{BB962C8B-B14F-4D97-AF65-F5344CB8AC3E}">
        <p14:creationId xmlns:p14="http://schemas.microsoft.com/office/powerpoint/2010/main" val="2052732972"/>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677</TotalTime>
  <Words>618</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Retrospettivo</vt:lpstr>
      <vt:lpstr>Image server with REST API</vt:lpstr>
      <vt:lpstr>Endpoints: users</vt:lpstr>
      <vt:lpstr>Endpoints: sessions</vt:lpstr>
      <vt:lpstr>Endpoints: images</vt:lpstr>
      <vt:lpstr>Endpoints: OAuth2 clients</vt:lpstr>
      <vt:lpstr>OAuth2</vt:lpstr>
      <vt:lpstr>Message flow</vt:lpstr>
      <vt:lpstr>Data flow (process phase)</vt:lpstr>
      <vt:lpstr>Permissions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of car accidents data</dc:title>
  <dc:creator>Michele Scuttari</dc:creator>
  <cp:lastModifiedBy>Michele Scuttari</cp:lastModifiedBy>
  <cp:revision>39</cp:revision>
  <dcterms:created xsi:type="dcterms:W3CDTF">2020-04-09T12:40:26Z</dcterms:created>
  <dcterms:modified xsi:type="dcterms:W3CDTF">2020-06-29T15:11:30Z</dcterms:modified>
</cp:coreProperties>
</file>