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67" r:id="rId6"/>
    <p:sldId id="269"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6924A86-208E-425C-9BFB-A54BB61E24CB}" type="datetimeFigureOut">
              <a:rPr lang="it-IT" smtClean="0"/>
              <a:t>25/06/2020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99BE2A-72A7-4FC1-9820-69BB4F5DDBE6}"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68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6924A86-208E-425C-9BFB-A54BB61E24CB}" type="datetimeFigureOut">
              <a:rPr lang="it-IT" smtClean="0"/>
              <a:t>25/06/2020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99BE2A-72A7-4FC1-9820-69BB4F5DDBE6}" type="slidenum">
              <a:rPr lang="it-IT" smtClean="0"/>
              <a:t>‹N›</a:t>
            </a:fld>
            <a:endParaRPr lang="it-IT"/>
          </a:p>
        </p:txBody>
      </p:sp>
    </p:spTree>
    <p:extLst>
      <p:ext uri="{BB962C8B-B14F-4D97-AF65-F5344CB8AC3E}">
        <p14:creationId xmlns:p14="http://schemas.microsoft.com/office/powerpoint/2010/main" val="314428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6924A86-208E-425C-9BFB-A54BB61E24CB}" type="datetimeFigureOut">
              <a:rPr lang="it-IT" smtClean="0"/>
              <a:t>25/06/2020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99BE2A-72A7-4FC1-9820-69BB4F5DDBE6}" type="slidenum">
              <a:rPr lang="it-IT" smtClean="0"/>
              <a:t>‹N›</a:t>
            </a:fld>
            <a:endParaRPr lang="it-IT"/>
          </a:p>
        </p:txBody>
      </p:sp>
    </p:spTree>
    <p:extLst>
      <p:ext uri="{BB962C8B-B14F-4D97-AF65-F5344CB8AC3E}">
        <p14:creationId xmlns:p14="http://schemas.microsoft.com/office/powerpoint/2010/main" val="12257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6924A86-208E-425C-9BFB-A54BB61E24CB}" type="datetimeFigureOut">
              <a:rPr lang="it-IT" smtClean="0"/>
              <a:t>25/06/2020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99BE2A-72A7-4FC1-9820-69BB4F5DDBE6}" type="slidenum">
              <a:rPr lang="it-IT" smtClean="0"/>
              <a:t>‹N›</a:t>
            </a:fld>
            <a:endParaRPr lang="it-IT"/>
          </a:p>
        </p:txBody>
      </p:sp>
    </p:spTree>
    <p:extLst>
      <p:ext uri="{BB962C8B-B14F-4D97-AF65-F5344CB8AC3E}">
        <p14:creationId xmlns:p14="http://schemas.microsoft.com/office/powerpoint/2010/main" val="240457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6924A86-208E-425C-9BFB-A54BB61E24CB}" type="datetimeFigureOut">
              <a:rPr lang="it-IT" smtClean="0"/>
              <a:t>25/06/2020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299BE2A-72A7-4FC1-9820-69BB4F5DDBE6}"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19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6924A86-208E-425C-9BFB-A54BB61E24CB}" type="datetimeFigureOut">
              <a:rPr lang="it-IT" smtClean="0"/>
              <a:t>25/06/2020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299BE2A-72A7-4FC1-9820-69BB4F5DDBE6}" type="slidenum">
              <a:rPr lang="it-IT" smtClean="0"/>
              <a:t>‹N›</a:t>
            </a:fld>
            <a:endParaRPr lang="it-IT"/>
          </a:p>
        </p:txBody>
      </p:sp>
    </p:spTree>
    <p:extLst>
      <p:ext uri="{BB962C8B-B14F-4D97-AF65-F5344CB8AC3E}">
        <p14:creationId xmlns:p14="http://schemas.microsoft.com/office/powerpoint/2010/main" val="1519321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6924A86-208E-425C-9BFB-A54BB61E24CB}" type="datetimeFigureOut">
              <a:rPr lang="it-IT" smtClean="0"/>
              <a:t>25/06/2020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299BE2A-72A7-4FC1-9820-69BB4F5DDBE6}" type="slidenum">
              <a:rPr lang="it-IT" smtClean="0"/>
              <a:t>‹N›</a:t>
            </a:fld>
            <a:endParaRPr lang="it-IT"/>
          </a:p>
        </p:txBody>
      </p:sp>
    </p:spTree>
    <p:extLst>
      <p:ext uri="{BB962C8B-B14F-4D97-AF65-F5344CB8AC3E}">
        <p14:creationId xmlns:p14="http://schemas.microsoft.com/office/powerpoint/2010/main" val="61635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6924A86-208E-425C-9BFB-A54BB61E24CB}" type="datetimeFigureOut">
              <a:rPr lang="it-IT" smtClean="0"/>
              <a:t>25/06/2020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299BE2A-72A7-4FC1-9820-69BB4F5DDBE6}" type="slidenum">
              <a:rPr lang="it-IT" smtClean="0"/>
              <a:t>‹N›</a:t>
            </a:fld>
            <a:endParaRPr lang="it-IT"/>
          </a:p>
        </p:txBody>
      </p:sp>
    </p:spTree>
    <p:extLst>
      <p:ext uri="{BB962C8B-B14F-4D97-AF65-F5344CB8AC3E}">
        <p14:creationId xmlns:p14="http://schemas.microsoft.com/office/powerpoint/2010/main" val="414264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924A86-208E-425C-9BFB-A54BB61E24CB}" type="datetimeFigureOut">
              <a:rPr lang="it-IT" smtClean="0"/>
              <a:t>25/06/2020</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D299BE2A-72A7-4FC1-9820-69BB4F5DDBE6}" type="slidenum">
              <a:rPr lang="it-IT" smtClean="0"/>
              <a:t>‹N›</a:t>
            </a:fld>
            <a:endParaRPr lang="it-IT"/>
          </a:p>
        </p:txBody>
      </p:sp>
    </p:spTree>
    <p:extLst>
      <p:ext uri="{BB962C8B-B14F-4D97-AF65-F5344CB8AC3E}">
        <p14:creationId xmlns:p14="http://schemas.microsoft.com/office/powerpoint/2010/main" val="168640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924A86-208E-425C-9BFB-A54BB61E24CB}" type="datetimeFigureOut">
              <a:rPr lang="it-IT" smtClean="0"/>
              <a:t>25/06/2020</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99BE2A-72A7-4FC1-9820-69BB4F5DDBE6}" type="slidenum">
              <a:rPr lang="it-IT" smtClean="0"/>
              <a:t>‹N›</a:t>
            </a:fld>
            <a:endParaRPr lang="it-IT"/>
          </a:p>
        </p:txBody>
      </p:sp>
    </p:spTree>
    <p:extLst>
      <p:ext uri="{BB962C8B-B14F-4D97-AF65-F5344CB8AC3E}">
        <p14:creationId xmlns:p14="http://schemas.microsoft.com/office/powerpoint/2010/main" val="280573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6924A86-208E-425C-9BFB-A54BB61E24CB}" type="datetimeFigureOut">
              <a:rPr lang="it-IT" smtClean="0"/>
              <a:t>25/06/2020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299BE2A-72A7-4FC1-9820-69BB4F5DDBE6}" type="slidenum">
              <a:rPr lang="it-IT" smtClean="0"/>
              <a:t>‹N›</a:t>
            </a:fld>
            <a:endParaRPr lang="it-IT"/>
          </a:p>
        </p:txBody>
      </p:sp>
    </p:spTree>
    <p:extLst>
      <p:ext uri="{BB962C8B-B14F-4D97-AF65-F5344CB8AC3E}">
        <p14:creationId xmlns:p14="http://schemas.microsoft.com/office/powerpoint/2010/main" val="718943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924A86-208E-425C-9BFB-A54BB61E24CB}" type="datetimeFigureOut">
              <a:rPr lang="it-IT" smtClean="0"/>
              <a:t>25/06/2020</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99BE2A-72A7-4FC1-9820-69BB4F5DDBE6}"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802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4F1471-347E-4E2F-A5A7-BD9A82860F70}"/>
              </a:ext>
            </a:extLst>
          </p:cNvPr>
          <p:cNvSpPr>
            <a:spLocks noGrp="1"/>
          </p:cNvSpPr>
          <p:nvPr>
            <p:ph type="ctrTitle"/>
          </p:nvPr>
        </p:nvSpPr>
        <p:spPr/>
        <p:txBody>
          <a:bodyPr>
            <a:normAutofit/>
          </a:bodyPr>
          <a:lstStyle/>
          <a:p>
            <a:r>
              <a:rPr lang="en-US" sz="5400" dirty="0"/>
              <a:t>Image server with REST API</a:t>
            </a:r>
          </a:p>
        </p:txBody>
      </p:sp>
    </p:spTree>
    <p:extLst>
      <p:ext uri="{BB962C8B-B14F-4D97-AF65-F5344CB8AC3E}">
        <p14:creationId xmlns:p14="http://schemas.microsoft.com/office/powerpoint/2010/main" val="337697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8D32DDE-FCBC-4DD8-8D2F-589114B7305A}"/>
              </a:ext>
            </a:extLst>
          </p:cNvPr>
          <p:cNvSpPr>
            <a:spLocks noGrp="1"/>
          </p:cNvSpPr>
          <p:nvPr>
            <p:ph idx="1"/>
          </p:nvPr>
        </p:nvSpPr>
        <p:spPr/>
        <p:txBody>
          <a:bodyPr>
            <a:normAutofit/>
          </a:bodyPr>
          <a:lstStyle/>
          <a:p>
            <a:pPr marL="457200" indent="-457200">
              <a:buFont typeface="+mj-lt"/>
              <a:buAutoNum type="arabicPeriod"/>
            </a:pPr>
            <a:r>
              <a:rPr lang="en-US" sz="2400" b="1" dirty="0"/>
              <a:t>List: [GET] /users </a:t>
            </a:r>
            <a:r>
              <a:rPr lang="en-US" sz="1800" dirty="0">
                <a:solidFill>
                  <a:srgbClr val="FF0000"/>
                </a:solidFill>
              </a:rPr>
              <a:t>*</a:t>
            </a:r>
            <a:endParaRPr lang="en-US" sz="2400" dirty="0">
              <a:solidFill>
                <a:srgbClr val="FF0000"/>
              </a:solidFill>
            </a:endParaRPr>
          </a:p>
          <a:p>
            <a:pPr marL="457200" indent="-457200">
              <a:buFont typeface="+mj-lt"/>
              <a:buAutoNum type="arabicPeriod"/>
            </a:pPr>
            <a:r>
              <a:rPr lang="en-US" sz="2400" b="1" dirty="0"/>
              <a:t>Add: [POST] /users</a:t>
            </a:r>
          </a:p>
          <a:p>
            <a:pPr marL="457200" indent="-457200">
              <a:buFont typeface="+mj-lt"/>
              <a:buAutoNum type="arabicPeriod"/>
            </a:pPr>
            <a:r>
              <a:rPr lang="en-US" sz="2400" b="1" dirty="0"/>
              <a:t>Details: [GET] /users/{username} </a:t>
            </a:r>
            <a:r>
              <a:rPr lang="en-US" sz="1800" dirty="0">
                <a:solidFill>
                  <a:srgbClr val="FF0000"/>
                </a:solidFill>
              </a:rPr>
              <a:t>*</a:t>
            </a:r>
            <a:endParaRPr lang="en-US" sz="2400" dirty="0"/>
          </a:p>
          <a:p>
            <a:pPr marL="457200" indent="-457200">
              <a:buFont typeface="+mj-lt"/>
              <a:buAutoNum type="arabicPeriod"/>
            </a:pPr>
            <a:r>
              <a:rPr lang="en-US" sz="2400" b="1" dirty="0"/>
              <a:t>Remove: [DELETE] /users/{username} </a:t>
            </a:r>
            <a:r>
              <a:rPr lang="en-US" sz="1800" dirty="0">
                <a:solidFill>
                  <a:srgbClr val="FF0000"/>
                </a:solidFill>
              </a:rPr>
              <a:t>*</a:t>
            </a:r>
            <a:endParaRPr lang="en-US" sz="2400" b="1" dirty="0"/>
          </a:p>
        </p:txBody>
      </p:sp>
      <p:sp>
        <p:nvSpPr>
          <p:cNvPr id="5" name="Titolo 4">
            <a:extLst>
              <a:ext uri="{FF2B5EF4-FFF2-40B4-BE49-F238E27FC236}">
                <a16:creationId xmlns:a16="http://schemas.microsoft.com/office/drawing/2014/main" id="{ED16618B-39A0-492F-86AE-5DA1E6861C47}"/>
              </a:ext>
            </a:extLst>
          </p:cNvPr>
          <p:cNvSpPr>
            <a:spLocks noGrp="1"/>
          </p:cNvSpPr>
          <p:nvPr>
            <p:ph type="title"/>
          </p:nvPr>
        </p:nvSpPr>
        <p:spPr/>
        <p:txBody>
          <a:bodyPr/>
          <a:lstStyle/>
          <a:p>
            <a:r>
              <a:rPr lang="it-IT" dirty="0"/>
              <a:t>Endpoints: users</a:t>
            </a:r>
          </a:p>
        </p:txBody>
      </p:sp>
      <p:sp>
        <p:nvSpPr>
          <p:cNvPr id="6" name="CasellaDiTesto 5">
            <a:extLst>
              <a:ext uri="{FF2B5EF4-FFF2-40B4-BE49-F238E27FC236}">
                <a16:creationId xmlns:a16="http://schemas.microsoft.com/office/drawing/2014/main" id="{EE9281BE-8DC4-446F-83E6-63BA82AF5223}"/>
              </a:ext>
            </a:extLst>
          </p:cNvPr>
          <p:cNvSpPr txBox="1"/>
          <p:nvPr/>
        </p:nvSpPr>
        <p:spPr>
          <a:xfrm>
            <a:off x="9025850" y="5869094"/>
            <a:ext cx="2129830" cy="307777"/>
          </a:xfrm>
          <a:prstGeom prst="rect">
            <a:avLst/>
          </a:prstGeom>
          <a:noFill/>
        </p:spPr>
        <p:txBody>
          <a:bodyPr wrap="square" rtlCol="0">
            <a:spAutoFit/>
          </a:bodyPr>
          <a:lstStyle/>
          <a:p>
            <a:pPr algn="r"/>
            <a:r>
              <a:rPr lang="it-IT" sz="1400" dirty="0">
                <a:solidFill>
                  <a:srgbClr val="FF0000"/>
                </a:solidFill>
              </a:rPr>
              <a:t>*</a:t>
            </a:r>
            <a:r>
              <a:rPr lang="it-IT" sz="1400" dirty="0"/>
              <a:t> </a:t>
            </a:r>
            <a:r>
              <a:rPr lang="it-IT" sz="1400" dirty="0" err="1"/>
              <a:t>requires</a:t>
            </a:r>
            <a:r>
              <a:rPr lang="it-IT" sz="1400" dirty="0"/>
              <a:t> authentication</a:t>
            </a:r>
          </a:p>
        </p:txBody>
      </p:sp>
      <p:sp>
        <p:nvSpPr>
          <p:cNvPr id="7" name="CasellaDiTesto 6">
            <a:extLst>
              <a:ext uri="{FF2B5EF4-FFF2-40B4-BE49-F238E27FC236}">
                <a16:creationId xmlns:a16="http://schemas.microsoft.com/office/drawing/2014/main" id="{529F0F33-97FB-4729-A758-B67F1F5CCE50}"/>
              </a:ext>
            </a:extLst>
          </p:cNvPr>
          <p:cNvSpPr txBox="1"/>
          <p:nvPr/>
        </p:nvSpPr>
        <p:spPr>
          <a:xfrm>
            <a:off x="1097280" y="3855001"/>
            <a:ext cx="2324995" cy="369332"/>
          </a:xfrm>
          <a:prstGeom prst="rect">
            <a:avLst/>
          </a:prstGeom>
          <a:noFill/>
        </p:spPr>
        <p:txBody>
          <a:bodyPr wrap="none" rtlCol="0">
            <a:spAutoFit/>
          </a:bodyPr>
          <a:lstStyle/>
          <a:p>
            <a:r>
              <a:rPr lang="it-IT" i="1" dirty="0" err="1"/>
              <a:t>Example</a:t>
            </a:r>
            <a:r>
              <a:rPr lang="it-IT" i="1" dirty="0"/>
              <a:t>: user </a:t>
            </a:r>
            <a:r>
              <a:rPr lang="it-IT" i="1" dirty="0" err="1"/>
              <a:t>creation</a:t>
            </a:r>
            <a:endParaRPr lang="it-IT" i="1" dirty="0"/>
          </a:p>
        </p:txBody>
      </p:sp>
      <p:sp>
        <p:nvSpPr>
          <p:cNvPr id="9" name="CasellaDiTesto 8">
            <a:extLst>
              <a:ext uri="{FF2B5EF4-FFF2-40B4-BE49-F238E27FC236}">
                <a16:creationId xmlns:a16="http://schemas.microsoft.com/office/drawing/2014/main" id="{92793A56-7CE2-497B-9CF8-21F2FC2CC1EF}"/>
              </a:ext>
            </a:extLst>
          </p:cNvPr>
          <p:cNvSpPr txBox="1"/>
          <p:nvPr/>
        </p:nvSpPr>
        <p:spPr>
          <a:xfrm>
            <a:off x="1097280" y="4524414"/>
            <a:ext cx="1906291" cy="1200329"/>
          </a:xfrm>
          <a:prstGeom prst="rect">
            <a:avLst/>
          </a:prstGeom>
          <a:noFill/>
        </p:spPr>
        <p:txBody>
          <a:bodyPr wrap="none" rtlCol="0">
            <a:spAutoFit/>
          </a:bodyPr>
          <a:lstStyle/>
          <a:p>
            <a:r>
              <a:rPr lang="en-US" sz="1200" dirty="0"/>
              <a:t>POST /users</a:t>
            </a:r>
          </a:p>
          <a:p>
            <a:endParaRPr lang="en-US" sz="1200" dirty="0"/>
          </a:p>
          <a:p>
            <a:r>
              <a:rPr lang="en-US" sz="1200" dirty="0"/>
              <a:t>{</a:t>
            </a:r>
          </a:p>
          <a:p>
            <a:r>
              <a:rPr lang="en-US" sz="1200" dirty="0"/>
              <a:t>	“username”: “user”,</a:t>
            </a:r>
          </a:p>
          <a:p>
            <a:r>
              <a:rPr lang="en-US" sz="1200" dirty="0"/>
              <a:t>	“password”: “test”</a:t>
            </a:r>
          </a:p>
          <a:p>
            <a:r>
              <a:rPr lang="en-US" sz="1200" dirty="0"/>
              <a:t>}</a:t>
            </a:r>
          </a:p>
        </p:txBody>
      </p:sp>
      <p:cxnSp>
        <p:nvCxnSpPr>
          <p:cNvPr id="15" name="Connettore 2 14">
            <a:extLst>
              <a:ext uri="{FF2B5EF4-FFF2-40B4-BE49-F238E27FC236}">
                <a16:creationId xmlns:a16="http://schemas.microsoft.com/office/drawing/2014/main" id="{616F3F22-BA45-4A25-8CC3-6BDA4F212288}"/>
              </a:ext>
            </a:extLst>
          </p:cNvPr>
          <p:cNvCxnSpPr/>
          <p:nvPr/>
        </p:nvCxnSpPr>
        <p:spPr>
          <a:xfrm>
            <a:off x="3262019" y="5152858"/>
            <a:ext cx="8201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A6C3FEA6-B99D-47C3-A686-A69CF9AFCD8B}"/>
              </a:ext>
            </a:extLst>
          </p:cNvPr>
          <p:cNvSpPr txBox="1"/>
          <p:nvPr/>
        </p:nvSpPr>
        <p:spPr>
          <a:xfrm>
            <a:off x="4288988" y="4077372"/>
            <a:ext cx="3259226" cy="2169825"/>
          </a:xfrm>
          <a:prstGeom prst="rect">
            <a:avLst/>
          </a:prstGeom>
          <a:noFill/>
        </p:spPr>
        <p:txBody>
          <a:bodyPr wrap="none" rtlCol="0">
            <a:spAutoFit/>
          </a:bodyPr>
          <a:lstStyle/>
          <a:p>
            <a:r>
              <a:rPr lang="it-IT" sz="900" dirty="0"/>
              <a:t>{</a:t>
            </a:r>
          </a:p>
          <a:p>
            <a:r>
              <a:rPr lang="it-IT" sz="900" dirty="0"/>
              <a:t>    "id": "3b4d09899e9d405c",</a:t>
            </a:r>
          </a:p>
          <a:p>
            <a:r>
              <a:rPr lang="it-IT" sz="900" dirty="0"/>
              <a:t>    "username": "user1",</a:t>
            </a:r>
          </a:p>
          <a:p>
            <a:r>
              <a:rPr lang="it-IT" sz="900" dirty="0"/>
              <a:t>    "_links": {</a:t>
            </a:r>
          </a:p>
          <a:p>
            <a:r>
              <a:rPr lang="it-IT" sz="900" dirty="0"/>
              <a:t>        "images": {</a:t>
            </a:r>
          </a:p>
          <a:p>
            <a:r>
              <a:rPr lang="it-IT" sz="900" dirty="0"/>
              <a:t>            "</a:t>
            </a:r>
            <a:r>
              <a:rPr lang="it-IT" sz="900" dirty="0" err="1"/>
              <a:t>href</a:t>
            </a:r>
            <a:r>
              <a:rPr lang="it-IT" sz="900" dirty="0"/>
              <a:t>": "http://localhost:4567/users/user1/images"</a:t>
            </a:r>
          </a:p>
          <a:p>
            <a:r>
              <a:rPr lang="it-IT" sz="900" dirty="0"/>
              <a:t>        },</a:t>
            </a:r>
          </a:p>
          <a:p>
            <a:r>
              <a:rPr lang="it-IT" sz="900" dirty="0"/>
              <a:t>        "oauth2_clients": {</a:t>
            </a:r>
          </a:p>
          <a:p>
            <a:r>
              <a:rPr lang="it-IT" sz="900" dirty="0"/>
              <a:t>            "</a:t>
            </a:r>
            <a:r>
              <a:rPr lang="it-IT" sz="900" dirty="0" err="1"/>
              <a:t>href</a:t>
            </a:r>
            <a:r>
              <a:rPr lang="it-IT" sz="900" dirty="0"/>
              <a:t>": "http://localhost:4567/users/user1/oauth2/clients"</a:t>
            </a:r>
          </a:p>
          <a:p>
            <a:r>
              <a:rPr lang="it-IT" sz="900" dirty="0"/>
              <a:t>        },</a:t>
            </a:r>
          </a:p>
          <a:p>
            <a:r>
              <a:rPr lang="it-IT" sz="900" dirty="0"/>
              <a:t>        "self": {</a:t>
            </a:r>
          </a:p>
          <a:p>
            <a:r>
              <a:rPr lang="it-IT" sz="900" dirty="0"/>
              <a:t>            "</a:t>
            </a:r>
            <a:r>
              <a:rPr lang="it-IT" sz="900" dirty="0" err="1"/>
              <a:t>href</a:t>
            </a:r>
            <a:r>
              <a:rPr lang="it-IT" sz="900" dirty="0"/>
              <a:t>": "http://localhost:4567/users/user1"</a:t>
            </a:r>
          </a:p>
          <a:p>
            <a:r>
              <a:rPr lang="it-IT" sz="900" dirty="0"/>
              <a:t>        }</a:t>
            </a:r>
          </a:p>
          <a:p>
            <a:r>
              <a:rPr lang="it-IT" sz="900" dirty="0"/>
              <a:t>    }</a:t>
            </a:r>
          </a:p>
          <a:p>
            <a:r>
              <a:rPr lang="it-IT" sz="900" dirty="0"/>
              <a:t>}</a:t>
            </a:r>
          </a:p>
        </p:txBody>
      </p:sp>
    </p:spTree>
    <p:extLst>
      <p:ext uri="{BB962C8B-B14F-4D97-AF65-F5344CB8AC3E}">
        <p14:creationId xmlns:p14="http://schemas.microsoft.com/office/powerpoint/2010/main" val="37144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8D32DDE-FCBC-4DD8-8D2F-589114B7305A}"/>
              </a:ext>
            </a:extLst>
          </p:cNvPr>
          <p:cNvSpPr>
            <a:spLocks noGrp="1"/>
          </p:cNvSpPr>
          <p:nvPr>
            <p:ph idx="1"/>
          </p:nvPr>
        </p:nvSpPr>
        <p:spPr/>
        <p:txBody>
          <a:bodyPr>
            <a:normAutofit/>
          </a:bodyPr>
          <a:lstStyle/>
          <a:p>
            <a:pPr marL="457200" indent="-457200">
              <a:buFont typeface="+mj-lt"/>
              <a:buAutoNum type="arabicPeriod"/>
            </a:pPr>
            <a:r>
              <a:rPr lang="en-US" sz="2400" b="1" dirty="0"/>
              <a:t>Login: [POST] /sessions</a:t>
            </a:r>
          </a:p>
          <a:p>
            <a:pPr marL="292608" lvl="1" indent="0">
              <a:buNone/>
            </a:pPr>
            <a:r>
              <a:rPr lang="en-US" sz="2200" dirty="0"/>
              <a:t>Returns a token (= session ID) to be used for authentication (Bearer token authentication)</a:t>
            </a:r>
          </a:p>
          <a:p>
            <a:pPr marL="457200" indent="-457200">
              <a:buFont typeface="+mj-lt"/>
              <a:buAutoNum type="arabicPeriod"/>
            </a:pPr>
            <a:r>
              <a:rPr lang="en-US" sz="2400" b="1" dirty="0"/>
              <a:t>Logout: [DELETE] /sessions/{session-id} </a:t>
            </a:r>
            <a:r>
              <a:rPr lang="en-US" sz="1800" dirty="0">
                <a:solidFill>
                  <a:srgbClr val="FF0000"/>
                </a:solidFill>
              </a:rPr>
              <a:t>*</a:t>
            </a:r>
            <a:endParaRPr lang="en-US" sz="2400" b="1" dirty="0"/>
          </a:p>
        </p:txBody>
      </p:sp>
      <p:sp>
        <p:nvSpPr>
          <p:cNvPr id="5" name="Titolo 4">
            <a:extLst>
              <a:ext uri="{FF2B5EF4-FFF2-40B4-BE49-F238E27FC236}">
                <a16:creationId xmlns:a16="http://schemas.microsoft.com/office/drawing/2014/main" id="{ED16618B-39A0-492F-86AE-5DA1E6861C47}"/>
              </a:ext>
            </a:extLst>
          </p:cNvPr>
          <p:cNvSpPr>
            <a:spLocks noGrp="1"/>
          </p:cNvSpPr>
          <p:nvPr>
            <p:ph type="title"/>
          </p:nvPr>
        </p:nvSpPr>
        <p:spPr/>
        <p:txBody>
          <a:bodyPr/>
          <a:lstStyle/>
          <a:p>
            <a:r>
              <a:rPr lang="it-IT" dirty="0"/>
              <a:t>Endpoints: sessions</a:t>
            </a:r>
          </a:p>
        </p:txBody>
      </p:sp>
      <p:sp>
        <p:nvSpPr>
          <p:cNvPr id="4" name="CasellaDiTesto 3">
            <a:extLst>
              <a:ext uri="{FF2B5EF4-FFF2-40B4-BE49-F238E27FC236}">
                <a16:creationId xmlns:a16="http://schemas.microsoft.com/office/drawing/2014/main" id="{B256767D-5A46-463C-92C3-EF5EFB62BA73}"/>
              </a:ext>
            </a:extLst>
          </p:cNvPr>
          <p:cNvSpPr txBox="1"/>
          <p:nvPr/>
        </p:nvSpPr>
        <p:spPr>
          <a:xfrm>
            <a:off x="9025850" y="5869094"/>
            <a:ext cx="2129830" cy="307777"/>
          </a:xfrm>
          <a:prstGeom prst="rect">
            <a:avLst/>
          </a:prstGeom>
          <a:noFill/>
        </p:spPr>
        <p:txBody>
          <a:bodyPr wrap="square" rtlCol="0">
            <a:spAutoFit/>
          </a:bodyPr>
          <a:lstStyle/>
          <a:p>
            <a:pPr algn="r"/>
            <a:r>
              <a:rPr lang="it-IT" sz="1400" dirty="0">
                <a:solidFill>
                  <a:srgbClr val="FF0000"/>
                </a:solidFill>
              </a:rPr>
              <a:t>*</a:t>
            </a:r>
            <a:r>
              <a:rPr lang="it-IT" sz="1400" dirty="0"/>
              <a:t> </a:t>
            </a:r>
            <a:r>
              <a:rPr lang="it-IT" sz="1400" dirty="0" err="1"/>
              <a:t>requires</a:t>
            </a:r>
            <a:r>
              <a:rPr lang="it-IT" sz="1400" dirty="0"/>
              <a:t> authentication</a:t>
            </a:r>
          </a:p>
        </p:txBody>
      </p:sp>
      <p:sp>
        <p:nvSpPr>
          <p:cNvPr id="6" name="CasellaDiTesto 5">
            <a:extLst>
              <a:ext uri="{FF2B5EF4-FFF2-40B4-BE49-F238E27FC236}">
                <a16:creationId xmlns:a16="http://schemas.microsoft.com/office/drawing/2014/main" id="{A155C65B-9869-433C-9F4D-DD8AAE52685F}"/>
              </a:ext>
            </a:extLst>
          </p:cNvPr>
          <p:cNvSpPr txBox="1"/>
          <p:nvPr/>
        </p:nvSpPr>
        <p:spPr>
          <a:xfrm>
            <a:off x="1097280" y="3855001"/>
            <a:ext cx="1551515" cy="369332"/>
          </a:xfrm>
          <a:prstGeom prst="rect">
            <a:avLst/>
          </a:prstGeom>
          <a:noFill/>
        </p:spPr>
        <p:txBody>
          <a:bodyPr wrap="none" rtlCol="0">
            <a:spAutoFit/>
          </a:bodyPr>
          <a:lstStyle/>
          <a:p>
            <a:r>
              <a:rPr lang="it-IT" i="1" dirty="0" err="1"/>
              <a:t>Example</a:t>
            </a:r>
            <a:r>
              <a:rPr lang="it-IT" i="1" dirty="0"/>
              <a:t>: login</a:t>
            </a:r>
          </a:p>
        </p:txBody>
      </p:sp>
      <p:sp>
        <p:nvSpPr>
          <p:cNvPr id="7" name="CasellaDiTesto 6">
            <a:extLst>
              <a:ext uri="{FF2B5EF4-FFF2-40B4-BE49-F238E27FC236}">
                <a16:creationId xmlns:a16="http://schemas.microsoft.com/office/drawing/2014/main" id="{7CD7D617-AE10-409C-A7FB-85A0A10FC854}"/>
              </a:ext>
            </a:extLst>
          </p:cNvPr>
          <p:cNvSpPr txBox="1"/>
          <p:nvPr/>
        </p:nvSpPr>
        <p:spPr>
          <a:xfrm>
            <a:off x="1097280" y="4375738"/>
            <a:ext cx="2656561" cy="461665"/>
          </a:xfrm>
          <a:prstGeom prst="rect">
            <a:avLst/>
          </a:prstGeom>
          <a:noFill/>
        </p:spPr>
        <p:txBody>
          <a:bodyPr wrap="none" rtlCol="0">
            <a:spAutoFit/>
          </a:bodyPr>
          <a:lstStyle/>
          <a:p>
            <a:r>
              <a:rPr lang="en-US" sz="1200" dirty="0"/>
              <a:t>POST /sessions</a:t>
            </a:r>
          </a:p>
          <a:p>
            <a:r>
              <a:rPr lang="en-US" sz="1200" dirty="0"/>
              <a:t>Authorization: Basic dXNlcjE6dGVzdA==</a:t>
            </a:r>
          </a:p>
        </p:txBody>
      </p:sp>
      <p:sp>
        <p:nvSpPr>
          <p:cNvPr id="8" name="CasellaDiTesto 7">
            <a:extLst>
              <a:ext uri="{FF2B5EF4-FFF2-40B4-BE49-F238E27FC236}">
                <a16:creationId xmlns:a16="http://schemas.microsoft.com/office/drawing/2014/main" id="{A1630E87-3044-47EC-9B4C-737CE57EBF25}"/>
              </a:ext>
            </a:extLst>
          </p:cNvPr>
          <p:cNvSpPr txBox="1"/>
          <p:nvPr/>
        </p:nvSpPr>
        <p:spPr>
          <a:xfrm>
            <a:off x="4973375" y="4375738"/>
            <a:ext cx="4472571" cy="1754326"/>
          </a:xfrm>
          <a:prstGeom prst="rect">
            <a:avLst/>
          </a:prstGeom>
          <a:noFill/>
        </p:spPr>
        <p:txBody>
          <a:bodyPr wrap="none" rtlCol="0">
            <a:spAutoFit/>
          </a:bodyPr>
          <a:lstStyle/>
          <a:p>
            <a:r>
              <a:rPr lang="it-IT" sz="1200" dirty="0"/>
              <a:t>{</a:t>
            </a:r>
          </a:p>
          <a:p>
            <a:r>
              <a:rPr lang="it-IT" sz="1200" dirty="0"/>
              <a:t>    "id": "839ddc65d3934064",</a:t>
            </a:r>
          </a:p>
          <a:p>
            <a:r>
              <a:rPr lang="it-IT" sz="1200" dirty="0"/>
              <a:t>    "</a:t>
            </a:r>
            <a:r>
              <a:rPr lang="it-IT" sz="1200" dirty="0" err="1"/>
              <a:t>expiration</a:t>
            </a:r>
            <a:r>
              <a:rPr lang="it-IT" sz="1200" dirty="0"/>
              <a:t>": "2020-05-29T14:24:38.213+02:00",</a:t>
            </a:r>
          </a:p>
          <a:p>
            <a:r>
              <a:rPr lang="it-IT" sz="1200" dirty="0"/>
              <a:t>    "_links": {</a:t>
            </a:r>
          </a:p>
          <a:p>
            <a:r>
              <a:rPr lang="it-IT" sz="1200" dirty="0"/>
              <a:t>        "self": {</a:t>
            </a:r>
          </a:p>
          <a:p>
            <a:r>
              <a:rPr lang="it-IT" sz="1200" dirty="0"/>
              <a:t>            "</a:t>
            </a:r>
            <a:r>
              <a:rPr lang="it-IT" sz="1200" dirty="0" err="1"/>
              <a:t>href</a:t>
            </a:r>
            <a:r>
              <a:rPr lang="it-IT" sz="1200" dirty="0"/>
              <a:t>": " http://localhost:4567 /sessions/839ddc65d3934064"</a:t>
            </a:r>
          </a:p>
          <a:p>
            <a:r>
              <a:rPr lang="it-IT" sz="1200" dirty="0"/>
              <a:t>        }</a:t>
            </a:r>
          </a:p>
          <a:p>
            <a:r>
              <a:rPr lang="it-IT" sz="1200" dirty="0"/>
              <a:t>    }</a:t>
            </a:r>
          </a:p>
          <a:p>
            <a:r>
              <a:rPr lang="it-IT" sz="1200" dirty="0"/>
              <a:t>}</a:t>
            </a:r>
          </a:p>
        </p:txBody>
      </p:sp>
      <p:cxnSp>
        <p:nvCxnSpPr>
          <p:cNvPr id="9" name="Connettore 2 8">
            <a:extLst>
              <a:ext uri="{FF2B5EF4-FFF2-40B4-BE49-F238E27FC236}">
                <a16:creationId xmlns:a16="http://schemas.microsoft.com/office/drawing/2014/main" id="{E7FF253D-8DF8-4E5D-96AA-A0D50CD2F886}"/>
              </a:ext>
            </a:extLst>
          </p:cNvPr>
          <p:cNvCxnSpPr/>
          <p:nvPr/>
        </p:nvCxnSpPr>
        <p:spPr>
          <a:xfrm>
            <a:off x="3903225" y="4606570"/>
            <a:ext cx="8201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016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8D32DDE-FCBC-4DD8-8D2F-589114B7305A}"/>
              </a:ext>
            </a:extLst>
          </p:cNvPr>
          <p:cNvSpPr>
            <a:spLocks noGrp="1"/>
          </p:cNvSpPr>
          <p:nvPr>
            <p:ph idx="1"/>
          </p:nvPr>
        </p:nvSpPr>
        <p:spPr/>
        <p:txBody>
          <a:bodyPr>
            <a:normAutofit/>
          </a:bodyPr>
          <a:lstStyle/>
          <a:p>
            <a:pPr marL="457200" indent="-457200">
              <a:buFont typeface="+mj-lt"/>
              <a:buAutoNum type="arabicPeriod"/>
            </a:pPr>
            <a:r>
              <a:rPr lang="en-US" sz="2400" b="1" dirty="0"/>
              <a:t>List: [GET] /users/{username}/images </a:t>
            </a:r>
            <a:r>
              <a:rPr lang="en-US" sz="1800" dirty="0">
                <a:solidFill>
                  <a:srgbClr val="FF0000"/>
                </a:solidFill>
              </a:rPr>
              <a:t>*</a:t>
            </a:r>
            <a:endParaRPr lang="en-US" sz="2400" b="1" dirty="0"/>
          </a:p>
          <a:p>
            <a:pPr marL="457200" indent="-457200">
              <a:buFont typeface="+mj-lt"/>
              <a:buAutoNum type="arabicPeriod"/>
            </a:pPr>
            <a:r>
              <a:rPr lang="en-US" sz="2400" b="1" dirty="0"/>
              <a:t>Add: [POST] /users/{username}/images </a:t>
            </a:r>
            <a:r>
              <a:rPr lang="en-US" sz="1800" dirty="0">
                <a:solidFill>
                  <a:srgbClr val="FF0000"/>
                </a:solidFill>
              </a:rPr>
              <a:t>*</a:t>
            </a:r>
            <a:endParaRPr lang="en-US" sz="2400" b="1" dirty="0"/>
          </a:p>
          <a:p>
            <a:pPr marL="457200" indent="-457200">
              <a:buFont typeface="+mj-lt"/>
              <a:buAutoNum type="arabicPeriod"/>
            </a:pPr>
            <a:r>
              <a:rPr lang="en-US" sz="2400" b="1" dirty="0"/>
              <a:t>Details: [GET] /users/{username}/images/{image-id} </a:t>
            </a:r>
            <a:r>
              <a:rPr lang="en-US" sz="1800" dirty="0">
                <a:solidFill>
                  <a:srgbClr val="FF0000"/>
                </a:solidFill>
              </a:rPr>
              <a:t>*</a:t>
            </a:r>
            <a:endParaRPr lang="en-US" sz="2400" b="1" dirty="0"/>
          </a:p>
          <a:p>
            <a:pPr marL="457200" indent="-457200">
              <a:buFont typeface="+mj-lt"/>
              <a:buAutoNum type="arabicPeriod"/>
            </a:pPr>
            <a:r>
              <a:rPr lang="en-US" sz="2400" b="1" dirty="0"/>
              <a:t>Raw data: [GET] /users/{username/images/{image-id}/raw </a:t>
            </a:r>
            <a:r>
              <a:rPr lang="en-US" sz="1800" dirty="0">
                <a:solidFill>
                  <a:srgbClr val="FF0000"/>
                </a:solidFill>
              </a:rPr>
              <a:t>*</a:t>
            </a:r>
            <a:endParaRPr lang="en-US" sz="2400" b="1" dirty="0"/>
          </a:p>
          <a:p>
            <a:pPr marL="457200" indent="-457200">
              <a:buFont typeface="+mj-lt"/>
              <a:buAutoNum type="arabicPeriod"/>
            </a:pPr>
            <a:r>
              <a:rPr lang="en-US" sz="2400" b="1" dirty="0"/>
              <a:t>Remove: [DELETE] /users/{username}/images/{image-id} </a:t>
            </a:r>
            <a:r>
              <a:rPr lang="en-US" sz="1800" dirty="0">
                <a:solidFill>
                  <a:srgbClr val="FF0000"/>
                </a:solidFill>
              </a:rPr>
              <a:t>*</a:t>
            </a:r>
            <a:endParaRPr lang="en-US" sz="2400" b="1" dirty="0"/>
          </a:p>
        </p:txBody>
      </p:sp>
      <p:sp>
        <p:nvSpPr>
          <p:cNvPr id="5" name="Titolo 4">
            <a:extLst>
              <a:ext uri="{FF2B5EF4-FFF2-40B4-BE49-F238E27FC236}">
                <a16:creationId xmlns:a16="http://schemas.microsoft.com/office/drawing/2014/main" id="{ED16618B-39A0-492F-86AE-5DA1E6861C47}"/>
              </a:ext>
            </a:extLst>
          </p:cNvPr>
          <p:cNvSpPr>
            <a:spLocks noGrp="1"/>
          </p:cNvSpPr>
          <p:nvPr>
            <p:ph type="title"/>
          </p:nvPr>
        </p:nvSpPr>
        <p:spPr/>
        <p:txBody>
          <a:bodyPr/>
          <a:lstStyle/>
          <a:p>
            <a:r>
              <a:rPr lang="it-IT" dirty="0"/>
              <a:t>Endpoints: images</a:t>
            </a:r>
          </a:p>
        </p:txBody>
      </p:sp>
      <p:sp>
        <p:nvSpPr>
          <p:cNvPr id="4" name="CasellaDiTesto 3">
            <a:extLst>
              <a:ext uri="{FF2B5EF4-FFF2-40B4-BE49-F238E27FC236}">
                <a16:creationId xmlns:a16="http://schemas.microsoft.com/office/drawing/2014/main" id="{6C8B0C11-8CAA-434E-8F20-CFBAA4FC67AA}"/>
              </a:ext>
            </a:extLst>
          </p:cNvPr>
          <p:cNvSpPr txBox="1"/>
          <p:nvPr/>
        </p:nvSpPr>
        <p:spPr>
          <a:xfrm>
            <a:off x="9025850" y="5869094"/>
            <a:ext cx="2129830" cy="307777"/>
          </a:xfrm>
          <a:prstGeom prst="rect">
            <a:avLst/>
          </a:prstGeom>
          <a:noFill/>
        </p:spPr>
        <p:txBody>
          <a:bodyPr wrap="square" rtlCol="0">
            <a:spAutoFit/>
          </a:bodyPr>
          <a:lstStyle/>
          <a:p>
            <a:pPr algn="r"/>
            <a:r>
              <a:rPr lang="it-IT" sz="1400" dirty="0">
                <a:solidFill>
                  <a:srgbClr val="FF0000"/>
                </a:solidFill>
              </a:rPr>
              <a:t>*</a:t>
            </a:r>
            <a:r>
              <a:rPr lang="it-IT" sz="1400" dirty="0"/>
              <a:t> </a:t>
            </a:r>
            <a:r>
              <a:rPr lang="it-IT" sz="1400" dirty="0" err="1"/>
              <a:t>requires</a:t>
            </a:r>
            <a:r>
              <a:rPr lang="it-IT" sz="1400" dirty="0"/>
              <a:t> authentication</a:t>
            </a:r>
          </a:p>
        </p:txBody>
      </p:sp>
    </p:spTree>
    <p:extLst>
      <p:ext uri="{BB962C8B-B14F-4D97-AF65-F5344CB8AC3E}">
        <p14:creationId xmlns:p14="http://schemas.microsoft.com/office/powerpoint/2010/main" val="419777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8D32DDE-FCBC-4DD8-8D2F-589114B7305A}"/>
              </a:ext>
            </a:extLst>
          </p:cNvPr>
          <p:cNvSpPr>
            <a:spLocks noGrp="1"/>
          </p:cNvSpPr>
          <p:nvPr>
            <p:ph idx="1"/>
          </p:nvPr>
        </p:nvSpPr>
        <p:spPr/>
        <p:txBody>
          <a:bodyPr>
            <a:normAutofit/>
          </a:bodyPr>
          <a:lstStyle/>
          <a:p>
            <a:pPr marL="0" indent="0">
              <a:buNone/>
            </a:pPr>
            <a:r>
              <a:rPr lang="en-US" dirty="0"/>
              <a:t>OAuth2 clients needs to be created, before they can be used by third party applications. Clients are assumed to be created directly by the users (e.g. such as in Facebook Developers platform).</a:t>
            </a:r>
          </a:p>
          <a:p>
            <a:pPr marL="457200" indent="-457200">
              <a:buFont typeface="+mj-lt"/>
              <a:buAutoNum type="arabicPeriod"/>
            </a:pPr>
            <a:r>
              <a:rPr lang="en-US" sz="2400" b="1" dirty="0"/>
              <a:t>List: [GET] /users/{username}/oauth2/clients </a:t>
            </a:r>
            <a:r>
              <a:rPr lang="en-US" sz="1800" dirty="0">
                <a:solidFill>
                  <a:srgbClr val="FF0000"/>
                </a:solidFill>
              </a:rPr>
              <a:t>*</a:t>
            </a:r>
            <a:endParaRPr lang="en-US" sz="2400" b="1" dirty="0"/>
          </a:p>
          <a:p>
            <a:pPr marL="457200" indent="-457200">
              <a:buFont typeface="+mj-lt"/>
              <a:buAutoNum type="arabicPeriod"/>
            </a:pPr>
            <a:r>
              <a:rPr lang="en-US" sz="2400" b="1" dirty="0"/>
              <a:t>Add: [POST] /users/{username}/oauth2/clients </a:t>
            </a:r>
            <a:r>
              <a:rPr lang="en-US" sz="1800" dirty="0">
                <a:solidFill>
                  <a:srgbClr val="FF0000"/>
                </a:solidFill>
              </a:rPr>
              <a:t>*</a:t>
            </a:r>
            <a:endParaRPr lang="en-US" sz="2400" b="1" dirty="0"/>
          </a:p>
          <a:p>
            <a:pPr marL="457200" indent="-457200">
              <a:buFont typeface="+mj-lt"/>
              <a:buAutoNum type="arabicPeriod"/>
            </a:pPr>
            <a:r>
              <a:rPr lang="en-US" sz="2400" b="1" dirty="0"/>
              <a:t>Details: [GET] /users/{username}/oauth2/clients/{client-id} </a:t>
            </a:r>
            <a:r>
              <a:rPr lang="en-US" sz="1800" dirty="0">
                <a:solidFill>
                  <a:srgbClr val="FF0000"/>
                </a:solidFill>
              </a:rPr>
              <a:t>*</a:t>
            </a:r>
            <a:endParaRPr lang="en-US" sz="2400" b="1" dirty="0"/>
          </a:p>
          <a:p>
            <a:pPr marL="457200" indent="-457200">
              <a:buFont typeface="+mj-lt"/>
              <a:buAutoNum type="arabicPeriod"/>
            </a:pPr>
            <a:r>
              <a:rPr lang="en-US" sz="2400" b="1" dirty="0"/>
              <a:t>Remove: [DELETE] /users/{username}/oauth2/clients/{client-id} </a:t>
            </a:r>
            <a:r>
              <a:rPr lang="en-US" sz="1800" dirty="0">
                <a:solidFill>
                  <a:srgbClr val="FF0000"/>
                </a:solidFill>
              </a:rPr>
              <a:t>*</a:t>
            </a:r>
            <a:endParaRPr lang="en-US" sz="2400" b="1" dirty="0"/>
          </a:p>
        </p:txBody>
      </p:sp>
      <p:sp>
        <p:nvSpPr>
          <p:cNvPr id="5" name="Titolo 4">
            <a:extLst>
              <a:ext uri="{FF2B5EF4-FFF2-40B4-BE49-F238E27FC236}">
                <a16:creationId xmlns:a16="http://schemas.microsoft.com/office/drawing/2014/main" id="{ED16618B-39A0-492F-86AE-5DA1E6861C47}"/>
              </a:ext>
            </a:extLst>
          </p:cNvPr>
          <p:cNvSpPr>
            <a:spLocks noGrp="1"/>
          </p:cNvSpPr>
          <p:nvPr>
            <p:ph type="title"/>
          </p:nvPr>
        </p:nvSpPr>
        <p:spPr/>
        <p:txBody>
          <a:bodyPr/>
          <a:lstStyle/>
          <a:p>
            <a:r>
              <a:rPr lang="it-IT" dirty="0"/>
              <a:t>Endpoints: OAuth2 clients</a:t>
            </a:r>
          </a:p>
        </p:txBody>
      </p:sp>
      <p:sp>
        <p:nvSpPr>
          <p:cNvPr id="4" name="CasellaDiTesto 3">
            <a:extLst>
              <a:ext uri="{FF2B5EF4-FFF2-40B4-BE49-F238E27FC236}">
                <a16:creationId xmlns:a16="http://schemas.microsoft.com/office/drawing/2014/main" id="{6C8B0C11-8CAA-434E-8F20-CFBAA4FC67AA}"/>
              </a:ext>
            </a:extLst>
          </p:cNvPr>
          <p:cNvSpPr txBox="1"/>
          <p:nvPr/>
        </p:nvSpPr>
        <p:spPr>
          <a:xfrm>
            <a:off x="9025850" y="5869094"/>
            <a:ext cx="2129830" cy="307777"/>
          </a:xfrm>
          <a:prstGeom prst="rect">
            <a:avLst/>
          </a:prstGeom>
          <a:noFill/>
        </p:spPr>
        <p:txBody>
          <a:bodyPr wrap="square" rtlCol="0">
            <a:spAutoFit/>
          </a:bodyPr>
          <a:lstStyle/>
          <a:p>
            <a:pPr algn="r"/>
            <a:r>
              <a:rPr lang="it-IT" sz="1400" dirty="0">
                <a:solidFill>
                  <a:srgbClr val="FF0000"/>
                </a:solidFill>
              </a:rPr>
              <a:t>*</a:t>
            </a:r>
            <a:r>
              <a:rPr lang="it-IT" sz="1400" dirty="0"/>
              <a:t> </a:t>
            </a:r>
            <a:r>
              <a:rPr lang="it-IT" sz="1400" dirty="0" err="1"/>
              <a:t>requires</a:t>
            </a:r>
            <a:r>
              <a:rPr lang="it-IT" sz="1400" dirty="0"/>
              <a:t> authentication</a:t>
            </a:r>
          </a:p>
        </p:txBody>
      </p:sp>
    </p:spTree>
    <p:extLst>
      <p:ext uri="{BB962C8B-B14F-4D97-AF65-F5344CB8AC3E}">
        <p14:creationId xmlns:p14="http://schemas.microsoft.com/office/powerpoint/2010/main" val="271490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8D32DDE-FCBC-4DD8-8D2F-589114B7305A}"/>
              </a:ext>
            </a:extLst>
          </p:cNvPr>
          <p:cNvSpPr>
            <a:spLocks noGrp="1"/>
          </p:cNvSpPr>
          <p:nvPr>
            <p:ph idx="1"/>
          </p:nvPr>
        </p:nvSpPr>
        <p:spPr/>
        <p:txBody>
          <a:bodyPr>
            <a:normAutofit/>
          </a:bodyPr>
          <a:lstStyle/>
          <a:p>
            <a:pPr marL="0" indent="0">
              <a:buNone/>
            </a:pPr>
            <a:r>
              <a:rPr lang="en-US" sz="2400" dirty="0"/>
              <a:t>Compliant to RFC 6749</a:t>
            </a:r>
            <a:endParaRPr lang="en-US" sz="2400" b="1" dirty="0"/>
          </a:p>
          <a:p>
            <a:pPr marL="457200" indent="-457200">
              <a:buFont typeface="+mj-lt"/>
              <a:buAutoNum type="arabicPeriod"/>
            </a:pPr>
            <a:r>
              <a:rPr lang="en-US" sz="2400" b="1" dirty="0"/>
              <a:t>Authorization code request: [GET] /oauth2/authorize</a:t>
            </a:r>
          </a:p>
          <a:p>
            <a:pPr marL="457200" indent="-457200">
              <a:buFont typeface="+mj-lt"/>
              <a:buAutoNum type="arabicPeriod"/>
            </a:pPr>
            <a:r>
              <a:rPr lang="en-US" sz="2400" b="1" dirty="0"/>
              <a:t>Access token request: [POST] /oauth2/token</a:t>
            </a:r>
          </a:p>
        </p:txBody>
      </p:sp>
      <p:sp>
        <p:nvSpPr>
          <p:cNvPr id="5" name="Titolo 4">
            <a:extLst>
              <a:ext uri="{FF2B5EF4-FFF2-40B4-BE49-F238E27FC236}">
                <a16:creationId xmlns:a16="http://schemas.microsoft.com/office/drawing/2014/main" id="{ED16618B-39A0-492F-86AE-5DA1E6861C47}"/>
              </a:ext>
            </a:extLst>
          </p:cNvPr>
          <p:cNvSpPr>
            <a:spLocks noGrp="1"/>
          </p:cNvSpPr>
          <p:nvPr>
            <p:ph type="title"/>
          </p:nvPr>
        </p:nvSpPr>
        <p:spPr/>
        <p:txBody>
          <a:bodyPr/>
          <a:lstStyle/>
          <a:p>
            <a:r>
              <a:rPr lang="it-IT" dirty="0"/>
              <a:t>OAuth2</a:t>
            </a:r>
          </a:p>
        </p:txBody>
      </p:sp>
      <p:sp>
        <p:nvSpPr>
          <p:cNvPr id="4" name="CasellaDiTesto 3">
            <a:extLst>
              <a:ext uri="{FF2B5EF4-FFF2-40B4-BE49-F238E27FC236}">
                <a16:creationId xmlns:a16="http://schemas.microsoft.com/office/drawing/2014/main" id="{6C8B0C11-8CAA-434E-8F20-CFBAA4FC67AA}"/>
              </a:ext>
            </a:extLst>
          </p:cNvPr>
          <p:cNvSpPr txBox="1"/>
          <p:nvPr/>
        </p:nvSpPr>
        <p:spPr>
          <a:xfrm>
            <a:off x="9025850" y="5869094"/>
            <a:ext cx="2129830" cy="307777"/>
          </a:xfrm>
          <a:prstGeom prst="rect">
            <a:avLst/>
          </a:prstGeom>
          <a:noFill/>
        </p:spPr>
        <p:txBody>
          <a:bodyPr wrap="square" rtlCol="0">
            <a:spAutoFit/>
          </a:bodyPr>
          <a:lstStyle/>
          <a:p>
            <a:pPr algn="r"/>
            <a:r>
              <a:rPr lang="it-IT" sz="1400" dirty="0">
                <a:solidFill>
                  <a:srgbClr val="FF0000"/>
                </a:solidFill>
              </a:rPr>
              <a:t>*</a:t>
            </a:r>
            <a:r>
              <a:rPr lang="it-IT" sz="1400" dirty="0"/>
              <a:t> </a:t>
            </a:r>
            <a:r>
              <a:rPr lang="it-IT" sz="1400" dirty="0" err="1"/>
              <a:t>requires</a:t>
            </a:r>
            <a:r>
              <a:rPr lang="it-IT" sz="1400" dirty="0"/>
              <a:t> authentication</a:t>
            </a:r>
          </a:p>
        </p:txBody>
      </p:sp>
    </p:spTree>
    <p:extLst>
      <p:ext uri="{BB962C8B-B14F-4D97-AF65-F5344CB8AC3E}">
        <p14:creationId xmlns:p14="http://schemas.microsoft.com/office/powerpoint/2010/main" val="408312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8D32DDE-FCBC-4DD8-8D2F-589114B7305A}"/>
              </a:ext>
            </a:extLst>
          </p:cNvPr>
          <p:cNvSpPr>
            <a:spLocks noGrp="1"/>
          </p:cNvSpPr>
          <p:nvPr>
            <p:ph idx="1"/>
          </p:nvPr>
        </p:nvSpPr>
        <p:spPr/>
        <p:txBody>
          <a:bodyPr>
            <a:normAutofit/>
          </a:bodyPr>
          <a:lstStyle/>
          <a:p>
            <a:pPr marL="0" indent="0">
              <a:buNone/>
            </a:pPr>
            <a:r>
              <a:rPr lang="en-US" dirty="0"/>
              <a:t>Permissions are managed by means of an authorization table (discretionary access control). Each entry of the table is a triple composed by:</a:t>
            </a:r>
          </a:p>
          <a:p>
            <a:pPr marL="457200" indent="-457200">
              <a:buFont typeface="+mj-lt"/>
              <a:buAutoNum type="arabicPeriod"/>
            </a:pPr>
            <a:r>
              <a:rPr lang="en-US" b="1" dirty="0"/>
              <a:t>Object</a:t>
            </a:r>
            <a:r>
              <a:rPr lang="en-US" dirty="0"/>
              <a:t> to be secured</a:t>
            </a:r>
          </a:p>
          <a:p>
            <a:pPr marL="457200" indent="-457200">
              <a:buFont typeface="+mj-lt"/>
              <a:buAutoNum type="arabicPeriod"/>
            </a:pPr>
            <a:r>
              <a:rPr lang="en-US" b="1" dirty="0"/>
              <a:t>Subject</a:t>
            </a:r>
            <a:r>
              <a:rPr lang="en-US" dirty="0"/>
              <a:t> that has access to the object</a:t>
            </a:r>
          </a:p>
          <a:p>
            <a:pPr marL="457200" indent="-457200">
              <a:buFont typeface="+mj-lt"/>
              <a:buAutoNum type="arabicPeriod"/>
            </a:pPr>
            <a:r>
              <a:rPr lang="en-US" b="1" dirty="0"/>
              <a:t>Permission</a:t>
            </a:r>
            <a:r>
              <a:rPr lang="en-US" dirty="0"/>
              <a:t> </a:t>
            </a:r>
            <a:r>
              <a:rPr lang="en-US" b="1" dirty="0"/>
              <a:t>level</a:t>
            </a:r>
            <a:r>
              <a:rPr lang="en-US" dirty="0"/>
              <a:t> of subject on the object</a:t>
            </a:r>
          </a:p>
        </p:txBody>
      </p:sp>
      <p:sp>
        <p:nvSpPr>
          <p:cNvPr id="5" name="Titolo 4">
            <a:extLst>
              <a:ext uri="{FF2B5EF4-FFF2-40B4-BE49-F238E27FC236}">
                <a16:creationId xmlns:a16="http://schemas.microsoft.com/office/drawing/2014/main" id="{ED16618B-39A0-492F-86AE-5DA1E6861C47}"/>
              </a:ext>
            </a:extLst>
          </p:cNvPr>
          <p:cNvSpPr>
            <a:spLocks noGrp="1"/>
          </p:cNvSpPr>
          <p:nvPr>
            <p:ph type="title"/>
          </p:nvPr>
        </p:nvSpPr>
        <p:spPr/>
        <p:txBody>
          <a:bodyPr/>
          <a:lstStyle/>
          <a:p>
            <a:r>
              <a:rPr lang="it-IT" dirty="0" err="1"/>
              <a:t>Permissions</a:t>
            </a:r>
            <a:endParaRPr lang="it-IT" dirty="0"/>
          </a:p>
        </p:txBody>
      </p:sp>
      <p:sp>
        <p:nvSpPr>
          <p:cNvPr id="4" name="CasellaDiTesto 3">
            <a:extLst>
              <a:ext uri="{FF2B5EF4-FFF2-40B4-BE49-F238E27FC236}">
                <a16:creationId xmlns:a16="http://schemas.microsoft.com/office/drawing/2014/main" id="{6C8B0C11-8CAA-434E-8F20-CFBAA4FC67AA}"/>
              </a:ext>
            </a:extLst>
          </p:cNvPr>
          <p:cNvSpPr txBox="1"/>
          <p:nvPr/>
        </p:nvSpPr>
        <p:spPr>
          <a:xfrm>
            <a:off x="9025850" y="5869094"/>
            <a:ext cx="2129830" cy="307777"/>
          </a:xfrm>
          <a:prstGeom prst="rect">
            <a:avLst/>
          </a:prstGeom>
          <a:noFill/>
        </p:spPr>
        <p:txBody>
          <a:bodyPr wrap="square" rtlCol="0">
            <a:spAutoFit/>
          </a:bodyPr>
          <a:lstStyle/>
          <a:p>
            <a:pPr algn="r"/>
            <a:r>
              <a:rPr lang="it-IT" sz="1400" dirty="0">
                <a:solidFill>
                  <a:srgbClr val="FF0000"/>
                </a:solidFill>
              </a:rPr>
              <a:t>*</a:t>
            </a:r>
            <a:r>
              <a:rPr lang="it-IT" sz="1400" dirty="0"/>
              <a:t> </a:t>
            </a:r>
            <a:r>
              <a:rPr lang="it-IT" sz="1400" dirty="0" err="1"/>
              <a:t>requires</a:t>
            </a:r>
            <a:r>
              <a:rPr lang="it-IT" sz="1400" dirty="0"/>
              <a:t> authentication</a:t>
            </a:r>
          </a:p>
        </p:txBody>
      </p:sp>
    </p:spTree>
    <p:extLst>
      <p:ext uri="{BB962C8B-B14F-4D97-AF65-F5344CB8AC3E}">
        <p14:creationId xmlns:p14="http://schemas.microsoft.com/office/powerpoint/2010/main" val="2052732972"/>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544</TotalTime>
  <Words>527</Words>
  <Application>Microsoft Office PowerPoint</Application>
  <PresentationFormat>Widescreen</PresentationFormat>
  <Paragraphs>71</Paragraphs>
  <Slides>7</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7</vt:i4>
      </vt:variant>
    </vt:vector>
  </HeadingPairs>
  <TitlesOfParts>
    <vt:vector size="10" baseType="lpstr">
      <vt:lpstr>Calibri</vt:lpstr>
      <vt:lpstr>Calibri Light</vt:lpstr>
      <vt:lpstr>Retrospettivo</vt:lpstr>
      <vt:lpstr>Image server with REST API</vt:lpstr>
      <vt:lpstr>Endpoints: users</vt:lpstr>
      <vt:lpstr>Endpoints: sessions</vt:lpstr>
      <vt:lpstr>Endpoints: images</vt:lpstr>
      <vt:lpstr>Endpoints: OAuth2 clients</vt:lpstr>
      <vt:lpstr>OAuth2</vt:lpstr>
      <vt:lpstr>Permissions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of car accidents data</dc:title>
  <dc:creator>Michele Scuttari</dc:creator>
  <cp:lastModifiedBy>Michele Scuttari</cp:lastModifiedBy>
  <cp:revision>25</cp:revision>
  <dcterms:created xsi:type="dcterms:W3CDTF">2020-04-09T12:40:26Z</dcterms:created>
  <dcterms:modified xsi:type="dcterms:W3CDTF">2020-06-25T16:32:18Z</dcterms:modified>
</cp:coreProperties>
</file>