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20" r:id="rId1"/>
  </p:sldMasterIdLst>
  <p:sldIdLst>
    <p:sldId id="256" r:id="rId2"/>
    <p:sldId id="260" r:id="rId3"/>
    <p:sldId id="259" r:id="rId4"/>
    <p:sldId id="261" r:id="rId5"/>
    <p:sldId id="263" r:id="rId6"/>
    <p:sldId id="258" r:id="rId7"/>
    <p:sldId id="257"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5"/>
    <p:restoredTop sz="96296"/>
  </p:normalViewPr>
  <p:slideViewPr>
    <p:cSldViewPr snapToGrid="0" snapToObjects="1">
      <p:cViewPr>
        <p:scale>
          <a:sx n="113" d="100"/>
          <a:sy n="113" d="100"/>
        </p:scale>
        <p:origin x="840" y="48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64DB7DD-A0CB-DB4D-B39E-AD409B9E07CA}" type="datetimeFigureOut">
              <a:rPr lang="it-IT" smtClean="0"/>
              <a:t>26/05/20</a:t>
            </a:fld>
            <a:endParaRPr lang="it-IT"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473CB9C-528C-5646-804E-DE4DA3F0BEF2}" type="slidenum">
              <a:rPr lang="it-IT" smtClean="0"/>
              <a:t>‹N›</a:t>
            </a:fld>
            <a:endParaRPr lang="it-IT" dirty="0"/>
          </a:p>
        </p:txBody>
      </p:sp>
    </p:spTree>
    <p:extLst>
      <p:ext uri="{BB962C8B-B14F-4D97-AF65-F5344CB8AC3E}">
        <p14:creationId xmlns:p14="http://schemas.microsoft.com/office/powerpoint/2010/main" val="112808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68413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64DB7DD-A0CB-DB4D-B39E-AD409B9E07CA}" type="datetimeFigureOut">
              <a:rPr lang="it-IT" smtClean="0"/>
              <a:t>26/05/20</a:t>
            </a:fld>
            <a:endParaRPr lang="it-IT" dirty="0"/>
          </a:p>
        </p:txBody>
      </p:sp>
      <p:sp>
        <p:nvSpPr>
          <p:cNvPr id="5" name="Footer Placeholder 4"/>
          <p:cNvSpPr>
            <a:spLocks noGrp="1"/>
          </p:cNvSpPr>
          <p:nvPr>
            <p:ph type="ftr" sz="quarter" idx="11"/>
          </p:nvPr>
        </p:nvSpPr>
        <p:spPr>
          <a:xfrm>
            <a:off x="774923" y="5951811"/>
            <a:ext cx="7896279" cy="365125"/>
          </a:xfrm>
        </p:spPr>
        <p:txBody>
          <a:bodyPr/>
          <a:lstStyle/>
          <a:p>
            <a:endParaRPr lang="it-IT"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473CB9C-528C-5646-804E-DE4DA3F0BEF2}" type="slidenum">
              <a:rPr lang="it-IT" smtClean="0"/>
              <a:t>‹N›</a:t>
            </a:fld>
            <a:endParaRPr lang="it-IT" dirty="0"/>
          </a:p>
        </p:txBody>
      </p:sp>
    </p:spTree>
    <p:extLst>
      <p:ext uri="{BB962C8B-B14F-4D97-AF65-F5344CB8AC3E}">
        <p14:creationId xmlns:p14="http://schemas.microsoft.com/office/powerpoint/2010/main" val="419102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a:xfrm>
            <a:off x="10558300" y="5956137"/>
            <a:ext cx="1052508" cy="365125"/>
          </a:xfrm>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36271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64DB7DD-A0CB-DB4D-B39E-AD409B9E07CA}" type="datetimeFigureOut">
              <a:rPr lang="it-IT" smtClean="0"/>
              <a:t>26/05/20</a:t>
            </a:fld>
            <a:endParaRPr lang="it-IT"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473CB9C-528C-5646-804E-DE4DA3F0BEF2}" type="slidenum">
              <a:rPr lang="it-IT" smtClean="0"/>
              <a:t>‹N›</a:t>
            </a:fld>
            <a:endParaRPr lang="it-IT" dirty="0"/>
          </a:p>
        </p:txBody>
      </p:sp>
    </p:spTree>
    <p:extLst>
      <p:ext uri="{BB962C8B-B14F-4D97-AF65-F5344CB8AC3E}">
        <p14:creationId xmlns:p14="http://schemas.microsoft.com/office/powerpoint/2010/main" val="7930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364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319655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70880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219840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64DB7DD-A0CB-DB4D-B39E-AD409B9E07CA}" type="datetimeFigureOut">
              <a:rPr lang="it-IT" smtClean="0"/>
              <a:t>26/05/20</a:t>
            </a:fld>
            <a:endParaRPr lang="it-IT"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473CB9C-528C-5646-804E-DE4DA3F0BEF2}" type="slidenum">
              <a:rPr lang="it-IT" smtClean="0"/>
              <a:t>‹N›</a:t>
            </a:fld>
            <a:endParaRPr lang="it-IT" dirty="0"/>
          </a:p>
        </p:txBody>
      </p:sp>
    </p:spTree>
    <p:extLst>
      <p:ext uri="{BB962C8B-B14F-4D97-AF65-F5344CB8AC3E}">
        <p14:creationId xmlns:p14="http://schemas.microsoft.com/office/powerpoint/2010/main" val="246061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4DB7DD-A0CB-DB4D-B39E-AD409B9E07CA}" type="datetimeFigureOut">
              <a:rPr lang="it-IT" smtClean="0"/>
              <a:t>26/05/20</a:t>
            </a:fld>
            <a:endParaRPr lang="it-IT"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3CB9C-528C-5646-804E-DE4DA3F0BEF2}" type="slidenum">
              <a:rPr lang="it-IT" smtClean="0"/>
              <a:t>‹N›</a:t>
            </a:fld>
            <a:endParaRPr lang="it-IT" dirty="0"/>
          </a:p>
        </p:txBody>
      </p:sp>
    </p:spTree>
    <p:extLst>
      <p:ext uri="{BB962C8B-B14F-4D97-AF65-F5344CB8AC3E}">
        <p14:creationId xmlns:p14="http://schemas.microsoft.com/office/powerpoint/2010/main" val="197643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64DB7DD-A0CB-DB4D-B39E-AD409B9E07CA}" type="datetimeFigureOut">
              <a:rPr lang="it-IT" smtClean="0"/>
              <a:t>26/05/20</a:t>
            </a:fld>
            <a:endParaRPr lang="it-IT"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473CB9C-528C-5646-804E-DE4DA3F0BEF2}" type="slidenum">
              <a:rPr lang="it-IT" smtClean="0"/>
              <a:t>‹N›</a:t>
            </a:fld>
            <a:endParaRPr lang="it-IT"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8606829"/>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82EAB8-66E5-D64A-B21B-D6B14A6F3789}"/>
              </a:ext>
            </a:extLst>
          </p:cNvPr>
          <p:cNvSpPr>
            <a:spLocks noGrp="1"/>
          </p:cNvSpPr>
          <p:nvPr>
            <p:ph type="ctrTitle"/>
          </p:nvPr>
        </p:nvSpPr>
        <p:spPr>
          <a:xfrm>
            <a:off x="599224" y="1347977"/>
            <a:ext cx="10993549" cy="1475013"/>
          </a:xfrm>
        </p:spPr>
        <p:txBody>
          <a:bodyPr>
            <a:noAutofit/>
          </a:bodyPr>
          <a:lstStyle/>
          <a:p>
            <a:r>
              <a:rPr lang="it-IT" b="1" dirty="0"/>
              <a:t>In-network data collection and processing with TinyOS</a:t>
            </a:r>
            <a:br>
              <a:rPr lang="it-IT" b="1" dirty="0"/>
            </a:br>
            <a:endParaRPr lang="it-IT" dirty="0"/>
          </a:p>
        </p:txBody>
      </p:sp>
      <p:sp>
        <p:nvSpPr>
          <p:cNvPr id="3" name="Sottotitolo 2">
            <a:extLst>
              <a:ext uri="{FF2B5EF4-FFF2-40B4-BE49-F238E27FC236}">
                <a16:creationId xmlns:a16="http://schemas.microsoft.com/office/drawing/2014/main" id="{2D09CD59-4695-C146-861F-DDAEBD6133D3}"/>
              </a:ext>
            </a:extLst>
          </p:cNvPr>
          <p:cNvSpPr>
            <a:spLocks noGrp="1"/>
          </p:cNvSpPr>
          <p:nvPr>
            <p:ph type="subTitle" idx="1"/>
          </p:nvPr>
        </p:nvSpPr>
        <p:spPr>
          <a:xfrm>
            <a:off x="599227" y="3287015"/>
            <a:ext cx="10993546" cy="590321"/>
          </a:xfrm>
        </p:spPr>
        <p:txBody>
          <a:bodyPr>
            <a:normAutofit/>
          </a:bodyPr>
          <a:lstStyle/>
          <a:p>
            <a:r>
              <a:rPr lang="it-IT" sz="2000" dirty="0">
                <a:solidFill>
                  <a:schemeClr val="bg1"/>
                </a:solidFill>
              </a:rPr>
              <a:t>ARIANNA CASAROLI,  MICHELE SCUTTARI</a:t>
            </a:r>
          </a:p>
        </p:txBody>
      </p:sp>
    </p:spTree>
    <p:extLst>
      <p:ext uri="{BB962C8B-B14F-4D97-AF65-F5344CB8AC3E}">
        <p14:creationId xmlns:p14="http://schemas.microsoft.com/office/powerpoint/2010/main" val="44253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355A44B-1E0D-2945-8832-0211A9FA1108}"/>
              </a:ext>
            </a:extLst>
          </p:cNvPr>
          <p:cNvSpPr>
            <a:spLocks noGrp="1"/>
          </p:cNvSpPr>
          <p:nvPr>
            <p:ph type="title"/>
          </p:nvPr>
        </p:nvSpPr>
        <p:spPr>
          <a:xfrm>
            <a:off x="4535762" y="710204"/>
            <a:ext cx="2994092" cy="1000978"/>
          </a:xfrm>
        </p:spPr>
        <p:txBody>
          <a:bodyPr vert="horz" lIns="91440" tIns="45720" rIns="91440" bIns="45720" rtlCol="0" anchor="ctr">
            <a:normAutofit/>
          </a:bodyPr>
          <a:lstStyle/>
          <a:p>
            <a:r>
              <a:rPr lang="en-US" sz="3600" dirty="0"/>
              <a:t>Structure</a:t>
            </a:r>
          </a:p>
        </p:txBody>
      </p:sp>
      <p:grpSp>
        <p:nvGrpSpPr>
          <p:cNvPr id="62" name="Gruppo 61">
            <a:extLst>
              <a:ext uri="{FF2B5EF4-FFF2-40B4-BE49-F238E27FC236}">
                <a16:creationId xmlns:a16="http://schemas.microsoft.com/office/drawing/2014/main" id="{3416CAD8-ABB5-FC4E-9B85-BCA0BCE52A69}"/>
              </a:ext>
            </a:extLst>
          </p:cNvPr>
          <p:cNvGrpSpPr/>
          <p:nvPr/>
        </p:nvGrpSpPr>
        <p:grpSpPr>
          <a:xfrm>
            <a:off x="7704670" y="5273004"/>
            <a:ext cx="4054190" cy="588326"/>
            <a:chOff x="610164" y="2088352"/>
            <a:chExt cx="3573031" cy="1676126"/>
          </a:xfrm>
        </p:grpSpPr>
        <p:sp>
          <p:nvSpPr>
            <p:cNvPr id="28" name="Angolo ripiegato 27">
              <a:extLst>
                <a:ext uri="{FF2B5EF4-FFF2-40B4-BE49-F238E27FC236}">
                  <a16:creationId xmlns:a16="http://schemas.microsoft.com/office/drawing/2014/main" id="{2A61A0F7-0D18-5D45-8ED1-BBE1B77B8079}"/>
                </a:ext>
              </a:extLst>
            </p:cNvPr>
            <p:cNvSpPr/>
            <p:nvPr/>
          </p:nvSpPr>
          <p:spPr>
            <a:xfrm>
              <a:off x="610164" y="2088352"/>
              <a:ext cx="3474720" cy="1676126"/>
            </a:xfrm>
            <a:prstGeom prst="foldedCorner">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CasellaDiTesto 21">
              <a:extLst>
                <a:ext uri="{FF2B5EF4-FFF2-40B4-BE49-F238E27FC236}">
                  <a16:creationId xmlns:a16="http://schemas.microsoft.com/office/drawing/2014/main" id="{84520768-D052-C047-9F6E-28E88DFEFA1E}"/>
                </a:ext>
              </a:extLst>
            </p:cNvPr>
            <p:cNvSpPr txBox="1"/>
            <p:nvPr/>
          </p:nvSpPr>
          <p:spPr>
            <a:xfrm>
              <a:off x="906401" y="2186609"/>
              <a:ext cx="3276794" cy="369332"/>
            </a:xfrm>
            <a:prstGeom prst="rect">
              <a:avLst/>
            </a:prstGeom>
            <a:noFill/>
          </p:spPr>
          <p:txBody>
            <a:bodyPr wrap="none" rtlCol="0">
              <a:spAutoFit/>
            </a:bodyPr>
            <a:lstStyle/>
            <a:p>
              <a:r>
                <a:rPr lang="en-US" b="1" dirty="0" err="1"/>
                <a:t>TemperatureMonitoringC.nc</a:t>
              </a:r>
              <a:endParaRPr lang="en-US" b="1" dirty="0"/>
            </a:p>
          </p:txBody>
        </p:sp>
      </p:grpSp>
      <p:grpSp>
        <p:nvGrpSpPr>
          <p:cNvPr id="44" name="Gruppo 43">
            <a:extLst>
              <a:ext uri="{FF2B5EF4-FFF2-40B4-BE49-F238E27FC236}">
                <a16:creationId xmlns:a16="http://schemas.microsoft.com/office/drawing/2014/main" id="{AA5E10CC-20E3-654C-92E3-0562093092BA}"/>
              </a:ext>
            </a:extLst>
          </p:cNvPr>
          <p:cNvGrpSpPr/>
          <p:nvPr/>
        </p:nvGrpSpPr>
        <p:grpSpPr>
          <a:xfrm>
            <a:off x="632898" y="5312729"/>
            <a:ext cx="4884503" cy="588326"/>
            <a:chOff x="610164" y="2088352"/>
            <a:chExt cx="4021872" cy="1676126"/>
          </a:xfrm>
        </p:grpSpPr>
        <p:sp>
          <p:nvSpPr>
            <p:cNvPr id="45" name="Angolo ripiegato 44">
              <a:extLst>
                <a:ext uri="{FF2B5EF4-FFF2-40B4-BE49-F238E27FC236}">
                  <a16:creationId xmlns:a16="http://schemas.microsoft.com/office/drawing/2014/main" id="{45A6BEDD-8F87-1841-8D4D-3CB82AD82EE6}"/>
                </a:ext>
              </a:extLst>
            </p:cNvPr>
            <p:cNvSpPr/>
            <p:nvPr/>
          </p:nvSpPr>
          <p:spPr>
            <a:xfrm>
              <a:off x="610164" y="2088352"/>
              <a:ext cx="3474720" cy="1676126"/>
            </a:xfrm>
            <a:prstGeom prst="foldedCorner">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CasellaDiTesto 45">
              <a:extLst>
                <a:ext uri="{FF2B5EF4-FFF2-40B4-BE49-F238E27FC236}">
                  <a16:creationId xmlns:a16="http://schemas.microsoft.com/office/drawing/2014/main" id="{B37CBB5F-37F5-BD4D-97D7-3E5ABFE83A55}"/>
                </a:ext>
              </a:extLst>
            </p:cNvPr>
            <p:cNvSpPr txBox="1"/>
            <p:nvPr/>
          </p:nvSpPr>
          <p:spPr>
            <a:xfrm>
              <a:off x="906401" y="2186609"/>
              <a:ext cx="3725635" cy="369332"/>
            </a:xfrm>
            <a:prstGeom prst="rect">
              <a:avLst/>
            </a:prstGeom>
            <a:noFill/>
          </p:spPr>
          <p:txBody>
            <a:bodyPr wrap="none" rtlCol="0">
              <a:spAutoFit/>
            </a:bodyPr>
            <a:lstStyle/>
            <a:p>
              <a:r>
                <a:rPr lang="en-US" b="1" dirty="0" err="1"/>
                <a:t>TemperatureMonitoringAppC.nc</a:t>
              </a:r>
              <a:endParaRPr lang="en-US" b="1" dirty="0"/>
            </a:p>
          </p:txBody>
        </p:sp>
      </p:grpSp>
      <p:grpSp>
        <p:nvGrpSpPr>
          <p:cNvPr id="48" name="Gruppo 47">
            <a:extLst>
              <a:ext uri="{FF2B5EF4-FFF2-40B4-BE49-F238E27FC236}">
                <a16:creationId xmlns:a16="http://schemas.microsoft.com/office/drawing/2014/main" id="{D2B2AB70-89A7-E54A-A8CC-B71629301629}"/>
              </a:ext>
            </a:extLst>
          </p:cNvPr>
          <p:cNvGrpSpPr/>
          <p:nvPr/>
        </p:nvGrpSpPr>
        <p:grpSpPr>
          <a:xfrm>
            <a:off x="3693888" y="1798865"/>
            <a:ext cx="4524728" cy="1793864"/>
            <a:chOff x="610164" y="2088352"/>
            <a:chExt cx="3474720" cy="1766175"/>
          </a:xfrm>
        </p:grpSpPr>
        <p:sp>
          <p:nvSpPr>
            <p:cNvPr id="49" name="Angolo ripiegato 48">
              <a:extLst>
                <a:ext uri="{FF2B5EF4-FFF2-40B4-BE49-F238E27FC236}">
                  <a16:creationId xmlns:a16="http://schemas.microsoft.com/office/drawing/2014/main" id="{6C0B23D5-9C53-7948-AA76-A5CAA51C10A0}"/>
                </a:ext>
              </a:extLst>
            </p:cNvPr>
            <p:cNvSpPr/>
            <p:nvPr/>
          </p:nvSpPr>
          <p:spPr>
            <a:xfrm>
              <a:off x="610164" y="2088352"/>
              <a:ext cx="3474720" cy="1676126"/>
            </a:xfrm>
            <a:prstGeom prst="foldedCorner">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CasellaDiTesto 49">
              <a:extLst>
                <a:ext uri="{FF2B5EF4-FFF2-40B4-BE49-F238E27FC236}">
                  <a16:creationId xmlns:a16="http://schemas.microsoft.com/office/drawing/2014/main" id="{2C33BC7F-D89B-FE4A-B2B9-44121CFFCABB}"/>
                </a:ext>
              </a:extLst>
            </p:cNvPr>
            <p:cNvSpPr txBox="1"/>
            <p:nvPr/>
          </p:nvSpPr>
          <p:spPr>
            <a:xfrm>
              <a:off x="906401" y="2186609"/>
              <a:ext cx="2995307" cy="369332"/>
            </a:xfrm>
            <a:prstGeom prst="rect">
              <a:avLst/>
            </a:prstGeom>
            <a:noFill/>
          </p:spPr>
          <p:txBody>
            <a:bodyPr wrap="none" rtlCol="0">
              <a:spAutoFit/>
            </a:bodyPr>
            <a:lstStyle/>
            <a:p>
              <a:r>
                <a:rPr lang="en-US" b="1" dirty="0" err="1"/>
                <a:t>TemperatureMonitoring.h</a:t>
              </a:r>
              <a:endParaRPr lang="en-US" b="1" dirty="0"/>
            </a:p>
          </p:txBody>
        </p:sp>
        <p:sp>
          <p:nvSpPr>
            <p:cNvPr id="51" name="CasellaDiTesto 50">
              <a:extLst>
                <a:ext uri="{FF2B5EF4-FFF2-40B4-BE49-F238E27FC236}">
                  <a16:creationId xmlns:a16="http://schemas.microsoft.com/office/drawing/2014/main" id="{CF9D11A2-55E3-AF42-BCE1-021123A0226F}"/>
                </a:ext>
              </a:extLst>
            </p:cNvPr>
            <p:cNvSpPr txBox="1"/>
            <p:nvPr/>
          </p:nvSpPr>
          <p:spPr>
            <a:xfrm>
              <a:off x="702235" y="2654198"/>
              <a:ext cx="3101009" cy="1200329"/>
            </a:xfrm>
            <a:prstGeom prst="rect">
              <a:avLst/>
            </a:prstGeom>
            <a:noFill/>
          </p:spPr>
          <p:txBody>
            <a:bodyPr wrap="square" rtlCol="0">
              <a:spAutoFit/>
            </a:bodyPr>
            <a:lstStyle/>
            <a:p>
              <a:r>
                <a:rPr lang="en-US" dirty="0"/>
                <a:t>Contains the structure of the messages and some global parameters such as maximum temperature</a:t>
              </a:r>
            </a:p>
          </p:txBody>
        </p:sp>
      </p:grpSp>
      <p:sp>
        <p:nvSpPr>
          <p:cNvPr id="8" name="CasellaDiTesto 7">
            <a:extLst>
              <a:ext uri="{FF2B5EF4-FFF2-40B4-BE49-F238E27FC236}">
                <a16:creationId xmlns:a16="http://schemas.microsoft.com/office/drawing/2014/main" id="{395D7BAC-4EFF-B144-A98B-C3F5CC339ED0}"/>
              </a:ext>
            </a:extLst>
          </p:cNvPr>
          <p:cNvSpPr txBox="1"/>
          <p:nvPr/>
        </p:nvSpPr>
        <p:spPr>
          <a:xfrm>
            <a:off x="2482458" y="4232246"/>
            <a:ext cx="934871" cy="369332"/>
          </a:xfrm>
          <a:prstGeom prst="rect">
            <a:avLst/>
          </a:prstGeom>
          <a:noFill/>
        </p:spPr>
        <p:txBody>
          <a:bodyPr wrap="none" rtlCol="0">
            <a:spAutoFit/>
          </a:bodyPr>
          <a:lstStyle/>
          <a:p>
            <a:r>
              <a:rPr lang="en-US" dirty="0">
                <a:solidFill>
                  <a:schemeClr val="accent2">
                    <a:lumMod val="75000"/>
                  </a:schemeClr>
                </a:solidFill>
              </a:rPr>
              <a:t>includes</a:t>
            </a:r>
          </a:p>
        </p:txBody>
      </p:sp>
      <p:sp>
        <p:nvSpPr>
          <p:cNvPr id="64" name="CasellaDiTesto 63">
            <a:extLst>
              <a:ext uri="{FF2B5EF4-FFF2-40B4-BE49-F238E27FC236}">
                <a16:creationId xmlns:a16="http://schemas.microsoft.com/office/drawing/2014/main" id="{0249E22D-16CF-A945-9E2F-8CD202945640}"/>
              </a:ext>
            </a:extLst>
          </p:cNvPr>
          <p:cNvSpPr txBox="1"/>
          <p:nvPr/>
        </p:nvSpPr>
        <p:spPr>
          <a:xfrm>
            <a:off x="8097028" y="4129666"/>
            <a:ext cx="934871" cy="369332"/>
          </a:xfrm>
          <a:prstGeom prst="rect">
            <a:avLst/>
          </a:prstGeom>
          <a:noFill/>
        </p:spPr>
        <p:txBody>
          <a:bodyPr wrap="none" rtlCol="0">
            <a:spAutoFit/>
          </a:bodyPr>
          <a:lstStyle/>
          <a:p>
            <a:r>
              <a:rPr lang="en-US" dirty="0">
                <a:solidFill>
                  <a:schemeClr val="accent2">
                    <a:lumMod val="75000"/>
                  </a:schemeClr>
                </a:solidFill>
              </a:rPr>
              <a:t>includes</a:t>
            </a:r>
          </a:p>
        </p:txBody>
      </p:sp>
      <p:sp>
        <p:nvSpPr>
          <p:cNvPr id="10" name="Freccia su 9">
            <a:extLst>
              <a:ext uri="{FF2B5EF4-FFF2-40B4-BE49-F238E27FC236}">
                <a16:creationId xmlns:a16="http://schemas.microsoft.com/office/drawing/2014/main" id="{466D8E2B-1F55-744F-BEA7-793AA45A5B7B}"/>
              </a:ext>
            </a:extLst>
          </p:cNvPr>
          <p:cNvSpPr/>
          <p:nvPr/>
        </p:nvSpPr>
        <p:spPr>
          <a:xfrm rot="2179894">
            <a:off x="3405566" y="3471963"/>
            <a:ext cx="302304" cy="1938256"/>
          </a:xfrm>
          <a:prstGeom prst="upArrow">
            <a:avLst>
              <a:gd name="adj1" fmla="val 36030"/>
              <a:gd name="adj2" fmla="val 134702"/>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endParaRPr>
          </a:p>
        </p:txBody>
      </p:sp>
      <p:sp>
        <p:nvSpPr>
          <p:cNvPr id="65" name="Freccia su 64">
            <a:extLst>
              <a:ext uri="{FF2B5EF4-FFF2-40B4-BE49-F238E27FC236}">
                <a16:creationId xmlns:a16="http://schemas.microsoft.com/office/drawing/2014/main" id="{538F645A-4A30-4644-AFA5-F0A5C1F7450F}"/>
              </a:ext>
            </a:extLst>
          </p:cNvPr>
          <p:cNvSpPr/>
          <p:nvPr/>
        </p:nvSpPr>
        <p:spPr>
          <a:xfrm rot="19595423">
            <a:off x="7834878" y="3434864"/>
            <a:ext cx="302304" cy="1938256"/>
          </a:xfrm>
          <a:prstGeom prst="upArrow">
            <a:avLst>
              <a:gd name="adj1" fmla="val 36030"/>
              <a:gd name="adj2" fmla="val 134702"/>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endParaRPr>
          </a:p>
        </p:txBody>
      </p:sp>
    </p:spTree>
    <p:extLst>
      <p:ext uri="{BB962C8B-B14F-4D97-AF65-F5344CB8AC3E}">
        <p14:creationId xmlns:p14="http://schemas.microsoft.com/office/powerpoint/2010/main" val="12073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355A44B-1E0D-2945-8832-0211A9FA1108}"/>
              </a:ext>
            </a:extLst>
          </p:cNvPr>
          <p:cNvSpPr>
            <a:spLocks noGrp="1"/>
          </p:cNvSpPr>
          <p:nvPr>
            <p:ph type="title"/>
          </p:nvPr>
        </p:nvSpPr>
        <p:spPr>
          <a:xfrm>
            <a:off x="4927050" y="689809"/>
            <a:ext cx="8983489" cy="1000978"/>
          </a:xfrm>
        </p:spPr>
        <p:txBody>
          <a:bodyPr vert="horz" lIns="91440" tIns="45720" rIns="91440" bIns="45720" rtlCol="0" anchor="ctr">
            <a:normAutofit/>
          </a:bodyPr>
          <a:lstStyle/>
          <a:p>
            <a:r>
              <a:rPr lang="en-US" sz="3600" dirty="0"/>
              <a:t>Structure</a:t>
            </a:r>
          </a:p>
        </p:txBody>
      </p:sp>
      <p:grpSp>
        <p:nvGrpSpPr>
          <p:cNvPr id="61" name="Gruppo 60">
            <a:extLst>
              <a:ext uri="{FF2B5EF4-FFF2-40B4-BE49-F238E27FC236}">
                <a16:creationId xmlns:a16="http://schemas.microsoft.com/office/drawing/2014/main" id="{E7F8F9DF-308B-2842-884F-42A3F2CD4DC6}"/>
              </a:ext>
            </a:extLst>
          </p:cNvPr>
          <p:cNvGrpSpPr/>
          <p:nvPr/>
        </p:nvGrpSpPr>
        <p:grpSpPr>
          <a:xfrm>
            <a:off x="245661" y="1583140"/>
            <a:ext cx="11818960" cy="5008729"/>
            <a:chOff x="232184" y="4837426"/>
            <a:chExt cx="3474720" cy="884551"/>
          </a:xfrm>
        </p:grpSpPr>
        <p:sp>
          <p:nvSpPr>
            <p:cNvPr id="30" name="Angolo ripiegato 29">
              <a:extLst>
                <a:ext uri="{FF2B5EF4-FFF2-40B4-BE49-F238E27FC236}">
                  <a16:creationId xmlns:a16="http://schemas.microsoft.com/office/drawing/2014/main" id="{ED3C810E-0009-CE44-BBD4-71EBACEBB7D5}"/>
                </a:ext>
              </a:extLst>
            </p:cNvPr>
            <p:cNvSpPr/>
            <p:nvPr/>
          </p:nvSpPr>
          <p:spPr>
            <a:xfrm>
              <a:off x="232184" y="4837426"/>
              <a:ext cx="3474720" cy="884551"/>
            </a:xfrm>
            <a:prstGeom prst="foldedCorner">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CasellaDiTesto 33">
              <a:extLst>
                <a:ext uri="{FF2B5EF4-FFF2-40B4-BE49-F238E27FC236}">
                  <a16:creationId xmlns:a16="http://schemas.microsoft.com/office/drawing/2014/main" id="{90B2F907-7469-2442-804E-1E004E6FF8FA}"/>
                </a:ext>
              </a:extLst>
            </p:cNvPr>
            <p:cNvSpPr txBox="1"/>
            <p:nvPr/>
          </p:nvSpPr>
          <p:spPr>
            <a:xfrm>
              <a:off x="276385" y="4847010"/>
              <a:ext cx="1006908" cy="65225"/>
            </a:xfrm>
            <a:prstGeom prst="rect">
              <a:avLst/>
            </a:prstGeom>
            <a:noFill/>
          </p:spPr>
          <p:txBody>
            <a:bodyPr wrap="none" rtlCol="0">
              <a:spAutoFit/>
            </a:bodyPr>
            <a:lstStyle/>
            <a:p>
              <a:r>
                <a:rPr lang="en-US" b="1" dirty="0" err="1"/>
                <a:t>TemperatureMonitoringAppC</a:t>
              </a:r>
              <a:endParaRPr lang="en-US" b="1" dirty="0"/>
            </a:p>
          </p:txBody>
        </p:sp>
        <p:sp>
          <p:nvSpPr>
            <p:cNvPr id="59" name="CasellaDiTesto 58">
              <a:extLst>
                <a:ext uri="{FF2B5EF4-FFF2-40B4-BE49-F238E27FC236}">
                  <a16:creationId xmlns:a16="http://schemas.microsoft.com/office/drawing/2014/main" id="{AD126144-E0F8-C74D-9BB8-4A32653781BB}"/>
                </a:ext>
              </a:extLst>
            </p:cNvPr>
            <p:cNvSpPr txBox="1"/>
            <p:nvPr/>
          </p:nvSpPr>
          <p:spPr>
            <a:xfrm>
              <a:off x="1360508" y="4844734"/>
              <a:ext cx="786276" cy="65225"/>
            </a:xfrm>
            <a:prstGeom prst="rect">
              <a:avLst/>
            </a:prstGeom>
            <a:noFill/>
          </p:spPr>
          <p:txBody>
            <a:bodyPr wrap="square" rtlCol="0">
              <a:spAutoFit/>
            </a:bodyPr>
            <a:lstStyle/>
            <a:p>
              <a:r>
                <a:rPr lang="en-US" dirty="0">
                  <a:solidFill>
                    <a:schemeClr val="bg2">
                      <a:lumMod val="50000"/>
                    </a:schemeClr>
                  </a:solidFill>
                </a:rPr>
                <a:t>configuration</a:t>
              </a:r>
            </a:p>
          </p:txBody>
        </p:sp>
      </p:grpSp>
      <p:grpSp>
        <p:nvGrpSpPr>
          <p:cNvPr id="63" name="Gruppo 62">
            <a:extLst>
              <a:ext uri="{FF2B5EF4-FFF2-40B4-BE49-F238E27FC236}">
                <a16:creationId xmlns:a16="http://schemas.microsoft.com/office/drawing/2014/main" id="{914EE2A2-296E-D540-B942-55852CCC5DCA}"/>
              </a:ext>
            </a:extLst>
          </p:cNvPr>
          <p:cNvGrpSpPr/>
          <p:nvPr/>
        </p:nvGrpSpPr>
        <p:grpSpPr>
          <a:xfrm>
            <a:off x="4389413" y="2414770"/>
            <a:ext cx="3474720" cy="804974"/>
            <a:chOff x="8293073" y="4837426"/>
            <a:chExt cx="3474720" cy="804974"/>
          </a:xfrm>
        </p:grpSpPr>
        <p:sp>
          <p:nvSpPr>
            <p:cNvPr id="32" name="Angolo ripiegato 31">
              <a:extLst>
                <a:ext uri="{FF2B5EF4-FFF2-40B4-BE49-F238E27FC236}">
                  <a16:creationId xmlns:a16="http://schemas.microsoft.com/office/drawing/2014/main" id="{9724F918-9084-A84A-82A9-663E287C3A6B}"/>
                </a:ext>
              </a:extLst>
            </p:cNvPr>
            <p:cNvSpPr/>
            <p:nvPr/>
          </p:nvSpPr>
          <p:spPr>
            <a:xfrm>
              <a:off x="8293073" y="4837426"/>
              <a:ext cx="3474720"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CasellaDiTesto 35">
              <a:extLst>
                <a:ext uri="{FF2B5EF4-FFF2-40B4-BE49-F238E27FC236}">
                  <a16:creationId xmlns:a16="http://schemas.microsoft.com/office/drawing/2014/main" id="{0196165A-561A-9746-9EB9-BD9C65499064}"/>
                </a:ext>
              </a:extLst>
            </p:cNvPr>
            <p:cNvSpPr txBox="1"/>
            <p:nvPr/>
          </p:nvSpPr>
          <p:spPr>
            <a:xfrm>
              <a:off x="8358644" y="4876157"/>
              <a:ext cx="3044360" cy="369332"/>
            </a:xfrm>
            <a:prstGeom prst="rect">
              <a:avLst/>
            </a:prstGeom>
            <a:noFill/>
          </p:spPr>
          <p:txBody>
            <a:bodyPr wrap="none" rtlCol="0">
              <a:spAutoFit/>
            </a:bodyPr>
            <a:lstStyle/>
            <a:p>
              <a:r>
                <a:rPr lang="en-US" b="1" dirty="0" err="1"/>
                <a:t>TemperatureMonitoringC</a:t>
              </a:r>
              <a:endParaRPr lang="en-US" b="1" dirty="0"/>
            </a:p>
          </p:txBody>
        </p:sp>
        <p:sp>
          <p:nvSpPr>
            <p:cNvPr id="60" name="CasellaDiTesto 59">
              <a:extLst>
                <a:ext uri="{FF2B5EF4-FFF2-40B4-BE49-F238E27FC236}">
                  <a16:creationId xmlns:a16="http://schemas.microsoft.com/office/drawing/2014/main" id="{CA7AD390-D596-5743-84F0-21047DFDD9A3}"/>
                </a:ext>
              </a:extLst>
            </p:cNvPr>
            <p:cNvSpPr txBox="1"/>
            <p:nvPr/>
          </p:nvSpPr>
          <p:spPr>
            <a:xfrm>
              <a:off x="9513214" y="5239913"/>
              <a:ext cx="1250663" cy="369332"/>
            </a:xfrm>
            <a:prstGeom prst="rect">
              <a:avLst/>
            </a:prstGeom>
            <a:noFill/>
          </p:spPr>
          <p:txBody>
            <a:bodyPr wrap="none" rtlCol="0">
              <a:spAutoFit/>
            </a:bodyPr>
            <a:lstStyle/>
            <a:p>
              <a:r>
                <a:rPr lang="en-US" dirty="0">
                  <a:solidFill>
                    <a:schemeClr val="bg2">
                      <a:lumMod val="50000"/>
                    </a:schemeClr>
                  </a:solidFill>
                </a:rPr>
                <a:t>component</a:t>
              </a:r>
            </a:p>
          </p:txBody>
        </p:sp>
      </p:grpSp>
      <p:grpSp>
        <p:nvGrpSpPr>
          <p:cNvPr id="68" name="Gruppo 67">
            <a:extLst>
              <a:ext uri="{FF2B5EF4-FFF2-40B4-BE49-F238E27FC236}">
                <a16:creationId xmlns:a16="http://schemas.microsoft.com/office/drawing/2014/main" id="{4C100414-C90F-4947-8504-B8DBA89EAA6A}"/>
              </a:ext>
            </a:extLst>
          </p:cNvPr>
          <p:cNvGrpSpPr/>
          <p:nvPr/>
        </p:nvGrpSpPr>
        <p:grpSpPr>
          <a:xfrm>
            <a:off x="6437605" y="5529462"/>
            <a:ext cx="1405290" cy="804974"/>
            <a:chOff x="8293073" y="4837426"/>
            <a:chExt cx="3474720" cy="804974"/>
          </a:xfrm>
        </p:grpSpPr>
        <p:sp>
          <p:nvSpPr>
            <p:cNvPr id="69" name="Angolo ripiegato 68">
              <a:extLst>
                <a:ext uri="{FF2B5EF4-FFF2-40B4-BE49-F238E27FC236}">
                  <a16:creationId xmlns:a16="http://schemas.microsoft.com/office/drawing/2014/main" id="{F39D37D0-B2A1-084B-93BF-971AAD450B39}"/>
                </a:ext>
              </a:extLst>
            </p:cNvPr>
            <p:cNvSpPr/>
            <p:nvPr/>
          </p:nvSpPr>
          <p:spPr>
            <a:xfrm>
              <a:off x="8293073" y="4837426"/>
              <a:ext cx="3474720"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CasellaDiTesto 69">
              <a:extLst>
                <a:ext uri="{FF2B5EF4-FFF2-40B4-BE49-F238E27FC236}">
                  <a16:creationId xmlns:a16="http://schemas.microsoft.com/office/drawing/2014/main" id="{D1C1A1FD-0A02-EF4F-8917-ECCE784B7296}"/>
                </a:ext>
              </a:extLst>
            </p:cNvPr>
            <p:cNvSpPr txBox="1"/>
            <p:nvPr/>
          </p:nvSpPr>
          <p:spPr>
            <a:xfrm>
              <a:off x="8645249" y="4876157"/>
              <a:ext cx="763992" cy="369332"/>
            </a:xfrm>
            <a:prstGeom prst="rect">
              <a:avLst/>
            </a:prstGeom>
            <a:noFill/>
          </p:spPr>
          <p:txBody>
            <a:bodyPr wrap="none" rtlCol="0">
              <a:spAutoFit/>
            </a:bodyPr>
            <a:lstStyle/>
            <a:p>
              <a:r>
                <a:rPr lang="en-US" dirty="0" err="1"/>
                <a:t>PoolC</a:t>
              </a:r>
              <a:endParaRPr lang="en-US" dirty="0"/>
            </a:p>
          </p:txBody>
        </p:sp>
        <p:sp>
          <p:nvSpPr>
            <p:cNvPr id="71" name="CasellaDiTesto 70">
              <a:extLst>
                <a:ext uri="{FF2B5EF4-FFF2-40B4-BE49-F238E27FC236}">
                  <a16:creationId xmlns:a16="http://schemas.microsoft.com/office/drawing/2014/main" id="{311402DF-83A7-D14C-8FD8-A6107D5BA628}"/>
                </a:ext>
              </a:extLst>
            </p:cNvPr>
            <p:cNvSpPr txBox="1"/>
            <p:nvPr/>
          </p:nvSpPr>
          <p:spPr>
            <a:xfrm>
              <a:off x="8401912" y="5200732"/>
              <a:ext cx="3092389" cy="369332"/>
            </a:xfrm>
            <a:prstGeom prst="rect">
              <a:avLst/>
            </a:prstGeom>
            <a:noFill/>
          </p:spPr>
          <p:txBody>
            <a:bodyPr wrap="none" rtlCol="0">
              <a:spAutoFit/>
            </a:bodyPr>
            <a:lstStyle/>
            <a:p>
              <a:r>
                <a:rPr lang="en-US" dirty="0">
                  <a:solidFill>
                    <a:schemeClr val="bg2">
                      <a:lumMod val="50000"/>
                    </a:schemeClr>
                  </a:solidFill>
                </a:rPr>
                <a:t>component</a:t>
              </a:r>
            </a:p>
          </p:txBody>
        </p:sp>
      </p:grpSp>
      <p:cxnSp>
        <p:nvCxnSpPr>
          <p:cNvPr id="73" name="Connettore 1 72">
            <a:extLst>
              <a:ext uri="{FF2B5EF4-FFF2-40B4-BE49-F238E27FC236}">
                <a16:creationId xmlns:a16="http://schemas.microsoft.com/office/drawing/2014/main" id="{041094D2-F87F-8844-AB3D-B8E09F7BCD7B}"/>
              </a:ext>
            </a:extLst>
          </p:cNvPr>
          <p:cNvCxnSpPr>
            <a:cxnSpLocks/>
            <a:stCxn id="32" idx="1"/>
          </p:cNvCxnSpPr>
          <p:nvPr/>
        </p:nvCxnSpPr>
        <p:spPr>
          <a:xfrm flipH="1">
            <a:off x="3181979" y="2817257"/>
            <a:ext cx="1207434" cy="59375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79" name="Gruppo 78">
            <a:extLst>
              <a:ext uri="{FF2B5EF4-FFF2-40B4-BE49-F238E27FC236}">
                <a16:creationId xmlns:a16="http://schemas.microsoft.com/office/drawing/2014/main" id="{36C7ACF2-A4B1-6544-AD08-D6C71EA193BB}"/>
              </a:ext>
            </a:extLst>
          </p:cNvPr>
          <p:cNvGrpSpPr/>
          <p:nvPr/>
        </p:nvGrpSpPr>
        <p:grpSpPr>
          <a:xfrm rot="17962751">
            <a:off x="2763424" y="3390254"/>
            <a:ext cx="480160" cy="438417"/>
            <a:chOff x="1785381" y="3921497"/>
            <a:chExt cx="940496" cy="931795"/>
          </a:xfrm>
        </p:grpSpPr>
        <p:sp>
          <p:nvSpPr>
            <p:cNvPr id="74" name="Arco a tutto sesto 73">
              <a:extLst>
                <a:ext uri="{FF2B5EF4-FFF2-40B4-BE49-F238E27FC236}">
                  <a16:creationId xmlns:a16="http://schemas.microsoft.com/office/drawing/2014/main" id="{43ADF367-C701-F446-A861-12DBE8BA14DD}"/>
                </a:ext>
              </a:extLst>
            </p:cNvPr>
            <p:cNvSpPr/>
            <p:nvPr/>
          </p:nvSpPr>
          <p:spPr>
            <a:xfrm rot="4942914">
              <a:off x="1789731" y="3917147"/>
              <a:ext cx="931795" cy="940496"/>
            </a:xfrm>
            <a:prstGeom prst="blockArc">
              <a:avLst>
                <a:gd name="adj1" fmla="val 10800000"/>
                <a:gd name="adj2" fmla="val 110362"/>
                <a:gd name="adj3" fmla="val 4370"/>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5" name="Ovale 74">
              <a:extLst>
                <a:ext uri="{FF2B5EF4-FFF2-40B4-BE49-F238E27FC236}">
                  <a16:creationId xmlns:a16="http://schemas.microsoft.com/office/drawing/2014/main" id="{BB9DA238-0D32-054B-A126-72EDC7947C5E}"/>
                </a:ext>
              </a:extLst>
            </p:cNvPr>
            <p:cNvSpPr/>
            <p:nvPr/>
          </p:nvSpPr>
          <p:spPr>
            <a:xfrm>
              <a:off x="1990713" y="4173523"/>
              <a:ext cx="491320" cy="4837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82" name="Connettore 1 81">
            <a:extLst>
              <a:ext uri="{FF2B5EF4-FFF2-40B4-BE49-F238E27FC236}">
                <a16:creationId xmlns:a16="http://schemas.microsoft.com/office/drawing/2014/main" id="{F5AD8DA0-EE2C-1844-B8DE-6BE0D0D43025}"/>
              </a:ext>
            </a:extLst>
          </p:cNvPr>
          <p:cNvCxnSpPr>
            <a:cxnSpLocks/>
          </p:cNvCxnSpPr>
          <p:nvPr/>
        </p:nvCxnSpPr>
        <p:spPr>
          <a:xfrm flipV="1">
            <a:off x="1855447" y="3664937"/>
            <a:ext cx="1064387" cy="73673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87" name="Gruppo 86">
            <a:extLst>
              <a:ext uri="{FF2B5EF4-FFF2-40B4-BE49-F238E27FC236}">
                <a16:creationId xmlns:a16="http://schemas.microsoft.com/office/drawing/2014/main" id="{925E7BB5-C9FF-CA48-A78C-02F67212C32E}"/>
              </a:ext>
            </a:extLst>
          </p:cNvPr>
          <p:cNvGrpSpPr/>
          <p:nvPr/>
        </p:nvGrpSpPr>
        <p:grpSpPr>
          <a:xfrm>
            <a:off x="587601" y="4395190"/>
            <a:ext cx="2105251" cy="804974"/>
            <a:chOff x="8293073" y="4837426"/>
            <a:chExt cx="2105251" cy="804974"/>
          </a:xfrm>
        </p:grpSpPr>
        <p:sp>
          <p:nvSpPr>
            <p:cNvPr id="88" name="Angolo ripiegato 87">
              <a:extLst>
                <a:ext uri="{FF2B5EF4-FFF2-40B4-BE49-F238E27FC236}">
                  <a16:creationId xmlns:a16="http://schemas.microsoft.com/office/drawing/2014/main" id="{F337E04F-DBD0-684B-A475-5009F09A9956}"/>
                </a:ext>
              </a:extLst>
            </p:cNvPr>
            <p:cNvSpPr/>
            <p:nvPr/>
          </p:nvSpPr>
          <p:spPr>
            <a:xfrm>
              <a:off x="8293073" y="4837426"/>
              <a:ext cx="2105251"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CasellaDiTesto 88">
              <a:extLst>
                <a:ext uri="{FF2B5EF4-FFF2-40B4-BE49-F238E27FC236}">
                  <a16:creationId xmlns:a16="http://schemas.microsoft.com/office/drawing/2014/main" id="{145CABC3-196E-6D4E-BD32-CFD843114C92}"/>
                </a:ext>
              </a:extLst>
            </p:cNvPr>
            <p:cNvSpPr txBox="1"/>
            <p:nvPr/>
          </p:nvSpPr>
          <p:spPr>
            <a:xfrm>
              <a:off x="8645249" y="4876157"/>
              <a:ext cx="1574470" cy="369332"/>
            </a:xfrm>
            <a:prstGeom prst="rect">
              <a:avLst/>
            </a:prstGeom>
            <a:noFill/>
          </p:spPr>
          <p:txBody>
            <a:bodyPr wrap="none" rtlCol="0">
              <a:spAutoFit/>
            </a:bodyPr>
            <a:lstStyle/>
            <a:p>
              <a:r>
                <a:rPr lang="en-US" dirty="0" err="1"/>
                <a:t>DemoSensorC</a:t>
              </a:r>
              <a:endParaRPr lang="en-US" dirty="0"/>
            </a:p>
          </p:txBody>
        </p:sp>
        <p:sp>
          <p:nvSpPr>
            <p:cNvPr id="90" name="CasellaDiTesto 89">
              <a:extLst>
                <a:ext uri="{FF2B5EF4-FFF2-40B4-BE49-F238E27FC236}">
                  <a16:creationId xmlns:a16="http://schemas.microsoft.com/office/drawing/2014/main" id="{6BEB0392-E4E1-694D-9DB0-956F6F977246}"/>
                </a:ext>
              </a:extLst>
            </p:cNvPr>
            <p:cNvSpPr txBox="1"/>
            <p:nvPr/>
          </p:nvSpPr>
          <p:spPr>
            <a:xfrm>
              <a:off x="8631750" y="5221570"/>
              <a:ext cx="1250663" cy="369332"/>
            </a:xfrm>
            <a:prstGeom prst="rect">
              <a:avLst/>
            </a:prstGeom>
            <a:noFill/>
          </p:spPr>
          <p:txBody>
            <a:bodyPr wrap="none" rtlCol="0">
              <a:spAutoFit/>
            </a:bodyPr>
            <a:lstStyle/>
            <a:p>
              <a:r>
                <a:rPr lang="en-US" dirty="0">
                  <a:solidFill>
                    <a:schemeClr val="bg2">
                      <a:lumMod val="50000"/>
                    </a:schemeClr>
                  </a:solidFill>
                </a:rPr>
                <a:t>component</a:t>
              </a:r>
            </a:p>
          </p:txBody>
        </p:sp>
      </p:grpSp>
      <p:grpSp>
        <p:nvGrpSpPr>
          <p:cNvPr id="91" name="Gruppo 90">
            <a:extLst>
              <a:ext uri="{FF2B5EF4-FFF2-40B4-BE49-F238E27FC236}">
                <a16:creationId xmlns:a16="http://schemas.microsoft.com/office/drawing/2014/main" id="{4AF533FF-6C19-6C40-8F82-C9B4CEBD7A35}"/>
              </a:ext>
            </a:extLst>
          </p:cNvPr>
          <p:cNvGrpSpPr/>
          <p:nvPr/>
        </p:nvGrpSpPr>
        <p:grpSpPr>
          <a:xfrm>
            <a:off x="4671719" y="5595705"/>
            <a:ext cx="1405290" cy="804974"/>
            <a:chOff x="8293073" y="4837426"/>
            <a:chExt cx="3474720" cy="804974"/>
          </a:xfrm>
        </p:grpSpPr>
        <p:sp>
          <p:nvSpPr>
            <p:cNvPr id="92" name="Angolo ripiegato 91">
              <a:extLst>
                <a:ext uri="{FF2B5EF4-FFF2-40B4-BE49-F238E27FC236}">
                  <a16:creationId xmlns:a16="http://schemas.microsoft.com/office/drawing/2014/main" id="{897408A7-90C6-084A-ACED-0882B4C34049}"/>
                </a:ext>
              </a:extLst>
            </p:cNvPr>
            <p:cNvSpPr/>
            <p:nvPr/>
          </p:nvSpPr>
          <p:spPr>
            <a:xfrm>
              <a:off x="8293073" y="4837426"/>
              <a:ext cx="3474720"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CasellaDiTesto 92">
              <a:extLst>
                <a:ext uri="{FF2B5EF4-FFF2-40B4-BE49-F238E27FC236}">
                  <a16:creationId xmlns:a16="http://schemas.microsoft.com/office/drawing/2014/main" id="{00012BB8-E0A6-C641-A125-0E693DDBA090}"/>
                </a:ext>
              </a:extLst>
            </p:cNvPr>
            <p:cNvSpPr txBox="1"/>
            <p:nvPr/>
          </p:nvSpPr>
          <p:spPr>
            <a:xfrm>
              <a:off x="8375280" y="4876157"/>
              <a:ext cx="3294532" cy="369332"/>
            </a:xfrm>
            <a:prstGeom prst="rect">
              <a:avLst/>
            </a:prstGeom>
            <a:noFill/>
          </p:spPr>
          <p:txBody>
            <a:bodyPr wrap="none" rtlCol="0">
              <a:spAutoFit/>
            </a:bodyPr>
            <a:lstStyle/>
            <a:p>
              <a:r>
                <a:rPr lang="en-US" dirty="0" err="1"/>
                <a:t>AMSenderC</a:t>
              </a:r>
              <a:endParaRPr lang="en-US" dirty="0"/>
            </a:p>
          </p:txBody>
        </p:sp>
        <p:sp>
          <p:nvSpPr>
            <p:cNvPr id="94" name="CasellaDiTesto 93">
              <a:extLst>
                <a:ext uri="{FF2B5EF4-FFF2-40B4-BE49-F238E27FC236}">
                  <a16:creationId xmlns:a16="http://schemas.microsoft.com/office/drawing/2014/main" id="{9DCE6B69-8FAC-EC46-AF38-24930886A42F}"/>
                </a:ext>
              </a:extLst>
            </p:cNvPr>
            <p:cNvSpPr txBox="1"/>
            <p:nvPr/>
          </p:nvSpPr>
          <p:spPr>
            <a:xfrm>
              <a:off x="8401912" y="5200732"/>
              <a:ext cx="3350106" cy="369332"/>
            </a:xfrm>
            <a:prstGeom prst="rect">
              <a:avLst/>
            </a:prstGeom>
            <a:noFill/>
          </p:spPr>
          <p:txBody>
            <a:bodyPr wrap="square" rtlCol="0">
              <a:spAutoFit/>
            </a:bodyPr>
            <a:lstStyle/>
            <a:p>
              <a:r>
                <a:rPr lang="en-US" dirty="0">
                  <a:solidFill>
                    <a:schemeClr val="bg2">
                      <a:lumMod val="50000"/>
                    </a:schemeClr>
                  </a:solidFill>
                </a:rPr>
                <a:t>component</a:t>
              </a:r>
            </a:p>
          </p:txBody>
        </p:sp>
      </p:grpSp>
      <p:grpSp>
        <p:nvGrpSpPr>
          <p:cNvPr id="95" name="Gruppo 94">
            <a:extLst>
              <a:ext uri="{FF2B5EF4-FFF2-40B4-BE49-F238E27FC236}">
                <a16:creationId xmlns:a16="http://schemas.microsoft.com/office/drawing/2014/main" id="{06CE4876-514C-A642-BD8E-581E5449C401}"/>
              </a:ext>
            </a:extLst>
          </p:cNvPr>
          <p:cNvGrpSpPr/>
          <p:nvPr/>
        </p:nvGrpSpPr>
        <p:grpSpPr>
          <a:xfrm>
            <a:off x="9689533" y="2925393"/>
            <a:ext cx="2256806" cy="804974"/>
            <a:chOff x="8293073" y="4837426"/>
            <a:chExt cx="4043542" cy="804974"/>
          </a:xfrm>
        </p:grpSpPr>
        <p:sp>
          <p:nvSpPr>
            <p:cNvPr id="96" name="Angolo ripiegato 95">
              <a:extLst>
                <a:ext uri="{FF2B5EF4-FFF2-40B4-BE49-F238E27FC236}">
                  <a16:creationId xmlns:a16="http://schemas.microsoft.com/office/drawing/2014/main" id="{5BB1178A-86B8-2B40-8A72-5EA38509FC0E}"/>
                </a:ext>
              </a:extLst>
            </p:cNvPr>
            <p:cNvSpPr/>
            <p:nvPr/>
          </p:nvSpPr>
          <p:spPr>
            <a:xfrm>
              <a:off x="8293073" y="4837426"/>
              <a:ext cx="3474720"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7" name="CasellaDiTesto 96">
              <a:extLst>
                <a:ext uri="{FF2B5EF4-FFF2-40B4-BE49-F238E27FC236}">
                  <a16:creationId xmlns:a16="http://schemas.microsoft.com/office/drawing/2014/main" id="{9F836324-5EF9-4D4E-BE44-95B12DB1AE2E}"/>
                </a:ext>
              </a:extLst>
            </p:cNvPr>
            <p:cNvSpPr txBox="1"/>
            <p:nvPr/>
          </p:nvSpPr>
          <p:spPr>
            <a:xfrm>
              <a:off x="8645248" y="4876157"/>
              <a:ext cx="3691367" cy="369332"/>
            </a:xfrm>
            <a:prstGeom prst="rect">
              <a:avLst/>
            </a:prstGeom>
            <a:noFill/>
          </p:spPr>
          <p:txBody>
            <a:bodyPr wrap="none" rtlCol="0">
              <a:spAutoFit/>
            </a:bodyPr>
            <a:lstStyle/>
            <a:p>
              <a:r>
                <a:rPr lang="en-US" dirty="0" err="1"/>
                <a:t>AMReceiverC</a:t>
              </a:r>
              <a:endParaRPr lang="en-US" dirty="0"/>
            </a:p>
          </p:txBody>
        </p:sp>
        <p:sp>
          <p:nvSpPr>
            <p:cNvPr id="98" name="CasellaDiTesto 97">
              <a:extLst>
                <a:ext uri="{FF2B5EF4-FFF2-40B4-BE49-F238E27FC236}">
                  <a16:creationId xmlns:a16="http://schemas.microsoft.com/office/drawing/2014/main" id="{73551719-6968-734F-8D4B-2D20BC3125CE}"/>
                </a:ext>
              </a:extLst>
            </p:cNvPr>
            <p:cNvSpPr txBox="1"/>
            <p:nvPr/>
          </p:nvSpPr>
          <p:spPr>
            <a:xfrm>
              <a:off x="8401912" y="5200732"/>
              <a:ext cx="2240825" cy="369332"/>
            </a:xfrm>
            <a:prstGeom prst="rect">
              <a:avLst/>
            </a:prstGeom>
            <a:noFill/>
          </p:spPr>
          <p:txBody>
            <a:bodyPr wrap="none" rtlCol="0">
              <a:spAutoFit/>
            </a:bodyPr>
            <a:lstStyle/>
            <a:p>
              <a:r>
                <a:rPr lang="en-US" dirty="0">
                  <a:solidFill>
                    <a:schemeClr val="bg2">
                      <a:lumMod val="50000"/>
                    </a:schemeClr>
                  </a:solidFill>
                </a:rPr>
                <a:t>component</a:t>
              </a:r>
            </a:p>
          </p:txBody>
        </p:sp>
      </p:grpSp>
      <p:grpSp>
        <p:nvGrpSpPr>
          <p:cNvPr id="99" name="Gruppo 98">
            <a:extLst>
              <a:ext uri="{FF2B5EF4-FFF2-40B4-BE49-F238E27FC236}">
                <a16:creationId xmlns:a16="http://schemas.microsoft.com/office/drawing/2014/main" id="{50E65250-6CE2-8948-8BF8-90CE1F1F7FA9}"/>
              </a:ext>
            </a:extLst>
          </p:cNvPr>
          <p:cNvGrpSpPr/>
          <p:nvPr/>
        </p:nvGrpSpPr>
        <p:grpSpPr>
          <a:xfrm>
            <a:off x="8571754" y="4872373"/>
            <a:ext cx="1897367" cy="804974"/>
            <a:chOff x="8293072" y="4837426"/>
            <a:chExt cx="4691430" cy="804974"/>
          </a:xfrm>
        </p:grpSpPr>
        <p:sp>
          <p:nvSpPr>
            <p:cNvPr id="100" name="Angolo ripiegato 99">
              <a:extLst>
                <a:ext uri="{FF2B5EF4-FFF2-40B4-BE49-F238E27FC236}">
                  <a16:creationId xmlns:a16="http://schemas.microsoft.com/office/drawing/2014/main" id="{83BA0C11-A336-0942-9955-81B911AF0412}"/>
                </a:ext>
              </a:extLst>
            </p:cNvPr>
            <p:cNvSpPr/>
            <p:nvPr/>
          </p:nvSpPr>
          <p:spPr>
            <a:xfrm>
              <a:off x="8293072" y="4837426"/>
              <a:ext cx="4691430"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CasellaDiTesto 100">
              <a:extLst>
                <a:ext uri="{FF2B5EF4-FFF2-40B4-BE49-F238E27FC236}">
                  <a16:creationId xmlns:a16="http://schemas.microsoft.com/office/drawing/2014/main" id="{6906903D-C0D3-134A-B67E-0D65C38EDCB5}"/>
                </a:ext>
              </a:extLst>
            </p:cNvPr>
            <p:cNvSpPr txBox="1"/>
            <p:nvPr/>
          </p:nvSpPr>
          <p:spPr>
            <a:xfrm>
              <a:off x="8645248" y="4876157"/>
              <a:ext cx="4230416" cy="369332"/>
            </a:xfrm>
            <a:prstGeom prst="rect">
              <a:avLst/>
            </a:prstGeom>
            <a:noFill/>
          </p:spPr>
          <p:txBody>
            <a:bodyPr wrap="none" rtlCol="0">
              <a:spAutoFit/>
            </a:bodyPr>
            <a:lstStyle/>
            <a:p>
              <a:r>
                <a:rPr lang="en-US" dirty="0" err="1"/>
                <a:t>ActiveMessageC</a:t>
              </a:r>
              <a:endParaRPr lang="en-US" dirty="0"/>
            </a:p>
          </p:txBody>
        </p:sp>
        <p:sp>
          <p:nvSpPr>
            <p:cNvPr id="102" name="CasellaDiTesto 101">
              <a:extLst>
                <a:ext uri="{FF2B5EF4-FFF2-40B4-BE49-F238E27FC236}">
                  <a16:creationId xmlns:a16="http://schemas.microsoft.com/office/drawing/2014/main" id="{2DAAAA76-974A-824A-9422-068405A30484}"/>
                </a:ext>
              </a:extLst>
            </p:cNvPr>
            <p:cNvSpPr txBox="1"/>
            <p:nvPr/>
          </p:nvSpPr>
          <p:spPr>
            <a:xfrm>
              <a:off x="8401913" y="5200732"/>
              <a:ext cx="3092390" cy="369332"/>
            </a:xfrm>
            <a:prstGeom prst="rect">
              <a:avLst/>
            </a:prstGeom>
            <a:noFill/>
          </p:spPr>
          <p:txBody>
            <a:bodyPr wrap="none" rtlCol="0">
              <a:spAutoFit/>
            </a:bodyPr>
            <a:lstStyle/>
            <a:p>
              <a:r>
                <a:rPr lang="en-US" dirty="0">
                  <a:solidFill>
                    <a:schemeClr val="bg2">
                      <a:lumMod val="50000"/>
                    </a:schemeClr>
                  </a:solidFill>
                </a:rPr>
                <a:t>component</a:t>
              </a:r>
            </a:p>
          </p:txBody>
        </p:sp>
      </p:grpSp>
      <p:grpSp>
        <p:nvGrpSpPr>
          <p:cNvPr id="103" name="Gruppo 102">
            <a:extLst>
              <a:ext uri="{FF2B5EF4-FFF2-40B4-BE49-F238E27FC236}">
                <a16:creationId xmlns:a16="http://schemas.microsoft.com/office/drawing/2014/main" id="{54AA0AEF-7307-3C48-A77A-3884BD81F8FB}"/>
              </a:ext>
            </a:extLst>
          </p:cNvPr>
          <p:cNvGrpSpPr/>
          <p:nvPr/>
        </p:nvGrpSpPr>
        <p:grpSpPr>
          <a:xfrm>
            <a:off x="2710910" y="5529462"/>
            <a:ext cx="1405290" cy="804974"/>
            <a:chOff x="8293073" y="4837426"/>
            <a:chExt cx="3474720" cy="804974"/>
          </a:xfrm>
        </p:grpSpPr>
        <p:sp>
          <p:nvSpPr>
            <p:cNvPr id="104" name="Angolo ripiegato 103">
              <a:extLst>
                <a:ext uri="{FF2B5EF4-FFF2-40B4-BE49-F238E27FC236}">
                  <a16:creationId xmlns:a16="http://schemas.microsoft.com/office/drawing/2014/main" id="{565EBC5B-B9D9-A644-84B4-6E2125CD46B6}"/>
                </a:ext>
              </a:extLst>
            </p:cNvPr>
            <p:cNvSpPr/>
            <p:nvPr/>
          </p:nvSpPr>
          <p:spPr>
            <a:xfrm>
              <a:off x="8293073" y="4837426"/>
              <a:ext cx="3474720" cy="804974"/>
            </a:xfrm>
            <a:prstGeom prst="foldedCorner">
              <a:avLst/>
            </a:prstGeom>
            <a:solidFill>
              <a:schemeClr val="bg1"/>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CasellaDiTesto 104">
              <a:extLst>
                <a:ext uri="{FF2B5EF4-FFF2-40B4-BE49-F238E27FC236}">
                  <a16:creationId xmlns:a16="http://schemas.microsoft.com/office/drawing/2014/main" id="{C3489D57-9025-4C49-9A3F-495CA68967A6}"/>
                </a:ext>
              </a:extLst>
            </p:cNvPr>
            <p:cNvSpPr txBox="1"/>
            <p:nvPr/>
          </p:nvSpPr>
          <p:spPr>
            <a:xfrm>
              <a:off x="8510264" y="4876157"/>
              <a:ext cx="3223187" cy="369332"/>
            </a:xfrm>
            <a:prstGeom prst="rect">
              <a:avLst/>
            </a:prstGeom>
            <a:noFill/>
          </p:spPr>
          <p:txBody>
            <a:bodyPr wrap="none" rtlCol="0">
              <a:spAutoFit/>
            </a:bodyPr>
            <a:lstStyle/>
            <a:p>
              <a:r>
                <a:rPr lang="en-US" dirty="0" err="1"/>
                <a:t>TimerMilliC</a:t>
              </a:r>
              <a:endParaRPr lang="en-US" dirty="0"/>
            </a:p>
          </p:txBody>
        </p:sp>
        <p:sp>
          <p:nvSpPr>
            <p:cNvPr id="106" name="CasellaDiTesto 105">
              <a:extLst>
                <a:ext uri="{FF2B5EF4-FFF2-40B4-BE49-F238E27FC236}">
                  <a16:creationId xmlns:a16="http://schemas.microsoft.com/office/drawing/2014/main" id="{34EE79BC-FCEA-5C4B-934D-40E00761E945}"/>
                </a:ext>
              </a:extLst>
            </p:cNvPr>
            <p:cNvSpPr txBox="1"/>
            <p:nvPr/>
          </p:nvSpPr>
          <p:spPr>
            <a:xfrm>
              <a:off x="8401912" y="5200732"/>
              <a:ext cx="3092389" cy="369332"/>
            </a:xfrm>
            <a:prstGeom prst="rect">
              <a:avLst/>
            </a:prstGeom>
            <a:noFill/>
          </p:spPr>
          <p:txBody>
            <a:bodyPr wrap="none" rtlCol="0">
              <a:spAutoFit/>
            </a:bodyPr>
            <a:lstStyle/>
            <a:p>
              <a:r>
                <a:rPr lang="en-US" dirty="0">
                  <a:solidFill>
                    <a:schemeClr val="bg2">
                      <a:lumMod val="50000"/>
                    </a:schemeClr>
                  </a:solidFill>
                </a:rPr>
                <a:t>component</a:t>
              </a:r>
            </a:p>
          </p:txBody>
        </p:sp>
      </p:grpSp>
      <p:cxnSp>
        <p:nvCxnSpPr>
          <p:cNvPr id="108" name="Connettore 1 107">
            <a:extLst>
              <a:ext uri="{FF2B5EF4-FFF2-40B4-BE49-F238E27FC236}">
                <a16:creationId xmlns:a16="http://schemas.microsoft.com/office/drawing/2014/main" id="{134862CD-4B44-2C4B-958A-6C2D39618958}"/>
              </a:ext>
            </a:extLst>
          </p:cNvPr>
          <p:cNvCxnSpPr>
            <a:cxnSpLocks/>
          </p:cNvCxnSpPr>
          <p:nvPr/>
        </p:nvCxnSpPr>
        <p:spPr>
          <a:xfrm flipH="1">
            <a:off x="4270058" y="3219744"/>
            <a:ext cx="158495" cy="86776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11" name="Gruppo 110">
            <a:extLst>
              <a:ext uri="{FF2B5EF4-FFF2-40B4-BE49-F238E27FC236}">
                <a16:creationId xmlns:a16="http://schemas.microsoft.com/office/drawing/2014/main" id="{A32D7651-8EF3-A642-89E5-46729E10F503}"/>
              </a:ext>
            </a:extLst>
          </p:cNvPr>
          <p:cNvGrpSpPr/>
          <p:nvPr/>
        </p:nvGrpSpPr>
        <p:grpSpPr>
          <a:xfrm rot="17962751">
            <a:off x="3947599" y="4116426"/>
            <a:ext cx="480160" cy="438417"/>
            <a:chOff x="1785381" y="3921497"/>
            <a:chExt cx="940496" cy="931795"/>
          </a:xfrm>
        </p:grpSpPr>
        <p:sp>
          <p:nvSpPr>
            <p:cNvPr id="112" name="Arco a tutto sesto 111">
              <a:extLst>
                <a:ext uri="{FF2B5EF4-FFF2-40B4-BE49-F238E27FC236}">
                  <a16:creationId xmlns:a16="http://schemas.microsoft.com/office/drawing/2014/main" id="{3921EAFF-E8C4-3148-83B7-79D10EE70386}"/>
                </a:ext>
              </a:extLst>
            </p:cNvPr>
            <p:cNvSpPr/>
            <p:nvPr/>
          </p:nvSpPr>
          <p:spPr>
            <a:xfrm rot="4942914">
              <a:off x="1789731" y="3917147"/>
              <a:ext cx="931795" cy="940496"/>
            </a:xfrm>
            <a:prstGeom prst="blockArc">
              <a:avLst>
                <a:gd name="adj1" fmla="val 10800000"/>
                <a:gd name="adj2" fmla="val 110362"/>
                <a:gd name="adj3" fmla="val 4370"/>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3" name="Ovale 112">
              <a:extLst>
                <a:ext uri="{FF2B5EF4-FFF2-40B4-BE49-F238E27FC236}">
                  <a16:creationId xmlns:a16="http://schemas.microsoft.com/office/drawing/2014/main" id="{CF478387-7EC0-814A-AD6F-AB91FEC32D6B}"/>
                </a:ext>
              </a:extLst>
            </p:cNvPr>
            <p:cNvSpPr/>
            <p:nvPr/>
          </p:nvSpPr>
          <p:spPr>
            <a:xfrm>
              <a:off x="1990713" y="4173523"/>
              <a:ext cx="491320" cy="4837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14" name="Connettore 1 113">
            <a:extLst>
              <a:ext uri="{FF2B5EF4-FFF2-40B4-BE49-F238E27FC236}">
                <a16:creationId xmlns:a16="http://schemas.microsoft.com/office/drawing/2014/main" id="{A4B13F65-AB10-724B-A628-CA7F71E228BE}"/>
              </a:ext>
            </a:extLst>
          </p:cNvPr>
          <p:cNvCxnSpPr>
            <a:cxnSpLocks/>
            <a:endCxn id="113" idx="2"/>
          </p:cNvCxnSpPr>
          <p:nvPr/>
        </p:nvCxnSpPr>
        <p:spPr>
          <a:xfrm flipV="1">
            <a:off x="3260737" y="4459950"/>
            <a:ext cx="872064" cy="106479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8" name="Connettore 1 117">
            <a:extLst>
              <a:ext uri="{FF2B5EF4-FFF2-40B4-BE49-F238E27FC236}">
                <a16:creationId xmlns:a16="http://schemas.microsoft.com/office/drawing/2014/main" id="{60CB03AB-D29B-8A49-BF66-589855CCA698}"/>
              </a:ext>
            </a:extLst>
          </p:cNvPr>
          <p:cNvCxnSpPr>
            <a:cxnSpLocks/>
          </p:cNvCxnSpPr>
          <p:nvPr/>
        </p:nvCxnSpPr>
        <p:spPr>
          <a:xfrm flipV="1">
            <a:off x="5187039" y="3217587"/>
            <a:ext cx="0" cy="108675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20" name="Gruppo 119">
            <a:extLst>
              <a:ext uri="{FF2B5EF4-FFF2-40B4-BE49-F238E27FC236}">
                <a16:creationId xmlns:a16="http://schemas.microsoft.com/office/drawing/2014/main" id="{E17B2804-D1EE-2646-8B5A-9D6014B0B877}"/>
              </a:ext>
            </a:extLst>
          </p:cNvPr>
          <p:cNvGrpSpPr/>
          <p:nvPr/>
        </p:nvGrpSpPr>
        <p:grpSpPr>
          <a:xfrm rot="17962751">
            <a:off x="4946958" y="4389759"/>
            <a:ext cx="480160" cy="438417"/>
            <a:chOff x="1785381" y="3921497"/>
            <a:chExt cx="940496" cy="931795"/>
          </a:xfrm>
        </p:grpSpPr>
        <p:sp>
          <p:nvSpPr>
            <p:cNvPr id="121" name="Arco a tutto sesto 120">
              <a:extLst>
                <a:ext uri="{FF2B5EF4-FFF2-40B4-BE49-F238E27FC236}">
                  <a16:creationId xmlns:a16="http://schemas.microsoft.com/office/drawing/2014/main" id="{2CC2C531-7BC1-A745-8B9B-FC5907A43899}"/>
                </a:ext>
              </a:extLst>
            </p:cNvPr>
            <p:cNvSpPr/>
            <p:nvPr/>
          </p:nvSpPr>
          <p:spPr>
            <a:xfrm rot="4942914">
              <a:off x="1789731" y="3917147"/>
              <a:ext cx="931795" cy="940496"/>
            </a:xfrm>
            <a:prstGeom prst="blockArc">
              <a:avLst>
                <a:gd name="adj1" fmla="val 10800000"/>
                <a:gd name="adj2" fmla="val 110362"/>
                <a:gd name="adj3" fmla="val 4370"/>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2" name="Ovale 121">
              <a:extLst>
                <a:ext uri="{FF2B5EF4-FFF2-40B4-BE49-F238E27FC236}">
                  <a16:creationId xmlns:a16="http://schemas.microsoft.com/office/drawing/2014/main" id="{50921C57-6CD3-EC46-A4AF-C936F51B3E23}"/>
                </a:ext>
              </a:extLst>
            </p:cNvPr>
            <p:cNvSpPr/>
            <p:nvPr/>
          </p:nvSpPr>
          <p:spPr>
            <a:xfrm>
              <a:off x="1990713" y="4173523"/>
              <a:ext cx="491320" cy="4837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3" name="Connettore 1 122">
            <a:extLst>
              <a:ext uri="{FF2B5EF4-FFF2-40B4-BE49-F238E27FC236}">
                <a16:creationId xmlns:a16="http://schemas.microsoft.com/office/drawing/2014/main" id="{6624E6E1-8E56-1C49-9C5F-1753042800B2}"/>
              </a:ext>
            </a:extLst>
          </p:cNvPr>
          <p:cNvCxnSpPr>
            <a:cxnSpLocks/>
            <a:endCxn id="122" idx="2"/>
          </p:cNvCxnSpPr>
          <p:nvPr/>
        </p:nvCxnSpPr>
        <p:spPr>
          <a:xfrm flipV="1">
            <a:off x="5032999" y="4733283"/>
            <a:ext cx="99161" cy="85309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6" name="Connettore 1 125">
            <a:extLst>
              <a:ext uri="{FF2B5EF4-FFF2-40B4-BE49-F238E27FC236}">
                <a16:creationId xmlns:a16="http://schemas.microsoft.com/office/drawing/2014/main" id="{457BE2DF-F16F-C548-831E-5E153B261F93}"/>
              </a:ext>
            </a:extLst>
          </p:cNvPr>
          <p:cNvCxnSpPr>
            <a:cxnSpLocks/>
          </p:cNvCxnSpPr>
          <p:nvPr/>
        </p:nvCxnSpPr>
        <p:spPr>
          <a:xfrm flipH="1" flipV="1">
            <a:off x="6197380" y="3247253"/>
            <a:ext cx="240225" cy="113313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28" name="Gruppo 127">
            <a:extLst>
              <a:ext uri="{FF2B5EF4-FFF2-40B4-BE49-F238E27FC236}">
                <a16:creationId xmlns:a16="http://schemas.microsoft.com/office/drawing/2014/main" id="{C0C11DF3-8327-6F42-8717-4A80D110D9F1}"/>
              </a:ext>
            </a:extLst>
          </p:cNvPr>
          <p:cNvGrpSpPr/>
          <p:nvPr/>
        </p:nvGrpSpPr>
        <p:grpSpPr>
          <a:xfrm rot="17962751">
            <a:off x="6223857" y="4420667"/>
            <a:ext cx="480160" cy="438417"/>
            <a:chOff x="1785381" y="3921497"/>
            <a:chExt cx="940496" cy="931795"/>
          </a:xfrm>
        </p:grpSpPr>
        <p:sp>
          <p:nvSpPr>
            <p:cNvPr id="129" name="Arco a tutto sesto 128">
              <a:extLst>
                <a:ext uri="{FF2B5EF4-FFF2-40B4-BE49-F238E27FC236}">
                  <a16:creationId xmlns:a16="http://schemas.microsoft.com/office/drawing/2014/main" id="{718031AA-9C6E-C648-AEFF-6740576718D6}"/>
                </a:ext>
              </a:extLst>
            </p:cNvPr>
            <p:cNvSpPr/>
            <p:nvPr/>
          </p:nvSpPr>
          <p:spPr>
            <a:xfrm rot="4942914">
              <a:off x="1789731" y="3917147"/>
              <a:ext cx="931795" cy="940496"/>
            </a:xfrm>
            <a:prstGeom prst="blockArc">
              <a:avLst>
                <a:gd name="adj1" fmla="val 10800000"/>
                <a:gd name="adj2" fmla="val 110362"/>
                <a:gd name="adj3" fmla="val 4370"/>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30" name="Ovale 129">
              <a:extLst>
                <a:ext uri="{FF2B5EF4-FFF2-40B4-BE49-F238E27FC236}">
                  <a16:creationId xmlns:a16="http://schemas.microsoft.com/office/drawing/2014/main" id="{15FA5A49-C399-F94A-BB04-90CC5E689FC2}"/>
                </a:ext>
              </a:extLst>
            </p:cNvPr>
            <p:cNvSpPr/>
            <p:nvPr/>
          </p:nvSpPr>
          <p:spPr>
            <a:xfrm>
              <a:off x="1990713" y="4173523"/>
              <a:ext cx="491320" cy="4837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37" name="Connettore 1 136">
            <a:extLst>
              <a:ext uri="{FF2B5EF4-FFF2-40B4-BE49-F238E27FC236}">
                <a16:creationId xmlns:a16="http://schemas.microsoft.com/office/drawing/2014/main" id="{F40F18FE-E05E-104C-B2AB-DA3EA523B301}"/>
              </a:ext>
            </a:extLst>
          </p:cNvPr>
          <p:cNvCxnSpPr>
            <a:cxnSpLocks/>
          </p:cNvCxnSpPr>
          <p:nvPr/>
        </p:nvCxnSpPr>
        <p:spPr>
          <a:xfrm flipH="1" flipV="1">
            <a:off x="6513517" y="4777304"/>
            <a:ext cx="75969" cy="74743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0" name="Connettore 1 139">
            <a:extLst>
              <a:ext uri="{FF2B5EF4-FFF2-40B4-BE49-F238E27FC236}">
                <a16:creationId xmlns:a16="http://schemas.microsoft.com/office/drawing/2014/main" id="{D618357B-37C5-144D-AABC-0A43B8AB29BE}"/>
              </a:ext>
            </a:extLst>
          </p:cNvPr>
          <p:cNvCxnSpPr>
            <a:cxnSpLocks/>
          </p:cNvCxnSpPr>
          <p:nvPr/>
        </p:nvCxnSpPr>
        <p:spPr>
          <a:xfrm flipH="1" flipV="1">
            <a:off x="7426820" y="3234412"/>
            <a:ext cx="253661" cy="5706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2" name="Connettore 1 141">
            <a:extLst>
              <a:ext uri="{FF2B5EF4-FFF2-40B4-BE49-F238E27FC236}">
                <a16:creationId xmlns:a16="http://schemas.microsoft.com/office/drawing/2014/main" id="{6358F1D4-87BA-9F4E-84C2-C13F58ADEDEA}"/>
              </a:ext>
            </a:extLst>
          </p:cNvPr>
          <p:cNvCxnSpPr>
            <a:cxnSpLocks/>
          </p:cNvCxnSpPr>
          <p:nvPr/>
        </p:nvCxnSpPr>
        <p:spPr>
          <a:xfrm flipH="1" flipV="1">
            <a:off x="7859738" y="2785165"/>
            <a:ext cx="545093" cy="13675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44" name="Gruppo 143">
            <a:extLst>
              <a:ext uri="{FF2B5EF4-FFF2-40B4-BE49-F238E27FC236}">
                <a16:creationId xmlns:a16="http://schemas.microsoft.com/office/drawing/2014/main" id="{F9AAADB1-6F21-D24A-A955-630FF33A6432}"/>
              </a:ext>
            </a:extLst>
          </p:cNvPr>
          <p:cNvGrpSpPr/>
          <p:nvPr/>
        </p:nvGrpSpPr>
        <p:grpSpPr>
          <a:xfrm rot="15501222">
            <a:off x="7576730" y="3812186"/>
            <a:ext cx="480160" cy="438417"/>
            <a:chOff x="1785381" y="3921497"/>
            <a:chExt cx="940496" cy="931795"/>
          </a:xfrm>
        </p:grpSpPr>
        <p:sp>
          <p:nvSpPr>
            <p:cNvPr id="145" name="Arco a tutto sesto 144">
              <a:extLst>
                <a:ext uri="{FF2B5EF4-FFF2-40B4-BE49-F238E27FC236}">
                  <a16:creationId xmlns:a16="http://schemas.microsoft.com/office/drawing/2014/main" id="{AA0A4725-C855-3E48-9287-BEC77A9E2DAC}"/>
                </a:ext>
              </a:extLst>
            </p:cNvPr>
            <p:cNvSpPr/>
            <p:nvPr/>
          </p:nvSpPr>
          <p:spPr>
            <a:xfrm rot="4942914">
              <a:off x="1789731" y="3917147"/>
              <a:ext cx="931795" cy="940496"/>
            </a:xfrm>
            <a:prstGeom prst="blockArc">
              <a:avLst>
                <a:gd name="adj1" fmla="val 10800000"/>
                <a:gd name="adj2" fmla="val 110362"/>
                <a:gd name="adj3" fmla="val 4370"/>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6" name="Ovale 145">
              <a:extLst>
                <a:ext uri="{FF2B5EF4-FFF2-40B4-BE49-F238E27FC236}">
                  <a16:creationId xmlns:a16="http://schemas.microsoft.com/office/drawing/2014/main" id="{A83E37AF-FC94-B445-BF9C-4A4BCAB6191C}"/>
                </a:ext>
              </a:extLst>
            </p:cNvPr>
            <p:cNvSpPr/>
            <p:nvPr/>
          </p:nvSpPr>
          <p:spPr>
            <a:xfrm>
              <a:off x="1990713" y="4173523"/>
              <a:ext cx="491320" cy="4837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47" name="Connettore 1 146">
            <a:extLst>
              <a:ext uri="{FF2B5EF4-FFF2-40B4-BE49-F238E27FC236}">
                <a16:creationId xmlns:a16="http://schemas.microsoft.com/office/drawing/2014/main" id="{8D634850-C80D-6C4E-B73F-E48B91645E02}"/>
              </a:ext>
            </a:extLst>
          </p:cNvPr>
          <p:cNvCxnSpPr>
            <a:cxnSpLocks/>
          </p:cNvCxnSpPr>
          <p:nvPr/>
        </p:nvCxnSpPr>
        <p:spPr>
          <a:xfrm flipH="1" flipV="1">
            <a:off x="7812098" y="4014922"/>
            <a:ext cx="822824" cy="85745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9" name="Connettore 1 148">
            <a:extLst>
              <a:ext uri="{FF2B5EF4-FFF2-40B4-BE49-F238E27FC236}">
                <a16:creationId xmlns:a16="http://schemas.microsoft.com/office/drawing/2014/main" id="{CF3C02CD-B91F-864A-8E24-96C848311452}"/>
              </a:ext>
            </a:extLst>
          </p:cNvPr>
          <p:cNvCxnSpPr>
            <a:cxnSpLocks/>
            <a:stCxn id="96" idx="1"/>
          </p:cNvCxnSpPr>
          <p:nvPr/>
        </p:nvCxnSpPr>
        <p:spPr>
          <a:xfrm flipH="1" flipV="1">
            <a:off x="8672863" y="3056316"/>
            <a:ext cx="1016670" cy="27156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50" name="Gruppo 149">
            <a:extLst>
              <a:ext uri="{FF2B5EF4-FFF2-40B4-BE49-F238E27FC236}">
                <a16:creationId xmlns:a16="http://schemas.microsoft.com/office/drawing/2014/main" id="{18D00CEA-EE12-EB47-B827-8CDF958F30A4}"/>
              </a:ext>
            </a:extLst>
          </p:cNvPr>
          <p:cNvGrpSpPr/>
          <p:nvPr/>
        </p:nvGrpSpPr>
        <p:grpSpPr>
          <a:xfrm rot="13395607">
            <a:off x="8358827" y="2871748"/>
            <a:ext cx="480160" cy="438417"/>
            <a:chOff x="1785381" y="3921497"/>
            <a:chExt cx="940496" cy="931795"/>
          </a:xfrm>
        </p:grpSpPr>
        <p:sp>
          <p:nvSpPr>
            <p:cNvPr id="151" name="Arco a tutto sesto 150">
              <a:extLst>
                <a:ext uri="{FF2B5EF4-FFF2-40B4-BE49-F238E27FC236}">
                  <a16:creationId xmlns:a16="http://schemas.microsoft.com/office/drawing/2014/main" id="{82B587B3-E7E1-E543-9827-2D9761FFC07F}"/>
                </a:ext>
              </a:extLst>
            </p:cNvPr>
            <p:cNvSpPr/>
            <p:nvPr/>
          </p:nvSpPr>
          <p:spPr>
            <a:xfrm rot="4942914">
              <a:off x="1789731" y="3917147"/>
              <a:ext cx="931795" cy="940496"/>
            </a:xfrm>
            <a:prstGeom prst="blockArc">
              <a:avLst>
                <a:gd name="adj1" fmla="val 10800000"/>
                <a:gd name="adj2" fmla="val 110362"/>
                <a:gd name="adj3" fmla="val 4370"/>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52" name="Ovale 151">
              <a:extLst>
                <a:ext uri="{FF2B5EF4-FFF2-40B4-BE49-F238E27FC236}">
                  <a16:creationId xmlns:a16="http://schemas.microsoft.com/office/drawing/2014/main" id="{08110C66-C187-CF4E-A5A6-7ACFA5C0D52B}"/>
                </a:ext>
              </a:extLst>
            </p:cNvPr>
            <p:cNvSpPr/>
            <p:nvPr/>
          </p:nvSpPr>
          <p:spPr>
            <a:xfrm>
              <a:off x="1990713" y="4173523"/>
              <a:ext cx="491320" cy="4837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266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5333912-4E21-BC49-9031-901CE71BBBA5}"/>
              </a:ext>
            </a:extLst>
          </p:cNvPr>
          <p:cNvSpPr>
            <a:spLocks noGrp="1"/>
          </p:cNvSpPr>
          <p:nvPr>
            <p:ph type="title"/>
          </p:nvPr>
        </p:nvSpPr>
        <p:spPr/>
        <p:txBody>
          <a:bodyPr/>
          <a:lstStyle/>
          <a:p>
            <a:r>
              <a:rPr lang="en-US" dirty="0"/>
              <a:t>Components</a:t>
            </a:r>
          </a:p>
        </p:txBody>
      </p:sp>
      <p:sp>
        <p:nvSpPr>
          <p:cNvPr id="6" name="Segnaposto contenuto 5">
            <a:extLst>
              <a:ext uri="{FF2B5EF4-FFF2-40B4-BE49-F238E27FC236}">
                <a16:creationId xmlns:a16="http://schemas.microsoft.com/office/drawing/2014/main" id="{24E827B0-B431-5F43-8EE2-B1E5AA74EFDB}"/>
              </a:ext>
            </a:extLst>
          </p:cNvPr>
          <p:cNvSpPr>
            <a:spLocks noGrp="1"/>
          </p:cNvSpPr>
          <p:nvPr>
            <p:ph idx="1"/>
          </p:nvPr>
        </p:nvSpPr>
        <p:spPr>
          <a:xfrm>
            <a:off x="581192" y="2180496"/>
            <a:ext cx="11136675" cy="3678303"/>
          </a:xfrm>
        </p:spPr>
        <p:txBody>
          <a:bodyPr/>
          <a:lstStyle/>
          <a:p>
            <a:r>
              <a:rPr lang="en-US" dirty="0" err="1"/>
              <a:t>DemoSensor</a:t>
            </a:r>
            <a:r>
              <a:rPr lang="en-US" dirty="0"/>
              <a:t> </a:t>
            </a:r>
            <a:r>
              <a:rPr lang="en-US" dirty="0">
                <a:sym typeface="Wingdings" pitchFamily="2" charset="2"/>
              </a:rPr>
              <a:t> used to simulate the presence of the temperature sensor</a:t>
            </a:r>
            <a:endParaRPr lang="en-US" dirty="0"/>
          </a:p>
          <a:p>
            <a:r>
              <a:rPr lang="en-US" dirty="0" err="1"/>
              <a:t>TimerMilliC</a:t>
            </a:r>
            <a:r>
              <a:rPr lang="en-US" dirty="0"/>
              <a:t> </a:t>
            </a:r>
            <a:r>
              <a:rPr lang="en-US" dirty="0">
                <a:sym typeface="Wingdings" pitchFamily="2" charset="2"/>
              </a:rPr>
              <a:t> used to build the timer for the sampling of the temperature and the selection of the new threshold</a:t>
            </a:r>
            <a:endParaRPr lang="en-US" dirty="0"/>
          </a:p>
          <a:p>
            <a:r>
              <a:rPr lang="en-US" dirty="0" err="1"/>
              <a:t>PoolC</a:t>
            </a:r>
            <a:r>
              <a:rPr lang="en-US" dirty="0">
                <a:sym typeface="Wingdings" pitchFamily="2" charset="2"/>
              </a:rPr>
              <a:t> used to manage outgoing messages when the </a:t>
            </a:r>
            <a:r>
              <a:rPr lang="en-US" dirty="0" err="1">
                <a:sym typeface="Wingdings" pitchFamily="2" charset="2"/>
              </a:rPr>
              <a:t>AMSenderC</a:t>
            </a:r>
            <a:r>
              <a:rPr lang="en-US" dirty="0">
                <a:sym typeface="Wingdings" pitchFamily="2" charset="2"/>
              </a:rPr>
              <a:t> is still busy</a:t>
            </a:r>
            <a:endParaRPr lang="en-US" dirty="0"/>
          </a:p>
          <a:p>
            <a:r>
              <a:rPr lang="en-US" dirty="0" err="1"/>
              <a:t>AMSenderC</a:t>
            </a:r>
            <a:r>
              <a:rPr lang="en-US" dirty="0"/>
              <a:t> </a:t>
            </a:r>
            <a:r>
              <a:rPr lang="en-US" dirty="0">
                <a:sym typeface="Wingdings" pitchFamily="2" charset="2"/>
              </a:rPr>
              <a:t> used to send messages</a:t>
            </a:r>
            <a:endParaRPr lang="en-US" dirty="0"/>
          </a:p>
          <a:p>
            <a:r>
              <a:rPr lang="en-US" dirty="0" err="1"/>
              <a:t>AMReceiverC</a:t>
            </a:r>
            <a:r>
              <a:rPr lang="en-US" dirty="0"/>
              <a:t> </a:t>
            </a:r>
            <a:r>
              <a:rPr lang="en-US" dirty="0">
                <a:sym typeface="Wingdings" pitchFamily="2" charset="2"/>
              </a:rPr>
              <a:t> used to receive messages</a:t>
            </a:r>
            <a:endParaRPr lang="en-US" dirty="0"/>
          </a:p>
          <a:p>
            <a:r>
              <a:rPr lang="en-US" dirty="0" err="1"/>
              <a:t>ActiveMessageC</a:t>
            </a:r>
            <a:endParaRPr lang="en-US" dirty="0"/>
          </a:p>
          <a:p>
            <a:endParaRPr lang="en-US" dirty="0"/>
          </a:p>
          <a:p>
            <a:endParaRPr lang="en-US" dirty="0"/>
          </a:p>
        </p:txBody>
      </p:sp>
    </p:spTree>
    <p:extLst>
      <p:ext uri="{BB962C8B-B14F-4D97-AF65-F5344CB8AC3E}">
        <p14:creationId xmlns:p14="http://schemas.microsoft.com/office/powerpoint/2010/main" val="193141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C4261-DD38-A741-AE91-2F044653755D}"/>
              </a:ext>
            </a:extLst>
          </p:cNvPr>
          <p:cNvSpPr>
            <a:spLocks noGrp="1"/>
          </p:cNvSpPr>
          <p:nvPr>
            <p:ph type="title"/>
          </p:nvPr>
        </p:nvSpPr>
        <p:spPr/>
        <p:txBody>
          <a:bodyPr/>
          <a:lstStyle/>
          <a:p>
            <a:r>
              <a:rPr lang="en-US" dirty="0"/>
              <a:t>The need of a queue</a:t>
            </a:r>
          </a:p>
        </p:txBody>
      </p:sp>
      <p:sp>
        <p:nvSpPr>
          <p:cNvPr id="3" name="Segnaposto contenuto 2">
            <a:extLst>
              <a:ext uri="{FF2B5EF4-FFF2-40B4-BE49-F238E27FC236}">
                <a16:creationId xmlns:a16="http://schemas.microsoft.com/office/drawing/2014/main" id="{C4F0DC5D-2C30-3748-B15A-F9A8AD336831}"/>
              </a:ext>
            </a:extLst>
          </p:cNvPr>
          <p:cNvSpPr>
            <a:spLocks noGrp="1"/>
          </p:cNvSpPr>
          <p:nvPr>
            <p:ph idx="1"/>
          </p:nvPr>
        </p:nvSpPr>
        <p:spPr/>
        <p:txBody>
          <a:bodyPr/>
          <a:lstStyle/>
          <a:p>
            <a:pPr marL="0" indent="0">
              <a:lnSpc>
                <a:spcPct val="150000"/>
              </a:lnSpc>
              <a:buNone/>
            </a:pPr>
            <a:r>
              <a:rPr lang="en-US" dirty="0"/>
              <a:t>We decided to use a queue of messages in order to minimize the number of messages lost. </a:t>
            </a:r>
          </a:p>
          <a:p>
            <a:pPr marL="0" indent="0">
              <a:lnSpc>
                <a:spcPct val="150000"/>
              </a:lnSpc>
              <a:buNone/>
            </a:pPr>
            <a:r>
              <a:rPr lang="en-US" dirty="0"/>
              <a:t>The problem is that when we need to send a message but the previous message has not finished the sending process yet, this message is discarded. This is caused by the fact that functions are synchronous, so if we call the send function (used to send a message) after the </a:t>
            </a:r>
            <a:r>
              <a:rPr lang="en-US" dirty="0" err="1"/>
              <a:t>sendDone</a:t>
            </a:r>
            <a:r>
              <a:rPr lang="en-US" dirty="0"/>
              <a:t> function (called when a message has been sent), the </a:t>
            </a:r>
            <a:r>
              <a:rPr lang="en-US" dirty="0" err="1"/>
              <a:t>sendDone</a:t>
            </a:r>
            <a:r>
              <a:rPr lang="en-US" dirty="0"/>
              <a:t> will be processed only after the send function and we are not able to be notified when the send process is actually free.</a:t>
            </a:r>
          </a:p>
          <a:p>
            <a:pPr marL="0" indent="0">
              <a:lnSpc>
                <a:spcPct val="150000"/>
              </a:lnSpc>
              <a:buNone/>
            </a:pPr>
            <a:r>
              <a:rPr lang="en-US" dirty="0"/>
              <a:t>This problem is resolved by inserting a queue of messages and appending the outgoing message anytime the send process is busy.  The messages in this queue are processed in the </a:t>
            </a:r>
            <a:r>
              <a:rPr lang="en-US" dirty="0" err="1"/>
              <a:t>sendDone</a:t>
            </a:r>
            <a:r>
              <a:rPr lang="en-US" dirty="0"/>
              <a:t> function.</a:t>
            </a:r>
          </a:p>
        </p:txBody>
      </p:sp>
    </p:spTree>
    <p:extLst>
      <p:ext uri="{BB962C8B-B14F-4D97-AF65-F5344CB8AC3E}">
        <p14:creationId xmlns:p14="http://schemas.microsoft.com/office/powerpoint/2010/main" val="254751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E896644-40EF-F04D-843D-F1FB783791EF}"/>
              </a:ext>
            </a:extLst>
          </p:cNvPr>
          <p:cNvSpPr>
            <a:spLocks noGrp="1"/>
          </p:cNvSpPr>
          <p:nvPr>
            <p:ph type="title"/>
          </p:nvPr>
        </p:nvSpPr>
        <p:spPr/>
        <p:txBody>
          <a:bodyPr/>
          <a:lstStyle/>
          <a:p>
            <a:r>
              <a:rPr lang="it-IT" dirty="0" err="1"/>
              <a:t>Messages</a:t>
            </a:r>
            <a:endParaRPr lang="it-IT" dirty="0"/>
          </a:p>
        </p:txBody>
      </p:sp>
      <p:sp>
        <p:nvSpPr>
          <p:cNvPr id="5" name="Segnaposto testo 4">
            <a:extLst>
              <a:ext uri="{FF2B5EF4-FFF2-40B4-BE49-F238E27FC236}">
                <a16:creationId xmlns:a16="http://schemas.microsoft.com/office/drawing/2014/main" id="{B420F070-963D-6246-AF5B-B4B69B3F1862}"/>
              </a:ext>
            </a:extLst>
          </p:cNvPr>
          <p:cNvSpPr>
            <a:spLocks noGrp="1"/>
          </p:cNvSpPr>
          <p:nvPr>
            <p:ph type="body" idx="1"/>
          </p:nvPr>
        </p:nvSpPr>
        <p:spPr>
          <a:xfrm>
            <a:off x="732883" y="2925339"/>
            <a:ext cx="5087075" cy="536005"/>
          </a:xfrm>
        </p:spPr>
        <p:txBody>
          <a:bodyPr>
            <a:normAutofit/>
          </a:bodyPr>
          <a:lstStyle/>
          <a:p>
            <a:r>
              <a:rPr lang="it-IT" b="1" dirty="0">
                <a:solidFill>
                  <a:schemeClr val="tx1"/>
                </a:solidFill>
              </a:rPr>
              <a:t>DATA </a:t>
            </a:r>
            <a:r>
              <a:rPr lang="en-US" b="1" noProof="1">
                <a:solidFill>
                  <a:schemeClr val="tx1"/>
                </a:solidFill>
              </a:rPr>
              <a:t>message</a:t>
            </a:r>
          </a:p>
          <a:p>
            <a:endParaRPr lang="it-IT" dirty="0"/>
          </a:p>
        </p:txBody>
      </p:sp>
      <p:sp>
        <p:nvSpPr>
          <p:cNvPr id="6" name="Segnaposto contenuto 5">
            <a:extLst>
              <a:ext uri="{FF2B5EF4-FFF2-40B4-BE49-F238E27FC236}">
                <a16:creationId xmlns:a16="http://schemas.microsoft.com/office/drawing/2014/main" id="{0CEB9030-5D8D-E145-B758-21123441EFB7}"/>
              </a:ext>
            </a:extLst>
          </p:cNvPr>
          <p:cNvSpPr>
            <a:spLocks noGrp="1"/>
          </p:cNvSpPr>
          <p:nvPr>
            <p:ph sz="half" idx="2"/>
          </p:nvPr>
        </p:nvSpPr>
        <p:spPr>
          <a:xfrm>
            <a:off x="748102" y="3419824"/>
            <a:ext cx="5393100" cy="2934999"/>
          </a:xfrm>
        </p:spPr>
        <p:txBody>
          <a:bodyPr/>
          <a:lstStyle/>
          <a:p>
            <a:r>
              <a:rPr lang="it-IT" dirty="0" err="1"/>
              <a:t>Sent</a:t>
            </a:r>
            <a:r>
              <a:rPr lang="it-IT" dirty="0"/>
              <a:t> by the </a:t>
            </a:r>
            <a:r>
              <a:rPr lang="it-IT" dirty="0" err="1"/>
              <a:t>node</a:t>
            </a:r>
            <a:r>
              <a:rPr lang="it-IT" dirty="0"/>
              <a:t> "</a:t>
            </a:r>
            <a:r>
              <a:rPr lang="it-IT" dirty="0" err="1"/>
              <a:t>node_id</a:t>
            </a:r>
            <a:r>
              <a:rPr lang="it-IT" dirty="0"/>
              <a:t>" to the </a:t>
            </a:r>
            <a:r>
              <a:rPr lang="it-IT" dirty="0" err="1"/>
              <a:t>sink</a:t>
            </a:r>
            <a:r>
              <a:rPr lang="it-IT" dirty="0"/>
              <a:t> </a:t>
            </a:r>
            <a:r>
              <a:rPr lang="it-IT" dirty="0" err="1"/>
              <a:t>node</a:t>
            </a:r>
            <a:endParaRPr lang="it-IT" dirty="0"/>
          </a:p>
          <a:p>
            <a:r>
              <a:rPr lang="it-IT" dirty="0"/>
              <a:t> </a:t>
            </a:r>
            <a:r>
              <a:rPr lang="it-IT" dirty="0" err="1"/>
              <a:t>Contains</a:t>
            </a:r>
            <a:r>
              <a:rPr lang="it-IT" dirty="0"/>
              <a:t> the temperature </a:t>
            </a:r>
            <a:r>
              <a:rPr lang="it-IT" dirty="0" err="1"/>
              <a:t>measured</a:t>
            </a:r>
            <a:r>
              <a:rPr lang="it-IT" dirty="0"/>
              <a:t> by the </a:t>
            </a:r>
            <a:r>
              <a:rPr lang="it-IT" dirty="0" err="1"/>
              <a:t>node</a:t>
            </a:r>
            <a:r>
              <a:rPr lang="it-IT" dirty="0"/>
              <a:t> "</a:t>
            </a:r>
            <a:r>
              <a:rPr lang="it-IT" dirty="0" err="1"/>
              <a:t>sender</a:t>
            </a:r>
            <a:r>
              <a:rPr lang="it-IT" dirty="0"/>
              <a:t>"</a:t>
            </a:r>
          </a:p>
          <a:p>
            <a:pPr marL="0" indent="0">
              <a:buNone/>
            </a:pPr>
            <a:endParaRPr lang="it-IT" dirty="0">
              <a:solidFill>
                <a:schemeClr val="tx1"/>
              </a:solidFill>
            </a:endParaRPr>
          </a:p>
          <a:p>
            <a:pPr>
              <a:buFont typeface="Wingdings" pitchFamily="2" charset="2"/>
              <a:buChar char="v"/>
            </a:pPr>
            <a:r>
              <a:rPr lang="it-IT" dirty="0">
                <a:solidFill>
                  <a:schemeClr val="tx1"/>
                </a:solidFill>
              </a:rPr>
              <a:t> </a:t>
            </a:r>
            <a:r>
              <a:rPr lang="it-IT" dirty="0" err="1">
                <a:solidFill>
                  <a:schemeClr val="tx1"/>
                </a:solidFill>
              </a:rPr>
              <a:t>node_id</a:t>
            </a:r>
            <a:endParaRPr lang="it-IT" dirty="0">
              <a:solidFill>
                <a:schemeClr val="tx1"/>
              </a:solidFill>
            </a:endParaRPr>
          </a:p>
          <a:p>
            <a:pPr>
              <a:buFont typeface="Wingdings" pitchFamily="2" charset="2"/>
              <a:buChar char="v"/>
            </a:pPr>
            <a:r>
              <a:rPr lang="it-IT" dirty="0">
                <a:solidFill>
                  <a:schemeClr val="tx1"/>
                </a:solidFill>
              </a:rPr>
              <a:t> temperature</a:t>
            </a:r>
          </a:p>
          <a:p>
            <a:pPr>
              <a:buFont typeface="Wingdings" pitchFamily="2" charset="2"/>
              <a:buChar char="v"/>
            </a:pPr>
            <a:r>
              <a:rPr lang="it-IT" dirty="0">
                <a:solidFill>
                  <a:schemeClr val="tx1"/>
                </a:solidFill>
              </a:rPr>
              <a:t> </a:t>
            </a:r>
            <a:r>
              <a:rPr lang="it-IT" dirty="0" err="1">
                <a:solidFill>
                  <a:schemeClr val="tx1"/>
                </a:solidFill>
              </a:rPr>
              <a:t>sender</a:t>
            </a:r>
            <a:endParaRPr lang="it-IT" dirty="0">
              <a:solidFill>
                <a:schemeClr val="tx1"/>
              </a:solidFill>
            </a:endParaRPr>
          </a:p>
          <a:p>
            <a:endParaRPr lang="it-IT" dirty="0"/>
          </a:p>
        </p:txBody>
      </p:sp>
      <p:sp>
        <p:nvSpPr>
          <p:cNvPr id="7" name="Segnaposto testo 6">
            <a:extLst>
              <a:ext uri="{FF2B5EF4-FFF2-40B4-BE49-F238E27FC236}">
                <a16:creationId xmlns:a16="http://schemas.microsoft.com/office/drawing/2014/main" id="{77CF3AA0-8D95-3F4A-A426-960FA57EF538}"/>
              </a:ext>
            </a:extLst>
          </p:cNvPr>
          <p:cNvSpPr>
            <a:spLocks noGrp="1"/>
          </p:cNvSpPr>
          <p:nvPr>
            <p:ph type="body" sz="quarter" idx="3"/>
          </p:nvPr>
        </p:nvSpPr>
        <p:spPr>
          <a:xfrm>
            <a:off x="6753256" y="2916656"/>
            <a:ext cx="5087073" cy="553373"/>
          </a:xfrm>
        </p:spPr>
        <p:txBody>
          <a:bodyPr>
            <a:normAutofit/>
          </a:bodyPr>
          <a:lstStyle/>
          <a:p>
            <a:r>
              <a:rPr lang="it-IT" b="1" dirty="0">
                <a:solidFill>
                  <a:schemeClr val="tx1"/>
                </a:solidFill>
              </a:rPr>
              <a:t>SETUP </a:t>
            </a:r>
            <a:r>
              <a:rPr lang="it-IT" b="1" dirty="0" err="1">
                <a:solidFill>
                  <a:schemeClr val="tx1"/>
                </a:solidFill>
              </a:rPr>
              <a:t>message</a:t>
            </a:r>
            <a:endParaRPr lang="it-IT" b="1" dirty="0">
              <a:solidFill>
                <a:schemeClr val="tx1"/>
              </a:solidFill>
            </a:endParaRPr>
          </a:p>
          <a:p>
            <a:endParaRPr lang="it-IT" dirty="0"/>
          </a:p>
        </p:txBody>
      </p:sp>
      <p:sp>
        <p:nvSpPr>
          <p:cNvPr id="8" name="Segnaposto contenuto 7">
            <a:extLst>
              <a:ext uri="{FF2B5EF4-FFF2-40B4-BE49-F238E27FC236}">
                <a16:creationId xmlns:a16="http://schemas.microsoft.com/office/drawing/2014/main" id="{BF26BE7C-3C7F-5A46-AE5A-D3CBD657713E}"/>
              </a:ext>
            </a:extLst>
          </p:cNvPr>
          <p:cNvSpPr>
            <a:spLocks noGrp="1"/>
          </p:cNvSpPr>
          <p:nvPr>
            <p:ph sz="quarter" idx="4"/>
          </p:nvPr>
        </p:nvSpPr>
        <p:spPr>
          <a:xfrm>
            <a:off x="6600242" y="3290615"/>
            <a:ext cx="5393100" cy="2934999"/>
          </a:xfrm>
        </p:spPr>
        <p:txBody>
          <a:bodyPr/>
          <a:lstStyle/>
          <a:p>
            <a:r>
              <a:rPr lang="it-IT" dirty="0"/>
              <a:t>Message </a:t>
            </a:r>
            <a:r>
              <a:rPr lang="it-IT" dirty="0" err="1"/>
              <a:t>sent</a:t>
            </a:r>
            <a:r>
              <a:rPr lang="it-IT" dirty="0"/>
              <a:t> by the </a:t>
            </a:r>
            <a:r>
              <a:rPr lang="it-IT" dirty="0" err="1"/>
              <a:t>node</a:t>
            </a:r>
            <a:r>
              <a:rPr lang="it-IT" dirty="0"/>
              <a:t> "</a:t>
            </a:r>
            <a:r>
              <a:rPr lang="it-IT" dirty="0" err="1"/>
              <a:t>node_id</a:t>
            </a:r>
            <a:r>
              <a:rPr lang="it-IT" dirty="0"/>
              <a:t>"</a:t>
            </a:r>
          </a:p>
          <a:p>
            <a:r>
              <a:rPr lang="it-IT" dirty="0"/>
              <a:t> </a:t>
            </a:r>
            <a:r>
              <a:rPr lang="it-IT" dirty="0" err="1"/>
              <a:t>Contains</a:t>
            </a:r>
            <a:r>
              <a:rPr lang="it-IT" dirty="0"/>
              <a:t> the new </a:t>
            </a:r>
            <a:r>
              <a:rPr lang="it-IT" dirty="0" err="1"/>
              <a:t>threshold</a:t>
            </a:r>
            <a:endParaRPr lang="it-IT" dirty="0"/>
          </a:p>
          <a:p>
            <a:endParaRPr lang="it-IT" dirty="0">
              <a:solidFill>
                <a:schemeClr val="tx1"/>
              </a:solidFill>
            </a:endParaRPr>
          </a:p>
          <a:p>
            <a:endParaRPr lang="it-IT" dirty="0">
              <a:solidFill>
                <a:schemeClr val="tx1"/>
              </a:solidFill>
            </a:endParaRPr>
          </a:p>
          <a:p>
            <a:pPr>
              <a:buFont typeface="Wingdings" pitchFamily="2" charset="2"/>
              <a:buChar char="v"/>
            </a:pPr>
            <a:r>
              <a:rPr lang="it-IT" dirty="0">
                <a:solidFill>
                  <a:schemeClr val="tx1"/>
                </a:solidFill>
              </a:rPr>
              <a:t> </a:t>
            </a:r>
            <a:r>
              <a:rPr lang="it-IT" dirty="0" err="1">
                <a:solidFill>
                  <a:schemeClr val="tx1"/>
                </a:solidFill>
              </a:rPr>
              <a:t>progressiveNum</a:t>
            </a:r>
            <a:endParaRPr lang="it-IT" dirty="0">
              <a:solidFill>
                <a:schemeClr val="tx1"/>
              </a:solidFill>
            </a:endParaRPr>
          </a:p>
          <a:p>
            <a:pPr>
              <a:buFont typeface="Wingdings" pitchFamily="2" charset="2"/>
              <a:buChar char="v"/>
            </a:pPr>
            <a:r>
              <a:rPr lang="it-IT" dirty="0">
                <a:solidFill>
                  <a:schemeClr val="tx1"/>
                </a:solidFill>
              </a:rPr>
              <a:t> </a:t>
            </a:r>
            <a:r>
              <a:rPr lang="it-IT" dirty="0" err="1">
                <a:solidFill>
                  <a:schemeClr val="tx1"/>
                </a:solidFill>
              </a:rPr>
              <a:t>node_id</a:t>
            </a:r>
            <a:endParaRPr lang="it-IT" dirty="0">
              <a:solidFill>
                <a:schemeClr val="tx1"/>
              </a:solidFill>
            </a:endParaRPr>
          </a:p>
          <a:p>
            <a:pPr>
              <a:buFont typeface="Wingdings" pitchFamily="2" charset="2"/>
              <a:buChar char="v"/>
            </a:pPr>
            <a:r>
              <a:rPr lang="it-IT" dirty="0">
                <a:solidFill>
                  <a:schemeClr val="tx1"/>
                </a:solidFill>
              </a:rPr>
              <a:t> </a:t>
            </a:r>
            <a:r>
              <a:rPr lang="it-IT" dirty="0" err="1">
                <a:solidFill>
                  <a:schemeClr val="tx1"/>
                </a:solidFill>
              </a:rPr>
              <a:t>threshold</a:t>
            </a:r>
            <a:endParaRPr lang="it-IT" dirty="0">
              <a:solidFill>
                <a:schemeClr val="tx1"/>
              </a:solidFill>
            </a:endParaRPr>
          </a:p>
          <a:p>
            <a:endParaRPr lang="it-IT" dirty="0"/>
          </a:p>
        </p:txBody>
      </p:sp>
      <p:sp>
        <p:nvSpPr>
          <p:cNvPr id="9" name="Angolo ripiegato 8">
            <a:extLst>
              <a:ext uri="{FF2B5EF4-FFF2-40B4-BE49-F238E27FC236}">
                <a16:creationId xmlns:a16="http://schemas.microsoft.com/office/drawing/2014/main" id="{B7BB7764-680D-EB49-A407-0E3F4B53D4BB}"/>
              </a:ext>
            </a:extLst>
          </p:cNvPr>
          <p:cNvSpPr/>
          <p:nvPr/>
        </p:nvSpPr>
        <p:spPr>
          <a:xfrm>
            <a:off x="6370722" y="2403290"/>
            <a:ext cx="5393100" cy="4073431"/>
          </a:xfrm>
          <a:prstGeom prst="foldedCorner">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Angolo ripiegato 10">
            <a:extLst>
              <a:ext uri="{FF2B5EF4-FFF2-40B4-BE49-F238E27FC236}">
                <a16:creationId xmlns:a16="http://schemas.microsoft.com/office/drawing/2014/main" id="{42946A4F-9245-F343-87D8-A85440B15E04}"/>
              </a:ext>
            </a:extLst>
          </p:cNvPr>
          <p:cNvSpPr/>
          <p:nvPr/>
        </p:nvSpPr>
        <p:spPr>
          <a:xfrm>
            <a:off x="579871" y="2403291"/>
            <a:ext cx="5393100" cy="4073431"/>
          </a:xfrm>
          <a:prstGeom prst="foldedCorner">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8900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FF8EFF-0B7B-8F4B-932C-AFE9EA68A8C1}"/>
              </a:ext>
            </a:extLst>
          </p:cNvPr>
          <p:cNvSpPr>
            <a:spLocks noGrp="1"/>
          </p:cNvSpPr>
          <p:nvPr>
            <p:ph type="title"/>
          </p:nvPr>
        </p:nvSpPr>
        <p:spPr>
          <a:xfrm>
            <a:off x="1600753" y="544035"/>
            <a:ext cx="8983489" cy="1000978"/>
          </a:xfrm>
        </p:spPr>
        <p:txBody>
          <a:bodyPr>
            <a:normAutofit/>
          </a:bodyPr>
          <a:lstStyle/>
          <a:p>
            <a:r>
              <a:rPr lang="it-IT" dirty="0" err="1"/>
              <a:t>Is</a:t>
            </a:r>
            <a:r>
              <a:rPr lang="it-IT" dirty="0"/>
              <a:t> a </a:t>
            </a:r>
            <a:r>
              <a:rPr lang="it-IT" dirty="0" err="1"/>
              <a:t>tree</a:t>
            </a:r>
            <a:r>
              <a:rPr lang="it-IT" dirty="0"/>
              <a:t> network </a:t>
            </a:r>
            <a:r>
              <a:rPr lang="it-IT" dirty="0" err="1"/>
              <a:t>needed</a:t>
            </a:r>
            <a:r>
              <a:rPr lang="it-IT" dirty="0"/>
              <a:t>?</a:t>
            </a:r>
          </a:p>
        </p:txBody>
      </p:sp>
      <p:sp>
        <p:nvSpPr>
          <p:cNvPr id="3" name="Segnaposto contenuto 2">
            <a:extLst>
              <a:ext uri="{FF2B5EF4-FFF2-40B4-BE49-F238E27FC236}">
                <a16:creationId xmlns:a16="http://schemas.microsoft.com/office/drawing/2014/main" id="{C252BFAA-5E72-3D4C-8C2B-343729EB75C3}"/>
              </a:ext>
            </a:extLst>
          </p:cNvPr>
          <p:cNvSpPr>
            <a:spLocks noGrp="1"/>
          </p:cNvSpPr>
          <p:nvPr>
            <p:ph idx="1"/>
          </p:nvPr>
        </p:nvSpPr>
        <p:spPr>
          <a:xfrm>
            <a:off x="756357" y="2449689"/>
            <a:ext cx="10532532" cy="2217814"/>
          </a:xfrm>
        </p:spPr>
        <p:txBody>
          <a:bodyPr>
            <a:normAutofit/>
          </a:bodyPr>
          <a:lstStyle/>
          <a:p>
            <a:pPr marL="0" indent="0">
              <a:lnSpc>
                <a:spcPct val="150000"/>
              </a:lnSpc>
              <a:buNone/>
            </a:pPr>
            <a:r>
              <a:rPr lang="it-IT" dirty="0" err="1">
                <a:solidFill>
                  <a:schemeClr val="tx1">
                    <a:lumMod val="75000"/>
                    <a:lumOff val="25000"/>
                  </a:schemeClr>
                </a:solidFill>
              </a:rPr>
              <a:t>Not</a:t>
            </a:r>
            <a:r>
              <a:rPr lang="it-IT" dirty="0">
                <a:solidFill>
                  <a:schemeClr val="tx1">
                    <a:lumMod val="75000"/>
                    <a:lumOff val="25000"/>
                  </a:schemeClr>
                </a:solidFill>
              </a:rPr>
              <a:t> </a:t>
            </a:r>
            <a:r>
              <a:rPr lang="it-IT" dirty="0" err="1">
                <a:solidFill>
                  <a:schemeClr val="tx1">
                    <a:lumMod val="75000"/>
                    <a:lumOff val="25000"/>
                  </a:schemeClr>
                </a:solidFill>
              </a:rPr>
              <a:t>really</a:t>
            </a:r>
            <a:r>
              <a:rPr lang="it-IT" dirty="0">
                <a:solidFill>
                  <a:schemeClr val="tx1">
                    <a:lumMod val="75000"/>
                    <a:lumOff val="25000"/>
                  </a:schemeClr>
                </a:solidFill>
              </a:rPr>
              <a:t>.  </a:t>
            </a:r>
            <a:r>
              <a:rPr lang="it-IT" dirty="0" err="1">
                <a:solidFill>
                  <a:schemeClr val="tx1">
                    <a:lumMod val="75000"/>
                    <a:lumOff val="25000"/>
                  </a:schemeClr>
                </a:solidFill>
              </a:rPr>
              <a:t>Thanks</a:t>
            </a:r>
            <a:r>
              <a:rPr lang="it-IT" dirty="0">
                <a:solidFill>
                  <a:schemeClr val="tx1">
                    <a:lumMod val="75000"/>
                    <a:lumOff val="25000"/>
                  </a:schemeClr>
                </a:solidFill>
              </a:rPr>
              <a:t> to the </a:t>
            </a:r>
            <a:r>
              <a:rPr lang="it-IT" dirty="0" err="1">
                <a:solidFill>
                  <a:schemeClr val="tx1">
                    <a:lumMod val="75000"/>
                    <a:lumOff val="25000"/>
                  </a:schemeClr>
                </a:solidFill>
              </a:rPr>
              <a:t>progressiveNum</a:t>
            </a:r>
            <a:r>
              <a:rPr lang="it-IT" dirty="0">
                <a:solidFill>
                  <a:schemeClr val="tx1">
                    <a:lumMod val="75000"/>
                    <a:lumOff val="25000"/>
                  </a:schemeClr>
                </a:solidFill>
              </a:rPr>
              <a:t> </a:t>
            </a:r>
            <a:r>
              <a:rPr lang="it-IT" dirty="0" err="1">
                <a:solidFill>
                  <a:schemeClr val="tx1">
                    <a:lumMod val="75000"/>
                    <a:lumOff val="25000"/>
                  </a:schemeClr>
                </a:solidFill>
              </a:rPr>
              <a:t>field</a:t>
            </a:r>
            <a:r>
              <a:rPr lang="it-IT" dirty="0">
                <a:solidFill>
                  <a:schemeClr val="tx1">
                    <a:lumMod val="75000"/>
                    <a:lumOff val="25000"/>
                  </a:schemeClr>
                </a:solidFill>
              </a:rPr>
              <a:t> in the SETUP </a:t>
            </a:r>
            <a:r>
              <a:rPr lang="it-IT" dirty="0" err="1">
                <a:solidFill>
                  <a:schemeClr val="tx1">
                    <a:lumMod val="75000"/>
                    <a:lumOff val="25000"/>
                  </a:schemeClr>
                </a:solidFill>
              </a:rPr>
              <a:t>message</a:t>
            </a:r>
            <a:r>
              <a:rPr lang="it-IT" dirty="0">
                <a:solidFill>
                  <a:schemeClr val="tx1">
                    <a:lumMod val="75000"/>
                    <a:lumOff val="25000"/>
                  </a:schemeClr>
                </a:solidFill>
              </a:rPr>
              <a:t>, a </a:t>
            </a:r>
            <a:r>
              <a:rPr lang="it-IT" dirty="0" err="1">
                <a:solidFill>
                  <a:schemeClr val="tx1">
                    <a:lumMod val="75000"/>
                    <a:lumOff val="25000"/>
                  </a:schemeClr>
                </a:solidFill>
              </a:rPr>
              <a:t>node</a:t>
            </a:r>
            <a:r>
              <a:rPr lang="it-IT" dirty="0">
                <a:solidFill>
                  <a:schemeClr val="tx1">
                    <a:lumMod val="75000"/>
                    <a:lumOff val="25000"/>
                  </a:schemeClr>
                </a:solidFill>
              </a:rPr>
              <a:t> can </a:t>
            </a:r>
            <a:r>
              <a:rPr lang="it-IT" dirty="0" err="1">
                <a:solidFill>
                  <a:schemeClr val="tx1">
                    <a:lumMod val="75000"/>
                    <a:lumOff val="25000"/>
                  </a:schemeClr>
                </a:solidFill>
              </a:rPr>
              <a:t>understand</a:t>
            </a:r>
            <a:r>
              <a:rPr lang="it-IT" dirty="0">
                <a:solidFill>
                  <a:schemeClr val="tx1">
                    <a:lumMod val="75000"/>
                    <a:lumOff val="25000"/>
                  </a:schemeClr>
                </a:solidFill>
              </a:rPr>
              <a:t> </a:t>
            </a:r>
            <a:r>
              <a:rPr lang="it-IT" dirty="0" err="1">
                <a:solidFill>
                  <a:schemeClr val="tx1">
                    <a:lumMod val="75000"/>
                    <a:lumOff val="25000"/>
                  </a:schemeClr>
                </a:solidFill>
              </a:rPr>
              <a:t>whether</a:t>
            </a:r>
            <a:r>
              <a:rPr lang="it-IT" dirty="0">
                <a:solidFill>
                  <a:schemeClr val="tx1">
                    <a:lumMod val="75000"/>
                    <a:lumOff val="25000"/>
                  </a:schemeClr>
                </a:solidFill>
              </a:rPr>
              <a:t> the </a:t>
            </a:r>
            <a:r>
              <a:rPr lang="it-IT" dirty="0" err="1">
                <a:solidFill>
                  <a:schemeClr val="tx1">
                    <a:lumMod val="75000"/>
                    <a:lumOff val="25000"/>
                  </a:schemeClr>
                </a:solidFill>
              </a:rPr>
              <a:t>message</a:t>
            </a:r>
            <a:r>
              <a:rPr lang="it-IT" dirty="0">
                <a:solidFill>
                  <a:schemeClr val="tx1">
                    <a:lumMod val="75000"/>
                    <a:lumOff val="25000"/>
                  </a:schemeClr>
                </a:solidFill>
              </a:rPr>
              <a:t> </a:t>
            </a:r>
            <a:r>
              <a:rPr lang="it-IT" dirty="0" err="1">
                <a:solidFill>
                  <a:schemeClr val="tx1">
                    <a:lumMod val="75000"/>
                    <a:lumOff val="25000"/>
                  </a:schemeClr>
                </a:solidFill>
              </a:rPr>
              <a:t>has</a:t>
            </a:r>
            <a:r>
              <a:rPr lang="it-IT" dirty="0">
                <a:solidFill>
                  <a:schemeClr val="tx1">
                    <a:lumMod val="75000"/>
                    <a:lumOff val="25000"/>
                  </a:schemeClr>
                </a:solidFill>
              </a:rPr>
              <a:t> </a:t>
            </a:r>
            <a:r>
              <a:rPr lang="it-IT" dirty="0" err="1">
                <a:solidFill>
                  <a:schemeClr val="tx1">
                    <a:lumMod val="75000"/>
                    <a:lumOff val="25000"/>
                  </a:schemeClr>
                </a:solidFill>
              </a:rPr>
              <a:t>already</a:t>
            </a:r>
            <a:r>
              <a:rPr lang="it-IT" dirty="0">
                <a:solidFill>
                  <a:schemeClr val="tx1">
                    <a:lumMod val="75000"/>
                    <a:lumOff val="25000"/>
                  </a:schemeClr>
                </a:solidFill>
              </a:rPr>
              <a:t> </a:t>
            </a:r>
            <a:r>
              <a:rPr lang="it-IT" dirty="0" err="1">
                <a:solidFill>
                  <a:schemeClr val="tx1">
                    <a:lumMod val="75000"/>
                    <a:lumOff val="25000"/>
                  </a:schemeClr>
                </a:solidFill>
              </a:rPr>
              <a:t>been</a:t>
            </a:r>
            <a:r>
              <a:rPr lang="it-IT" dirty="0">
                <a:solidFill>
                  <a:schemeClr val="tx1">
                    <a:lumMod val="75000"/>
                    <a:lumOff val="25000"/>
                  </a:schemeClr>
                </a:solidFill>
              </a:rPr>
              <a:t> </a:t>
            </a:r>
            <a:r>
              <a:rPr lang="it-IT" dirty="0" err="1">
                <a:solidFill>
                  <a:schemeClr val="tx1">
                    <a:lumMod val="75000"/>
                    <a:lumOff val="25000"/>
                  </a:schemeClr>
                </a:solidFill>
              </a:rPr>
              <a:t>received</a:t>
            </a:r>
            <a:r>
              <a:rPr lang="it-IT" dirty="0">
                <a:solidFill>
                  <a:schemeClr val="tx1">
                    <a:lumMod val="75000"/>
                    <a:lumOff val="25000"/>
                  </a:schemeClr>
                </a:solidFill>
              </a:rPr>
              <a:t> or </a:t>
            </a:r>
            <a:r>
              <a:rPr lang="it-IT" dirty="0" err="1">
                <a:solidFill>
                  <a:schemeClr val="tx1">
                    <a:lumMod val="75000"/>
                    <a:lumOff val="25000"/>
                  </a:schemeClr>
                </a:solidFill>
              </a:rPr>
              <a:t>not</a:t>
            </a:r>
            <a:r>
              <a:rPr lang="it-IT" dirty="0">
                <a:solidFill>
                  <a:schemeClr val="tx1">
                    <a:lumMod val="75000"/>
                    <a:lumOff val="25000"/>
                  </a:schemeClr>
                </a:solidFill>
              </a:rPr>
              <a:t>. </a:t>
            </a:r>
          </a:p>
          <a:p>
            <a:pPr>
              <a:lnSpc>
                <a:spcPct val="150000"/>
              </a:lnSpc>
              <a:buFont typeface="Wingdings" pitchFamily="2" charset="2"/>
              <a:buChar char="Ø"/>
            </a:pPr>
            <a:r>
              <a:rPr lang="it-IT" dirty="0">
                <a:solidFill>
                  <a:schemeClr val="tx1">
                    <a:lumMod val="75000"/>
                    <a:lumOff val="25000"/>
                  </a:schemeClr>
                </a:solidFill>
              </a:rPr>
              <a:t> </a:t>
            </a:r>
            <a:r>
              <a:rPr lang="it-IT" dirty="0" err="1">
                <a:solidFill>
                  <a:schemeClr val="tx1">
                    <a:lumMod val="75000"/>
                    <a:lumOff val="25000"/>
                  </a:schemeClr>
                </a:solidFill>
              </a:rPr>
              <a:t>If</a:t>
            </a:r>
            <a:r>
              <a:rPr lang="it-IT" dirty="0">
                <a:solidFill>
                  <a:schemeClr val="tx1">
                    <a:lumMod val="75000"/>
                    <a:lumOff val="25000"/>
                  </a:schemeClr>
                </a:solidFill>
              </a:rPr>
              <a:t> the </a:t>
            </a:r>
            <a:r>
              <a:rPr lang="it-IT" dirty="0" err="1">
                <a:solidFill>
                  <a:schemeClr val="tx1">
                    <a:lumMod val="75000"/>
                    <a:lumOff val="25000"/>
                  </a:schemeClr>
                </a:solidFill>
              </a:rPr>
              <a:t>message</a:t>
            </a:r>
            <a:r>
              <a:rPr lang="it-IT" dirty="0">
                <a:solidFill>
                  <a:schemeClr val="tx1">
                    <a:lumMod val="75000"/>
                    <a:lumOff val="25000"/>
                  </a:schemeClr>
                </a:solidFill>
              </a:rPr>
              <a:t> </a:t>
            </a:r>
            <a:r>
              <a:rPr lang="it-IT" dirty="0" err="1">
                <a:solidFill>
                  <a:schemeClr val="tx1">
                    <a:lumMod val="75000"/>
                    <a:lumOff val="25000"/>
                  </a:schemeClr>
                </a:solidFill>
              </a:rPr>
              <a:t>has</a:t>
            </a:r>
            <a:r>
              <a:rPr lang="it-IT" dirty="0">
                <a:solidFill>
                  <a:schemeClr val="tx1">
                    <a:lumMod val="75000"/>
                    <a:lumOff val="25000"/>
                  </a:schemeClr>
                </a:solidFill>
              </a:rPr>
              <a:t> progressive </a:t>
            </a:r>
            <a:r>
              <a:rPr lang="it-IT" dirty="0" err="1">
                <a:solidFill>
                  <a:schemeClr val="tx1">
                    <a:lumMod val="75000"/>
                    <a:lumOff val="25000"/>
                  </a:schemeClr>
                </a:solidFill>
              </a:rPr>
              <a:t>number</a:t>
            </a:r>
            <a:r>
              <a:rPr lang="it-IT" dirty="0">
                <a:solidFill>
                  <a:schemeClr val="tx1">
                    <a:lumMod val="75000"/>
                    <a:lumOff val="25000"/>
                  </a:schemeClr>
                </a:solidFill>
              </a:rPr>
              <a:t> &lt; </a:t>
            </a:r>
            <a:r>
              <a:rPr lang="it-IT" dirty="0" err="1">
                <a:solidFill>
                  <a:schemeClr val="tx1">
                    <a:lumMod val="75000"/>
                    <a:lumOff val="25000"/>
                  </a:schemeClr>
                </a:solidFill>
              </a:rPr>
              <a:t>than</a:t>
            </a:r>
            <a:r>
              <a:rPr lang="it-IT" dirty="0">
                <a:solidFill>
                  <a:schemeClr val="tx1">
                    <a:lumMod val="75000"/>
                    <a:lumOff val="25000"/>
                  </a:schemeClr>
                </a:solidFill>
              </a:rPr>
              <a:t> the </a:t>
            </a:r>
            <a:r>
              <a:rPr lang="it-IT" dirty="0" err="1">
                <a:solidFill>
                  <a:schemeClr val="tx1">
                    <a:lumMod val="75000"/>
                    <a:lumOff val="25000"/>
                  </a:schemeClr>
                </a:solidFill>
              </a:rPr>
              <a:t>current</a:t>
            </a:r>
            <a:r>
              <a:rPr lang="it-IT" dirty="0">
                <a:solidFill>
                  <a:schemeClr val="tx1">
                    <a:lumMod val="75000"/>
                    <a:lumOff val="25000"/>
                  </a:schemeClr>
                </a:solidFill>
              </a:rPr>
              <a:t> </a:t>
            </a:r>
            <a:r>
              <a:rPr lang="it-IT" dirty="0" err="1">
                <a:solidFill>
                  <a:schemeClr val="tx1">
                    <a:lumMod val="75000"/>
                    <a:lumOff val="25000"/>
                  </a:schemeClr>
                </a:solidFill>
              </a:rPr>
              <a:t>one</a:t>
            </a:r>
            <a:r>
              <a:rPr lang="it-IT" dirty="0">
                <a:solidFill>
                  <a:schemeClr val="tx1">
                    <a:lumMod val="75000"/>
                    <a:lumOff val="25000"/>
                  </a:schemeClr>
                </a:solidFill>
              </a:rPr>
              <a:t> </a:t>
            </a:r>
          </a:p>
          <a:p>
            <a:pPr marL="0" indent="0">
              <a:lnSpc>
                <a:spcPct val="150000"/>
              </a:lnSpc>
              <a:buNone/>
            </a:pPr>
            <a:r>
              <a:rPr lang="it-IT" dirty="0">
                <a:solidFill>
                  <a:schemeClr val="tx1">
                    <a:lumMod val="75000"/>
                    <a:lumOff val="25000"/>
                  </a:schemeClr>
                </a:solidFill>
                <a:sym typeface="Wingdings" pitchFamily="2" charset="2"/>
              </a:rPr>
              <a:t> the </a:t>
            </a:r>
            <a:r>
              <a:rPr lang="it-IT" dirty="0" err="1">
                <a:solidFill>
                  <a:schemeClr val="tx1">
                    <a:lumMod val="75000"/>
                    <a:lumOff val="25000"/>
                  </a:schemeClr>
                </a:solidFill>
                <a:sym typeface="Wingdings" pitchFamily="2" charset="2"/>
              </a:rPr>
              <a:t>message</a:t>
            </a:r>
            <a:r>
              <a:rPr lang="it-IT" dirty="0">
                <a:solidFill>
                  <a:schemeClr val="tx1">
                    <a:lumMod val="75000"/>
                    <a:lumOff val="25000"/>
                  </a:schemeClr>
                </a:solidFill>
                <a:sym typeface="Wingdings" pitchFamily="2" charset="2"/>
              </a:rPr>
              <a:t> </a:t>
            </a:r>
            <a:r>
              <a:rPr lang="it-IT" dirty="0" err="1">
                <a:solidFill>
                  <a:schemeClr val="tx1">
                    <a:lumMod val="75000"/>
                    <a:lumOff val="25000"/>
                  </a:schemeClr>
                </a:solidFill>
                <a:sym typeface="Wingdings" pitchFamily="2" charset="2"/>
              </a:rPr>
              <a:t>is</a:t>
            </a:r>
            <a:r>
              <a:rPr lang="it-IT" dirty="0">
                <a:solidFill>
                  <a:schemeClr val="tx1">
                    <a:lumMod val="75000"/>
                    <a:lumOff val="25000"/>
                  </a:schemeClr>
                </a:solidFill>
                <a:sym typeface="Wingdings" pitchFamily="2" charset="2"/>
              </a:rPr>
              <a:t> </a:t>
            </a:r>
            <a:r>
              <a:rPr lang="it-IT" dirty="0" err="1">
                <a:solidFill>
                  <a:schemeClr val="tx1">
                    <a:lumMod val="75000"/>
                    <a:lumOff val="25000"/>
                  </a:schemeClr>
                </a:solidFill>
                <a:sym typeface="Wingdings" pitchFamily="2" charset="2"/>
              </a:rPr>
              <a:t>discarded</a:t>
            </a:r>
            <a:endParaRPr lang="it-IT" dirty="0">
              <a:solidFill>
                <a:schemeClr val="tx1">
                  <a:lumMod val="75000"/>
                  <a:lumOff val="25000"/>
                </a:schemeClr>
              </a:solidFill>
              <a:sym typeface="Wingdings" pitchFamily="2" charset="2"/>
            </a:endParaRPr>
          </a:p>
        </p:txBody>
      </p:sp>
    </p:spTree>
    <p:extLst>
      <p:ext uri="{BB962C8B-B14F-4D97-AF65-F5344CB8AC3E}">
        <p14:creationId xmlns:p14="http://schemas.microsoft.com/office/powerpoint/2010/main" val="126793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0AF04C-B872-9C4B-8EED-B3C6C4ABC1F9}"/>
              </a:ext>
            </a:extLst>
          </p:cNvPr>
          <p:cNvSpPr>
            <a:spLocks noGrp="1"/>
          </p:cNvSpPr>
          <p:nvPr>
            <p:ph type="title"/>
          </p:nvPr>
        </p:nvSpPr>
        <p:spPr/>
        <p:txBody>
          <a:bodyPr/>
          <a:lstStyle/>
          <a:p>
            <a:r>
              <a:rPr lang="en-US" dirty="0"/>
              <a:t>TOSSIM – simulation </a:t>
            </a:r>
          </a:p>
        </p:txBody>
      </p:sp>
      <p:sp>
        <p:nvSpPr>
          <p:cNvPr id="3" name="Segnaposto contenuto 2">
            <a:extLst>
              <a:ext uri="{FF2B5EF4-FFF2-40B4-BE49-F238E27FC236}">
                <a16:creationId xmlns:a16="http://schemas.microsoft.com/office/drawing/2014/main" id="{3141864D-C9EB-364A-854F-3B98C08680C5}"/>
              </a:ext>
            </a:extLst>
          </p:cNvPr>
          <p:cNvSpPr>
            <a:spLocks noGrp="1"/>
          </p:cNvSpPr>
          <p:nvPr>
            <p:ph idx="1"/>
          </p:nvPr>
        </p:nvSpPr>
        <p:spPr/>
        <p:txBody>
          <a:bodyPr/>
          <a:lstStyle/>
          <a:p>
            <a:pPr marL="0" indent="0">
              <a:lnSpc>
                <a:spcPct val="150000"/>
              </a:lnSpc>
              <a:buNone/>
            </a:pPr>
            <a:r>
              <a:rPr lang="en-US" dirty="0"/>
              <a:t>The TOSSIM simulation is in the python file </a:t>
            </a:r>
            <a:r>
              <a:rPr lang="en-US" dirty="0" err="1"/>
              <a:t>simulation.py</a:t>
            </a:r>
            <a:endParaRPr lang="en-US" dirty="0"/>
          </a:p>
          <a:p>
            <a:pPr>
              <a:lnSpc>
                <a:spcPct val="150000"/>
              </a:lnSpc>
              <a:buFont typeface="Arial" panose="020B0604020202020204" pitchFamily="34" charset="0"/>
              <a:buChar char="•"/>
            </a:pPr>
            <a:r>
              <a:rPr lang="en-US" dirty="0"/>
              <a:t>It takes from arguments the number of nodes in the network, the topology file and the noise file</a:t>
            </a:r>
          </a:p>
          <a:p>
            <a:pPr>
              <a:lnSpc>
                <a:spcPct val="150000"/>
              </a:lnSpc>
              <a:buFont typeface="Arial" panose="020B0604020202020204" pitchFamily="34" charset="0"/>
              <a:buChar char="•"/>
            </a:pPr>
            <a:r>
              <a:rPr lang="en-US" dirty="0"/>
              <a:t>Then builds the network and the noise model</a:t>
            </a:r>
          </a:p>
          <a:p>
            <a:pPr>
              <a:lnSpc>
                <a:spcPct val="150000"/>
              </a:lnSpc>
              <a:buFont typeface="Arial" panose="020B0604020202020204" pitchFamily="34" charset="0"/>
              <a:buChar char="•"/>
            </a:pPr>
            <a:r>
              <a:rPr lang="en-US" dirty="0"/>
              <a:t>Eventually prints out the DEBUG messages returned by the nodes</a:t>
            </a:r>
          </a:p>
          <a:p>
            <a:pPr marL="0" indent="0">
              <a:lnSpc>
                <a:spcPct val="150000"/>
              </a:lnSpc>
              <a:buNone/>
            </a:pPr>
            <a:r>
              <a:rPr lang="en-US" dirty="0"/>
              <a:t>We tried to build 4 different topologies in order to test the application from different points of view.</a:t>
            </a:r>
          </a:p>
        </p:txBody>
      </p:sp>
    </p:spTree>
    <p:extLst>
      <p:ext uri="{BB962C8B-B14F-4D97-AF65-F5344CB8AC3E}">
        <p14:creationId xmlns:p14="http://schemas.microsoft.com/office/powerpoint/2010/main" val="426273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1FA4C6B-FD13-1D43-A922-A4B8E5087897}"/>
              </a:ext>
            </a:extLst>
          </p:cNvPr>
          <p:cNvSpPr txBox="1"/>
          <p:nvPr/>
        </p:nvSpPr>
        <p:spPr>
          <a:xfrm>
            <a:off x="3578577" y="3270956"/>
            <a:ext cx="4518929" cy="553998"/>
          </a:xfrm>
          <a:prstGeom prst="rect">
            <a:avLst/>
          </a:prstGeom>
          <a:noFill/>
        </p:spPr>
        <p:txBody>
          <a:bodyPr wrap="none" rtlCol="0">
            <a:spAutoFit/>
          </a:bodyPr>
          <a:lstStyle/>
          <a:p>
            <a:r>
              <a:rPr lang="en-US" sz="3000" dirty="0"/>
              <a:t>Thank you for the attention</a:t>
            </a:r>
          </a:p>
        </p:txBody>
      </p:sp>
    </p:spTree>
    <p:extLst>
      <p:ext uri="{BB962C8B-B14F-4D97-AF65-F5344CB8AC3E}">
        <p14:creationId xmlns:p14="http://schemas.microsoft.com/office/powerpoint/2010/main" val="3777262741"/>
      </p:ext>
    </p:extLst>
  </p:cSld>
  <p:clrMapOvr>
    <a:masterClrMapping/>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{E3509C63-87E1-4548-A561-D311AAB9D3AF}tf10001123</Template>
  <TotalTime>174</TotalTime>
  <Words>448</Words>
  <Application>Microsoft Macintosh PowerPoint</Application>
  <PresentationFormat>Widescreen</PresentationFormat>
  <Paragraphs>64</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Gill Sans MT</vt:lpstr>
      <vt:lpstr>Wingdings</vt:lpstr>
      <vt:lpstr>Wingdings 2</vt:lpstr>
      <vt:lpstr>Dividendi</vt:lpstr>
      <vt:lpstr>In-network data collection and processing with TinyOS </vt:lpstr>
      <vt:lpstr>Structure</vt:lpstr>
      <vt:lpstr>Structure</vt:lpstr>
      <vt:lpstr>Components</vt:lpstr>
      <vt:lpstr>The need of a queue</vt:lpstr>
      <vt:lpstr>Messages</vt:lpstr>
      <vt:lpstr>Is a tree network needed?</vt:lpstr>
      <vt:lpstr>TOSSIM – simulation </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In-network data collection and processing with TinyOS </dc:title>
  <dc:creator>Arianna Casaroli</dc:creator>
  <cp:lastModifiedBy>Arianna Casaroli</cp:lastModifiedBy>
  <cp:revision>22</cp:revision>
  <dcterms:created xsi:type="dcterms:W3CDTF">2020-05-26T10:39:16Z</dcterms:created>
  <dcterms:modified xsi:type="dcterms:W3CDTF">2020-05-26T13:33:30Z</dcterms:modified>
</cp:coreProperties>
</file>