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5"/>
  </p:notesMasterIdLst>
  <p:sldIdLst>
    <p:sldId id="256" r:id="rId3"/>
    <p:sldId id="36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62" r:id="rId12"/>
    <p:sldId id="366" r:id="rId13"/>
    <p:sldId id="367" r:id="rId14"/>
    <p:sldId id="368" r:id="rId15"/>
    <p:sldId id="369" r:id="rId16"/>
    <p:sldId id="372" r:id="rId17"/>
    <p:sldId id="373" r:id="rId18"/>
    <p:sldId id="363" r:id="rId19"/>
    <p:sldId id="37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64" r:id="rId56"/>
    <p:sldId id="36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270" r:id="rId83"/>
    <p:sldId id="264" r:id="rId8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Presentation" id="{A5B53756-BD3C-4F68-B5AA-4DCFA9EDEFE9}">
          <p14:sldIdLst>
            <p14:sldId id="256"/>
            <p14:sldId id="361"/>
            <p14:sldId id="294"/>
            <p14:sldId id="295"/>
            <p14:sldId id="296"/>
            <p14:sldId id="297"/>
            <p14:sldId id="298"/>
            <p14:sldId id="299"/>
            <p14:sldId id="300"/>
            <p14:sldId id="362"/>
            <p14:sldId id="366"/>
            <p14:sldId id="367"/>
            <p14:sldId id="368"/>
            <p14:sldId id="369"/>
            <p14:sldId id="372"/>
            <p14:sldId id="373"/>
            <p14:sldId id="363"/>
            <p14:sldId id="37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64"/>
            <p14:sldId id="36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270"/>
          </p14:sldIdLst>
        </p14:section>
        <p14:section name="Test Pattern" id="{651A366B-6DD9-44E2-B8D5-5D13B459E62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E6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81709" autoAdjust="0"/>
  </p:normalViewPr>
  <p:slideViewPr>
    <p:cSldViewPr>
      <p:cViewPr>
        <p:scale>
          <a:sx n="100" d="100"/>
          <a:sy n="100" d="100"/>
        </p:scale>
        <p:origin x="-1860" y="-7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</a:t>
            </a:r>
            <a:r>
              <a:rPr lang="en-US" baseline="0" dirty="0" smtClean="0"/>
              <a:t> to switch configuration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Visual Studio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First Time Switch (sec)</c:v>
                </c:pt>
                <c:pt idx="1">
                  <c:v>Subsequent Switches (sec)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170</c:v>
                </c:pt>
                <c:pt idx="1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Visual Studio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First Time Switch (sec)</c:v>
                </c:pt>
                <c:pt idx="1">
                  <c:v>Subsequent Switches (sec)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71776"/>
        <c:axId val="36598144"/>
      </c:barChart>
      <c:catAx>
        <c:axId val="365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6598144"/>
        <c:crosses val="autoZero"/>
        <c:auto val="1"/>
        <c:lblAlgn val="ctr"/>
        <c:lblOffset val="100"/>
        <c:noMultiLvlLbl val="0"/>
      </c:catAx>
      <c:valAx>
        <c:axId val="3659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657177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</a:t>
            </a:r>
            <a:r>
              <a:rPr lang="en-US" baseline="0" dirty="0" smtClean="0"/>
              <a:t> to switch configuration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First Time Switch (sec)</c:v>
                </c:pt>
                <c:pt idx="1">
                  <c:v>Subsequent Switches (sec)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72832"/>
        <c:axId val="54074368"/>
      </c:barChart>
      <c:catAx>
        <c:axId val="54072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74368"/>
        <c:crossesAt val="0"/>
        <c:auto val="1"/>
        <c:lblAlgn val="ctr"/>
        <c:lblOffset val="100"/>
        <c:noMultiLvlLbl val="0"/>
      </c:catAx>
      <c:valAx>
        <c:axId val="54074368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4072832"/>
        <c:crosses val="autoZero"/>
        <c:crossBetween val="between"/>
        <c:majorUnit val="50"/>
        <c:min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2014-03-17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6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9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8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8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7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0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6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5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2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7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2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2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WARP: Windows Advanced </a:t>
            </a:r>
            <a:r>
              <a:rPr lang="en-US" dirty="0" err="1" smtClean="0"/>
              <a:t>Rasterization</a:t>
            </a:r>
            <a:r>
              <a:rPr lang="en-US" dirty="0" smtClean="0"/>
              <a:t> Platform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5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new to VC++2013, but I</a:t>
            </a:r>
            <a:r>
              <a:rPr lang="en-US" baseline="0" dirty="0" smtClean="0"/>
              <a:t> don’t think a lot of people know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1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new in VS2013, but I don’t think a lot of people know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2014-03-17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 smtClean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2014-03-17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dirty="0" smtClean="0"/>
              <a:t>Click to edit Master text styles</a:t>
            </a:r>
          </a:p>
          <a:p>
            <a:pPr lvl="1" eaLnBrk="1" latinLnBrk="1" hangingPunct="1"/>
            <a:r>
              <a:rPr kumimoji="0" lang="en-US" dirty="0" smtClean="0"/>
              <a:t>Second level</a:t>
            </a:r>
          </a:p>
          <a:p>
            <a:pPr lvl="2" eaLnBrk="1" latinLnBrk="1" hangingPunct="1"/>
            <a:r>
              <a:rPr kumimoji="0" lang="en-US" dirty="0" smtClean="0"/>
              <a:t>Third level</a:t>
            </a:r>
          </a:p>
          <a:p>
            <a:pPr lvl="3" eaLnBrk="1" latinLnBrk="1" hangingPunct="1"/>
            <a:r>
              <a:rPr kumimoji="0" lang="en-US" dirty="0" smtClean="0"/>
              <a:t>Fourth level</a:t>
            </a:r>
          </a:p>
          <a:p>
            <a:pPr lvl="4" eaLnBrk="1" latinLnBrk="1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pPr eaLnBrk="1" latinLnBrk="1" hangingPunct="1"/>
            <a:r>
              <a:rPr kumimoji="0"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marc.gregoire@nuonsoft.com" TargetMode="External"/><Relationship Id="rId7" Type="http://schemas.openxmlformats.org/officeDocument/2006/relationships/hyperlink" Target="http://msdn.microsoft.com/nl-be/hh560770?ocid=ban-n-be-loc--meetmsdn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nuonsoft.com/blog/" TargetMode="External"/><Relationship Id="rId4" Type="http://schemas.openxmlformats.org/officeDocument/2006/relationships/hyperlink" Target="http://www.nuonsoft.com/" TargetMode="External"/><Relationship Id="rId9" Type="http://schemas.openxmlformats.org/officeDocument/2006/relationships/image" Target="../media/image5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164904b2-3b47-417f-9b6b-fdd35757d194?SRC=Home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f679f81-5154-4bd7-9907-adafde05a4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en-us/library/vstudio/jj658585.aspx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24b56e51-fcc2-423f-b811-f16f3fa3af7a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82032.aspx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8600" y="378691"/>
            <a:ext cx="8534400" cy="1659659"/>
          </a:xfrm>
        </p:spPr>
        <p:txBody>
          <a:bodyPr anchor="t">
            <a:noAutofit/>
          </a:bodyPr>
          <a:lstStyle>
            <a:extLst/>
          </a:lstStyle>
          <a:p>
            <a:pPr defTabSz="914363">
              <a:lnSpc>
                <a:spcPct val="90000"/>
              </a:lnSpc>
              <a:spcBef>
                <a:spcPts val="0"/>
              </a:spcBef>
              <a:buSzPct val="90000"/>
            </a:pPr>
            <a:r>
              <a:rPr lang="en-US" sz="4800" cap="none" dirty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What's new in </a:t>
            </a:r>
            <a:r>
              <a:rPr lang="en-US" sz="4800" cap="none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Microsoft</a:t>
            </a:r>
            <a:br>
              <a:rPr lang="en-US" sz="4800" cap="none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</a:br>
            <a:r>
              <a:rPr lang="en-US" sz="4800" cap="none" dirty="0" smtClean="0">
                <a:solidFill>
                  <a:schemeClr val="tx1"/>
                </a:solidFill>
                <a:ea typeface="+mn-ea"/>
                <a:cs typeface="Segoe UI Semibold" panose="020B0702040204020203" pitchFamily="34" charset="0"/>
              </a:rPr>
              <a:t>Visual </a:t>
            </a:r>
            <a:r>
              <a:rPr lang="en-US" sz="4800" cap="none" dirty="0">
                <a:solidFill>
                  <a:schemeClr val="tx1"/>
                </a:solidFill>
                <a:ea typeface="+mn-ea"/>
                <a:cs typeface="Segoe UI Semibold" panose="020B0702040204020203" pitchFamily="34" charset="0"/>
              </a:rPr>
              <a:t>C++ 2013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endParaRPr lang="en-US" sz="16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r>
              <a:rPr lang="en-US" sz="1800" dirty="0" smtClean="0"/>
              <a:t>March 17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2014</a:t>
            </a:r>
            <a:endParaRPr lang="en-US" sz="1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57800" y="2876550"/>
            <a:ext cx="2477542" cy="936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3200" kern="1200"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Marc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Grégoire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</a:endParaRPr>
          </a:p>
          <a:p>
            <a:pPr lvl="0"/>
            <a:r>
              <a:rPr lang="en-US" sz="1400" dirty="0" smtClean="0">
                <a:solidFill>
                  <a:schemeClr val="tx1"/>
                </a:solidFill>
                <a:latin typeface="Segoe UI Light"/>
                <a:hlinkClick r:id="rId3"/>
              </a:rPr>
              <a:t>marc.gregoire@nuonsoft.com</a:t>
            </a:r>
            <a:r>
              <a:rPr lang="en-US" sz="1400" dirty="0" smtClean="0">
                <a:solidFill>
                  <a:schemeClr val="tx1"/>
                </a:solidFill>
                <a:latin typeface="Segoe UI Light"/>
              </a:rPr>
              <a:t> </a:t>
            </a:r>
            <a:endParaRPr lang="en-US" sz="1400" dirty="0">
              <a:solidFill>
                <a:schemeClr val="tx1"/>
              </a:solidFill>
              <a:latin typeface="Segoe UI Light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4"/>
              </a:rPr>
              <a:t>http://www.nuonsoft.com</a:t>
            </a:r>
            <a:r>
              <a:rPr lang="en-US" sz="1400" dirty="0" smtClean="0">
                <a:solidFill>
                  <a:schemeClr val="tx1"/>
                </a:solidFill>
                <a:latin typeface="Segoe UI Light"/>
                <a:hlinkClick r:id="rId4"/>
              </a:rPr>
              <a:t>/</a:t>
            </a:r>
            <a:r>
              <a:rPr lang="en-US" sz="1400" dirty="0" smtClean="0">
                <a:solidFill>
                  <a:schemeClr val="tx1"/>
                </a:solidFill>
                <a:latin typeface="Segoe UI Light"/>
              </a:rPr>
              <a:t> </a:t>
            </a:r>
            <a:endParaRPr lang="en-US" sz="1400" dirty="0">
              <a:solidFill>
                <a:schemeClr val="tx1"/>
              </a:solidFill>
              <a:latin typeface="Segoe UI Light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5"/>
              </a:rPr>
              <a:t>http://www.nuonsoft.com/blog</a:t>
            </a:r>
            <a:r>
              <a:rPr lang="en-US" sz="1400" dirty="0" smtClean="0">
                <a:solidFill>
                  <a:schemeClr val="tx1"/>
                </a:solidFill>
                <a:latin typeface="Segoe UI Light"/>
                <a:hlinkClick r:id="rId5"/>
              </a:rPr>
              <a:t>/</a:t>
            </a:r>
            <a:r>
              <a:rPr lang="en-US" sz="1400" dirty="0" smtClean="0">
                <a:solidFill>
                  <a:schemeClr val="tx1"/>
                </a:solidFill>
                <a:latin typeface="Segoe UI Light"/>
              </a:rPr>
              <a:t> </a:t>
            </a:r>
            <a:endParaRPr lang="en-US" sz="1400" dirty="0">
              <a:solidFill>
                <a:schemeClr val="tx1"/>
              </a:solidFill>
              <a:latin typeface="Segoe UI Light"/>
            </a:endParaRPr>
          </a:p>
        </p:txBody>
      </p:sp>
      <p:pic>
        <p:nvPicPr>
          <p:cNvPr id="11" name="Picture 3" descr="E:\My Docs\Microsoft\MVP\MVP Logo Kit\MVP_Horizontal_FullCol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76550"/>
            <a:ext cx="1035617" cy="4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Microsoft Extended Experts Team Member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 l="6173" t="7037" r="6173" b="7778"/>
          <a:stretch>
            <a:fillRect/>
          </a:stretch>
        </p:blipFill>
        <p:spPr bwMode="auto">
          <a:xfrm>
            <a:off x="7848600" y="3409950"/>
            <a:ext cx="1034995" cy="8382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22652"/>
            <a:ext cx="1034995" cy="42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solution explorers</a:t>
            </a:r>
          </a:p>
          <a:p>
            <a:r>
              <a:rPr lang="en-US" dirty="0" smtClean="0"/>
              <a:t>With their own source editor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82" y="647700"/>
            <a:ext cx="3117318" cy="44386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34200" y="2190750"/>
            <a:ext cx="174498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3948"/>
            <a:ext cx="3581400" cy="25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Navigate To: Ctrl+,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69" y="1657350"/>
            <a:ext cx="5834062" cy="33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Connected IDE</a:t>
            </a:r>
          </a:p>
          <a:p>
            <a:r>
              <a:rPr lang="en-US" dirty="0" smtClean="0"/>
              <a:t>Sign in with your Microsoft account</a:t>
            </a:r>
          </a:p>
          <a:p>
            <a:r>
              <a:rPr lang="en-US" dirty="0" smtClean="0"/>
              <a:t>Synchronize settings across devices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52750"/>
            <a:ext cx="2914650" cy="1676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3181350"/>
            <a:ext cx="167640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7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Notifications of updates</a:t>
            </a:r>
            <a:r>
              <a:rPr lang="en-US" dirty="0"/>
              <a:t> </a:t>
            </a:r>
            <a:r>
              <a:rPr lang="en-US" dirty="0" smtClean="0"/>
              <a:t>in 1 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6241"/>
            <a:ext cx="3352800" cy="34245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00400" y="147637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2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themes</a:t>
            </a:r>
          </a:p>
          <a:p>
            <a:r>
              <a:rPr lang="en-US" dirty="0" smtClean="0"/>
              <a:t>Blue theme is</a:t>
            </a:r>
            <a:br>
              <a:rPr lang="en-US" dirty="0" smtClean="0"/>
            </a:br>
            <a:r>
              <a:rPr lang="en-US" dirty="0" smtClean="0"/>
              <a:t>back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133600" y="733425"/>
            <a:ext cx="6902618" cy="4318441"/>
            <a:chOff x="1036637" y="335181"/>
            <a:chExt cx="9990367" cy="62502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1437" y="335181"/>
              <a:ext cx="5875567" cy="4002530"/>
            </a:xfrm>
            <a:prstGeom prst="rect">
              <a:avLst/>
            </a:prstGeom>
            <a:ln>
              <a:solidFill>
                <a:srgbClr val="007ACC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8270" y="1461560"/>
              <a:ext cx="5875567" cy="4002529"/>
            </a:xfrm>
            <a:prstGeom prst="rect">
              <a:avLst/>
            </a:prstGeom>
            <a:ln>
              <a:solidFill>
                <a:srgbClr val="007ACC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637" y="2582862"/>
              <a:ext cx="5875567" cy="4002529"/>
            </a:xfrm>
            <a:prstGeom prst="rect">
              <a:avLst/>
            </a:prstGeom>
            <a:ln>
              <a:solidFill>
                <a:srgbClr val="007ACC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524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71575"/>
            <a:ext cx="104775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885950"/>
            <a:ext cx="771525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Improved scrollbar</a:t>
            </a:r>
          </a:p>
          <a:p>
            <a:r>
              <a:rPr lang="en-US" dirty="0" smtClean="0"/>
              <a:t>Shows</a:t>
            </a:r>
          </a:p>
          <a:p>
            <a:pPr lvl="1"/>
            <a:r>
              <a:rPr lang="en-US" dirty="0" smtClean="0"/>
              <a:t>Break points</a:t>
            </a:r>
          </a:p>
          <a:p>
            <a:pPr lvl="1"/>
            <a:r>
              <a:rPr lang="en-US" dirty="0" smtClean="0"/>
              <a:t>Current line</a:t>
            </a:r>
          </a:p>
          <a:p>
            <a:pPr lvl="1"/>
            <a:r>
              <a:rPr lang="en-US" dirty="0" smtClean="0"/>
              <a:t>Bookmark</a:t>
            </a:r>
          </a:p>
          <a:p>
            <a:pPr lvl="1"/>
            <a:r>
              <a:rPr lang="en-US" dirty="0" smtClean="0"/>
              <a:t>Unsaved change</a:t>
            </a:r>
          </a:p>
          <a:p>
            <a:pPr lvl="1"/>
            <a:r>
              <a:rPr lang="en-US" dirty="0" smtClean="0"/>
              <a:t>Saved change</a:t>
            </a:r>
          </a:p>
          <a:p>
            <a:pPr lvl="1"/>
            <a:r>
              <a:rPr lang="en-US" dirty="0" smtClean="0"/>
              <a:t>Error</a:t>
            </a:r>
          </a:p>
          <a:p>
            <a:r>
              <a:rPr lang="en-US" dirty="0"/>
              <a:t>Right click scrollbar </a:t>
            </a:r>
            <a:r>
              <a:rPr lang="en-US" dirty="0" smtClean="0"/>
              <a:t>&gt; “</a:t>
            </a:r>
            <a:r>
              <a:rPr lang="en-US" dirty="0"/>
              <a:t>Scroll Bar Options</a:t>
            </a:r>
            <a:r>
              <a:rPr lang="en-US" dirty="0" smtClean="0"/>
              <a:t>…”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58" y="1085850"/>
            <a:ext cx="395398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69" y="118109"/>
            <a:ext cx="6560931" cy="4968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406" y="118111"/>
            <a:ext cx="6558394" cy="4968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Peek</a:t>
            </a:r>
            <a:br>
              <a:rPr lang="en-US" dirty="0" smtClean="0"/>
            </a:br>
            <a:r>
              <a:rPr lang="en-US" dirty="0" smtClean="0"/>
              <a:t>Alt+F12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868" y="126032"/>
            <a:ext cx="6560931" cy="49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(C++ Specific)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formatting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17" y="1600771"/>
            <a:ext cx="4909566" cy="2856357"/>
          </a:xfrm>
          <a:prstGeom prst="rect">
            <a:avLst/>
          </a:prstGeom>
          <a:noFill/>
          <a:ln>
            <a:noFill/>
          </a:ln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(C++ Specific)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switching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23028897"/>
              </p:ext>
            </p:extLst>
          </p:nvPr>
        </p:nvGraphicFramePr>
        <p:xfrm>
          <a:off x="1600201" y="1428750"/>
          <a:ext cx="563880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648200" y="1809750"/>
            <a:ext cx="2514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2571749"/>
            <a:ext cx="1371600" cy="447675"/>
          </a:xfrm>
          <a:prstGeom prst="wedgeRectCallout">
            <a:avLst>
              <a:gd name="adj1" fmla="val -33929"/>
              <a:gd name="adj2" fmla="val 186461"/>
            </a:avLst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r>
              <a:rPr lang="en-US" sz="1400" spc="-102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325% Improvement</a:t>
            </a:r>
            <a:endParaRPr lang="en-US" sz="14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0900" y="1885950"/>
            <a:ext cx="15621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61527735"/>
              </p:ext>
            </p:extLst>
          </p:nvPr>
        </p:nvGraphicFramePr>
        <p:xfrm>
          <a:off x="1600200" y="1428750"/>
          <a:ext cx="5638800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1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C++ Features in VC++2013 RTM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Explicit Conversion Operators (C++11</a:t>
            </a:r>
            <a:r>
              <a:rPr lang="en-US" dirty="0" smtClean="0"/>
              <a:t>)</a:t>
            </a:r>
          </a:p>
          <a:p>
            <a:r>
              <a:rPr lang="en-US" dirty="0"/>
              <a:t>Raw String Literals (C++11</a:t>
            </a:r>
            <a:r>
              <a:rPr lang="en-US" dirty="0" smtClean="0"/>
              <a:t>)</a:t>
            </a:r>
          </a:p>
          <a:p>
            <a:r>
              <a:rPr lang="en-US" dirty="0"/>
              <a:t>Function Template Default Arguments (C++11</a:t>
            </a:r>
            <a:r>
              <a:rPr lang="en-US" dirty="0" smtClean="0"/>
              <a:t>)</a:t>
            </a:r>
          </a:p>
          <a:p>
            <a:r>
              <a:rPr lang="en-US" dirty="0"/>
              <a:t>Delegating Constructors (C++11</a:t>
            </a:r>
            <a:r>
              <a:rPr lang="en-US" dirty="0" smtClean="0"/>
              <a:t>)</a:t>
            </a:r>
          </a:p>
          <a:p>
            <a:r>
              <a:rPr lang="en-US" dirty="0"/>
              <a:t>Uniform Initialization / </a:t>
            </a:r>
            <a:r>
              <a:rPr lang="en-US" dirty="0" err="1"/>
              <a:t>initializer_list</a:t>
            </a:r>
            <a:r>
              <a:rPr lang="en-US" dirty="0"/>
              <a:t> (C++11</a:t>
            </a:r>
            <a:r>
              <a:rPr lang="en-US" dirty="0" smtClean="0"/>
              <a:t>)</a:t>
            </a:r>
          </a:p>
          <a:p>
            <a:r>
              <a:rPr lang="en-US" dirty="0" err="1"/>
              <a:t>Variadic</a:t>
            </a:r>
            <a:r>
              <a:rPr lang="en-US" dirty="0"/>
              <a:t> Templates (C++11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Non-Static </a:t>
            </a:r>
            <a:r>
              <a:rPr lang="en-US" dirty="0"/>
              <a:t>Data Member Initializers (C++11</a:t>
            </a:r>
            <a:r>
              <a:rPr lang="en-US" dirty="0" smtClean="0"/>
              <a:t>)</a:t>
            </a:r>
          </a:p>
          <a:p>
            <a:r>
              <a:rPr lang="en-US" dirty="0"/>
              <a:t>= default (C++11</a:t>
            </a:r>
            <a:r>
              <a:rPr lang="en-US" dirty="0" smtClean="0"/>
              <a:t>)</a:t>
            </a:r>
          </a:p>
          <a:p>
            <a:r>
              <a:rPr lang="en-US" dirty="0"/>
              <a:t>= delete (C++11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aliases </a:t>
            </a:r>
            <a:r>
              <a:rPr lang="en-US" dirty="0"/>
              <a:t>(C++11</a:t>
            </a:r>
            <a:r>
              <a:rPr lang="en-US" dirty="0" smtClean="0"/>
              <a:t>)</a:t>
            </a:r>
          </a:p>
          <a:p>
            <a:r>
              <a:rPr lang="en-US" dirty="0" err="1"/>
              <a:t>cbegin</a:t>
            </a:r>
            <a:r>
              <a:rPr lang="en-US" dirty="0"/>
              <a:t>() / </a:t>
            </a:r>
            <a:r>
              <a:rPr lang="en-US" dirty="0" err="1"/>
              <a:t>cend</a:t>
            </a:r>
            <a:r>
              <a:rPr lang="en-US" dirty="0"/>
              <a:t>() (C++14)</a:t>
            </a:r>
          </a:p>
          <a:p>
            <a:r>
              <a:rPr lang="en-US" dirty="0" err="1"/>
              <a:t>make_unique</a:t>
            </a:r>
            <a:r>
              <a:rPr lang="en-US" dirty="0"/>
              <a:t> (C++14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Desktop UI</a:t>
            </a:r>
          </a:p>
          <a:p>
            <a:r>
              <a:rPr lang="nl-BE" dirty="0" err="1" smtClean="0"/>
              <a:t>SpeedCop</a:t>
            </a:r>
            <a:endParaRPr lang="nl-BE" dirty="0" smtClean="0"/>
          </a:p>
          <a:p>
            <a:r>
              <a:rPr lang="nl-BE" dirty="0" smtClean="0"/>
              <a:t>Visual C++ 2013 RTM</a:t>
            </a:r>
          </a:p>
          <a:p>
            <a:r>
              <a:rPr lang="nl-BE" dirty="0" smtClean="0"/>
              <a:t>Visual C++ 2013 November CTP</a:t>
            </a:r>
          </a:p>
          <a:p>
            <a:r>
              <a:rPr lang="nl-BE" dirty="0" smtClean="0"/>
              <a:t>Visual C++ Update 2 CTP2</a:t>
            </a:r>
          </a:p>
          <a:p>
            <a:r>
              <a:rPr lang="nl-BE" dirty="0" err="1" smtClean="0"/>
              <a:t>Rename</a:t>
            </a:r>
            <a:r>
              <a:rPr lang="nl-BE" dirty="0" smtClean="0"/>
              <a:t> </a:t>
            </a:r>
            <a:r>
              <a:rPr lang="nl-BE" dirty="0" err="1" smtClean="0"/>
              <a:t>Refactoring</a:t>
            </a:r>
            <a:r>
              <a:rPr lang="nl-BE" dirty="0" smtClean="0"/>
              <a:t> in VC++ 2013</a:t>
            </a:r>
          </a:p>
          <a:p>
            <a:r>
              <a:rPr lang="nl-BE" dirty="0" smtClean="0"/>
              <a:t>Debugging in Visual C++ 2013</a:t>
            </a:r>
          </a:p>
          <a:p>
            <a:r>
              <a:rPr lang="nl-BE" dirty="0" smtClean="0"/>
              <a:t>C++ </a:t>
            </a:r>
            <a:r>
              <a:rPr lang="nl-BE" dirty="0" err="1" smtClean="0"/>
              <a:t>Future</a:t>
            </a:r>
            <a:endParaRPr lang="nl-B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Explicit </a:t>
            </a:r>
            <a:r>
              <a:rPr lang="en-US" dirty="0"/>
              <a:t>Conversion Operators (C++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i) :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(i) 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operator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int() { return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(123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// &lt;-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conversion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due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// operator int()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36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Explicit </a:t>
            </a:r>
            <a:r>
              <a:rPr lang="en-US" dirty="0"/>
              <a:t>Conversion Operators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i) :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(i) 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int() { return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IntWrapper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(123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i1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		//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Compilation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error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i2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wrap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// OK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Raw </a:t>
            </a:r>
            <a:r>
              <a:rPr lang="en-US" dirty="0"/>
              <a:t>String Literals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SQL statements, regular expressions, …</a:t>
            </a:r>
          </a:p>
          <a:p>
            <a:r>
              <a:rPr lang="en-US" dirty="0"/>
              <a:t>Regular expression searching for spaces, newlines, form feeds, and back slashes:</a:t>
            </a:r>
            <a:r>
              <a:rPr lang="nl-BE" dirty="0"/>
              <a:t/>
            </a:r>
            <a:br>
              <a:rPr lang="nl-BE" dirty="0"/>
            </a:br>
            <a:r>
              <a:rPr lang="nl-BE" sz="2000" dirty="0">
                <a:latin typeface="Consolas" pitchFamily="49" charset="0"/>
                <a:cs typeface="Consolas" pitchFamily="49" charset="0"/>
              </a:rPr>
              <a:t>	string s = "</a:t>
            </a:r>
            <a:r>
              <a:rPr lang="nl-BE" sz="2000" dirty="0"/>
              <a:t>( |\\n|\\r|\\\\)";</a:t>
            </a:r>
          </a:p>
          <a:p>
            <a:pPr marL="274638" lvl="2" indent="0">
              <a:buNone/>
            </a:pPr>
            <a:r>
              <a:rPr lang="nl-BE" sz="2400" dirty="0"/>
              <a:t>Using </a:t>
            </a:r>
            <a:r>
              <a:rPr lang="nl-BE" sz="2400" dirty="0" err="1"/>
              <a:t>raw</a:t>
            </a:r>
            <a:r>
              <a:rPr lang="nl-BE" sz="2400" dirty="0"/>
              <a:t> string </a:t>
            </a:r>
            <a:r>
              <a:rPr lang="nl-BE" sz="2400" dirty="0" err="1"/>
              <a:t>literal</a:t>
            </a:r>
            <a:r>
              <a:rPr lang="nl-BE" sz="2400" dirty="0"/>
              <a:t>:</a:t>
            </a:r>
            <a:r>
              <a:rPr lang="nl-BE" dirty="0"/>
              <a:t/>
            </a:r>
            <a:br>
              <a:rPr lang="nl-BE" dirty="0"/>
            </a:br>
            <a:r>
              <a:rPr lang="nl-BE" sz="1800" dirty="0"/>
              <a:t>	</a:t>
            </a:r>
            <a:r>
              <a:rPr lang="nl-BE" sz="1800" dirty="0">
                <a:latin typeface="Consolas" pitchFamily="49" charset="0"/>
                <a:cs typeface="Consolas" pitchFamily="49" charset="0"/>
              </a:rPr>
              <a:t>string s = </a:t>
            </a:r>
            <a:r>
              <a:rPr lang="nl-BE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R"(</a:t>
            </a:r>
            <a:r>
              <a:rPr lang="nl-BE" sz="1800" dirty="0">
                <a:latin typeface="Consolas" pitchFamily="49" charset="0"/>
                <a:cs typeface="Consolas" pitchFamily="49" charset="0"/>
              </a:rPr>
              <a:t>( |\n|\r|\\)</a:t>
            </a:r>
            <a:r>
              <a:rPr lang="nl-BE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Function Template </a:t>
            </a:r>
            <a:r>
              <a:rPr lang="en-US" dirty="0"/>
              <a:t>Default Arguments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sz="2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SOURCE&gt;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Convert(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SOURCE&amp;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&lt;TARGET&gt;(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res1 = </a:t>
            </a:r>
            <a:r>
              <a:rPr lang="fr-FR" sz="20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fr-FR" sz="2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&lt;double&gt;(123);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cout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(res1).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// double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res2 = </a:t>
            </a:r>
            <a:r>
              <a:rPr lang="fr-FR" sz="20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fr-FR" sz="20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(123.1);</a:t>
            </a:r>
            <a:endParaRPr lang="fr-FR" sz="20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cout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(res2).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//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51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Delegating Constructors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data)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(data) 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en-US" sz="2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C(123)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Note: The call to the delegating </a:t>
            </a:r>
            <a:r>
              <a:rPr lang="en-US" dirty="0" smtClean="0"/>
              <a:t>constructor should </a:t>
            </a:r>
            <a:r>
              <a:rPr lang="en-US" dirty="0"/>
              <a:t>be the only </a:t>
            </a:r>
            <a:r>
              <a:rPr lang="en-US" dirty="0" smtClean="0"/>
              <a:t>thing in the constructor </a:t>
            </a:r>
            <a:r>
              <a:rPr lang="en-US" dirty="0"/>
              <a:t>initializer</a:t>
            </a:r>
          </a:p>
        </p:txBody>
      </p:sp>
    </p:spTree>
    <p:extLst>
      <p:ext uri="{BB962C8B-B14F-4D97-AF65-F5344CB8AC3E}">
        <p14:creationId xmlns:p14="http://schemas.microsoft.com/office/powerpoint/2010/main" val="8696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Uniform </a:t>
            </a:r>
            <a:r>
              <a:rPr lang="en-US" dirty="0" smtClean="0"/>
              <a:t>Initialization /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en-US" dirty="0"/>
              <a:t>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	// Compare to “C c1()” which declares a function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c2{ 123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c3 = { 123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c4 = C{ 123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v1 = { 1, 2, 3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v2{ 1, 2, 3 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971550"/>
            <a:ext cx="3124200" cy="1846659"/>
          </a:xfrm>
          <a:prstGeom prst="rect">
            <a:avLst/>
          </a:prstGeom>
          <a:solidFill>
            <a:srgbClr val="FF8200"/>
          </a:solidFill>
          <a:ln w="28575"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2000" b="1" i="1" dirty="0" err="1" smtClean="0">
                <a:solidFill>
                  <a:schemeClr val="bg1"/>
                </a:solidFill>
                <a:latin typeface="Segoe UI Semibold" panose="020B0702040204020203" pitchFamily="34" charset="0"/>
              </a:rPr>
              <a:t>Note</a:t>
            </a:r>
            <a:r>
              <a:rPr lang="nl-BE" sz="2000" b="1" i="1" dirty="0">
                <a:solidFill>
                  <a:schemeClr val="bg1"/>
                </a:solidFill>
                <a:latin typeface="Segoe UI Semibold" panose="020B0702040204020203" pitchFamily="34" charset="0"/>
              </a:rPr>
              <a:t>:</a:t>
            </a:r>
            <a:r>
              <a:rPr lang="nl-BE" sz="2000" i="1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nl-BE" sz="2000" i="1" dirty="0">
                <a:latin typeface="Segoe UI Semibold" panose="020B0702040204020203" pitchFamily="34" charset="0"/>
              </a:rPr>
              <a:t>never </a:t>
            </a:r>
            <a:r>
              <a:rPr lang="nl-BE" sz="2000" i="1" dirty="0" err="1">
                <a:latin typeface="Segoe UI Semibold" panose="020B0702040204020203" pitchFamily="34" charset="0"/>
              </a:rPr>
              <a:t>write</a:t>
            </a:r>
            <a:r>
              <a:rPr lang="nl-BE" sz="2000" i="1" dirty="0" smtClean="0">
                <a:latin typeface="Segoe UI Semibold" panose="020B0702040204020203" pitchFamily="34" charset="0"/>
              </a:rPr>
              <a:t>:</a:t>
            </a:r>
            <a:endParaRPr lang="nl-BE" sz="2000" i="1" dirty="0">
              <a:latin typeface="Segoe UI Semibold" panose="020B0702040204020203" pitchFamily="34" charset="0"/>
            </a:endParaRPr>
          </a:p>
          <a:p>
            <a:pPr marL="320040" lvl="1">
              <a:buClr>
                <a:schemeClr val="accent1"/>
              </a:buClr>
              <a:buSzPct val="70000"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i{1</a:t>
            </a: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>
              <a:buClr>
                <a:schemeClr val="accent1"/>
              </a:buClr>
              <a:buSzPct val="70000"/>
            </a:pP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2000" b="1" dirty="0" err="1">
                <a:latin typeface="Segoe UI Light" panose="020B0502040204020203" pitchFamily="34" charset="0"/>
              </a:rPr>
              <a:t>Because</a:t>
            </a:r>
            <a:r>
              <a:rPr lang="nl-BE" sz="2000" b="1" dirty="0">
                <a:latin typeface="Segoe UI Light" panose="020B0502040204020203" pitchFamily="34" charset="0"/>
              </a:rPr>
              <a:t> </a:t>
            </a:r>
            <a:r>
              <a:rPr lang="nl-BE" sz="2000" b="1" dirty="0" err="1" smtClean="0">
                <a:latin typeface="Segoe UI Light" panose="020B0502040204020203" pitchFamily="34" charset="0"/>
              </a:rPr>
              <a:t>then</a:t>
            </a:r>
            <a:r>
              <a:rPr lang="nl-BE" sz="2000" b="1" dirty="0" smtClean="0">
                <a:latin typeface="Segoe UI Light" panose="020B0502040204020203" pitchFamily="34" charset="0"/>
              </a:rPr>
              <a:t>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BE" sz="2000" b="1" dirty="0" smtClean="0">
                <a:latin typeface="Segoe UI Light" panose="020B0502040204020203" pitchFamily="34" charset="0"/>
              </a:rPr>
              <a:t> </a:t>
            </a:r>
            <a:r>
              <a:rPr lang="nl-BE" sz="2000" b="1" dirty="0" err="1">
                <a:latin typeface="Segoe UI Light" panose="020B0502040204020203" pitchFamily="34" charset="0"/>
              </a:rPr>
              <a:t>will</a:t>
            </a:r>
            <a:r>
              <a:rPr lang="nl-BE" sz="2000" b="1" dirty="0">
                <a:latin typeface="Segoe UI Light" panose="020B0502040204020203" pitchFamily="34" charset="0"/>
              </a:rPr>
              <a:t> </a:t>
            </a:r>
            <a:r>
              <a:rPr lang="nl-BE" sz="2000" b="1" dirty="0" err="1">
                <a:latin typeface="Segoe UI Light" panose="020B0502040204020203" pitchFamily="34" charset="0"/>
              </a:rPr>
              <a:t>be</a:t>
            </a:r>
            <a:r>
              <a:rPr lang="nl-BE" sz="2000" b="1" dirty="0">
                <a:latin typeface="Segoe UI Light" panose="020B0502040204020203" pitchFamily="34" charset="0"/>
              </a:rPr>
              <a:t> of type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r>
              <a:rPr lang="nl-BE" sz="2000" b="1" dirty="0" smtClean="0">
                <a:latin typeface="Segoe UI Light" panose="020B0502040204020203" pitchFamily="34" charset="0"/>
              </a:rPr>
              <a:t>!</a:t>
            </a:r>
            <a:endParaRPr lang="nl-BE" sz="20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err="1" smtClean="0"/>
              <a:t>Variadic</a:t>
            </a:r>
            <a:r>
              <a:rPr lang="en-US" dirty="0"/>
              <a:t> Templates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Type-safe, </a:t>
            </a:r>
            <a:r>
              <a:rPr lang="nl-BE" dirty="0" err="1"/>
              <a:t>variable</a:t>
            </a:r>
            <a:r>
              <a:rPr lang="nl-BE" dirty="0"/>
              <a:t>-</a:t>
            </a:r>
            <a:r>
              <a:rPr lang="nl-BE" dirty="0" err="1"/>
              <a:t>number</a:t>
            </a:r>
            <a:r>
              <a:rPr lang="nl-BE" dirty="0"/>
              <a:t>-of-</a:t>
            </a:r>
            <a:r>
              <a:rPr lang="nl-BE" dirty="0" err="1"/>
              <a:t>arguments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, type-safe </a:t>
            </a:r>
            <a:r>
              <a:rPr lang="nl-BE" dirty="0" err="1"/>
              <a:t>printf</a:t>
            </a:r>
            <a:r>
              <a:rPr lang="nl-BE" dirty="0"/>
              <a:t>():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recursion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end-</a:t>
            </a:r>
            <a:r>
              <a:rPr lang="nl-BE" dirty="0" err="1"/>
              <a:t>condition</a:t>
            </a:r>
            <a:r>
              <a:rPr lang="nl-BE" dirty="0"/>
              <a:t> first: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char* s)	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while (s &amp;&amp; *s)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// make sure that there wasn't meant to be more arguments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// %% represents plain % in a format string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if (*s=='%' &amp;&amp; *++s!='%')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runtime_error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("invalid format: missing arguments");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*s++;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err="1" smtClean="0"/>
              <a:t>Variadic</a:t>
            </a:r>
            <a:r>
              <a:rPr lang="en-US" dirty="0"/>
              <a:t> Templates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And</a:t>
            </a:r>
            <a:r>
              <a:rPr lang="nl-BE" dirty="0"/>
              <a:t> the </a:t>
            </a:r>
            <a:r>
              <a:rPr lang="nl-BE" dirty="0" err="1"/>
              <a:t>recursive</a:t>
            </a:r>
            <a:r>
              <a:rPr lang="nl-BE" dirty="0"/>
              <a:t> step: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template&lt;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		// note the "..."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char* s, T value,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	// note the "..."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while (s &amp;&amp; *s)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if (*s=='%' &amp;&amp; *++s!='%')	// a format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specifier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(ignore which one it is)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value;		// use first non-format argument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(++s,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...); 	// "peel off" first argument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*s++;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throw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::runtime error("extra arguments provided to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l-BE" dirty="0" err="1"/>
              <a:t>Usage</a:t>
            </a:r>
            <a:r>
              <a:rPr lang="nl-BE" dirty="0"/>
              <a:t>: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pi = "pi";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char* m = "The %s of %s is about %g.";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"value", pi, 3.14159);</a:t>
            </a:r>
          </a:p>
        </p:txBody>
      </p:sp>
    </p:spTree>
    <p:extLst>
      <p:ext uri="{BB962C8B-B14F-4D97-AF65-F5344CB8AC3E}">
        <p14:creationId xmlns:p14="http://schemas.microsoft.com/office/powerpoint/2010/main" val="42655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Non-Static Data Member Initializers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l-BE" sz="7300" dirty="0"/>
              <a:t>Class </a:t>
            </a:r>
            <a:r>
              <a:rPr lang="nl-BE" sz="7300" dirty="0" err="1"/>
              <a:t>definitions</a:t>
            </a:r>
            <a:r>
              <a:rPr lang="nl-BE" sz="7300" dirty="0"/>
              <a:t> </a:t>
            </a:r>
            <a:r>
              <a:rPr lang="nl-BE" sz="7300" dirty="0" err="1"/>
              <a:t>can</a:t>
            </a:r>
            <a:r>
              <a:rPr lang="nl-BE" sz="7300" dirty="0"/>
              <a:t> </a:t>
            </a:r>
            <a:r>
              <a:rPr lang="nl-BE" sz="7300" dirty="0" err="1"/>
              <a:t>now</a:t>
            </a:r>
            <a:r>
              <a:rPr lang="nl-BE" sz="7300" dirty="0"/>
              <a:t> have non-</a:t>
            </a:r>
            <a:r>
              <a:rPr lang="nl-BE" sz="7300" dirty="0" err="1"/>
              <a:t>static</a:t>
            </a:r>
            <a:r>
              <a:rPr lang="nl-BE" sz="7300" dirty="0"/>
              <a:t> data member </a:t>
            </a:r>
            <a:r>
              <a:rPr lang="nl-BE" sz="7300" dirty="0" err="1"/>
              <a:t>initializers</a:t>
            </a:r>
            <a:endParaRPr lang="nl-BE" sz="7300" dirty="0"/>
          </a:p>
          <a:p>
            <a:pPr marL="320040" lvl="1" indent="0">
              <a:spcBef>
                <a:spcPts val="0"/>
              </a:spcBef>
              <a:buNone/>
            </a:pPr>
            <a:endParaRPr lang="nl-BE" sz="5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B(int </a:t>
            </a: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i) : </a:t>
            </a:r>
            <a:r>
              <a:rPr lang="nl-BE" sz="62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(i) {};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6200" dirty="0" err="1">
                <a:latin typeface="Consolas" panose="020B0609020204030204" pitchFamily="49" charset="0"/>
                <a:cs typeface="Consolas" panose="020B0609020204030204" pitchFamily="49" charset="0"/>
              </a:rPr>
              <a:t>m_int</a:t>
            </a: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6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62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62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 m_str1 = "Default1";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62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62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 m_str2{ "Default2"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</a:t>
            </a:r>
            <a:r>
              <a:rPr lang="nl-BE" sz="62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m_b</a:t>
            </a:r>
            <a:r>
              <a:rPr lang="nl-BE" sz="62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123 </a:t>
            </a:r>
            <a:r>
              <a:rPr lang="nl-BE" sz="62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62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6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6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0260" y="1428750"/>
            <a:ext cx="3124200" cy="1323439"/>
          </a:xfrm>
          <a:prstGeom prst="rect">
            <a:avLst/>
          </a:prstGeom>
          <a:solidFill>
            <a:srgbClr val="FF8200"/>
          </a:solidFill>
          <a:ln w="28575"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2000" b="1" i="1" dirty="0" err="1" smtClean="0">
                <a:solidFill>
                  <a:schemeClr val="bg1"/>
                </a:solidFill>
                <a:latin typeface="Segoe UI Semibold" panose="020B0702040204020203" pitchFamily="34" charset="0"/>
              </a:rPr>
              <a:t>Note</a:t>
            </a:r>
            <a:r>
              <a:rPr lang="nl-BE" sz="2000" b="1" i="1" dirty="0">
                <a:solidFill>
                  <a:schemeClr val="bg1"/>
                </a:solidFill>
                <a:latin typeface="Segoe UI Semibold" panose="020B0702040204020203" pitchFamily="34" charset="0"/>
              </a:rPr>
              <a:t>:</a:t>
            </a:r>
            <a:r>
              <a:rPr lang="nl-BE" sz="2000" i="1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nl-BE" sz="2000" i="1" dirty="0" smtClean="0">
                <a:latin typeface="Segoe UI Semibold" panose="020B0702040204020203" pitchFamily="34" charset="0"/>
              </a:rPr>
              <a:t>non-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const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static</a:t>
            </a:r>
            <a:r>
              <a:rPr lang="nl-BE" sz="2000" i="1" dirty="0" smtClean="0">
                <a:latin typeface="Segoe UI Semibold" panose="020B0702040204020203" pitchFamily="34" charset="0"/>
              </a:rPr>
              <a:t> data members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should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still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be</a:t>
            </a:r>
            <a:r>
              <a:rPr lang="nl-BE" sz="2000" i="1" dirty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defined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outside</a:t>
            </a:r>
            <a:r>
              <a:rPr lang="nl-BE" sz="2000" i="1" dirty="0" smtClean="0">
                <a:latin typeface="Segoe UI Semibold" panose="020B0702040204020203" pitchFamily="34" charset="0"/>
              </a:rPr>
              <a:t> the class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definition</a:t>
            </a:r>
            <a:r>
              <a:rPr lang="nl-BE" sz="2000" i="1" dirty="0" smtClean="0">
                <a:latin typeface="Segoe UI Semibold" panose="020B0702040204020203" pitchFamily="34" charset="0"/>
              </a:rPr>
              <a:t>.</a:t>
            </a:r>
            <a:endParaRPr lang="nl-BE" sz="20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= default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sz="7300" dirty="0" err="1" smtClean="0"/>
              <a:t>Ask</a:t>
            </a:r>
            <a:r>
              <a:rPr lang="nl-BE" sz="7300" dirty="0" smtClean="0"/>
              <a:t> the compiler </a:t>
            </a:r>
            <a:r>
              <a:rPr lang="nl-BE" sz="7300" dirty="0" err="1" smtClean="0"/>
              <a:t>to</a:t>
            </a:r>
            <a:r>
              <a:rPr lang="nl-BE" sz="7300" dirty="0" smtClean="0"/>
              <a:t> </a:t>
            </a:r>
            <a:r>
              <a:rPr lang="nl-BE" sz="7300" dirty="0" err="1" smtClean="0"/>
              <a:t>forcefully</a:t>
            </a:r>
            <a:r>
              <a:rPr lang="nl-BE" sz="7300" dirty="0" smtClean="0"/>
              <a:t> </a:t>
            </a:r>
            <a:r>
              <a:rPr lang="nl-BE" sz="7300" dirty="0" err="1" smtClean="0"/>
              <a:t>generate</a:t>
            </a:r>
            <a:r>
              <a:rPr lang="nl-BE" sz="7300" dirty="0" smtClean="0"/>
              <a:t> the default </a:t>
            </a:r>
            <a:r>
              <a:rPr lang="nl-BE" sz="7300" dirty="0" err="1" smtClean="0"/>
              <a:t>implementation</a:t>
            </a:r>
            <a:endParaRPr lang="nl-BE" sz="7300" dirty="0"/>
          </a:p>
          <a:p>
            <a:r>
              <a:rPr lang="nl-BE" sz="7300" dirty="0" err="1"/>
              <a:t>Example</a:t>
            </a:r>
            <a:r>
              <a:rPr lang="nl-BE" sz="7300" dirty="0" smtClean="0"/>
              <a:t>:</a:t>
            </a:r>
          </a:p>
          <a:p>
            <a:endParaRPr lang="nl-BE" sz="7300" dirty="0"/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>
                <a:latin typeface="Consolas" panose="020B0609020204030204" pitchFamily="49" charset="0"/>
                <a:cs typeface="Consolas" panose="020B0609020204030204" pitchFamily="49" charset="0"/>
              </a:rPr>
              <a:t>class C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C(int i) {}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50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nl-BE" sz="5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default</a:t>
            </a:r>
            <a:r>
              <a:rPr lang="nl-BE" sz="50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BE" sz="6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Desktop UI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= delete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l-BE" sz="7300" dirty="0" err="1" smtClean="0"/>
              <a:t>Forcefully</a:t>
            </a:r>
            <a:r>
              <a:rPr lang="nl-BE" sz="7300" dirty="0" smtClean="0"/>
              <a:t> delete </a:t>
            </a:r>
            <a:r>
              <a:rPr lang="nl-BE" sz="7300" dirty="0" err="1" smtClean="0"/>
              <a:t>an</a:t>
            </a:r>
            <a:r>
              <a:rPr lang="nl-BE" sz="7300" dirty="0" smtClean="0"/>
              <a:t> </a:t>
            </a:r>
            <a:r>
              <a:rPr lang="nl-BE" sz="7300" dirty="0" err="1" smtClean="0"/>
              <a:t>implementation</a:t>
            </a:r>
            <a:endParaRPr lang="nl-BE" sz="7300" dirty="0" smtClean="0"/>
          </a:p>
          <a:p>
            <a:r>
              <a:rPr lang="nl-BE" sz="7300" dirty="0" smtClean="0"/>
              <a:t>Error </a:t>
            </a:r>
            <a:r>
              <a:rPr lang="nl-BE" sz="7300" dirty="0" err="1" smtClean="0"/>
              <a:t>message</a:t>
            </a:r>
            <a:r>
              <a:rPr lang="nl-BE" sz="7300" dirty="0" smtClean="0"/>
              <a:t> </a:t>
            </a:r>
            <a:r>
              <a:rPr lang="nl-BE" sz="7300" dirty="0" err="1" smtClean="0"/>
              <a:t>states</a:t>
            </a:r>
            <a:r>
              <a:rPr lang="nl-BE" sz="7300" dirty="0" smtClean="0"/>
              <a:t> </a:t>
            </a:r>
            <a:r>
              <a:rPr lang="nl-BE" sz="7300" b="1" dirty="0" err="1" smtClean="0"/>
              <a:t>intent</a:t>
            </a:r>
            <a:r>
              <a:rPr lang="nl-BE" sz="7300" dirty="0" smtClean="0"/>
              <a:t>, </a:t>
            </a:r>
            <a:r>
              <a:rPr lang="nl-BE" sz="7300" dirty="0" err="1" smtClean="0"/>
              <a:t>which</a:t>
            </a:r>
            <a:r>
              <a:rPr lang="nl-BE" sz="7300" dirty="0" smtClean="0"/>
              <a:t> is a </a:t>
            </a:r>
            <a:r>
              <a:rPr lang="nl-BE" sz="7300" dirty="0" err="1" smtClean="0"/>
              <a:t>better</a:t>
            </a:r>
            <a:r>
              <a:rPr lang="nl-BE" sz="7300" dirty="0" smtClean="0"/>
              <a:t> error </a:t>
            </a:r>
            <a:r>
              <a:rPr lang="nl-BE" sz="7300" dirty="0" err="1" smtClean="0"/>
              <a:t>message</a:t>
            </a:r>
            <a:r>
              <a:rPr lang="nl-BE" sz="7300" dirty="0" smtClean="0"/>
              <a:t> </a:t>
            </a:r>
            <a:r>
              <a:rPr lang="nl-BE" sz="7300" dirty="0" err="1" smtClean="0"/>
              <a:t>than</a:t>
            </a:r>
            <a:r>
              <a:rPr lang="nl-BE" sz="7300" dirty="0" smtClean="0"/>
              <a:t> making </a:t>
            </a:r>
            <a:r>
              <a:rPr lang="nl-BE" sz="7300" dirty="0" err="1" smtClean="0"/>
              <a:t>it</a:t>
            </a:r>
            <a:r>
              <a:rPr lang="nl-BE" sz="7300" dirty="0" smtClean="0"/>
              <a:t> private without </a:t>
            </a:r>
            <a:r>
              <a:rPr lang="nl-BE" sz="7300" dirty="0" err="1" smtClean="0"/>
              <a:t>implementation</a:t>
            </a:r>
            <a:endParaRPr lang="nl-BE" sz="7300" dirty="0"/>
          </a:p>
          <a:p>
            <a:r>
              <a:rPr lang="nl-BE" sz="7300" dirty="0" err="1"/>
              <a:t>Example</a:t>
            </a:r>
            <a:r>
              <a:rPr lang="nl-BE" sz="7300" dirty="0" smtClean="0"/>
              <a:t>:</a:t>
            </a:r>
          </a:p>
          <a:p>
            <a:endParaRPr lang="nl-BE" sz="7300" dirty="0"/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class C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	C() = 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delete;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	C(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C&amp;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) = delete;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	C&amp; operator=(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C&amp;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) = delete;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5000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nl-BE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nl-BE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//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error C2280: 'C::C(void)' 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attempting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to reference a deleted function</a:t>
            </a:r>
            <a:endParaRPr lang="nl-BE" sz="5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BE" sz="6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= delete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25000" lnSpcReduction="20000"/>
          </a:bodyPr>
          <a:lstStyle/>
          <a:p>
            <a:r>
              <a:rPr lang="nl-BE" sz="9600" dirty="0" smtClean="0"/>
              <a:t>Can </a:t>
            </a:r>
            <a:r>
              <a:rPr lang="nl-BE" sz="9600" dirty="0" err="1" smtClean="0"/>
              <a:t>be</a:t>
            </a:r>
            <a:r>
              <a:rPr lang="nl-BE" sz="9600" dirty="0" smtClean="0"/>
              <a:t> </a:t>
            </a:r>
            <a:r>
              <a:rPr lang="nl-BE" sz="9600" dirty="0" err="1" smtClean="0"/>
              <a:t>used</a:t>
            </a:r>
            <a:r>
              <a:rPr lang="nl-BE" sz="9600" dirty="0" smtClean="0"/>
              <a:t> </a:t>
            </a:r>
            <a:r>
              <a:rPr lang="nl-BE" sz="9600" dirty="0" err="1" smtClean="0"/>
              <a:t>to</a:t>
            </a:r>
            <a:r>
              <a:rPr lang="nl-BE" sz="9600" dirty="0" smtClean="0"/>
              <a:t> </a:t>
            </a:r>
            <a:r>
              <a:rPr lang="nl-BE" sz="9600" dirty="0" err="1" smtClean="0"/>
              <a:t>disallow</a:t>
            </a:r>
            <a:r>
              <a:rPr lang="nl-BE" sz="9600" dirty="0" smtClean="0"/>
              <a:t> </a:t>
            </a:r>
            <a:r>
              <a:rPr lang="nl-BE" sz="9600" dirty="0" err="1" smtClean="0"/>
              <a:t>calling</a:t>
            </a:r>
            <a:r>
              <a:rPr lang="nl-BE" sz="9600" dirty="0" smtClean="0"/>
              <a:t> a </a:t>
            </a:r>
            <a:r>
              <a:rPr lang="nl-BE" sz="9600" dirty="0" err="1" smtClean="0"/>
              <a:t>function</a:t>
            </a:r>
            <a:r>
              <a:rPr lang="nl-BE" sz="9600" dirty="0" smtClean="0"/>
              <a:t> </a:t>
            </a:r>
            <a:r>
              <a:rPr lang="nl-BE" sz="9600" dirty="0" err="1" smtClean="0"/>
              <a:t>with</a:t>
            </a:r>
            <a:r>
              <a:rPr lang="nl-BE" sz="9600" dirty="0" smtClean="0"/>
              <a:t> </a:t>
            </a:r>
            <a:r>
              <a:rPr lang="nl-BE" sz="9600" dirty="0" err="1" smtClean="0"/>
              <a:t>certain</a:t>
            </a:r>
            <a:r>
              <a:rPr lang="nl-BE" sz="9600" dirty="0" smtClean="0"/>
              <a:t> types</a:t>
            </a:r>
          </a:p>
          <a:p>
            <a:r>
              <a:rPr lang="nl-BE" sz="9600" dirty="0" err="1" smtClean="0"/>
              <a:t>Example</a:t>
            </a:r>
            <a:r>
              <a:rPr lang="nl-BE" sz="9600" dirty="0" smtClean="0"/>
              <a:t>:</a:t>
            </a:r>
          </a:p>
          <a:p>
            <a:pPr marL="320040" lvl="1" indent="0">
              <a:buNone/>
            </a:pP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(int i) { }</a:t>
            </a:r>
          </a:p>
          <a:p>
            <a:pPr marL="320040" lvl="1" indent="0">
              <a:buNone/>
            </a:pP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buNone/>
            </a:pPr>
            <a:r>
              <a:rPr lang="nl-BE" sz="6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(123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(1.23</a:t>
            </a: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nl-BE" sz="6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Compiles</a:t>
            </a: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but </a:t>
            </a:r>
            <a:r>
              <a:rPr lang="nl-BE" sz="6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6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endParaRPr lang="nl-BE" sz="6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9600" dirty="0" err="1" smtClean="0"/>
              <a:t>You</a:t>
            </a:r>
            <a:r>
              <a:rPr lang="nl-BE" sz="9600" dirty="0" smtClean="0"/>
              <a:t> </a:t>
            </a:r>
            <a:r>
              <a:rPr lang="nl-BE" sz="9600" dirty="0" err="1" smtClean="0"/>
              <a:t>can</a:t>
            </a:r>
            <a:r>
              <a:rPr lang="nl-BE" sz="9600" dirty="0" smtClean="0"/>
              <a:t> </a:t>
            </a:r>
            <a:r>
              <a:rPr lang="nl-BE" sz="9600" dirty="0" err="1" smtClean="0"/>
              <a:t>disallow</a:t>
            </a:r>
            <a:r>
              <a:rPr lang="nl-BE" sz="9600" dirty="0" smtClean="0"/>
              <a:t> </a:t>
            </a:r>
            <a:r>
              <a:rPr lang="nl-BE" sz="9600" dirty="0" err="1" smtClean="0"/>
              <a:t>calling</a:t>
            </a:r>
            <a:r>
              <a:rPr lang="nl-BE" sz="9600" dirty="0" smtClean="0"/>
              <a:t> </a:t>
            </a:r>
            <a:r>
              <a:rPr lang="nl-BE" sz="9600" dirty="0" err="1" smtClean="0"/>
              <a:t>foo</a:t>
            </a:r>
            <a:r>
              <a:rPr lang="nl-BE" sz="9600" dirty="0" smtClean="0"/>
              <a:t>() </a:t>
            </a:r>
            <a:r>
              <a:rPr lang="nl-BE" sz="9600" dirty="0" err="1" smtClean="0"/>
              <a:t>with</a:t>
            </a:r>
            <a:r>
              <a:rPr lang="nl-BE" sz="9600" dirty="0" smtClean="0"/>
              <a:t> doubles </a:t>
            </a:r>
            <a:r>
              <a:rPr lang="nl-BE" sz="9600" dirty="0" err="1" smtClean="0"/>
              <a:t>by</a:t>
            </a:r>
            <a:r>
              <a:rPr lang="nl-BE" sz="9600" dirty="0" smtClean="0"/>
              <a:t> </a:t>
            </a:r>
            <a:r>
              <a:rPr lang="nl-BE" sz="9600" dirty="0" err="1" smtClean="0"/>
              <a:t>deleting</a:t>
            </a:r>
            <a:r>
              <a:rPr lang="nl-BE" sz="9600" dirty="0" smtClean="0"/>
              <a:t> a double </a:t>
            </a:r>
            <a:r>
              <a:rPr lang="nl-BE" sz="9600" dirty="0" err="1" smtClean="0"/>
              <a:t>overload</a:t>
            </a:r>
            <a:r>
              <a:rPr lang="nl-BE" sz="9600" dirty="0" smtClean="0"/>
              <a:t> of </a:t>
            </a:r>
            <a:r>
              <a:rPr lang="nl-BE" sz="9600" dirty="0" err="1" smtClean="0"/>
              <a:t>foo</a:t>
            </a:r>
            <a:r>
              <a:rPr lang="nl-BE" sz="9600" dirty="0" smtClean="0"/>
              <a:t>():</a:t>
            </a:r>
            <a:endParaRPr lang="nl-BE" sz="9600" dirty="0"/>
          </a:p>
          <a:p>
            <a:pPr marL="320040" lvl="1" indent="0">
              <a:buNone/>
            </a:pP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(int i) { </a:t>
            </a:r>
            <a:r>
              <a:rPr lang="nl-BE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buNone/>
            </a:pPr>
            <a:r>
              <a:rPr lang="nl-BE" sz="60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6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60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d) = delete;</a:t>
            </a:r>
          </a:p>
          <a:p>
            <a:pPr marL="320040" lvl="1" indent="0">
              <a:buNone/>
            </a:pP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buNone/>
            </a:pP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</a:p>
          <a:p>
            <a:pPr marL="320040" lvl="1" indent="0">
              <a:buNone/>
            </a:pPr>
            <a:r>
              <a:rPr lang="nl-BE" sz="6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6000" dirty="0">
                <a:latin typeface="Consolas" panose="020B0609020204030204" pitchFamily="49" charset="0"/>
                <a:cs typeface="Consolas" panose="020B0609020204030204" pitchFamily="49" charset="0"/>
              </a:rPr>
              <a:t>(1.23); //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error C2280: 'void foo(double)' 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20040" lvl="1" indent="0">
              <a:buNone/>
            </a:pP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attempting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to reference a deleted 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nl-BE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Type aliases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Replacement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typedef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read</a:t>
            </a:r>
            <a:endParaRPr lang="nl-BE" dirty="0" smtClean="0"/>
          </a:p>
          <a:p>
            <a:endParaRPr lang="nl-BE" dirty="0" smtClean="0"/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(int i) </a:t>
            </a:r>
            <a:r>
              <a:rPr lang="nl-B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1; </a:t>
            </a:r>
            <a:r>
              <a:rPr lang="nl-B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nl-B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 int(*FooPtr1)(int);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FooPtr1 f1 = </a:t>
            </a:r>
            <a:r>
              <a:rPr lang="nl-B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f1(123);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nl-B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BE" sz="28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FooPtr2 = int(*)(int);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FooPtr2 f2 = </a:t>
            </a:r>
            <a:r>
              <a:rPr lang="nl-B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2800" dirty="0">
                <a:latin typeface="Consolas" panose="020B0609020204030204" pitchFamily="49" charset="0"/>
                <a:cs typeface="Consolas" panose="020B0609020204030204" pitchFamily="49" charset="0"/>
              </a:rPr>
              <a:t>f2(123);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1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err="1" smtClean="0"/>
              <a:t>cbegin</a:t>
            </a:r>
            <a:r>
              <a:rPr lang="en-US" dirty="0" smtClean="0"/>
              <a:t>() / </a:t>
            </a:r>
            <a:r>
              <a:rPr lang="en-US" dirty="0" err="1" smtClean="0"/>
              <a:t>cend</a:t>
            </a:r>
            <a:r>
              <a:rPr lang="en-US" dirty="0" smtClean="0"/>
              <a:t>()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C++11 </a:t>
            </a:r>
            <a:r>
              <a:rPr lang="nl-BE" dirty="0" err="1" smtClean="0"/>
              <a:t>already</a:t>
            </a:r>
            <a:r>
              <a:rPr lang="nl-BE" dirty="0" smtClean="0"/>
              <a:t> had begin() </a:t>
            </a:r>
            <a:r>
              <a:rPr lang="nl-BE" dirty="0" err="1" smtClean="0"/>
              <a:t>and</a:t>
            </a:r>
            <a:r>
              <a:rPr lang="nl-BE" dirty="0" smtClean="0"/>
              <a:t> end() helper </a:t>
            </a:r>
            <a:r>
              <a:rPr lang="nl-BE" dirty="0" err="1" smtClean="0"/>
              <a:t>functions</a:t>
            </a:r>
            <a:endParaRPr lang="nl-BE" dirty="0" smtClean="0"/>
          </a:p>
          <a:p>
            <a:r>
              <a:rPr lang="nl-BE" dirty="0"/>
              <a:t>C++14 </a:t>
            </a:r>
            <a:r>
              <a:rPr lang="nl-BE" dirty="0" err="1"/>
              <a:t>adds</a:t>
            </a:r>
            <a:r>
              <a:rPr lang="nl-BE" dirty="0"/>
              <a:t> </a:t>
            </a:r>
            <a:r>
              <a:rPr lang="nl-BE" dirty="0" err="1"/>
              <a:t>cbegin</a:t>
            </a:r>
            <a:r>
              <a:rPr lang="nl-BE" dirty="0" smtClean="0"/>
              <a:t>(), </a:t>
            </a:r>
            <a:r>
              <a:rPr lang="nl-BE" dirty="0" err="1" smtClean="0"/>
              <a:t>cend</a:t>
            </a:r>
            <a:r>
              <a:rPr lang="nl-BE" dirty="0" smtClean="0"/>
              <a:t>(), </a:t>
            </a:r>
            <a:r>
              <a:rPr lang="nl-BE" dirty="0" err="1" smtClean="0"/>
              <a:t>rbegin</a:t>
            </a:r>
            <a:r>
              <a:rPr lang="nl-BE" dirty="0" smtClean="0"/>
              <a:t>(), </a:t>
            </a:r>
            <a:r>
              <a:rPr lang="nl-BE" dirty="0" err="1" smtClean="0"/>
              <a:t>rend</a:t>
            </a:r>
            <a:r>
              <a:rPr lang="nl-BE" dirty="0" smtClean="0"/>
              <a:t>(), </a:t>
            </a:r>
            <a:r>
              <a:rPr lang="nl-BE" dirty="0" err="1" smtClean="0"/>
              <a:t>crbegin</a:t>
            </a:r>
            <a:r>
              <a:rPr lang="nl-BE" dirty="0" smtClean="0"/>
              <a:t>(),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crend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Example</a:t>
            </a:r>
            <a:r>
              <a:rPr lang="nl-BE" dirty="0" smtClean="0"/>
              <a:t>: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 v1{ 1, 2, 3 };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...);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err="1" smtClean="0"/>
              <a:t>make_unique</a:t>
            </a:r>
            <a:r>
              <a:rPr lang="en-US" dirty="0" smtClean="0"/>
              <a:t>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C++11 </a:t>
            </a:r>
            <a:r>
              <a:rPr lang="nl-BE" dirty="0" err="1" smtClean="0"/>
              <a:t>already</a:t>
            </a:r>
            <a:r>
              <a:rPr lang="nl-BE" dirty="0" smtClean="0"/>
              <a:t> had </a:t>
            </a:r>
            <a:r>
              <a:rPr lang="nl-BE" dirty="0" err="1" smtClean="0"/>
              <a:t>std</a:t>
            </a:r>
            <a:r>
              <a:rPr lang="nl-BE" dirty="0" smtClean="0"/>
              <a:t>::</a:t>
            </a:r>
            <a:r>
              <a:rPr lang="nl-BE" dirty="0" err="1" smtClean="0"/>
              <a:t>make_shared</a:t>
            </a:r>
            <a:endParaRPr lang="nl-BE" dirty="0" smtClean="0"/>
          </a:p>
          <a:p>
            <a:r>
              <a:rPr lang="nl-BE" dirty="0"/>
              <a:t>C++14 </a:t>
            </a:r>
            <a:r>
              <a:rPr lang="nl-BE" dirty="0" err="1"/>
              <a:t>adds</a:t>
            </a:r>
            <a:r>
              <a:rPr lang="nl-BE" dirty="0"/>
              <a:t> </a:t>
            </a:r>
            <a:r>
              <a:rPr lang="nl-BE" dirty="0" err="1"/>
              <a:t>std</a:t>
            </a:r>
            <a:r>
              <a:rPr lang="nl-BE" dirty="0"/>
              <a:t>::</a:t>
            </a:r>
            <a:r>
              <a:rPr lang="nl-BE" dirty="0" err="1" smtClean="0"/>
              <a:t>make_unique</a:t>
            </a:r>
            <a:endParaRPr lang="nl-BE" dirty="0" smtClean="0"/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C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C() {}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i) {}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Simple pointer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ptr1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&lt;C&gt;(123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Array of 5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instances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can’t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!)</a:t>
            </a:r>
          </a:p>
          <a:p>
            <a:pPr marL="32004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auto ptr2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&lt;C[]&gt;(5);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Visual C++ 2013 Nov CTP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Visual C++ November 2013 CTP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www.nuonsoft.com/images/blog/7041_Updated%20Conformance%20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1060"/>
            <a:ext cx="7594600" cy="42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C++ Features in VC++2013 Nov CTP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</a:t>
            </a:r>
            <a:r>
              <a:rPr lang="en-US" dirty="0" err="1"/>
              <a:t>func</a:t>
            </a:r>
            <a:r>
              <a:rPr lang="en-US" dirty="0"/>
              <a:t>__ (C++11)</a:t>
            </a:r>
            <a:endParaRPr lang="en-US" dirty="0" smtClean="0"/>
          </a:p>
          <a:p>
            <a:r>
              <a:rPr lang="en-US" dirty="0" err="1"/>
              <a:t>noexcept</a:t>
            </a:r>
            <a:r>
              <a:rPr lang="en-US" dirty="0"/>
              <a:t> (C++11</a:t>
            </a:r>
            <a:r>
              <a:rPr lang="en-US" dirty="0" smtClean="0"/>
              <a:t>)</a:t>
            </a:r>
          </a:p>
          <a:p>
            <a:r>
              <a:rPr lang="en-US" dirty="0" err="1"/>
              <a:t>constexpr</a:t>
            </a:r>
            <a:r>
              <a:rPr lang="en-US" dirty="0"/>
              <a:t> (C++11</a:t>
            </a:r>
            <a:r>
              <a:rPr lang="en-US" dirty="0" smtClean="0"/>
              <a:t>)</a:t>
            </a:r>
          </a:p>
          <a:p>
            <a:r>
              <a:rPr lang="en-US" dirty="0"/>
              <a:t>Inheriting Constructors (C++11</a:t>
            </a:r>
            <a:r>
              <a:rPr lang="en-US" dirty="0" smtClean="0"/>
              <a:t>)</a:t>
            </a:r>
          </a:p>
          <a:p>
            <a:r>
              <a:rPr lang="en-US" dirty="0"/>
              <a:t>Function Return Type Deduction (C++14</a:t>
            </a:r>
            <a:r>
              <a:rPr lang="en-US" dirty="0" smtClean="0"/>
              <a:t>)</a:t>
            </a:r>
          </a:p>
          <a:p>
            <a:r>
              <a:rPr lang="en-US" dirty="0" err="1"/>
              <a:t>decltype</a:t>
            </a:r>
            <a:r>
              <a:rPr lang="en-US" dirty="0"/>
              <a:t>(auto) (C++14</a:t>
            </a:r>
            <a:r>
              <a:rPr lang="en-US" dirty="0" smtClean="0"/>
              <a:t>)</a:t>
            </a:r>
          </a:p>
          <a:p>
            <a:r>
              <a:rPr lang="en-US" dirty="0"/>
              <a:t>Generic Lambdas (C++14</a:t>
            </a:r>
            <a:r>
              <a:rPr lang="en-US" dirty="0" smtClean="0"/>
              <a:t>)</a:t>
            </a:r>
          </a:p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/ __await (C++TS?)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971550"/>
            <a:ext cx="3733800" cy="707886"/>
          </a:xfrm>
          <a:prstGeom prst="rect">
            <a:avLst/>
          </a:prstGeom>
          <a:solidFill>
            <a:srgbClr val="FF8200"/>
          </a:solidFill>
          <a:ln w="28575">
            <a:solidFill>
              <a:srgbClr val="FF82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2000" b="1" i="1" dirty="0" err="1" smtClean="0">
                <a:solidFill>
                  <a:schemeClr val="bg1"/>
                </a:solidFill>
                <a:latin typeface="Segoe UI Semibold" panose="020B0702040204020203" pitchFamily="34" charset="0"/>
              </a:rPr>
              <a:t>Note</a:t>
            </a:r>
            <a:r>
              <a:rPr lang="nl-BE" sz="2000" b="1" i="1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:</a:t>
            </a:r>
            <a:r>
              <a:rPr lang="nl-BE" sz="2000" i="1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This</a:t>
            </a:r>
            <a:r>
              <a:rPr lang="nl-BE" sz="2000" i="1" dirty="0" smtClean="0">
                <a:latin typeface="Segoe UI Semibold" panose="020B0702040204020203" pitchFamily="34" charset="0"/>
              </a:rPr>
              <a:t> CTP does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not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come</a:t>
            </a:r>
            <a:r>
              <a:rPr lang="nl-BE" sz="2000" i="1" dirty="0" smtClean="0">
                <a:latin typeface="Segoe UI Semibold" panose="020B0702040204020203" pitchFamily="34" charset="0"/>
              </a:rPr>
              <a:t>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with</a:t>
            </a:r>
            <a:r>
              <a:rPr lang="nl-BE" sz="2000" i="1" dirty="0" smtClean="0">
                <a:latin typeface="Segoe UI Semibold" panose="020B0702040204020203" pitchFamily="34" charset="0"/>
              </a:rPr>
              <a:t> a Go-Live </a:t>
            </a:r>
            <a:r>
              <a:rPr lang="nl-BE" sz="2000" i="1" dirty="0" err="1" smtClean="0">
                <a:latin typeface="Segoe UI Semibold" panose="020B0702040204020203" pitchFamily="34" charset="0"/>
              </a:rPr>
              <a:t>license</a:t>
            </a:r>
            <a:r>
              <a:rPr lang="nl-BE" sz="2000" i="1" dirty="0" smtClean="0">
                <a:latin typeface="Segoe UI Semibold" panose="020B0702040204020203" pitchFamily="34" charset="0"/>
              </a:rPr>
              <a:t>!</a:t>
            </a:r>
            <a:endParaRPr lang="nl-BE" sz="2000" i="1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func</a:t>
            </a:r>
            <a:r>
              <a:rPr lang="en-US" dirty="0" smtClean="0"/>
              <a:t>__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way to get the name of a function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tmain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_TCHAR*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Output</a:t>
            </a:r>
            <a:r>
              <a:rPr lang="en-US" sz="2900" dirty="0" smtClean="0"/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wmain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Foo() </a:t>
            </a:r>
            <a:r>
              <a:rPr lang="en-US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endParaRPr lang="en-US" sz="16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throw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warning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C4297: 'Foo' : function assumed not to throw an exception but does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Desktop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Silverlight?</a:t>
            </a:r>
          </a:p>
          <a:p>
            <a:pPr lvl="1"/>
            <a:r>
              <a:rPr lang="en-US" dirty="0" smtClean="0"/>
              <a:t>Dead</a:t>
            </a:r>
          </a:p>
          <a:p>
            <a:r>
              <a:rPr lang="en-US" dirty="0" smtClean="0"/>
              <a:t>WPF?</a:t>
            </a:r>
          </a:p>
          <a:p>
            <a:pPr lvl="1"/>
            <a:r>
              <a:rPr lang="en-US" dirty="0" smtClean="0"/>
              <a:t>Kind of dead</a:t>
            </a:r>
          </a:p>
          <a:p>
            <a:r>
              <a:rPr lang="en-US" dirty="0" err="1" smtClean="0"/>
              <a:t>Winforms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Kind of dead</a:t>
            </a:r>
          </a:p>
          <a:p>
            <a:r>
              <a:rPr lang="en-US" dirty="0" smtClean="0"/>
              <a:t>MFC?</a:t>
            </a:r>
          </a:p>
          <a:p>
            <a:pPr lvl="1"/>
            <a:r>
              <a:rPr lang="en-US" dirty="0" smtClean="0"/>
              <a:t>Not dead, but on life-support</a:t>
            </a:r>
          </a:p>
          <a:p>
            <a:pPr lvl="1"/>
            <a:r>
              <a:rPr lang="en-US" dirty="0" smtClean="0"/>
              <a:t>Microsoft will keep supporting it in future version of VC++</a:t>
            </a:r>
          </a:p>
          <a:p>
            <a:pPr lvl="1"/>
            <a:r>
              <a:rPr lang="en-US" dirty="0" smtClean="0"/>
              <a:t>But no significant investment in new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constexpr</a:t>
            </a:r>
            <a:r>
              <a:rPr lang="en-US" dirty="0" smtClean="0"/>
              <a:t>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expressions</a:t>
            </a:r>
          </a:p>
          <a:p>
            <a:r>
              <a:rPr lang="en-US" dirty="0" smtClean="0"/>
              <a:t>Simple example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7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sz="17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FACTOR = 2;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nl-BE" sz="17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CalculateArraySize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base)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base * FACTOR;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CalculateArraySize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(123)]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Constructors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Base(int 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data) :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(data) {}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 : Base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Derived(</a:t>
            </a:r>
            <a:r>
              <a:rPr lang="en-US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900" dirty="0">
                <a:latin typeface="Consolas" panose="020B0609020204030204" pitchFamily="49" charset="0"/>
                <a:cs typeface="Consolas" panose="020B0609020204030204" pitchFamily="49" charset="0"/>
              </a:rPr>
              <a:t>::string&amp; </a:t>
            </a:r>
            <a:r>
              <a:rPr lang="en-US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4900" dirty="0">
                <a:latin typeface="Consolas" panose="020B0609020204030204" pitchFamily="49" charset="0"/>
                <a:cs typeface="Consolas" panose="020B0609020204030204" pitchFamily="49" charset="0"/>
              </a:rPr>
              <a:t>) : Base(1), </a:t>
            </a:r>
            <a:r>
              <a:rPr lang="en-US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m_msg</a:t>
            </a:r>
            <a:r>
              <a:rPr lang="en-US" sz="4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4900" dirty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m_msg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</a:t>
            </a:r>
            <a:r>
              <a:rPr lang="da-DK" sz="4900" dirty="0">
                <a:latin typeface="Consolas" panose="020B0609020204030204" pitchFamily="49" charset="0"/>
                <a:cs typeface="Consolas" panose="020B0609020204030204" pitchFamily="49" charset="0"/>
              </a:rPr>
              <a:t>b1(123</a:t>
            </a: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	 // </a:t>
            </a:r>
            <a:r>
              <a:rPr lang="da-DK" sz="49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lang="da-DK" sz="49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a-DK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4900" dirty="0">
                <a:latin typeface="Consolas" panose="020B0609020204030204" pitchFamily="49" charset="0"/>
                <a:cs typeface="Consolas" panose="020B0609020204030204" pitchFamily="49" charset="0"/>
              </a:rPr>
              <a:t>d1("Message</a:t>
            </a: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// </a:t>
            </a:r>
            <a:r>
              <a:rPr lang="da-DK" sz="49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lang="da-DK" sz="49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a-DK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4900" dirty="0">
                <a:latin typeface="Consolas" panose="020B0609020204030204" pitchFamily="49" charset="0"/>
                <a:cs typeface="Consolas" panose="020B0609020204030204" pitchFamily="49" charset="0"/>
              </a:rPr>
              <a:t>d2(456</a:t>
            </a:r>
            <a:r>
              <a:rPr lang="da-DK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 // </a:t>
            </a:r>
            <a:r>
              <a:rPr lang="da-DK" sz="49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OK</a:t>
            </a:r>
            <a:endParaRPr lang="da-DK" sz="49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Constructors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Base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Base(int data) :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(data) {}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: Base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Base::Base;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Derived(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: Base(1),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m_msg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m_msg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d2(456);	 // </a:t>
            </a:r>
            <a:r>
              <a:rPr lang="da-DK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lang="da-DK" sz="16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 Type Deduction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Specifying the return type is optional</a:t>
            </a:r>
          </a:p>
          <a:p>
            <a:r>
              <a:rPr lang="en-US" dirty="0" smtClean="0"/>
              <a:t>Example: return type will be </a:t>
            </a:r>
            <a:r>
              <a:rPr lang="en-US" b="1" dirty="0" err="1" smtClean="0"/>
              <a:t>int</a:t>
            </a:r>
            <a:endParaRPr lang="en-US" b="1" dirty="0"/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(int i)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i + 1;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Example: return type will be </a:t>
            </a:r>
            <a:r>
              <a:rPr lang="en-US" b="1" dirty="0" smtClean="0"/>
              <a:t>double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template&lt;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auto Bar(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T&amp; t)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t * 2;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Bar(1.2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7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 Type Deduction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return statements are allowed but all need to be of exactly the same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Following won’t </a:t>
            </a:r>
            <a:r>
              <a:rPr lang="en-US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: returns </a:t>
            </a:r>
            <a:r>
              <a:rPr lang="en-US" b="1" dirty="0" err="1"/>
              <a:t>int</a:t>
            </a:r>
            <a:r>
              <a:rPr lang="en-US" dirty="0"/>
              <a:t> and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endParaRPr lang="en-US" b="1" dirty="0"/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(int i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(i &gt; 1)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2u;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 Type Deduction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allowed but there must be a non-recursive return before the recursive call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Correct</a:t>
            </a:r>
            <a:r>
              <a:rPr lang="en-US" dirty="0" smtClean="0"/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(int i)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(i == 0)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B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i + </a:t>
            </a:r>
            <a:r>
              <a:rPr lang="nl-B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(i - 1);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26280" y="1962150"/>
            <a:ext cx="38862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nl-BE" sz="2900" b="1" dirty="0">
                <a:solidFill>
                  <a:srgbClr val="FF0000"/>
                </a:solidFill>
                <a:latin typeface="Segoe UI Light" pitchFamily="34" charset="0"/>
              </a:rPr>
              <a:t>Wrong</a:t>
            </a:r>
            <a:r>
              <a:rPr lang="nl-BE" sz="2900" dirty="0">
                <a:latin typeface="Segoe UI Light" pitchFamily="34" charset="0"/>
              </a:rPr>
              <a:t>: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(int i)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(i &gt; 0)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i +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(i - 1);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320040" lvl="1">
              <a:buClr>
                <a:schemeClr val="accent1"/>
              </a:buClr>
              <a:buSzPct val="70000"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>
              <a:buClr>
                <a:schemeClr val="accent1"/>
              </a:buClr>
              <a:buSzPct val="70000"/>
            </a:pP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decltype</a:t>
            </a:r>
            <a:r>
              <a:rPr lang="en-US" dirty="0" smtClean="0"/>
              <a:t>(auto)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string message = "Test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string&amp;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f1 = Foo();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(Foo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f2 = Foo();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f3 = Foo();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3660874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391179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</a:t>
            </a:r>
            <a:r>
              <a:rPr lang="nl-BE" sz="16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string&amp;</a:t>
            </a:r>
            <a:endParaRPr lang="nl-BE" sz="16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118074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</a:t>
            </a:r>
            <a:r>
              <a:rPr lang="nl-BE" sz="1600" b="1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string&amp;</a:t>
            </a:r>
            <a:endParaRPr lang="nl-BE" sz="16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decltype</a:t>
            </a:r>
            <a:r>
              <a:rPr lang="en-US" dirty="0" smtClean="0"/>
              <a:t>(auto)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Both </a:t>
            </a:r>
            <a:r>
              <a:rPr lang="en-US" sz="3200" b="1" dirty="0" smtClean="0"/>
              <a:t>auto</a:t>
            </a:r>
            <a:r>
              <a:rPr lang="en-US" sz="3200" dirty="0" smtClean="0"/>
              <a:t> and </a:t>
            </a:r>
            <a:r>
              <a:rPr lang="en-US" sz="3200" b="1" dirty="0" err="1" smtClean="0"/>
              <a:t>decltype</a:t>
            </a:r>
            <a:r>
              <a:rPr lang="en-US" sz="3200" dirty="0" smtClean="0"/>
              <a:t> can be used to let the compiler deduce the type</a:t>
            </a:r>
          </a:p>
          <a:p>
            <a:r>
              <a:rPr lang="en-US" sz="3200" b="1" dirty="0" smtClean="0"/>
              <a:t>auto</a:t>
            </a:r>
            <a:r>
              <a:rPr lang="en-US" sz="3200" dirty="0" smtClean="0"/>
              <a:t> will strip ref-qualifiers (</a:t>
            </a:r>
            <a:r>
              <a:rPr lang="en-US" sz="3200" dirty="0" err="1" smtClean="0"/>
              <a:t>lvalue</a:t>
            </a:r>
            <a:r>
              <a:rPr lang="en-US" sz="3200" dirty="0" smtClean="0"/>
              <a:t> and </a:t>
            </a:r>
            <a:r>
              <a:rPr lang="en-US" sz="3200" dirty="0" err="1" smtClean="0"/>
              <a:t>rvalue</a:t>
            </a:r>
            <a:r>
              <a:rPr lang="en-US" sz="3200" dirty="0" smtClean="0"/>
              <a:t> references) and will strip cv-qualifiers (</a:t>
            </a:r>
            <a:r>
              <a:rPr lang="en-US" sz="3200" dirty="0" err="1" smtClean="0"/>
              <a:t>const</a:t>
            </a:r>
            <a:r>
              <a:rPr lang="en-US" sz="3200" dirty="0"/>
              <a:t> </a:t>
            </a:r>
            <a:r>
              <a:rPr lang="en-US" sz="3200" dirty="0" smtClean="0"/>
              <a:t>and volatile)</a:t>
            </a:r>
          </a:p>
          <a:p>
            <a:r>
              <a:rPr lang="en-US" sz="3200" b="1" dirty="0" err="1" smtClean="0"/>
              <a:t>decltype</a:t>
            </a:r>
            <a:r>
              <a:rPr lang="en-US" sz="3200" dirty="0" smtClean="0"/>
              <a:t> will not strip those</a:t>
            </a:r>
          </a:p>
        </p:txBody>
      </p:sp>
    </p:spTree>
    <p:extLst>
      <p:ext uri="{BB962C8B-B14F-4D97-AF65-F5344CB8AC3E}">
        <p14:creationId xmlns:p14="http://schemas.microsoft.com/office/powerpoint/2010/main" val="40827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Lambdas (C++14)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parameters can be declared as </a:t>
            </a:r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value){ return value * 2; };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nl-B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nl-B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nl-BE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v1{ 1, 2, 3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transform(begin(v1), end(v1), begin(v1),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v2{ 1.1, 2.2, 3.3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2004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transform(begin(v2), end(v2), begin(v2),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95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</a:t>
            </a:r>
            <a:r>
              <a:rPr lang="en-US" dirty="0" smtClean="0"/>
              <a:t>/ __await (C++TS?)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Makes using asynchronous methods </a:t>
            </a:r>
            <a:r>
              <a:rPr lang="en-US" b="1" i="1" dirty="0" smtClean="0"/>
              <a:t>much </a:t>
            </a:r>
            <a:r>
              <a:rPr lang="en-US" b="1" i="1" dirty="0" smtClean="0">
                <a:latin typeface="Segoe UI Semibold" panose="020B0702040204020203" pitchFamily="34" charset="0"/>
              </a:rPr>
              <a:t>much </a:t>
            </a:r>
            <a:r>
              <a:rPr lang="en-US" b="1" i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US" b="1" i="1" dirty="0" smtClean="0">
                <a:latin typeface="Segoe UI Semibold" panose="020B0702040204020203" pitchFamily="34" charset="0"/>
              </a:rPr>
              <a:t> </a:t>
            </a:r>
            <a:r>
              <a:rPr lang="en-US" dirty="0" smtClean="0"/>
              <a:t>easier</a:t>
            </a:r>
          </a:p>
          <a:p>
            <a:r>
              <a:rPr lang="en-US" dirty="0" smtClean="0"/>
              <a:t>Currently Microsoft specific</a:t>
            </a:r>
          </a:p>
          <a:p>
            <a:r>
              <a:rPr lang="en-US" dirty="0" smtClean="0"/>
              <a:t>Possibly included in a C++TS</a:t>
            </a:r>
          </a:p>
          <a:p>
            <a:r>
              <a:rPr lang="en-US" dirty="0" smtClean="0"/>
              <a:t>If you don’t use managed code, </a:t>
            </a:r>
            <a:r>
              <a:rPr lang="en-US" dirty="0"/>
              <a:t>specify </a:t>
            </a:r>
            <a:r>
              <a:rPr lang="en-US" dirty="0" smtClean="0"/>
              <a:t>the /</a:t>
            </a:r>
            <a:r>
              <a:rPr lang="en-US" dirty="0" err="1" smtClean="0"/>
              <a:t>clrcompat</a:t>
            </a:r>
            <a:r>
              <a:rPr lang="en-US" dirty="0" smtClean="0"/>
              <a:t>- compiler switch to increase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Desktop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Good news?</a:t>
            </a:r>
          </a:p>
          <a:p>
            <a:pPr lvl="1"/>
            <a:r>
              <a:rPr lang="en-US" dirty="0" smtClean="0"/>
              <a:t>Microsoft confirmed that the Desktop is not dead</a:t>
            </a:r>
          </a:p>
          <a:p>
            <a:pPr lvl="1"/>
            <a:r>
              <a:rPr lang="en-US" dirty="0" smtClean="0"/>
              <a:t>Acknowledges that it remains important</a:t>
            </a:r>
          </a:p>
          <a:p>
            <a:pPr lvl="1"/>
            <a:r>
              <a:rPr lang="en-US" dirty="0" smtClean="0"/>
              <a:t>However, also acknowledges that their current desktop UI story is virtually non existent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/ __await </a:t>
            </a:r>
            <a:r>
              <a:rPr lang="en-US" dirty="0" smtClean="0"/>
              <a:t>(C++TS?)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&gt; sleep(int sec)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create_task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([sec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sleep_for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(chrono::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(sec));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"After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sleep_for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(" &lt;&lt; sec &lt;&lt; ") seconds." &lt;&lt;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FooNonResumable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sleep(3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[]{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"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sleep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; });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FooResumable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resumable</a:t>
            </a:r>
            <a:endParaRPr lang="nl-BE" sz="17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nl-BE" sz="17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7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sleep(3);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&lt;&lt; "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sleep </a:t>
            </a:r>
            <a:r>
              <a:rPr lang="nl-BE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nl-B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BE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</a:t>
            </a:r>
            <a:r>
              <a:rPr lang="en-US" dirty="0" smtClean="0"/>
              <a:t>/ __await (C++TS?)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example:</a:t>
            </a:r>
          </a:p>
          <a:p>
            <a:pPr lvl="1"/>
            <a:r>
              <a:rPr lang="en-US" dirty="0" smtClean="0"/>
              <a:t>Windows Store App</a:t>
            </a:r>
          </a:p>
          <a:p>
            <a:pPr lvl="2"/>
            <a:r>
              <a:rPr lang="en-US" dirty="0" smtClean="0"/>
              <a:t>Create a file</a:t>
            </a:r>
          </a:p>
          <a:p>
            <a:pPr lvl="2"/>
            <a:r>
              <a:rPr lang="en-US" dirty="0" smtClean="0"/>
              <a:t>Open the file</a:t>
            </a:r>
          </a:p>
          <a:p>
            <a:pPr lvl="2"/>
            <a:r>
              <a:rPr lang="en-US" dirty="0" smtClean="0"/>
              <a:t>Write a string to the file</a:t>
            </a:r>
          </a:p>
          <a:p>
            <a:pPr lvl="2"/>
            <a:r>
              <a:rPr lang="en-US" dirty="0" smtClean="0"/>
              <a:t>Flush the file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/ __await </a:t>
            </a:r>
            <a:r>
              <a:rPr lang="en-US" dirty="0" smtClean="0"/>
              <a:t>(C++TS?)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WriteFileTest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auto item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KnownFolders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PicturesLibrary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auto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createStorageFileOp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item-&gt;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CreateFileAsync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("myfile.txt");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task&lt;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^&gt;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createFileTask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createStorageFileOp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createFileTask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FileAccessMode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})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IRandomAccessStream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task&lt;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IOutputStream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GetOutputStreamAt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DataWriter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ref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DataWriter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task&lt;unsigned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writtenTask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writtenTask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](unsigned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bytesWritten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 });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})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flushed) {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});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 descr="http://3.bp.blogspot.com/-ansA1hxbuWg/Ul9qxwFoRFI/AAAAAAAAEuc/f-LKWDUZZ9A/s1600/angry_emo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97344"/>
            <a:ext cx="3943350" cy="27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resumable</a:t>
            </a:r>
            <a:r>
              <a:rPr lang="en-US" dirty="0"/>
              <a:t> / __await </a:t>
            </a:r>
            <a:r>
              <a:rPr lang="en-US" dirty="0" smtClean="0"/>
              <a:t>(C++TS?)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WriteFileTest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resumable</a:t>
            </a:r>
            <a:endParaRPr lang="nl-BE" sz="1600" b="1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auto 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item =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KnownFolders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PicturesLibrary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item-&gt;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CreateFileAsync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("myfile.txt");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rastream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storageFile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OpenAsync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FileAccessMode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rastream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GetOutputStreamAt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ref new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DataWriter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WriteString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bytesWritten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bbrw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StoreAsync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flushed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BE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FlushAsync</a:t>
            </a: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42" name="Picture 2" descr="http://3.bp.blogspot.com/-cgBzA9k6480/UQYhzxQTJaI/AAAAAAAAC5Y/7fS1FvbwVng/s1600/smile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3" b="94900" l="4296" r="97333">
                        <a14:foregroundMark x1="20444" y1="14683" x2="83259" y2="73570"/>
                        <a14:foregroundMark x1="80296" y1="17311" x2="24889" y2="83771"/>
                        <a14:foregroundMark x1="11259" y1="27048" x2="8000" y2="60587"/>
                        <a14:foregroundMark x1="24000" y1="11592" x2="54222" y2="3400"/>
                        <a14:foregroundMark x1="20593" y1="70634" x2="85630" y2="58733"/>
                        <a14:foregroundMark x1="81481" y1="38331" x2="52741" y2="84235"/>
                        <a14:foregroundMark x1="9481" y1="65842" x2="30963" y2="87635"/>
                        <a14:foregroundMark x1="32296" y1="88872" x2="72889" y2="84389"/>
                        <a14:foregroundMark x1="43407" y1="91499" x2="55259" y2="91036"/>
                        <a14:foregroundMark x1="26370" y1="85008" x2="13778" y2="72798"/>
                        <a14:foregroundMark x1="38667" y1="78053" x2="60000" y2="75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62" y="2343150"/>
            <a:ext cx="3016937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7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Visual C++ </a:t>
            </a:r>
            <a:r>
              <a:rPr lang="nl-BE" sz="4000" dirty="0" smtClean="0"/>
              <a:t>Update 2 CTP2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VC++ compiler now supports AVX2</a:t>
            </a:r>
          </a:p>
          <a:p>
            <a:r>
              <a:rPr lang="it-IT" dirty="0" smtClean="0"/>
              <a:t>256 bits wide SIMD instructions</a:t>
            </a:r>
          </a:p>
          <a:p>
            <a:r>
              <a:rPr lang="it-IT" dirty="0" smtClean="0"/>
              <a:t>Supported starting with Intel Haswell</a:t>
            </a:r>
          </a:p>
          <a:p>
            <a:r>
              <a:rPr lang="it-IT" dirty="0" smtClean="0"/>
              <a:t>Also </a:t>
            </a:r>
            <a:r>
              <a:rPr lang="en-US" dirty="0"/>
              <a:t>FMA (Fused Multiply Add) and BMI (Bit Manipulation </a:t>
            </a:r>
            <a:r>
              <a:rPr lang="en-US" dirty="0" smtClean="0"/>
              <a:t>Instructions)</a:t>
            </a:r>
          </a:p>
          <a:p>
            <a:r>
              <a:rPr lang="en-US" dirty="0" smtClean="0"/>
              <a:t>Surface Pro 2 has a </a:t>
            </a:r>
            <a:r>
              <a:rPr lang="en-US" dirty="0" err="1" smtClean="0"/>
              <a:t>Haswell</a:t>
            </a:r>
            <a:r>
              <a:rPr lang="en-US" dirty="0" smtClean="0"/>
              <a:t> CPU</a:t>
            </a:r>
          </a:p>
          <a:p>
            <a:r>
              <a:rPr lang="en-US" dirty="0"/>
              <a:t>Specify: /arch:AVX2 </a:t>
            </a:r>
            <a:endParaRPr lang="en-US" dirty="0" smtClean="0"/>
          </a:p>
          <a:p>
            <a:r>
              <a:rPr lang="en-US" dirty="0" smtClean="0"/>
              <a:t>App will crash if it uses AVX2 instructions and your CPU doesn’t support them</a:t>
            </a:r>
          </a:p>
          <a:p>
            <a:r>
              <a:rPr lang="en-US" dirty="0" smtClean="0"/>
              <a:t>Check for AVX2 support using the CPUID instruction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 err="1"/>
              <a:t>Rename</a:t>
            </a:r>
            <a:r>
              <a:rPr lang="nl-BE" sz="3600" dirty="0"/>
              <a:t> </a:t>
            </a:r>
            <a:r>
              <a:rPr lang="nl-BE" sz="3600" dirty="0" err="1"/>
              <a:t>Refactoring</a:t>
            </a:r>
            <a:r>
              <a:rPr lang="nl-BE" sz="3600" dirty="0"/>
              <a:t> in VC++ 2013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Refactoring in VC++2013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 to refactoring in VC++</a:t>
            </a:r>
          </a:p>
          <a:p>
            <a:r>
              <a:rPr lang="en-US" dirty="0" smtClean="0"/>
              <a:t>No yet included in the box</a:t>
            </a:r>
          </a:p>
          <a:p>
            <a:r>
              <a:rPr lang="en-US" dirty="0"/>
              <a:t>Free download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visualstudiogallery.msdn.microsoft.com/164904b2-3b47-417f-9b6b-fdd35757d194?SRC=Home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2" name="Picture 2" descr="http://blogs.msdn.com/cfs-file.ashx/__key/communityserver-blogs-components-weblogfiles/00-00-00-65-69-metablogapi/8105.111913_5F00_1650_5F00_VisualStudi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5102" l="3682" r="98822">
                        <a14:foregroundMark x1="3682" y1="3673" x2="15022" y2="8980"/>
                        <a14:foregroundMark x1="16200" y1="16531" x2="36966" y2="28571"/>
                        <a14:foregroundMark x1="19146" y1="31020" x2="6775" y2="36531"/>
                        <a14:foregroundMark x1="4566" y1="26122" x2="21060" y2="27143"/>
                        <a14:foregroundMark x1="42857" y1="1633" x2="46392" y2="816"/>
                        <a14:foregroundMark x1="90427" y1="30816" x2="98822" y2="30408"/>
                        <a14:foregroundMark x1="96465" y1="34694" x2="96760" y2="57347"/>
                        <a14:foregroundMark x1="92784" y1="36327" x2="48748" y2="53265"/>
                        <a14:foregroundMark x1="45214" y1="94898" x2="96613" y2="95102"/>
                        <a14:foregroundMark x1="55817" y1="37551" x2="65979" y2="41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8125"/>
            <a:ext cx="64674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4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Debugging in VC++ 2013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 err="1"/>
              <a:t>SpeedCop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better </a:t>
            </a:r>
            <a:r>
              <a:rPr lang="en-US" dirty="0" err="1" smtClean="0"/>
              <a:t>Async</a:t>
            </a:r>
            <a:r>
              <a:rPr lang="en-US" dirty="0" smtClean="0"/>
              <a:t> debugging</a:t>
            </a:r>
          </a:p>
          <a:p>
            <a:r>
              <a:rPr lang="en-US" dirty="0" smtClean="0"/>
              <a:t>Shows the </a:t>
            </a:r>
            <a:r>
              <a:rPr lang="en-US" dirty="0" err="1" smtClean="0"/>
              <a:t>callstack</a:t>
            </a:r>
            <a:r>
              <a:rPr lang="en-US" dirty="0" smtClean="0"/>
              <a:t> on </a:t>
            </a:r>
            <a:r>
              <a:rPr lang="en-US" b="1" dirty="0" smtClean="0"/>
              <a:t>how you arrived </a:t>
            </a:r>
            <a:r>
              <a:rPr lang="en-US" dirty="0" smtClean="0"/>
              <a:t>in an </a:t>
            </a:r>
            <a:r>
              <a:rPr lang="en-US" dirty="0" err="1" smtClean="0"/>
              <a:t>async</a:t>
            </a:r>
            <a:r>
              <a:rPr lang="en-US" dirty="0" smtClean="0"/>
              <a:t> task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01" y="2209800"/>
            <a:ext cx="6392799" cy="27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500567" y="3790950"/>
            <a:ext cx="6361938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7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Just-My-Code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 call stacks to only display my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84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Just-My-Code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5425345" cy="382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28950"/>
            <a:ext cx="5756434" cy="2091881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Dump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Dump files of 32-bit processes created with a 64-bit dumper (ex: Task Manager) can be opened in VS2013</a:t>
            </a:r>
          </a:p>
          <a:p>
            <a:r>
              <a:rPr lang="en-US" dirty="0" smtClean="0"/>
              <a:t>No </a:t>
            </a:r>
            <a:r>
              <a:rPr lang="en-US" dirty="0"/>
              <a:t>need to </a:t>
            </a:r>
            <a:r>
              <a:rPr lang="en-US" dirty="0" smtClean="0"/>
              <a:t>explicitly use </a:t>
            </a:r>
            <a:r>
              <a:rPr lang="en-US" dirty="0"/>
              <a:t>the 32-bit dumper </a:t>
            </a:r>
            <a:r>
              <a:rPr lang="en-US" dirty="0" smtClean="0"/>
              <a:t>anymore on 64-bit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/d2Zi+ for 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Cryptic and undocumented feature, but powerful</a:t>
            </a:r>
          </a:p>
          <a:p>
            <a:r>
              <a:rPr lang="en-US" dirty="0" smtClean="0"/>
              <a:t>Records </a:t>
            </a:r>
            <a:r>
              <a:rPr lang="en-US" dirty="0"/>
              <a:t>optimization information into the </a:t>
            </a:r>
            <a:r>
              <a:rPr lang="en-US" dirty="0" smtClean="0"/>
              <a:t>PDB</a:t>
            </a:r>
          </a:p>
          <a:p>
            <a:r>
              <a:rPr lang="en-US" dirty="0" smtClean="0"/>
              <a:t>Strictly </a:t>
            </a:r>
            <a:r>
              <a:rPr lang="en-US" dirty="0"/>
              <a:t>PDB changes, EXE stays the </a:t>
            </a:r>
            <a:r>
              <a:rPr lang="en-US" dirty="0" smtClean="0"/>
              <a:t>same!</a:t>
            </a:r>
          </a:p>
          <a:p>
            <a:r>
              <a:rPr lang="en-US" dirty="0"/>
              <a:t>Might increase size of PDB files</a:t>
            </a:r>
          </a:p>
          <a:p>
            <a:r>
              <a:rPr lang="en-US" dirty="0" smtClean="0"/>
              <a:t>Makes </a:t>
            </a:r>
            <a:r>
              <a:rPr lang="en-US" dirty="0"/>
              <a:t>debugging </a:t>
            </a:r>
            <a:r>
              <a:rPr lang="en-US" b="1" dirty="0"/>
              <a:t>release</a:t>
            </a:r>
            <a:r>
              <a:rPr lang="en-US" dirty="0"/>
              <a:t> code </a:t>
            </a:r>
            <a:r>
              <a:rPr lang="en-US" dirty="0" smtClean="0"/>
              <a:t>easier</a:t>
            </a:r>
          </a:p>
          <a:p>
            <a:r>
              <a:rPr lang="en-US" dirty="0" smtClean="0"/>
              <a:t>Shows </a:t>
            </a:r>
            <a:r>
              <a:rPr lang="en-US" dirty="0"/>
              <a:t>local variables </a:t>
            </a:r>
            <a:r>
              <a:rPr lang="en-US" dirty="0" smtClean="0"/>
              <a:t>in the debugger that </a:t>
            </a:r>
            <a:r>
              <a:rPr lang="en-US" dirty="0"/>
              <a:t>might be optimized away in optimized release </a:t>
            </a:r>
            <a:r>
              <a:rPr lang="en-US" dirty="0" smtClean="0"/>
              <a:t>builds</a:t>
            </a:r>
          </a:p>
          <a:p>
            <a:r>
              <a:rPr lang="en-US" dirty="0" smtClean="0"/>
              <a:t>Available since 2012, but nobody knew</a:t>
            </a:r>
          </a:p>
          <a:p>
            <a:r>
              <a:rPr lang="en-US" i="1" dirty="0" smtClean="0"/>
              <a:t>Unfortunately it’s broken in VC++2013 </a:t>
            </a:r>
            <a:r>
              <a:rPr lang="en-US" i="1" dirty="0" smtClean="0">
                <a:sym typeface="Wingdings" panose="05000000000000000000" pitchFamily="2" charset="2"/>
              </a:rPr>
              <a:t> Bug report filed.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361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/d2Zi+ for 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47339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3105150"/>
            <a:ext cx="6877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C++ 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AMP is deeply integrated into &gt;= VC++2012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CPU/GPU breakpoints (even simultaneously)</a:t>
            </a:r>
          </a:p>
          <a:p>
            <a:pPr lvl="1"/>
            <a:r>
              <a:rPr lang="en-US" dirty="0" smtClean="0"/>
              <a:t>GPU threads</a:t>
            </a:r>
          </a:p>
          <a:p>
            <a:pPr lvl="1"/>
            <a:r>
              <a:rPr lang="en-US" dirty="0" smtClean="0"/>
              <a:t>Parallel Stacks</a:t>
            </a:r>
          </a:p>
          <a:p>
            <a:pPr lvl="1"/>
            <a:r>
              <a:rPr lang="en-US" dirty="0" smtClean="0"/>
              <a:t>Parallel Watch</a:t>
            </a:r>
          </a:p>
          <a:p>
            <a:r>
              <a:rPr lang="en-US" dirty="0" smtClean="0"/>
              <a:t>Concurrency Visualizer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C++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GPU breakpoints are supported</a:t>
            </a:r>
          </a:p>
          <a:p>
            <a:r>
              <a:rPr lang="en-US" sz="2800" dirty="0" smtClean="0"/>
              <a:t>On Windows 8 and 7, no CPU/GPU simultaneous debugging possible</a:t>
            </a:r>
          </a:p>
          <a:p>
            <a:r>
              <a:rPr lang="en-US" sz="2800" dirty="0" smtClean="0"/>
              <a:t>You need to enable the GPU Only debugging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169881"/>
            <a:ext cx="5667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C++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Simultaneous CPU/GPU debugging:</a:t>
            </a:r>
          </a:p>
          <a:p>
            <a:pPr lvl="1"/>
            <a:r>
              <a:rPr lang="en-US" dirty="0" smtClean="0"/>
              <a:t>Requires Windows 8.1 and VC++2013</a:t>
            </a:r>
          </a:p>
          <a:p>
            <a:pPr lvl="1"/>
            <a:r>
              <a:rPr lang="en-US" dirty="0" smtClean="0"/>
              <a:t>Requires the WARP accelerator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26761"/>
            <a:ext cx="6562725" cy="27167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19869" y="4181281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19868" y="4772219"/>
            <a:ext cx="145713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C++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 simultaneous CPU and GPU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105025"/>
            <a:ext cx="61626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err="1" smtClean="0"/>
              <a:t>SpeedCop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Visual Studio 2013 </a:t>
            </a:r>
            <a:r>
              <a:rPr lang="en-US" dirty="0" smtClean="0"/>
              <a:t>add-in</a:t>
            </a:r>
          </a:p>
          <a:p>
            <a:r>
              <a:rPr lang="en-US" dirty="0" smtClean="0"/>
              <a:t>Provides </a:t>
            </a:r>
            <a:r>
              <a:rPr lang="en-US" dirty="0"/>
              <a:t>advice on how to make your code run faster</a:t>
            </a:r>
          </a:p>
          <a:p>
            <a:r>
              <a:rPr lang="en-US" dirty="0"/>
              <a:t>Only when building a release build</a:t>
            </a:r>
          </a:p>
          <a:p>
            <a:r>
              <a:rPr lang="en-US" dirty="0"/>
              <a:t>Highlights loops that were not </a:t>
            </a:r>
            <a:r>
              <a:rPr lang="en-US" dirty="0" err="1"/>
              <a:t>vectorized</a:t>
            </a:r>
            <a:endParaRPr lang="en-US" dirty="0"/>
          </a:p>
          <a:p>
            <a:r>
              <a:rPr lang="en-US" dirty="0"/>
              <a:t>Gives advice with examples on how to tweak your loop to make it </a:t>
            </a:r>
            <a:r>
              <a:rPr lang="en-US" dirty="0" err="1"/>
              <a:t>vectorizable</a:t>
            </a:r>
            <a:endParaRPr lang="en-US" dirty="0"/>
          </a:p>
          <a:p>
            <a:r>
              <a:rPr lang="en-US" dirty="0"/>
              <a:t>Download from:</a:t>
            </a:r>
            <a:br>
              <a:rPr lang="en-US" dirty="0"/>
            </a:br>
            <a:r>
              <a:rPr lang="en-US" dirty="0">
                <a:hlinkClick r:id="rId3"/>
              </a:rPr>
              <a:t>http://visualstudiogallery.msdn.microsoft.com/2f679f81-5154-4bd7-9907-adafde05a428</a:t>
            </a:r>
            <a:r>
              <a:rPr lang="en-US" dirty="0"/>
              <a:t> </a:t>
            </a:r>
          </a:p>
          <a:p>
            <a:r>
              <a:rPr lang="en-US" dirty="0" smtClean="0"/>
              <a:t>All messages: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msdn.microsoft.com/en-us/library/vstudio/jj658585.aspx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C++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Threads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052637"/>
            <a:ext cx="5991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Concurrency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</a:t>
            </a:r>
            <a:r>
              <a:rPr lang="en-US" dirty="0" smtClean="0"/>
              <a:t>Visualizer is not included with VC++2013 anymore</a:t>
            </a:r>
          </a:p>
          <a:p>
            <a:r>
              <a:rPr lang="en-US" dirty="0" smtClean="0"/>
              <a:t>Download and install it from: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visualstudiogallery.msdn.microsoft.com/24b56e51-fcc2-423f-b811-f16f3fa3af7a</a:t>
            </a: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Concurrency Visualizer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 Visualizer </a:t>
            </a:r>
            <a:endParaRPr lang="en-US" dirty="0" smtClean="0"/>
          </a:p>
          <a:p>
            <a:pPr lvl="1"/>
            <a:r>
              <a:rPr lang="en-US" dirty="0" smtClean="0"/>
              <a:t>Shows activity on CPU and GPU</a:t>
            </a:r>
          </a:p>
          <a:p>
            <a:pPr lvl="1"/>
            <a:r>
              <a:rPr lang="en-US" dirty="0" smtClean="0"/>
              <a:t>Locate </a:t>
            </a:r>
            <a:r>
              <a:rPr lang="en-US" dirty="0"/>
              <a:t>performance </a:t>
            </a:r>
            <a:r>
              <a:rPr lang="en-US" dirty="0" smtClean="0"/>
              <a:t>bottlenecks</a:t>
            </a:r>
          </a:p>
          <a:p>
            <a:pPr lvl="1"/>
            <a:r>
              <a:rPr lang="en-CA" dirty="0" smtClean="0"/>
              <a:t>Copy </a:t>
            </a:r>
            <a:r>
              <a:rPr lang="en-CA" dirty="0"/>
              <a:t>times to/from the accelerator</a:t>
            </a:r>
            <a:endParaRPr lang="en-US" dirty="0" smtClean="0"/>
          </a:p>
          <a:p>
            <a:pPr lvl="1"/>
            <a:r>
              <a:rPr lang="en-US" dirty="0" smtClean="0"/>
              <a:t>CPU underutilization</a:t>
            </a:r>
          </a:p>
          <a:p>
            <a:pPr lvl="1"/>
            <a:r>
              <a:rPr lang="en-US" dirty="0" smtClean="0"/>
              <a:t>Thread contention</a:t>
            </a:r>
          </a:p>
          <a:p>
            <a:pPr lvl="1"/>
            <a:r>
              <a:rPr lang="en-US" dirty="0" smtClean="0"/>
              <a:t>Cross-core </a:t>
            </a:r>
            <a:r>
              <a:rPr lang="en-US" dirty="0"/>
              <a:t>thread </a:t>
            </a:r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Synchronization delays</a:t>
            </a:r>
          </a:p>
          <a:p>
            <a:pPr lvl="1"/>
            <a:r>
              <a:rPr lang="en-US" dirty="0" smtClean="0"/>
              <a:t>DirectX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Concurrency Visualizer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28750"/>
            <a:ext cx="8639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Source-code </a:t>
            </a:r>
            <a:r>
              <a:rPr lang="nl-BE" dirty="0" err="1"/>
              <a:t>annotation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(SAL</a:t>
            </a:r>
            <a:r>
              <a:rPr lang="nl-BE" dirty="0" smtClean="0"/>
              <a:t>)</a:t>
            </a:r>
          </a:p>
          <a:p>
            <a:r>
              <a:rPr lang="en-US" dirty="0" smtClean="0"/>
              <a:t>You </a:t>
            </a:r>
            <a:r>
              <a:rPr lang="en-US" dirty="0"/>
              <a:t>can annotate your code to express 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Example: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Func1(</a:t>
            </a: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*p1)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6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_(return != 0, _</a:t>
            </a:r>
            <a:r>
              <a:rPr lang="en-US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Acquires_lock</a:t>
            </a: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_(*</a:t>
            </a:r>
            <a:r>
              <a:rPr lang="en-US" sz="16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lpCriticalSection</a:t>
            </a:r>
            <a:r>
              <a:rPr lang="en-US" sz="16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BOOL WINAPI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TryEnterCriticalSection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_ LPCRITICAL_SECTION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lpCriticalSection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8900" dirty="0"/>
              <a:t>Locking annotations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class C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FooWithLocking</a:t>
            </a: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nl-BE" sz="4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EnterCriticalSection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m_cs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LeaveCriticalSection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m_cs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nl-BE" sz="4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FooWithoutLock</a:t>
            </a: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nl-BE" sz="4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4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nl-BE" sz="4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CRITICAL_SECTION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m_cs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49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BE" sz="49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Guarded_by</a:t>
            </a:r>
            <a:r>
              <a:rPr lang="nl-BE" sz="49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</a:t>
            </a:r>
            <a:r>
              <a:rPr lang="nl-BE" sz="4900" b="1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m_cs</a:t>
            </a:r>
            <a:r>
              <a:rPr lang="nl-BE" sz="4900" b="1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4900" dirty="0" err="1">
                <a:latin typeface="Consolas" panose="020B0609020204030204" pitchFamily="49" charset="0"/>
                <a:cs typeface="Consolas" panose="020B0609020204030204" pitchFamily="49" charset="0"/>
              </a:rPr>
              <a:t>m_data</a:t>
            </a: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BE" sz="49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33750"/>
            <a:ext cx="1135380" cy="270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2750"/>
            <a:ext cx="3207258" cy="182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4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more at:</a:t>
            </a:r>
            <a:br>
              <a:rPr lang="en-US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msdn.microsoft.com/en-us/library/ms182032.aspx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0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C++ </a:t>
            </a:r>
            <a:r>
              <a:rPr lang="nl-BE" sz="4000" dirty="0" err="1"/>
              <a:t>Future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http://isocpp.org/files/img/wg21-tim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90" y="1133420"/>
            <a:ext cx="9221389" cy="38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4876800" y="934375"/>
            <a:ext cx="4221480" cy="4160520"/>
          </a:xfrm>
          <a:custGeom>
            <a:avLst/>
            <a:gdLst>
              <a:gd name="connsiteX0" fmla="*/ 4213860 w 4221480"/>
              <a:gd name="connsiteY0" fmla="*/ 0 h 4160520"/>
              <a:gd name="connsiteX1" fmla="*/ 1950720 w 4221480"/>
              <a:gd name="connsiteY1" fmla="*/ 0 h 4160520"/>
              <a:gd name="connsiteX2" fmla="*/ 1950720 w 4221480"/>
              <a:gd name="connsiteY2" fmla="*/ 1104900 h 4160520"/>
              <a:gd name="connsiteX3" fmla="*/ 2247900 w 4221480"/>
              <a:gd name="connsiteY3" fmla="*/ 1120140 h 4160520"/>
              <a:gd name="connsiteX4" fmla="*/ 2240280 w 4221480"/>
              <a:gd name="connsiteY4" fmla="*/ 160782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1480" h="4160520">
                <a:moveTo>
                  <a:pt x="4213860" y="0"/>
                </a:moveTo>
                <a:lnTo>
                  <a:pt x="1950720" y="0"/>
                </a:lnTo>
                <a:lnTo>
                  <a:pt x="1950720" y="1104900"/>
                </a:lnTo>
                <a:lnTo>
                  <a:pt x="2247900" y="1120140"/>
                </a:lnTo>
                <a:lnTo>
                  <a:pt x="2240280" y="1607820"/>
                </a:lnTo>
                <a:lnTo>
                  <a:pt x="2072640" y="1668780"/>
                </a:lnTo>
                <a:lnTo>
                  <a:pt x="2065020" y="2042160"/>
                </a:lnTo>
                <a:lnTo>
                  <a:pt x="563880" y="2232660"/>
                </a:lnTo>
                <a:lnTo>
                  <a:pt x="0" y="2705100"/>
                </a:lnTo>
                <a:lnTo>
                  <a:pt x="30480" y="4160520"/>
                </a:lnTo>
                <a:lnTo>
                  <a:pt x="4221480" y="4160520"/>
                </a:lnTo>
                <a:lnTo>
                  <a:pt x="42138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Freeform 6"/>
          <p:cNvSpPr/>
          <p:nvPr/>
        </p:nvSpPr>
        <p:spPr>
          <a:xfrm>
            <a:off x="4876800" y="953425"/>
            <a:ext cx="4221480" cy="4160520"/>
          </a:xfrm>
          <a:custGeom>
            <a:avLst/>
            <a:gdLst>
              <a:gd name="connsiteX0" fmla="*/ 4213860 w 4221480"/>
              <a:gd name="connsiteY0" fmla="*/ 0 h 4160520"/>
              <a:gd name="connsiteX1" fmla="*/ 1950720 w 4221480"/>
              <a:gd name="connsiteY1" fmla="*/ 0 h 4160520"/>
              <a:gd name="connsiteX2" fmla="*/ 1950720 w 4221480"/>
              <a:gd name="connsiteY2" fmla="*/ 1104900 h 4160520"/>
              <a:gd name="connsiteX3" fmla="*/ 2247900 w 4221480"/>
              <a:gd name="connsiteY3" fmla="*/ 1120140 h 4160520"/>
              <a:gd name="connsiteX4" fmla="*/ 2240280 w 4221480"/>
              <a:gd name="connsiteY4" fmla="*/ 160782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1950720 w 4221480"/>
              <a:gd name="connsiteY2" fmla="*/ 1104900 h 4160520"/>
              <a:gd name="connsiteX3" fmla="*/ 2247900 w 4221480"/>
              <a:gd name="connsiteY3" fmla="*/ 1120140 h 4160520"/>
              <a:gd name="connsiteX4" fmla="*/ 2240280 w 4221480"/>
              <a:gd name="connsiteY4" fmla="*/ 160782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247900 w 4221480"/>
              <a:gd name="connsiteY3" fmla="*/ 1120140 h 4160520"/>
              <a:gd name="connsiteX4" fmla="*/ 2240280 w 4221480"/>
              <a:gd name="connsiteY4" fmla="*/ 160782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240280 w 4221480"/>
              <a:gd name="connsiteY4" fmla="*/ 160782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0726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613660 w 4221480"/>
              <a:gd name="connsiteY5" fmla="*/ 17449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491740 w 4221480"/>
              <a:gd name="connsiteY5" fmla="*/ 1668780 h 4160520"/>
              <a:gd name="connsiteX6" fmla="*/ 2065020 w 4221480"/>
              <a:gd name="connsiteY6" fmla="*/ 20421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491740 w 4221480"/>
              <a:gd name="connsiteY5" fmla="*/ 1668780 h 4160520"/>
              <a:gd name="connsiteX6" fmla="*/ 2446020 w 4221480"/>
              <a:gd name="connsiteY6" fmla="*/ 195072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468880 w 4221480"/>
              <a:gd name="connsiteY5" fmla="*/ 1630680 h 4160520"/>
              <a:gd name="connsiteX6" fmla="*/ 2446020 w 4221480"/>
              <a:gd name="connsiteY6" fmla="*/ 195072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468880 w 4221480"/>
              <a:gd name="connsiteY5" fmla="*/ 1630680 h 4160520"/>
              <a:gd name="connsiteX6" fmla="*/ 2476500 w 4221480"/>
              <a:gd name="connsiteY6" fmla="*/ 19659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  <a:gd name="connsiteX0" fmla="*/ 4213860 w 4221480"/>
              <a:gd name="connsiteY0" fmla="*/ 0 h 4160520"/>
              <a:gd name="connsiteX1" fmla="*/ 2910840 w 4221480"/>
              <a:gd name="connsiteY1" fmla="*/ 7620 h 4160520"/>
              <a:gd name="connsiteX2" fmla="*/ 2903220 w 4221480"/>
              <a:gd name="connsiteY2" fmla="*/ 1089660 h 4160520"/>
              <a:gd name="connsiteX3" fmla="*/ 2773680 w 4221480"/>
              <a:gd name="connsiteY3" fmla="*/ 1363980 h 4160520"/>
              <a:gd name="connsiteX4" fmla="*/ 2651760 w 4221480"/>
              <a:gd name="connsiteY4" fmla="*/ 1562100 h 4160520"/>
              <a:gd name="connsiteX5" fmla="*/ 2468880 w 4221480"/>
              <a:gd name="connsiteY5" fmla="*/ 1630680 h 4160520"/>
              <a:gd name="connsiteX6" fmla="*/ 2476500 w 4221480"/>
              <a:gd name="connsiteY6" fmla="*/ 1965960 h 4160520"/>
              <a:gd name="connsiteX7" fmla="*/ 563880 w 4221480"/>
              <a:gd name="connsiteY7" fmla="*/ 2232660 h 4160520"/>
              <a:gd name="connsiteX8" fmla="*/ 0 w 4221480"/>
              <a:gd name="connsiteY8" fmla="*/ 2705100 h 4160520"/>
              <a:gd name="connsiteX9" fmla="*/ 30480 w 4221480"/>
              <a:gd name="connsiteY9" fmla="*/ 4160520 h 4160520"/>
              <a:gd name="connsiteX10" fmla="*/ 4221480 w 4221480"/>
              <a:gd name="connsiteY10" fmla="*/ 4160520 h 4160520"/>
              <a:gd name="connsiteX11" fmla="*/ 4213860 w 4221480"/>
              <a:gd name="connsiteY11" fmla="*/ 0 h 41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1480" h="4160520">
                <a:moveTo>
                  <a:pt x="4213860" y="0"/>
                </a:moveTo>
                <a:lnTo>
                  <a:pt x="2910840" y="7620"/>
                </a:lnTo>
                <a:lnTo>
                  <a:pt x="2903220" y="1089660"/>
                </a:lnTo>
                <a:lnTo>
                  <a:pt x="2773680" y="1363980"/>
                </a:lnTo>
                <a:lnTo>
                  <a:pt x="2651760" y="1562100"/>
                </a:lnTo>
                <a:lnTo>
                  <a:pt x="2468880" y="1630680"/>
                </a:lnTo>
                <a:lnTo>
                  <a:pt x="2476500" y="1965960"/>
                </a:lnTo>
                <a:cubicBezTo>
                  <a:pt x="1892300" y="1993900"/>
                  <a:pt x="1201420" y="2143760"/>
                  <a:pt x="563880" y="2232660"/>
                </a:cubicBezTo>
                <a:lnTo>
                  <a:pt x="0" y="2705100"/>
                </a:lnTo>
                <a:lnTo>
                  <a:pt x="30480" y="4160520"/>
                </a:lnTo>
                <a:lnTo>
                  <a:pt x="4221480" y="4160520"/>
                </a:lnTo>
                <a:lnTo>
                  <a:pt x="42138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6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Lots of new features are planned for a future standard, most of it will come first in technical specifications</a:t>
            </a:r>
          </a:p>
          <a:p>
            <a:pPr lvl="1"/>
            <a:r>
              <a:rPr lang="en-US" dirty="0" smtClean="0"/>
              <a:t>File System TS (based on boost </a:t>
            </a:r>
            <a:r>
              <a:rPr lang="en-US" dirty="0" err="1" smtClean="0"/>
              <a:t>filesystem</a:t>
            </a:r>
            <a:r>
              <a:rPr lang="en-US" dirty="0" smtClean="0"/>
              <a:t> v3)</a:t>
            </a:r>
          </a:p>
          <a:p>
            <a:pPr lvl="1"/>
            <a:r>
              <a:rPr lang="en-US" dirty="0" smtClean="0"/>
              <a:t>Library fundamentals TS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::optional&lt;T&gt;</a:t>
            </a:r>
          </a:p>
          <a:p>
            <a:pPr lvl="1"/>
            <a:r>
              <a:rPr lang="en-US" dirty="0" smtClean="0"/>
              <a:t>Networking TS</a:t>
            </a:r>
          </a:p>
          <a:p>
            <a:pPr lvl="1"/>
            <a:r>
              <a:rPr lang="en-US" dirty="0" smtClean="0"/>
              <a:t>Concepts Lite TS</a:t>
            </a:r>
          </a:p>
          <a:p>
            <a:pPr lvl="2"/>
            <a:r>
              <a:rPr lang="en-US" dirty="0" smtClean="0"/>
              <a:t>Checking template uses only</a:t>
            </a:r>
          </a:p>
          <a:p>
            <a:pPr lvl="2"/>
            <a:r>
              <a:rPr lang="en-US" dirty="0" smtClean="0"/>
              <a:t>Checking template definitions comes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/>
              <a:t>Visual C++ 2013 RTM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Array extensions TS</a:t>
            </a:r>
          </a:p>
          <a:p>
            <a:pPr lvl="2"/>
            <a:r>
              <a:rPr lang="en-US" dirty="0" smtClean="0"/>
              <a:t>ARB: Array of Runtime Bounds</a:t>
            </a:r>
          </a:p>
          <a:p>
            <a:pPr lvl="2"/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dynarray</a:t>
            </a:r>
            <a:endParaRPr lang="en-US" dirty="0" smtClean="0"/>
          </a:p>
          <a:p>
            <a:pPr lvl="1"/>
            <a:r>
              <a:rPr lang="en-US" dirty="0" smtClean="0"/>
              <a:t>Concurrency TS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wait_any</a:t>
            </a:r>
            <a:r>
              <a:rPr lang="en-US" dirty="0" smtClean="0"/>
              <a:t>(), .</a:t>
            </a:r>
            <a:r>
              <a:rPr lang="en-US" dirty="0" err="1" smtClean="0"/>
              <a:t>wait_all</a:t>
            </a:r>
            <a:r>
              <a:rPr lang="en-US" dirty="0" smtClean="0"/>
              <a:t>(), …</a:t>
            </a:r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resumable</a:t>
            </a:r>
            <a:r>
              <a:rPr lang="en-US" dirty="0" smtClean="0"/>
              <a:t> / __await</a:t>
            </a:r>
          </a:p>
          <a:p>
            <a:pPr lvl="1"/>
            <a:r>
              <a:rPr lang="en-US" dirty="0" smtClean="0"/>
              <a:t>Parallelism TS</a:t>
            </a:r>
          </a:p>
          <a:p>
            <a:pPr lvl="2"/>
            <a:r>
              <a:rPr lang="en-US" dirty="0" smtClean="0"/>
              <a:t>Execution policies:</a:t>
            </a:r>
          </a:p>
          <a:p>
            <a:pPr lvl="3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seq</a:t>
            </a:r>
            <a:r>
              <a:rPr lang="en-US" dirty="0" smtClean="0"/>
              <a:t> (sequential)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 (parallel)</a:t>
            </a:r>
          </a:p>
          <a:p>
            <a:pPr lvl="3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vec</a:t>
            </a:r>
            <a:r>
              <a:rPr lang="en-US" dirty="0" smtClean="0"/>
              <a:t> (vector)</a:t>
            </a:r>
          </a:p>
          <a:p>
            <a:pPr lvl="2"/>
            <a:r>
              <a:rPr lang="en-US" dirty="0"/>
              <a:t>Example: </a:t>
            </a:r>
            <a:r>
              <a:rPr lang="en-US" dirty="0" smtClean="0"/>
              <a:t>sort(</a:t>
            </a:r>
            <a:r>
              <a:rPr lang="en-US" dirty="0" err="1" smtClean="0"/>
              <a:t>std</a:t>
            </a:r>
            <a:r>
              <a:rPr lang="en-US" dirty="0"/>
              <a:t>::par, begin(v), end(v</a:t>
            </a:r>
            <a:r>
              <a:rPr lang="en-US" dirty="0" smtClean="0"/>
              <a:t>));</a:t>
            </a:r>
          </a:p>
          <a:p>
            <a:pPr lvl="2"/>
            <a:r>
              <a:rPr lang="en-US" dirty="0" smtClean="0"/>
              <a:t>Extensible, example: </a:t>
            </a:r>
            <a:r>
              <a:rPr lang="en-US" dirty="0"/>
              <a:t>sort(</a:t>
            </a:r>
            <a:r>
              <a:rPr lang="en-US" dirty="0" err="1"/>
              <a:t>compute_this_in_the_cloud</a:t>
            </a:r>
            <a:r>
              <a:rPr lang="en-US" dirty="0"/>
              <a:t>, begin(v), end(v));</a:t>
            </a:r>
          </a:p>
        </p:txBody>
      </p:sp>
    </p:spTree>
    <p:extLst>
      <p:ext uri="{BB962C8B-B14F-4D97-AF65-F5344CB8AC3E}">
        <p14:creationId xmlns:p14="http://schemas.microsoft.com/office/powerpoint/2010/main" val="28568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 smtClean="0">
                <a:latin typeface="Segoe UI Semibold" pitchFamily="34" charset="0"/>
              </a:rPr>
              <a:t>?</a:t>
            </a:r>
            <a:endParaRPr lang="en-US" sz="16600" b="1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971550"/>
            <a:ext cx="4919717" cy="28660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Resizable and searchable</a:t>
            </a:r>
            <a:br>
              <a:rPr lang="en-US" sz="2400" dirty="0" smtClean="0"/>
            </a:br>
            <a:r>
              <a:rPr lang="en-US" sz="2400" dirty="0" smtClean="0"/>
              <a:t>options window!</a:t>
            </a:r>
          </a:p>
        </p:txBody>
      </p:sp>
      <p:sp>
        <p:nvSpPr>
          <p:cNvPr id="4" name="Oval 3"/>
          <p:cNvSpPr/>
          <p:nvPr/>
        </p:nvSpPr>
        <p:spPr>
          <a:xfrm>
            <a:off x="8753475" y="3585181"/>
            <a:ext cx="38100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4105275" y="1132799"/>
            <a:ext cx="174498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05725"/>
            <a:ext cx="4419600" cy="3104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305300" y="4804381"/>
            <a:ext cx="38100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1619250" y="2580599"/>
            <a:ext cx="2800350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43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2818</Words>
  <Application>Microsoft Office PowerPoint</Application>
  <PresentationFormat>On-screen Show (16:9)</PresentationFormat>
  <Paragraphs>681</Paragraphs>
  <Slides>82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WidescreenPres</vt:lpstr>
      <vt:lpstr>What's new in Microsoft Visual C++ 2013</vt:lpstr>
      <vt:lpstr>Agenda</vt:lpstr>
      <vt:lpstr>Desktop UI</vt:lpstr>
      <vt:lpstr>Desktop UI</vt:lpstr>
      <vt:lpstr>Desktop UI</vt:lpstr>
      <vt:lpstr>SpeedCop</vt:lpstr>
      <vt:lpstr>SpeedCop</vt:lpstr>
      <vt:lpstr>Visual C++ 2013 RTM</vt:lpstr>
      <vt:lpstr>IDE</vt:lpstr>
      <vt:lpstr>IDE</vt:lpstr>
      <vt:lpstr>IDE</vt:lpstr>
      <vt:lpstr>IDE</vt:lpstr>
      <vt:lpstr>IDE</vt:lpstr>
      <vt:lpstr>IDE</vt:lpstr>
      <vt:lpstr>IDE</vt:lpstr>
      <vt:lpstr>IDE</vt:lpstr>
      <vt:lpstr>IDE (C++ Specific)</vt:lpstr>
      <vt:lpstr>IDE (C++ Specific)</vt:lpstr>
      <vt:lpstr>New C++ Features in VC++2013 RTM</vt:lpstr>
      <vt:lpstr>Explicit Conversion Operators (C++11)</vt:lpstr>
      <vt:lpstr>Explicit Conversion Operators (C++11)</vt:lpstr>
      <vt:lpstr>Raw String Literals (C++11)</vt:lpstr>
      <vt:lpstr>Function Template Default Arguments (C++11)</vt:lpstr>
      <vt:lpstr>Delegating Constructors (C++11)</vt:lpstr>
      <vt:lpstr>Uniform Initialization / initializer_list (C++11)</vt:lpstr>
      <vt:lpstr>Variadic Templates (C++11)</vt:lpstr>
      <vt:lpstr>Variadic Templates (C++11)</vt:lpstr>
      <vt:lpstr>Non-Static Data Member Initializers (C++11)</vt:lpstr>
      <vt:lpstr>= default (C++11)</vt:lpstr>
      <vt:lpstr>= delete (C++11)</vt:lpstr>
      <vt:lpstr>= delete (C++11)</vt:lpstr>
      <vt:lpstr>Type aliases (C++11)</vt:lpstr>
      <vt:lpstr>cbegin() / cend() (C++14)</vt:lpstr>
      <vt:lpstr>make_unique (C++14)</vt:lpstr>
      <vt:lpstr>Visual C++ 2013 Nov CTP</vt:lpstr>
      <vt:lpstr>Visual C++ November 2013 CTP</vt:lpstr>
      <vt:lpstr>New C++ Features in VC++2013 Nov CTP</vt:lpstr>
      <vt:lpstr>__func__ (C++11)</vt:lpstr>
      <vt:lpstr>noexcept (C++11)</vt:lpstr>
      <vt:lpstr>constexpr (C++11)</vt:lpstr>
      <vt:lpstr>Inheriting Constructors (C++11)</vt:lpstr>
      <vt:lpstr>Inheriting Constructors (C++11)</vt:lpstr>
      <vt:lpstr>Function Return Type Deduction (C++14)</vt:lpstr>
      <vt:lpstr>Function Return Type Deduction (C++14)</vt:lpstr>
      <vt:lpstr>Function Return Type Deduction (C++14)</vt:lpstr>
      <vt:lpstr>decltype(auto) (C++14)</vt:lpstr>
      <vt:lpstr>decltype(auto) (C++14)</vt:lpstr>
      <vt:lpstr>Generic Lambdas (C++14)</vt:lpstr>
      <vt:lpstr>__resumable / __await (C++TS?)</vt:lpstr>
      <vt:lpstr>__resumable / __await (C++TS?)</vt:lpstr>
      <vt:lpstr>__resumable / __await (C++TS?)</vt:lpstr>
      <vt:lpstr>__resumable / __await (C++TS?)</vt:lpstr>
      <vt:lpstr>__resumable / __await (C++TS?)</vt:lpstr>
      <vt:lpstr>Visual C++ Update 2 CTP2</vt:lpstr>
      <vt:lpstr>AVX2</vt:lpstr>
      <vt:lpstr>Rename Refactoring in VC++ 2013</vt:lpstr>
      <vt:lpstr>Rename Refactoring in VC++2013</vt:lpstr>
      <vt:lpstr>PowerPoint Presentation</vt:lpstr>
      <vt:lpstr>Debugging in VC++ 2013</vt:lpstr>
      <vt:lpstr>Debugging – Async</vt:lpstr>
      <vt:lpstr>Debugging – Just-My-Code</vt:lpstr>
      <vt:lpstr>Debugging – Just-My-Code</vt:lpstr>
      <vt:lpstr>Debugging – Dump Files</vt:lpstr>
      <vt:lpstr>Debugging – /d2Zi+ for Locals</vt:lpstr>
      <vt:lpstr>Debugging – /d2Zi+ for Locals</vt:lpstr>
      <vt:lpstr>Debugging – C++ AMP</vt:lpstr>
      <vt:lpstr>Debugging – C++ AMP</vt:lpstr>
      <vt:lpstr>Debugging – C++ AMP</vt:lpstr>
      <vt:lpstr>Debugging – C++ AMP</vt:lpstr>
      <vt:lpstr>Debugging – C++ AMP</vt:lpstr>
      <vt:lpstr>Debugging – Concurrency Visualizer</vt:lpstr>
      <vt:lpstr>Debugging – Concurrency Visualizer</vt:lpstr>
      <vt:lpstr>Debugging – Concurrency Visualizer</vt:lpstr>
      <vt:lpstr>SAL Annotations</vt:lpstr>
      <vt:lpstr>SAL Annotations</vt:lpstr>
      <vt:lpstr>SAL Annotations</vt:lpstr>
      <vt:lpstr>C++ Future</vt:lpstr>
      <vt:lpstr>C++ Future</vt:lpstr>
      <vt:lpstr>C++ Future</vt:lpstr>
      <vt:lpstr>C++ Future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2014-03-17T15:52:54Z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