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67.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5"/>
  </p:notesMasterIdLst>
  <p:handoutMasterIdLst>
    <p:handoutMasterId r:id="rId76"/>
  </p:handoutMasterIdLst>
  <p:sldIdLst>
    <p:sldId id="836" r:id="rId2"/>
    <p:sldId id="840" r:id="rId3"/>
    <p:sldId id="843" r:id="rId4"/>
    <p:sldId id="844" r:id="rId5"/>
    <p:sldId id="845" r:id="rId6"/>
    <p:sldId id="846" r:id="rId7"/>
    <p:sldId id="847" r:id="rId8"/>
    <p:sldId id="854" r:id="rId9"/>
    <p:sldId id="855" r:id="rId10"/>
    <p:sldId id="856" r:id="rId11"/>
    <p:sldId id="902" r:id="rId12"/>
    <p:sldId id="857" r:id="rId13"/>
    <p:sldId id="858" r:id="rId14"/>
    <p:sldId id="859" r:id="rId15"/>
    <p:sldId id="860" r:id="rId16"/>
    <p:sldId id="927" r:id="rId17"/>
    <p:sldId id="916" r:id="rId18"/>
    <p:sldId id="917" r:id="rId19"/>
    <p:sldId id="918" r:id="rId20"/>
    <p:sldId id="909" r:id="rId21"/>
    <p:sldId id="910" r:id="rId22"/>
    <p:sldId id="911" r:id="rId23"/>
    <p:sldId id="912" r:id="rId24"/>
    <p:sldId id="913" r:id="rId25"/>
    <p:sldId id="914" r:id="rId26"/>
    <p:sldId id="863" r:id="rId27"/>
    <p:sldId id="864" r:id="rId28"/>
    <p:sldId id="865" r:id="rId29"/>
    <p:sldId id="866" r:id="rId30"/>
    <p:sldId id="867" r:id="rId31"/>
    <p:sldId id="868" r:id="rId32"/>
    <p:sldId id="869" r:id="rId33"/>
    <p:sldId id="870" r:id="rId34"/>
    <p:sldId id="871" r:id="rId35"/>
    <p:sldId id="925" r:id="rId36"/>
    <p:sldId id="926" r:id="rId37"/>
    <p:sldId id="915" r:id="rId38"/>
    <p:sldId id="873" r:id="rId39"/>
    <p:sldId id="874" r:id="rId40"/>
    <p:sldId id="875" r:id="rId41"/>
    <p:sldId id="903" r:id="rId42"/>
    <p:sldId id="904" r:id="rId43"/>
    <p:sldId id="876" r:id="rId44"/>
    <p:sldId id="877" r:id="rId45"/>
    <p:sldId id="878" r:id="rId46"/>
    <p:sldId id="881" r:id="rId47"/>
    <p:sldId id="882" r:id="rId48"/>
    <p:sldId id="883" r:id="rId49"/>
    <p:sldId id="884" r:id="rId50"/>
    <p:sldId id="885" r:id="rId51"/>
    <p:sldId id="886" r:id="rId52"/>
    <p:sldId id="887" r:id="rId53"/>
    <p:sldId id="888" r:id="rId54"/>
    <p:sldId id="889" r:id="rId55"/>
    <p:sldId id="890" r:id="rId56"/>
    <p:sldId id="891" r:id="rId57"/>
    <p:sldId id="922" r:id="rId58"/>
    <p:sldId id="919" r:id="rId59"/>
    <p:sldId id="920" r:id="rId60"/>
    <p:sldId id="923" r:id="rId61"/>
    <p:sldId id="893" r:id="rId62"/>
    <p:sldId id="894" r:id="rId63"/>
    <p:sldId id="895" r:id="rId64"/>
    <p:sldId id="896" r:id="rId65"/>
    <p:sldId id="897" r:id="rId66"/>
    <p:sldId id="905" r:id="rId67"/>
    <p:sldId id="906" r:id="rId68"/>
    <p:sldId id="907" r:id="rId69"/>
    <p:sldId id="908" r:id="rId70"/>
    <p:sldId id="924" r:id="rId71"/>
    <p:sldId id="268" r:id="rId72"/>
    <p:sldId id="387" r:id="rId73"/>
    <p:sldId id="900"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AEE1610-0505-CA4A-BCC7-AA58FD6B1707}">
          <p14:sldIdLst>
            <p14:sldId id="836"/>
            <p14:sldId id="840"/>
            <p14:sldId id="843"/>
            <p14:sldId id="844"/>
            <p14:sldId id="845"/>
            <p14:sldId id="846"/>
            <p14:sldId id="847"/>
            <p14:sldId id="854"/>
            <p14:sldId id="855"/>
            <p14:sldId id="856"/>
            <p14:sldId id="902"/>
            <p14:sldId id="857"/>
            <p14:sldId id="858"/>
            <p14:sldId id="859"/>
            <p14:sldId id="860"/>
            <p14:sldId id="927"/>
            <p14:sldId id="916"/>
            <p14:sldId id="917"/>
            <p14:sldId id="918"/>
            <p14:sldId id="909"/>
            <p14:sldId id="910"/>
            <p14:sldId id="911"/>
            <p14:sldId id="912"/>
            <p14:sldId id="913"/>
            <p14:sldId id="914"/>
            <p14:sldId id="863"/>
            <p14:sldId id="864"/>
            <p14:sldId id="865"/>
            <p14:sldId id="866"/>
            <p14:sldId id="867"/>
            <p14:sldId id="868"/>
            <p14:sldId id="869"/>
            <p14:sldId id="870"/>
            <p14:sldId id="871"/>
            <p14:sldId id="925"/>
            <p14:sldId id="926"/>
            <p14:sldId id="915"/>
            <p14:sldId id="873"/>
            <p14:sldId id="874"/>
            <p14:sldId id="875"/>
            <p14:sldId id="903"/>
            <p14:sldId id="904"/>
            <p14:sldId id="876"/>
            <p14:sldId id="877"/>
            <p14:sldId id="878"/>
            <p14:sldId id="881"/>
            <p14:sldId id="882"/>
            <p14:sldId id="883"/>
            <p14:sldId id="884"/>
            <p14:sldId id="885"/>
            <p14:sldId id="886"/>
            <p14:sldId id="887"/>
            <p14:sldId id="888"/>
            <p14:sldId id="889"/>
            <p14:sldId id="890"/>
            <p14:sldId id="891"/>
            <p14:sldId id="922"/>
            <p14:sldId id="919"/>
            <p14:sldId id="920"/>
            <p14:sldId id="923"/>
            <p14:sldId id="893"/>
            <p14:sldId id="894"/>
            <p14:sldId id="895"/>
            <p14:sldId id="896"/>
            <p14:sldId id="897"/>
            <p14:sldId id="905"/>
            <p14:sldId id="906"/>
            <p14:sldId id="907"/>
            <p14:sldId id="908"/>
            <p14:sldId id="924"/>
            <p14:sldId id="268"/>
            <p14:sldId id="387"/>
            <p14:sldId id="90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C5C8B"/>
    <a:srgbClr val="FF3300"/>
    <a:srgbClr val="0000FF"/>
    <a:srgbClr val="FF0000"/>
    <a:srgbClr val="0080FF"/>
    <a:srgbClr val="3F5842"/>
    <a:srgbClr val="595A5A"/>
    <a:srgbClr val="A32D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81791" autoAdjust="0"/>
  </p:normalViewPr>
  <p:slideViewPr>
    <p:cSldViewPr snapToObjects="1">
      <p:cViewPr>
        <p:scale>
          <a:sx n="54" d="100"/>
          <a:sy n="54" d="100"/>
        </p:scale>
        <p:origin x="-2280" y="-461"/>
      </p:cViewPr>
      <p:guideLst>
        <p:guide orient="horz" pos="2880"/>
        <p:guide orient="horz" pos="1392"/>
        <p:guide pos="3840"/>
        <p:guide pos="19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90" d="100"/>
          <a:sy n="90" d="100"/>
        </p:scale>
        <p:origin x="-347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t>1/22/2013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t>‹#›</a:t>
            </a:fld>
            <a:endParaRPr lang="en-US"/>
          </a:p>
        </p:txBody>
      </p:sp>
    </p:spTree>
    <p:extLst>
      <p:ext uri="{BB962C8B-B14F-4D97-AF65-F5344CB8AC3E}">
        <p14:creationId xmlns:p14="http://schemas.microsoft.com/office/powerpoint/2010/main" val="259509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t>1/22/2013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t>‹#›</a:t>
            </a:fld>
            <a:endParaRPr lang="en-US"/>
          </a:p>
        </p:txBody>
      </p:sp>
    </p:spTree>
    <p:extLst>
      <p:ext uri="{BB962C8B-B14F-4D97-AF65-F5344CB8AC3E}">
        <p14:creationId xmlns:p14="http://schemas.microsoft.com/office/powerpoint/2010/main" val="3291766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a:t>
            </a:fld>
            <a:endParaRPr lang="en-US"/>
          </a:p>
        </p:txBody>
      </p:sp>
    </p:spTree>
    <p:extLst>
      <p:ext uri="{BB962C8B-B14F-4D97-AF65-F5344CB8AC3E}">
        <p14:creationId xmlns:p14="http://schemas.microsoft.com/office/powerpoint/2010/main" val="354401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Genetic algorithms: have a set of "genes", evolve based on feedback. in this case, program crashes/defects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Genetic algorithms: have a set of "genes", evolve based on feedback. in this case, program crashes/defects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Mention the Unix utility paper.  </a:t>
            </a:r>
          </a:p>
          <a:p>
            <a:endParaRPr lang="en"/>
          </a:p>
          <a:p>
            <a:pPr lvl="0" rtl="0">
              <a:buNone/>
            </a:pPr>
            <a:r>
              <a:rPr lang="en"/>
              <a:t>Highlights:</a:t>
            </a:r>
          </a:p>
          <a:p>
            <a:pPr lvl="0" rtl="0">
              <a:buNone/>
            </a:pPr>
            <a:r>
              <a:rPr lang="en"/>
              <a:t>- most assume OS and utilities are more thoroughly tested </a:t>
            </a:r>
          </a:p>
          <a:p>
            <a:pPr lvl="0" rtl="0">
              <a:buNone/>
            </a:pPr>
            <a:r>
              <a:rPr lang="en"/>
              <a:t>- able to crash 25-33% of the utility programs on any version of UNIX that was</a:t>
            </a:r>
          </a:p>
          <a:p>
            <a:pPr lvl="0" rtl="0">
              <a:buNone/>
            </a:pPr>
            <a:r>
              <a:rPr lang="en"/>
              <a:t>tested</a:t>
            </a:r>
          </a:p>
          <a:p>
            <a:pPr lvl="0" rtl="0">
              <a:buNone/>
            </a:pPr>
            <a:r>
              <a:rPr lang="en"/>
              <a:t>- large spectrum of vulnerability types disclosed</a:t>
            </a:r>
          </a:p>
          <a:p>
            <a:endParaRPr lang="e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4. Besides MC, there were 3 general methods of finding bugs. One of them is Testing (Fuzzing, test cases ..) What are the other two general techniques? (optional: what is one advantage or disadvantage of these two techniques over testing?)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Answer: Model Checking and Manual Inspection.</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19</a:t>
            </a:fld>
            <a:endParaRPr lang="en-US"/>
          </a:p>
        </p:txBody>
      </p:sp>
    </p:spTree>
    <p:extLst>
      <p:ext uri="{BB962C8B-B14F-4D97-AF65-F5344CB8AC3E}">
        <p14:creationId xmlns:p14="http://schemas.microsoft.com/office/powerpoint/2010/main" val="4038556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
- mention there is static taint analysis</a:t>
            </a:r>
          </a:p>
          <a:p>
            <a:endParaRPr lang="en"/>
          </a:p>
          <a:p>
            <a:pPr lvl="0" rtl="0">
              <a:buClr>
                <a:srgbClr val="000000"/>
              </a:buClr>
              <a:buSzPct val="100000"/>
              <a:buFont typeface="Arial"/>
              <a:buNone/>
            </a:pPr>
            <a:r>
              <a:rPr lang="en"/>
              <a:t>In dynamic taint analysis, we label data originating from or arithmetically derived from untrusted sources such as the network as tainted. We keep track of the propagation of tainted data as the program executes (i.e., what data in memory is tainted), and detect when tainted data is used in dangerous ways that could indicate an attack. This approach allows us to detect overwrite attacks, attacks that cause a sensitive value (such as return addresses, function pointers, format strings, etc.) to be overwritten with the attacker’s data. Most commonly occurring exploits fall into this class of attacks.</a:t>
            </a:r>
          </a:p>
          <a:p>
            <a:endParaRPr lang="e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
- mention there is static taint analysis</a:t>
            </a:r>
          </a:p>
          <a:p>
            <a:endParaRPr lang="en"/>
          </a:p>
          <a:p>
            <a:pPr lvl="0" rtl="0">
              <a:buClr>
                <a:srgbClr val="000000"/>
              </a:buClr>
              <a:buSzPct val="100000"/>
              <a:buFont typeface="Arial"/>
              <a:buNone/>
            </a:pPr>
            <a:r>
              <a:rPr lang="en"/>
              <a:t>In dynamic taint analysis, we label data originating from or arithmetically derived from untrusted sources such as the network as tainted. We keep track of the propagation of tainted data as the program executes (i.e., what data in memory is tainted), and detect when tainted data is used in dangerous ways that could indicate an attack. This approach allows us to detect overwrite attacks, attacks that cause a sensitive value (such as return addresses, function pointers, format strings, etc.) to be overwritten with the attacker’s data. Most commonly occurring exploits fall into this class of attacks.</a:t>
            </a:r>
          </a:p>
          <a:p>
            <a:endParaRPr lang="e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e = epsilon</a:t>
            </a:r>
          </a:p>
          <a:p>
            <a:pPr lvl="0" rtl="0">
              <a:buNone/>
            </a:pPr>
            <a:r>
              <a:rPr lang="en"/>
              <a:t>t = tau</a:t>
            </a:r>
          </a:p>
          <a:p>
            <a:pPr>
              <a:buNone/>
            </a:pPr>
            <a:r>
              <a:rPr lang="en"/>
              <a:t>T = gamma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e = epsilon</a:t>
            </a:r>
          </a:p>
          <a:p>
            <a:pPr lvl="0" rtl="0">
              <a:buNone/>
            </a:pPr>
            <a:r>
              <a:rPr lang="en"/>
              <a:t>t = tau</a:t>
            </a:r>
          </a:p>
          <a:p>
            <a:pPr lvl="0" rtl="0">
              <a:buNone/>
            </a:pPr>
            <a:r>
              <a:rPr lang="en"/>
              <a:t>T = gamma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smtClean="0">
                <a:solidFill>
                  <a:schemeClr val="tx1"/>
                </a:solidFill>
                <a:effectLst/>
                <a:latin typeface="+mn-lt"/>
                <a:ea typeface="+mn-ea"/>
                <a:cs typeface="+mn-cs"/>
              </a:rPr>
              <a:t>2. Why do formal verification techniques generally find fewer bugs than meta-level compilation?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Answer: Formal verification usually only verifies small amounts of the code base due to the difficulty in writing specifications.  In contrast, most code goes through meta-level compilation, making the technique applicable to millions of lines of code or only a few lines of code.</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rtl="0">
              <a:spcBef>
                <a:spcPts val="480"/>
              </a:spcBef>
              <a:buNone/>
            </a:pPr>
            <a:r>
              <a:rPr lang="en"/>
              <a:t>subset of functionality: </a:t>
            </a:r>
            <a:r>
              <a:rPr lang="en">
                <a:solidFill>
                  <a:schemeClr val="dk1"/>
                </a:solidFill>
              </a:rPr>
              <a:t>Undecidability, Missing Features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b="1" dirty="0" smtClean="0"/>
              <a:t>Sub-</a:t>
            </a:r>
            <a:r>
              <a:rPr lang="en-US" b="1" dirty="0" err="1" smtClean="0"/>
              <a:t>exp</a:t>
            </a:r>
            <a:r>
              <a:rPr lang="en-US" b="1" dirty="0" smtClean="0"/>
              <a:t>:</a:t>
            </a:r>
            <a:r>
              <a:rPr lang="en-US" baseline="0" dirty="0" smtClean="0"/>
              <a:t> (SUBSUMPTION) </a:t>
            </a:r>
            <a:r>
              <a:rPr lang="en-US" sz="1200" b="0" i="0" u="none" strike="noStrike" kern="1200" baseline="0" dirty="0" smtClean="0">
                <a:solidFill>
                  <a:schemeClr val="tx1"/>
                </a:solidFill>
                <a:latin typeface="+mn-lt"/>
                <a:ea typeface="+mn-ea"/>
                <a:cs typeface="+mn-cs"/>
              </a:rPr>
              <a:t>We use sub-typing to implement our intuition that we can always up-classify a value</a:t>
            </a:r>
          </a:p>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smtClean="0">
                <a:solidFill>
                  <a:schemeClr val="tx1"/>
                </a:solidFill>
                <a:effectLst/>
                <a:latin typeface="+mn-lt"/>
                <a:ea typeface="+mn-ea"/>
                <a:cs typeface="+mn-cs"/>
              </a:rPr>
              <a:t>What is at least one disadvantage of dynamically testing code for rule violations?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Answers:</a:t>
            </a: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Growth of execution paths</a:t>
            </a:r>
          </a:p>
          <a:p>
            <a:pPr rtl="0" fontAlgn="base"/>
            <a:r>
              <a:rPr lang="en-US" sz="1200" b="0" i="0" u="none" strike="noStrike" kern="1200" dirty="0" smtClean="0">
                <a:solidFill>
                  <a:schemeClr val="tx1"/>
                </a:solidFill>
                <a:effectLst/>
                <a:latin typeface="+mn-lt"/>
                <a:ea typeface="+mn-ea"/>
                <a:cs typeface="+mn-cs"/>
              </a:rPr>
              <a:t>Requires execution of the code, which is oftentimes unreasonable (e.g. acquiring thousands of devices to test device drivers)</a:t>
            </a:r>
          </a:p>
          <a:p>
            <a:pPr rtl="0" fontAlgn="base"/>
            <a:r>
              <a:rPr lang="en-US" sz="1200" b="0" i="0" u="none" strike="noStrike" kern="1200" dirty="0" smtClean="0">
                <a:solidFill>
                  <a:schemeClr val="tx1"/>
                </a:solidFill>
                <a:effectLst/>
                <a:latin typeface="+mn-lt"/>
                <a:ea typeface="+mn-ea"/>
                <a:cs typeface="+mn-cs"/>
              </a:rPr>
              <a:t>Development of tests that fully exercise all paths</a:t>
            </a:r>
          </a:p>
          <a:p>
            <a:pPr rtl="0" fontAlgn="base"/>
            <a:r>
              <a:rPr lang="en-US" sz="1200" b="0" i="0" u="none" strike="noStrike" kern="1200" dirty="0" smtClean="0">
                <a:solidFill>
                  <a:schemeClr val="tx1"/>
                </a:solidFill>
                <a:effectLst/>
                <a:latin typeface="+mn-lt"/>
                <a:ea typeface="+mn-ea"/>
                <a:cs typeface="+mn-cs"/>
              </a:rPr>
              <a:t>Inability to scale to large or complex code bases (time to create and execute tests, etc.)</a:t>
            </a:r>
          </a:p>
          <a:p>
            <a:pPr rtl="0" fontAlgn="base"/>
            <a:r>
              <a:rPr lang="en-US" sz="1200" b="0" i="0" u="none" strike="noStrike" kern="1200" dirty="0" smtClean="0">
                <a:solidFill>
                  <a:schemeClr val="tx1"/>
                </a:solidFill>
                <a:effectLst/>
                <a:latin typeface="+mn-lt"/>
                <a:ea typeface="+mn-ea"/>
                <a:cs typeface="+mn-cs"/>
              </a:rPr>
              <a:t>Difficulty in finding the cause of a test failure</a:t>
            </a:r>
          </a:p>
          <a:p>
            <a:r>
              <a:rPr lang="en-US" dirty="0" smtClean="0"/>
              <a:t/>
            </a:r>
            <a:br>
              <a:rPr lang="en-US" dirty="0" smtClean="0"/>
            </a:b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a:t>-Wall in gcc</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solidFill>
                  <a:srgbClr val="333333"/>
                </a:solidFill>
              </a:rPr>
              <a:t>The primary advantage of dynamic analysis: It reveals subtle defects or vulnerabilities whose cause is too complex to be discovered by static analysis. Dynamic analysis can play a role in security assurance, but its primary goal is finding and debugging errors.</a:t>
            </a:r>
          </a:p>
          <a:p>
            <a:endParaRPr lang="en">
              <a:solidFill>
                <a:srgbClr val="333333"/>
              </a:solidFill>
            </a:endParaRPr>
          </a:p>
          <a:p>
            <a:pPr lvl="0" rtl="0">
              <a:buNone/>
            </a:pPr>
            <a:r>
              <a:rPr lang="en" sz="1000"/>
              <a:t>Valgrind runs programs on a virtual processor and can detect memory errors (e.g., misuse of malloc/free)  and race conditions in multithreaded programs.</a:t>
            </a:r>
          </a:p>
          <a:p>
            <a:endParaRPr lang="en" sz="1000"/>
          </a:p>
          <a:p>
            <a:endParaRPr lang="en" sz="10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smtClean="0">
                <a:solidFill>
                  <a:schemeClr val="tx1"/>
                </a:solidFill>
                <a:effectLst/>
                <a:latin typeface="+mn-lt"/>
                <a:ea typeface="+mn-ea"/>
                <a:cs typeface="+mn-cs"/>
              </a:rPr>
              <a:t>5. How is a rule/template that needs to be enforced converted from an </a:t>
            </a:r>
            <a:r>
              <a:rPr lang="en-US" sz="1200" b="0" i="0" u="none" strike="noStrike" kern="1200" dirty="0" err="1" smtClean="0">
                <a:solidFill>
                  <a:schemeClr val="tx1"/>
                </a:solidFill>
                <a:effectLst/>
                <a:latin typeface="+mn-lt"/>
                <a:ea typeface="+mn-ea"/>
                <a:cs typeface="+mn-cs"/>
              </a:rPr>
              <a:t>english</a:t>
            </a:r>
            <a:r>
              <a:rPr lang="en-US" sz="1200" b="0" i="0" u="none" strike="noStrike" kern="1200" dirty="0" smtClean="0">
                <a:solidFill>
                  <a:schemeClr val="tx1"/>
                </a:solidFill>
                <a:effectLst/>
                <a:latin typeface="+mn-lt"/>
                <a:ea typeface="+mn-ea"/>
                <a:cs typeface="+mn-cs"/>
              </a:rPr>
              <a:t> language proverb (“Always do X before Y”) to an extension that is enforced by the compiler?</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Answer: The extension is written in a high level language (</a:t>
            </a:r>
            <a:r>
              <a:rPr lang="en-US" sz="1200" b="0" i="1" u="none" strike="noStrike" kern="1200" dirty="0" smtClean="0">
                <a:solidFill>
                  <a:schemeClr val="tx1"/>
                </a:solidFill>
                <a:effectLst/>
                <a:latin typeface="+mn-lt"/>
                <a:ea typeface="+mn-ea"/>
                <a:cs typeface="+mn-cs"/>
              </a:rPr>
              <a:t>metal</a:t>
            </a:r>
            <a:r>
              <a:rPr lang="en-US" sz="1200" b="0" i="0" u="none" strike="noStrike" kern="1200" dirty="0" smtClean="0">
                <a:solidFill>
                  <a:schemeClr val="tx1"/>
                </a:solidFill>
                <a:effectLst/>
                <a:latin typeface="+mn-lt"/>
                <a:ea typeface="+mn-ea"/>
                <a:cs typeface="+mn-cs"/>
              </a:rPr>
              <a:t>) which pattern matches code into states and captures a checker within a state machine (SM). Then, this extension is dynamically linked through the extensible compiler, </a:t>
            </a:r>
            <a:r>
              <a:rPr lang="en-US" sz="1200" b="0" i="1" u="none" strike="noStrike" kern="1200" dirty="0" err="1" smtClean="0">
                <a:solidFill>
                  <a:schemeClr val="tx1"/>
                </a:solidFill>
                <a:effectLst/>
                <a:latin typeface="+mn-lt"/>
                <a:ea typeface="+mn-ea"/>
                <a:cs typeface="+mn-cs"/>
              </a:rPr>
              <a:t>xg</a:t>
            </a:r>
            <a:r>
              <a:rPr lang="en-US" sz="1200" b="0" i="1" u="none" strike="noStrike"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 Compiler applies the extension after it translates functions into its internal representations. </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smtClean="0">
                <a:solidFill>
                  <a:schemeClr val="tx1"/>
                </a:solidFill>
                <a:effectLst/>
                <a:latin typeface="+mn-lt"/>
                <a:ea typeface="+mn-ea"/>
                <a:cs typeface="+mn-cs"/>
              </a:rPr>
              <a:t>6. The Metal SM can be applied linearly through code (flow-insensitive), as well as down all paths (flow-sensitive). Even though flow-sensitive execution may have an exploding number of execution paths, how do the authors mitigate this issue?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Answer: The authors of MC use aggressive caching to prune redundant code paths where SM follows paths that join and reach the join point in the same state. This works because a deterministic SM applied to the same input and same state must compute the same result.</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8. Is MC used for local analysis, global analysis, or both?</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Answer:  Both.  MC was originally written to support local analysis (analysis within a single function), but extensions to the compiler, </a:t>
            </a:r>
            <a:r>
              <a:rPr lang="en-US" sz="1200" b="0" i="1" u="none" strike="noStrike" kern="1200" dirty="0" err="1" smtClean="0">
                <a:solidFill>
                  <a:schemeClr val="tx1"/>
                </a:solidFill>
                <a:effectLst/>
                <a:latin typeface="+mn-lt"/>
                <a:ea typeface="+mn-ea"/>
                <a:cs typeface="+mn-cs"/>
              </a:rPr>
              <a:t>xg</a:t>
            </a:r>
            <a:r>
              <a:rPr lang="en-US" sz="1200" b="0" i="1" u="none" strike="noStrike"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 were made such that limited global analysis was possible through the same local techniques, used at a larger scale.</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smtClean="0"/>
          </a:p>
          <a:p>
            <a:pPr rtl="0"/>
            <a:r>
              <a:rPr lang="en-US" sz="1200" b="0" i="0" u="none" strike="noStrike" kern="1200" dirty="0" smtClean="0">
                <a:solidFill>
                  <a:schemeClr val="tx1"/>
                </a:solidFill>
                <a:effectLst/>
                <a:latin typeface="+mn-lt"/>
                <a:ea typeface="+mn-ea"/>
                <a:cs typeface="+mn-cs"/>
              </a:rPr>
              <a:t>How is MC’s limited global analysis facilitated?</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Answer: A two-pass style is used, first a local pass applied at the function level, then after CFGs are stored for each function (using </a:t>
            </a:r>
            <a:r>
              <a:rPr lang="en-US" sz="1200" b="0" i="1" u="none" strike="noStrike" kern="1200" dirty="0" err="1" smtClean="0">
                <a:solidFill>
                  <a:schemeClr val="tx1"/>
                </a:solidFill>
                <a:effectLst/>
                <a:latin typeface="+mn-lt"/>
                <a:ea typeface="+mn-ea"/>
                <a:cs typeface="+mn-cs"/>
              </a:rPr>
              <a:t>xg</a:t>
            </a:r>
            <a:r>
              <a:rPr lang="en-US" sz="1200" b="0" i="1" u="none" strike="noStrike"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 support routines) they are stitched together for all functions followed by a global analysis pass.</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60</a:t>
            </a:fld>
            <a:endParaRPr lang="en-US"/>
          </a:p>
        </p:txBody>
      </p:sp>
    </p:spTree>
    <p:extLst>
      <p:ext uri="{BB962C8B-B14F-4D97-AF65-F5344CB8AC3E}">
        <p14:creationId xmlns:p14="http://schemas.microsoft.com/office/powerpoint/2010/main" val="27423293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 sz="3000">
                <a:solidFill>
                  <a:schemeClr val="dk1"/>
                </a:solidFill>
              </a:rPr>
              <a:t>Scalable: no testcases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2400"/>
              </a:spcBef>
              <a:spcAft>
                <a:spcPts val="600"/>
              </a:spcAft>
              <a:buNone/>
            </a:pPr>
            <a:r>
              <a:rPr lang="en"/>
              <a:t>Incorporates "A few billion lines of code later: using static analysis to find bugs in the real world"</a:t>
            </a:r>
          </a:p>
          <a:p>
            <a:endParaRPr lang="en"/>
          </a:p>
          <a:p>
            <a:pPr lvl="0" rtl="0">
              <a:buNone/>
            </a:pPr>
            <a:r>
              <a:rPr lang="en"/>
              <a:t>researcher vs user:</a:t>
            </a:r>
          </a:p>
          <a:p>
            <a:pPr lvl="0" rtl="0">
              <a:buNone/>
            </a:pPr>
            <a:r>
              <a:rPr lang="en"/>
              <a:t>- nightly builds/testing (user wants it done before morning), requires &gt; 1,400 lines of code per minute</a:t>
            </a:r>
          </a:p>
          <a:p>
            <a:pPr lvl="0" rtl="0">
              <a:buNone/>
            </a:pPr>
            <a:r>
              <a:rPr lang="en"/>
              <a:t>- meaningful messages/output</a:t>
            </a:r>
          </a:p>
          <a:p>
            <a:pPr lvl="0" rtl="0">
              <a:buNone/>
            </a:pPr>
            <a:r>
              <a:rPr lang="en"/>
              <a:t>- user wants an autorun button, no need for training or modification</a:t>
            </a:r>
          </a:p>
          <a:p>
            <a:pPr lvl="0" rtl="0">
              <a:buNone/>
            </a:pPr>
            <a:r>
              <a:rPr lang="en"/>
              <a:t>- a few researchers working on a few code bases, in contrast with thousands of users working on thousands of code bases</a:t>
            </a:r>
          </a:p>
          <a:p>
            <a:endParaRPr lang="en"/>
          </a:p>
          <a:p>
            <a:pPr lvl="0" rtl="0">
              <a:buNone/>
            </a:pPr>
            <a:r>
              <a:rPr lang="en"/>
              <a:t>no check means no bug (if you can't see the code, you can't check it)</a:t>
            </a:r>
          </a:p>
          <a:p>
            <a:pPr lvl="0" rtl="0">
              <a:buNone/>
            </a:pPr>
            <a:r>
              <a:rPr lang="en"/>
              <a:t>- this seems simple at first, but it's not always easy to find the code that you need to check in large code bases. solution seems to be to grab at build time, but this is complicated by home-grown build processes, etc</a:t>
            </a:r>
          </a:p>
          <a:p>
            <a:pPr lvl="0" rtl="0">
              <a:buNone/>
            </a:pPr>
            <a:r>
              <a:rPr lang="en"/>
              <a:t>- companies universally say "don't touch that" or "don't look at that"</a:t>
            </a:r>
          </a:p>
          <a:p>
            <a:endParaRPr lang="en"/>
          </a:p>
          <a:p>
            <a:pPr lvl="0" rtl="0">
              <a:buNone/>
            </a:pPr>
            <a:r>
              <a:rPr lang="en"/>
              <a:t>parsing:</a:t>
            </a:r>
          </a:p>
          <a:p>
            <a:pPr lvl="0" rtl="0">
              <a:buNone/>
            </a:pPr>
            <a:r>
              <a:rPr lang="en"/>
              <a:t>- a language standard is not a compiler, and the differences can be surprising</a:t>
            </a:r>
          </a:p>
          <a:p>
            <a:pPr lvl="0" rtl="0">
              <a:buNone/>
            </a:pPr>
            <a:r>
              <a:rPr lang="en"/>
              <a:t>- compilers have bugs and extensions</a:t>
            </a:r>
          </a:p>
          <a:p>
            <a:endParaRPr lang="en"/>
          </a:p>
          <a:p>
            <a:pPr lvl="0" rtl="0">
              <a:buNone/>
            </a:pPr>
            <a:r>
              <a:rPr lang="en"/>
              <a:t>user insists something is not really a bug and it may run correctly 99 times out of 100, but the bug still exists</a:t>
            </a:r>
          </a:p>
          <a:p>
            <a:endParaRPr lang="en"/>
          </a:p>
          <a:p>
            <a:endParaRPr lang="en"/>
          </a:p>
          <a:p>
            <a:endParaRPr lang="e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49332-B191-4398-AB41-B7A90BE36888}" type="slidenum">
              <a:rPr lang="en-US" smtClean="0"/>
              <a:t>69</a:t>
            </a:fld>
            <a:endParaRPr lang="en-US"/>
          </a:p>
        </p:txBody>
      </p:sp>
    </p:spTree>
    <p:extLst>
      <p:ext uri="{BB962C8B-B14F-4D97-AF65-F5344CB8AC3E}">
        <p14:creationId xmlns:p14="http://schemas.microsoft.com/office/powerpoint/2010/main" val="191865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45A8A3-9FBB-431D-AAA8-BEEA360F5701}" type="slidenum">
              <a:rPr lang="en-US" smtClean="0"/>
              <a:t>71</a:t>
            </a:fld>
            <a:endParaRPr lang="en-US"/>
          </a:p>
        </p:txBody>
      </p:sp>
    </p:spTree>
    <p:extLst>
      <p:ext uri="{BB962C8B-B14F-4D97-AF65-F5344CB8AC3E}">
        <p14:creationId xmlns:p14="http://schemas.microsoft.com/office/powerpoint/2010/main" val="25487380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A99170D3-89C4-BB42-836D-D925400CC7A3}" type="datetime1">
              <a:rPr lang="en-US" smtClean="0"/>
              <a:t>1/22/2013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46575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3C1F5B7F-F702-E24B-B97E-863D4E495E13}" type="datetime1">
              <a:rPr lang="en-US" smtClean="0"/>
              <a:t>1/22/2013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1823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CA9756D6-8139-C44F-931B-372F152FA7C2}" type="datetime1">
              <a:rPr lang="en-US" smtClean="0"/>
              <a:t>1/22/2013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537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2DE4327B-086F-C14D-B06F-CE57E273F375}" type="datetime1">
              <a:rPr lang="en-US" smtClean="0"/>
              <a:t>1/22/2013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564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a:spLocks noGrp="1" noChangeArrowheads="1"/>
          </p:cNvSpPr>
          <p:nvPr>
            <p:ph type="dt" sz="half" idx="10"/>
          </p:nvPr>
        </p:nvSpPr>
        <p:spPr>
          <a:ln/>
        </p:spPr>
        <p:txBody>
          <a:bodyPr/>
          <a:lstStyle>
            <a:lvl1pPr>
              <a:defRPr/>
            </a:lvl1pPr>
          </a:lstStyle>
          <a:p>
            <a:pPr>
              <a:defRPr/>
            </a:pPr>
            <a:fld id="{E2D3BD3B-C321-3747-A281-298A36F52409}" type="datetime1">
              <a:rPr lang="en-US" smtClean="0"/>
              <a:t>1/22/2013</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9AD5B71E-FB01-F541-8DE0-7E75CAB5AD6F}" type="slidenum">
              <a:rPr lang="en-GB"/>
              <a:pPr/>
              <a:t>‹#›</a:t>
            </a:fld>
            <a:endParaRPr lang="en-GB"/>
          </a:p>
        </p:txBody>
      </p:sp>
    </p:spTree>
    <p:extLst>
      <p:ext uri="{BB962C8B-B14F-4D97-AF65-F5344CB8AC3E}">
        <p14:creationId xmlns:p14="http://schemas.microsoft.com/office/powerpoint/2010/main" val="17273560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403556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5DD7A3CB-B31F-F44D-BE5E-9BB9DAE334F7}" type="datetime1">
              <a:rPr lang="en-US" smtClean="0"/>
              <a:t>1/22/2013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89415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1"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58842061-E09A-C64F-AC91-6B22DD773FB7}" type="datetime1">
              <a:rPr lang="en-US" smtClean="0"/>
              <a:t>1/22/2013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045139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C88B15C4-75F8-8145-B332-9C9E6CC1694D}" type="datetime1">
              <a:rPr lang="en-US" smtClean="0"/>
              <a:t>1/22/2013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6264981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100DE902-58D7-5940-B7B2-BB1B96F0CB4F}" type="datetime1">
              <a:rPr lang="en-US" smtClean="0"/>
              <a:t>1/22/2013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8313200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97BE05AF-3078-DE4E-8E55-E5E804412B8D}" type="datetime1">
              <a:rPr lang="en-US" smtClean="0"/>
              <a:t>1/22/2013</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9685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F38595AD-FC1D-6647-9C7B-6A6A09EB9496}" type="datetime1">
              <a:rPr lang="en-US" smtClean="0"/>
              <a:t>1/22/2013</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0207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78FB06B4-F6A6-3F44-9030-7566931308D3}" type="datetime1">
              <a:rPr lang="en-US" smtClean="0"/>
              <a:t>1/22/2013</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9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8BF8F280-9551-E344-89F9-EAAD5E158938}" type="datetime1">
              <a:rPr lang="en-US" smtClean="0"/>
              <a:t>1/22/2013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5480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6"/>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7"/>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8"/>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fld id="{A990C2A9-FE53-4849-A08D-11DD13CE8E41}" type="datetime1">
              <a:rPr lang="en-US" smtClean="0"/>
              <a:pPr/>
              <a:t>1/22/2013</a:t>
            </a:fld>
            <a:endParaRPr lang="en-US" dirty="0"/>
          </a:p>
        </p:txBody>
      </p:sp>
      <p:sp>
        <p:nvSpPr>
          <p:cNvPr id="5" name="Footer Placeholder 4"/>
          <p:cNvSpPr>
            <a:spLocks noGrp="1"/>
          </p:cNvSpPr>
          <p:nvPr>
            <p:ph type="ftr" sz="quarter" idx="3"/>
            <p:custDataLst>
              <p:tags r:id="rId19"/>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20"/>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322960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tags" Target="../tags/tag67.xml"/><Relationship Id="rId4" Type="http://schemas.openxmlformats.org/officeDocument/2006/relationships/image" Target="../media/image22.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1802348"/>
            <a:ext cx="7772400" cy="1702852"/>
          </a:xfrm>
        </p:spPr>
        <p:txBody>
          <a:bodyPr>
            <a:noAutofit/>
          </a:bodyPr>
          <a:lstStyle/>
          <a:p>
            <a:pPr algn="l">
              <a:spcBef>
                <a:spcPts val="0"/>
              </a:spcBef>
            </a:pPr>
            <a:r>
              <a:rPr lang="en-US" sz="3600" b="1" dirty="0" smtClean="0"/>
              <a:t>Vulnerability Analysis</a:t>
            </a:r>
            <a:endParaRPr lang="en-US" sz="3600" b="1" dirty="0">
              <a:solidFill>
                <a:schemeClr val="tx1">
                  <a:lumMod val="65000"/>
                  <a:lumOff val="35000"/>
                </a:schemeClr>
              </a:solidFill>
            </a:endParaRPr>
          </a:p>
        </p:txBody>
      </p:sp>
      <p:sp>
        <p:nvSpPr>
          <p:cNvPr id="5" name="TextBox 4"/>
          <p:cNvSpPr txBox="1"/>
          <p:nvPr/>
        </p:nvSpPr>
        <p:spPr>
          <a:xfrm>
            <a:off x="5838251" y="4572000"/>
            <a:ext cx="2619949" cy="1569660"/>
          </a:xfrm>
          <a:prstGeom prst="rect">
            <a:avLst/>
          </a:prstGeom>
          <a:noFill/>
        </p:spPr>
        <p:txBody>
          <a:bodyPr wrap="none" rtlCol="0">
            <a:spAutoFit/>
          </a:bodyPr>
          <a:lstStyle/>
          <a:p>
            <a:pPr algn="r"/>
            <a:r>
              <a:rPr lang="en-US" sz="2400" b="1" dirty="0" smtClean="0"/>
              <a:t>Raul Gonzalez</a:t>
            </a:r>
          </a:p>
          <a:p>
            <a:pPr algn="r"/>
            <a:r>
              <a:rPr lang="en-US" sz="2400" b="1" dirty="0" smtClean="0"/>
              <a:t>Jenna </a:t>
            </a:r>
            <a:r>
              <a:rPr lang="en-US" sz="2400" b="1" dirty="0" err="1" smtClean="0"/>
              <a:t>Kallaher</a:t>
            </a:r>
            <a:endParaRPr lang="en-US" sz="2400" b="1" dirty="0"/>
          </a:p>
          <a:p>
            <a:pPr algn="r"/>
            <a:r>
              <a:rPr lang="en-US" sz="2400" b="1" dirty="0" smtClean="0"/>
              <a:t>Costas </a:t>
            </a:r>
            <a:r>
              <a:rPr lang="en-US" sz="2400" b="1" dirty="0" err="1" smtClean="0"/>
              <a:t>Akrivoulis</a:t>
            </a:r>
            <a:endParaRPr lang="en-US" sz="2400" b="1" dirty="0"/>
          </a:p>
          <a:p>
            <a:pPr algn="r"/>
            <a:endParaRPr lang="en-US" sz="2400" b="1" dirty="0" smtClean="0"/>
          </a:p>
        </p:txBody>
      </p:sp>
    </p:spTree>
    <p:custDataLst>
      <p:tags r:id="rId1"/>
    </p:custDataLst>
    <p:extLst>
      <p:ext uri="{BB962C8B-B14F-4D97-AF65-F5344CB8AC3E}">
        <p14:creationId xmlns:p14="http://schemas.microsoft.com/office/powerpoint/2010/main" val="2943408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Shape 126"/>
          <p:cNvSpPr txBox="1">
            <a:spLocks noGrp="1"/>
          </p:cNvSpPr>
          <p:nvPr>
            <p:ph type="body" idx="1"/>
          </p:nvPr>
        </p:nvSpPr>
        <p:spPr>
          <a:prstGeom prst="rect">
            <a:avLst/>
          </a:prstGeom>
        </p:spPr>
        <p:txBody>
          <a:bodyPr lIns="91425" tIns="91425" rIns="91425" bIns="91425" anchor="t" anchorCtr="0">
            <a:noAutofit/>
          </a:bodyPr>
          <a:lstStyle/>
          <a:p>
            <a:pPr lvl="0">
              <a:buNone/>
            </a:pPr>
            <a:r>
              <a:rPr lang="en" dirty="0" smtClean="0"/>
              <a:t>Advantages</a:t>
            </a:r>
            <a:endParaRPr lang="en" dirty="0"/>
          </a:p>
          <a:p>
            <a:pPr lvl="1"/>
            <a:r>
              <a:rPr lang="en" dirty="0" smtClean="0"/>
              <a:t>Simple</a:t>
            </a:r>
            <a:endParaRPr lang="en" dirty="0"/>
          </a:p>
          <a:p>
            <a:pPr lvl="1"/>
            <a:r>
              <a:rPr lang="en" dirty="0" smtClean="0"/>
              <a:t>Runs </a:t>
            </a:r>
            <a:r>
              <a:rPr lang="en" dirty="0"/>
              <a:t>directly on code (no </a:t>
            </a:r>
            <a:r>
              <a:rPr lang="en" dirty="0" smtClean="0"/>
              <a:t>abstractions)</a:t>
            </a:r>
          </a:p>
          <a:p>
            <a:pPr lvl="1"/>
            <a:r>
              <a:rPr lang="en" dirty="0" smtClean="0"/>
              <a:t>Source </a:t>
            </a:r>
            <a:r>
              <a:rPr lang="en" dirty="0"/>
              <a:t>not </a:t>
            </a:r>
            <a:r>
              <a:rPr lang="en" dirty="0" smtClean="0"/>
              <a:t>needed</a:t>
            </a:r>
            <a:endParaRPr lang="en" dirty="0"/>
          </a:p>
        </p:txBody>
      </p:sp>
      <p:sp>
        <p:nvSpPr>
          <p:cNvPr id="6"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Testing</a:t>
            </a:r>
            <a:endParaRPr lang="en" sz="4400" b="0" dirty="0">
              <a:solidFill>
                <a:schemeClr val="tx2"/>
              </a:solidFill>
              <a:latin typeface="+mj-lt"/>
            </a:endParaRPr>
          </a:p>
        </p:txBody>
      </p:sp>
    </p:spTree>
    <p:extLst>
      <p:ext uri="{BB962C8B-B14F-4D97-AF65-F5344CB8AC3E}">
        <p14:creationId xmlns:p14="http://schemas.microsoft.com/office/powerpoint/2010/main" val="778797274"/>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Shape 126"/>
          <p:cNvSpPr txBox="1">
            <a:spLocks noGrp="1"/>
          </p:cNvSpPr>
          <p:nvPr>
            <p:ph type="body" idx="1"/>
          </p:nvPr>
        </p:nvSpPr>
        <p:spPr>
          <a:prstGeom prst="rect">
            <a:avLst/>
          </a:prstGeom>
        </p:spPr>
        <p:txBody>
          <a:bodyPr lIns="91425" tIns="91425" rIns="91425" bIns="91425" anchor="t" anchorCtr="0">
            <a:noAutofit/>
          </a:bodyPr>
          <a:lstStyle/>
          <a:p>
            <a:pPr lvl="0">
              <a:buNone/>
            </a:pPr>
            <a:r>
              <a:rPr lang="en" dirty="0" smtClean="0"/>
              <a:t>Disadvantages</a:t>
            </a:r>
            <a:endParaRPr lang="en" dirty="0"/>
          </a:p>
          <a:p>
            <a:pPr lvl="1"/>
            <a:r>
              <a:rPr lang="en" dirty="0" smtClean="0"/>
              <a:t>Many </a:t>
            </a:r>
            <a:r>
              <a:rPr lang="en" dirty="0"/>
              <a:t>test </a:t>
            </a:r>
            <a:r>
              <a:rPr lang="en" dirty="0" smtClean="0"/>
              <a:t>cases</a:t>
            </a:r>
          </a:p>
          <a:p>
            <a:pPr lvl="1"/>
            <a:r>
              <a:rPr lang="en" dirty="0" smtClean="0"/>
              <a:t>Time </a:t>
            </a:r>
            <a:r>
              <a:rPr lang="en" dirty="0"/>
              <a:t>+ effort increases with code </a:t>
            </a:r>
            <a:r>
              <a:rPr lang="en" dirty="0" smtClean="0"/>
              <a:t>size</a:t>
            </a:r>
          </a:p>
          <a:p>
            <a:pPr lvl="1"/>
            <a:r>
              <a:rPr lang="en" dirty="0" smtClean="0"/>
              <a:t>Finding </a:t>
            </a:r>
            <a:r>
              <a:rPr lang="en" dirty="0"/>
              <a:t>cause of failure is </a:t>
            </a:r>
            <a:r>
              <a:rPr lang="en" dirty="0" smtClean="0"/>
              <a:t>hard</a:t>
            </a:r>
          </a:p>
          <a:p>
            <a:pPr lvl="1"/>
            <a:r>
              <a:rPr lang="en" dirty="0" smtClean="0"/>
              <a:t>Nondeterministic </a:t>
            </a:r>
            <a:r>
              <a:rPr lang="en" dirty="0"/>
              <a:t>errors are </a:t>
            </a:r>
            <a:r>
              <a:rPr lang="en" dirty="0" smtClean="0"/>
              <a:t>hard</a:t>
            </a:r>
          </a:p>
          <a:p>
            <a:pPr lvl="1"/>
            <a:r>
              <a:rPr lang="en" dirty="0" smtClean="0"/>
              <a:t>Heisenbugs</a:t>
            </a:r>
            <a:endParaRPr lang="en" dirty="0"/>
          </a:p>
          <a:p>
            <a:pPr lvl="1"/>
            <a:r>
              <a:rPr lang="en" dirty="0" smtClean="0"/>
              <a:t>Must </a:t>
            </a:r>
            <a:r>
              <a:rPr lang="en" dirty="0"/>
              <a:t>run the </a:t>
            </a:r>
            <a:r>
              <a:rPr lang="en" dirty="0" smtClean="0"/>
              <a:t>code</a:t>
            </a:r>
          </a:p>
          <a:p>
            <a:pPr lvl="2"/>
            <a:r>
              <a:rPr lang="en" dirty="0" smtClean="0"/>
              <a:t>Testing </a:t>
            </a:r>
            <a:r>
              <a:rPr lang="en" dirty="0"/>
              <a:t>device drivers requires devices </a:t>
            </a:r>
          </a:p>
          <a:p>
            <a:endParaRPr lang="en" dirty="0"/>
          </a:p>
        </p:txBody>
      </p:sp>
      <p:sp>
        <p:nvSpPr>
          <p:cNvPr id="6"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Testing</a:t>
            </a:r>
            <a:endParaRPr lang="en" sz="4400" b="0" dirty="0">
              <a:solidFill>
                <a:schemeClr val="tx2"/>
              </a:solidFill>
              <a:latin typeface="+mj-lt"/>
            </a:endParaRPr>
          </a:p>
        </p:txBody>
      </p:sp>
    </p:spTree>
    <p:extLst>
      <p:ext uri="{BB962C8B-B14F-4D97-AF65-F5344CB8AC3E}">
        <p14:creationId xmlns:p14="http://schemas.microsoft.com/office/powerpoint/2010/main" val="209761579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Shape 132"/>
          <p:cNvSpPr txBox="1">
            <a:spLocks noGrp="1"/>
          </p:cNvSpPr>
          <p:nvPr>
            <p:ph type="body" idx="1"/>
          </p:nvPr>
        </p:nvSpPr>
        <p:spPr>
          <a:xfrm>
            <a:off x="457200" y="1447800"/>
            <a:ext cx="8229600" cy="4967574"/>
          </a:xfrm>
          <a:prstGeom prst="rect">
            <a:avLst/>
          </a:prstGeom>
        </p:spPr>
        <p:txBody>
          <a:bodyPr lIns="91425" tIns="91425" rIns="91425" bIns="91425" anchor="t" anchorCtr="0">
            <a:noAutofit/>
          </a:bodyPr>
          <a:lstStyle/>
          <a:p>
            <a:pPr lvl="0" rtl="0">
              <a:buNone/>
            </a:pPr>
            <a:r>
              <a:rPr lang="en" i="1" dirty="0"/>
              <a:t>Environment can mask bugs</a:t>
            </a:r>
          </a:p>
          <a:p>
            <a:pPr lvl="0" rtl="0">
              <a:buNone/>
            </a:pPr>
            <a:r>
              <a:rPr lang="en" dirty="0"/>
              <a:t>	</a:t>
            </a:r>
          </a:p>
          <a:p>
            <a:pPr lvl="0" rtl="0">
              <a:buNone/>
            </a:pPr>
            <a:r>
              <a:rPr lang="en" sz="2400" dirty="0"/>
              <a:t>	</a:t>
            </a:r>
            <a:r>
              <a:rPr lang="en" sz="2000" dirty="0" smtClean="0">
                <a:latin typeface="Consolas" pitchFamily="49" charset="0"/>
                <a:cs typeface="Consolas" pitchFamily="49" charset="0"/>
              </a:rPr>
              <a:t>int </a:t>
            </a:r>
            <a:r>
              <a:rPr lang="en" sz="2000" dirty="0">
                <a:latin typeface="Consolas" pitchFamily="49" charset="0"/>
                <a:cs typeface="Consolas" pitchFamily="49" charset="0"/>
              </a:rPr>
              <a:t>flags = 7;</a:t>
            </a:r>
          </a:p>
          <a:p>
            <a:pPr lvl="0" rtl="0">
              <a:buNone/>
            </a:pPr>
            <a:r>
              <a:rPr lang="en" sz="2000" dirty="0">
                <a:latin typeface="Consolas" pitchFamily="49" charset="0"/>
                <a:cs typeface="Consolas" pitchFamily="49" charset="0"/>
              </a:rPr>
              <a:t>	size_t size = 16;</a:t>
            </a:r>
          </a:p>
          <a:p>
            <a:pPr lvl="0" rtl="0">
              <a:buNone/>
            </a:pPr>
            <a:r>
              <a:rPr lang="en" sz="2000" dirty="0">
                <a:latin typeface="Consolas" pitchFamily="49" charset="0"/>
                <a:cs typeface="Consolas" pitchFamily="49" charset="0"/>
              </a:rPr>
              <a:t>	// </a:t>
            </a:r>
            <a:r>
              <a:rPr lang="en" sz="2000" dirty="0" smtClean="0">
                <a:latin typeface="Consolas" pitchFamily="49" charset="0"/>
                <a:cs typeface="Consolas" pitchFamily="49" charset="0"/>
              </a:rPr>
              <a:t>C's </a:t>
            </a:r>
            <a:r>
              <a:rPr lang="en" sz="2000" dirty="0">
                <a:latin typeface="Consolas" pitchFamily="49" charset="0"/>
                <a:cs typeface="Consolas" pitchFamily="49" charset="0"/>
              </a:rPr>
              <a:t>weak typing allows swapped args</a:t>
            </a:r>
          </a:p>
          <a:p>
            <a:pPr lvl="0" rtl="0">
              <a:buNone/>
            </a:pPr>
            <a:r>
              <a:rPr lang="en" sz="2000" dirty="0">
                <a:latin typeface="Consolas" pitchFamily="49" charset="0"/>
                <a:cs typeface="Consolas" pitchFamily="49" charset="0"/>
              </a:rPr>
              <a:t>  </a:t>
            </a:r>
            <a:r>
              <a:rPr lang="en" sz="2000" dirty="0" smtClean="0">
                <a:latin typeface="Consolas" pitchFamily="49" charset="0"/>
                <a:cs typeface="Consolas" pitchFamily="49" charset="0"/>
              </a:rPr>
              <a:t>kmalloc(flags</a:t>
            </a:r>
            <a:r>
              <a:rPr lang="en" sz="2000" dirty="0">
                <a:latin typeface="Consolas" pitchFamily="49" charset="0"/>
                <a:cs typeface="Consolas" pitchFamily="49" charset="0"/>
              </a:rPr>
              <a:t>, </a:t>
            </a:r>
            <a:r>
              <a:rPr lang="en" sz="2000" dirty="0" smtClean="0">
                <a:latin typeface="Consolas" pitchFamily="49" charset="0"/>
                <a:cs typeface="Consolas" pitchFamily="49" charset="0"/>
              </a:rPr>
              <a:t> size</a:t>
            </a:r>
            <a:r>
              <a:rPr lang="en" sz="2000" dirty="0">
                <a:latin typeface="Consolas" pitchFamily="49" charset="0"/>
                <a:cs typeface="Consolas" pitchFamily="49" charset="0"/>
              </a:rPr>
              <a:t>) </a:t>
            </a:r>
          </a:p>
          <a:p>
            <a:endParaRPr lang="en" sz="2400" dirty="0"/>
          </a:p>
          <a:p>
            <a:pPr lvl="0" algn="ctr" rtl="0">
              <a:buNone/>
            </a:pPr>
            <a:r>
              <a:rPr lang="en" dirty="0"/>
              <a:t>If kernel uses power-of-2, min 32B allocator,</a:t>
            </a:r>
          </a:p>
          <a:p>
            <a:pPr lvl="0" algn="ctr" rtl="0">
              <a:buNone/>
            </a:pPr>
            <a:r>
              <a:rPr lang="en" dirty="0" smtClean="0"/>
              <a:t>bug </a:t>
            </a:r>
            <a:r>
              <a:rPr lang="en" dirty="0"/>
              <a:t>is masked... for now.</a:t>
            </a:r>
          </a:p>
          <a:p>
            <a:endParaRPr lang="en" dirty="0"/>
          </a:p>
          <a:p>
            <a:endParaRPr lang="en" dirty="0"/>
          </a:p>
          <a:p>
            <a:endParaRPr lang="en" dirty="0"/>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Testing: Limitations</a:t>
            </a:r>
            <a:endParaRPr lang="en" sz="4400" b="0" dirty="0">
              <a:solidFill>
                <a:schemeClr val="tx2"/>
              </a:solidFill>
              <a:latin typeface="+mj-lt"/>
            </a:endParaRPr>
          </a:p>
        </p:txBody>
      </p:sp>
    </p:spTree>
    <p:extLst>
      <p:ext uri="{BB962C8B-B14F-4D97-AF65-F5344CB8AC3E}">
        <p14:creationId xmlns:p14="http://schemas.microsoft.com/office/powerpoint/2010/main" val="328189769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Shape 138"/>
          <p:cNvSpPr txBox="1">
            <a:spLocks noGrp="1"/>
          </p:cNvSpPr>
          <p:nvPr>
            <p:ph type="body" idx="1"/>
          </p:nvPr>
        </p:nvSpPr>
        <p:spPr>
          <a:xfrm>
            <a:off x="457200" y="1447800"/>
            <a:ext cx="8229600" cy="4967700"/>
          </a:xfrm>
          <a:prstGeom prst="rect">
            <a:avLst/>
          </a:prstGeom>
        </p:spPr>
        <p:txBody>
          <a:bodyPr lIns="91425" tIns="91425" rIns="91425" bIns="91425" anchor="t" anchorCtr="0">
            <a:noAutofit/>
          </a:bodyPr>
          <a:lstStyle/>
          <a:p>
            <a:pPr lvl="0" rtl="0">
              <a:buNone/>
            </a:pPr>
            <a:r>
              <a:rPr lang="en" i="1" dirty="0"/>
              <a:t>Bugs can mask other </a:t>
            </a:r>
            <a:r>
              <a:rPr lang="en" i="1" dirty="0" smtClean="0"/>
              <a:t>bugs</a:t>
            </a:r>
            <a:endParaRPr lang="en" sz="2200" dirty="0" smtClean="0"/>
          </a:p>
          <a:p>
            <a:pPr lvl="0" rtl="0">
              <a:buNone/>
            </a:pPr>
            <a:r>
              <a:rPr lang="en" sz="2200" dirty="0"/>
              <a:t>	</a:t>
            </a:r>
            <a:r>
              <a:rPr lang="en" sz="2200" dirty="0" smtClean="0"/>
              <a:t>		</a:t>
            </a:r>
          </a:p>
          <a:p>
            <a:pPr lvl="0" rtl="0">
              <a:buNone/>
            </a:pPr>
            <a:r>
              <a:rPr lang="en" sz="2200" dirty="0">
                <a:latin typeface="Consolas" pitchFamily="49" charset="0"/>
                <a:cs typeface="Consolas" pitchFamily="49" charset="0"/>
              </a:rPr>
              <a:t>	</a:t>
            </a:r>
            <a:r>
              <a:rPr lang="en" sz="2200" dirty="0" smtClean="0">
                <a:latin typeface="Consolas" pitchFamily="49" charset="0"/>
                <a:cs typeface="Consolas" pitchFamily="49" charset="0"/>
              </a:rPr>
              <a:t>		</a:t>
            </a:r>
            <a:r>
              <a:rPr lang="en" sz="2000" dirty="0" smtClean="0">
                <a:latin typeface="Consolas" pitchFamily="49" charset="0"/>
                <a:cs typeface="Consolas" pitchFamily="49" charset="0"/>
              </a:rPr>
              <a:t>int </a:t>
            </a:r>
            <a:r>
              <a:rPr lang="en" sz="2000" dirty="0">
                <a:latin typeface="Consolas" pitchFamily="49" charset="0"/>
                <a:cs typeface="Consolas" pitchFamily="49" charset="0"/>
              </a:rPr>
              <a:t>* foo(int *x</a:t>
            </a:r>
            <a:r>
              <a:rPr lang="en" sz="2000" dirty="0" smtClean="0">
                <a:latin typeface="Consolas" pitchFamily="49" charset="0"/>
                <a:cs typeface="Consolas" pitchFamily="49" charset="0"/>
              </a:rPr>
              <a:t>)</a:t>
            </a:r>
          </a:p>
          <a:p>
            <a:pPr lvl="0" rtl="0">
              <a:buNone/>
            </a:pPr>
            <a:r>
              <a:rPr lang="en" sz="2000" dirty="0">
                <a:latin typeface="Consolas" pitchFamily="49" charset="0"/>
                <a:cs typeface="Consolas" pitchFamily="49" charset="0"/>
              </a:rPr>
              <a:t>	</a:t>
            </a:r>
            <a:r>
              <a:rPr lang="en" sz="2000" dirty="0" smtClean="0">
                <a:latin typeface="Consolas" pitchFamily="49" charset="0"/>
                <a:cs typeface="Consolas" pitchFamily="49" charset="0"/>
              </a:rPr>
              <a:t>		{</a:t>
            </a:r>
            <a:endParaRPr lang="en" sz="2000" dirty="0">
              <a:latin typeface="Consolas" pitchFamily="49" charset="0"/>
              <a:cs typeface="Consolas" pitchFamily="49" charset="0"/>
            </a:endParaRPr>
          </a:p>
          <a:p>
            <a:pPr lvl="0" rtl="0">
              <a:buNone/>
            </a:pPr>
            <a:r>
              <a:rPr lang="en" sz="2000" dirty="0" smtClean="0">
                <a:latin typeface="Consolas" pitchFamily="49" charset="0"/>
                <a:cs typeface="Consolas" pitchFamily="49" charset="0"/>
              </a:rPr>
              <a:t>				cli();</a:t>
            </a:r>
          </a:p>
          <a:p>
            <a:pPr marL="457200" lvl="0" indent="457200" rtl="0">
              <a:buNone/>
            </a:pPr>
            <a:r>
              <a:rPr lang="en" sz="2000" dirty="0" smtClean="0">
                <a:latin typeface="Consolas" pitchFamily="49" charset="0"/>
                <a:cs typeface="Consolas" pitchFamily="49" charset="0"/>
              </a:rPr>
              <a:t>	if(something_something_error_condition</a:t>
            </a:r>
            <a:r>
              <a:rPr lang="en" sz="2000" dirty="0">
                <a:latin typeface="Consolas" pitchFamily="49" charset="0"/>
                <a:cs typeface="Consolas" pitchFamily="49" charset="0"/>
              </a:rPr>
              <a:t>)</a:t>
            </a:r>
          </a:p>
          <a:p>
            <a:pPr lvl="0" indent="457200" rtl="0">
              <a:buNone/>
            </a:pPr>
            <a:r>
              <a:rPr lang="en" sz="2000" dirty="0">
                <a:latin typeface="Consolas" pitchFamily="49" charset="0"/>
                <a:cs typeface="Consolas" pitchFamily="49" charset="0"/>
              </a:rPr>
              <a:t>		</a:t>
            </a:r>
            <a:r>
              <a:rPr lang="en" sz="2000" dirty="0" smtClean="0">
                <a:latin typeface="Consolas" pitchFamily="49" charset="0"/>
                <a:cs typeface="Consolas" pitchFamily="49" charset="0"/>
              </a:rPr>
              <a:t>	return </a:t>
            </a:r>
            <a:r>
              <a:rPr lang="en" sz="2000" dirty="0">
                <a:latin typeface="Consolas" pitchFamily="49" charset="0"/>
                <a:cs typeface="Consolas" pitchFamily="49" charset="0"/>
              </a:rPr>
              <a:t>NULL;</a:t>
            </a:r>
          </a:p>
          <a:p>
            <a:pPr marL="457200" lvl="0" indent="457200" rtl="0">
              <a:buNone/>
            </a:pPr>
            <a:r>
              <a:rPr lang="en" sz="2000" dirty="0" smtClean="0">
                <a:latin typeface="Consolas" pitchFamily="49" charset="0"/>
                <a:cs typeface="Consolas" pitchFamily="49" charset="0"/>
              </a:rPr>
              <a:t>	restore_flags(flags) //sti() implicit</a:t>
            </a:r>
            <a:endParaRPr lang="en" sz="2000" dirty="0">
              <a:latin typeface="Consolas" pitchFamily="49" charset="0"/>
              <a:cs typeface="Consolas" pitchFamily="49" charset="0"/>
            </a:endParaRPr>
          </a:p>
          <a:p>
            <a:pPr marL="457200" lvl="0" indent="457200" rtl="0">
              <a:buNone/>
            </a:pPr>
            <a:r>
              <a:rPr lang="en" sz="2000" dirty="0" smtClean="0">
                <a:latin typeface="Consolas" pitchFamily="49" charset="0"/>
                <a:cs typeface="Consolas" pitchFamily="49" charset="0"/>
              </a:rPr>
              <a:t>	return </a:t>
            </a:r>
            <a:r>
              <a:rPr lang="en" sz="2000" dirty="0">
                <a:latin typeface="Consolas" pitchFamily="49" charset="0"/>
                <a:cs typeface="Consolas" pitchFamily="49" charset="0"/>
              </a:rPr>
              <a:t>x</a:t>
            </a:r>
            <a:r>
              <a:rPr lang="en" sz="2000" dirty="0" smtClean="0">
                <a:latin typeface="Consolas" pitchFamily="49" charset="0"/>
                <a:cs typeface="Consolas" pitchFamily="49" charset="0"/>
              </a:rPr>
              <a:t>;</a:t>
            </a:r>
          </a:p>
          <a:p>
            <a:pPr marL="457200" lvl="0" indent="457200" rtl="0">
              <a:buNone/>
            </a:pPr>
            <a:r>
              <a:rPr lang="en" sz="2000" dirty="0" smtClean="0">
                <a:latin typeface="Consolas" pitchFamily="49" charset="0"/>
                <a:cs typeface="Consolas" pitchFamily="49" charset="0"/>
              </a:rPr>
              <a:t>}</a:t>
            </a:r>
            <a:endParaRPr lang="en" sz="2000" dirty="0">
              <a:latin typeface="Consolas" pitchFamily="49" charset="0"/>
              <a:cs typeface="Consolas" pitchFamily="49" charset="0"/>
            </a:endParaRPr>
          </a:p>
          <a:p>
            <a:pPr lvl="0" indent="457200" rtl="0">
              <a:buNone/>
            </a:pPr>
            <a:r>
              <a:rPr lang="en" sz="2000" dirty="0" smtClean="0">
                <a:latin typeface="Consolas" pitchFamily="49" charset="0"/>
                <a:cs typeface="Consolas" pitchFamily="49" charset="0"/>
              </a:rPr>
              <a:t>	...</a:t>
            </a:r>
            <a:endParaRPr lang="en" sz="2000" dirty="0">
              <a:latin typeface="Consolas" pitchFamily="49" charset="0"/>
              <a:cs typeface="Consolas" pitchFamily="49" charset="0"/>
            </a:endParaRPr>
          </a:p>
          <a:p>
            <a:pPr lvl="0" indent="457200" rtl="0">
              <a:buNone/>
            </a:pPr>
            <a:r>
              <a:rPr lang="en" sz="2000" dirty="0" smtClean="0">
                <a:latin typeface="Consolas" pitchFamily="49" charset="0"/>
                <a:cs typeface="Consolas" pitchFamily="49" charset="0"/>
              </a:rPr>
              <a:t>	int </a:t>
            </a:r>
            <a:r>
              <a:rPr lang="en" sz="2000" dirty="0">
                <a:latin typeface="Consolas" pitchFamily="49" charset="0"/>
                <a:cs typeface="Consolas" pitchFamily="49" charset="0"/>
              </a:rPr>
              <a:t>*y = foo(x);</a:t>
            </a:r>
          </a:p>
          <a:p>
            <a:pPr lvl="0" indent="457200" rtl="0">
              <a:buNone/>
            </a:pPr>
            <a:r>
              <a:rPr lang="en" sz="2000" dirty="0" smtClean="0">
                <a:latin typeface="Consolas" pitchFamily="49" charset="0"/>
                <a:cs typeface="Consolas" pitchFamily="49" charset="0"/>
              </a:rPr>
              <a:t>	int </a:t>
            </a:r>
            <a:r>
              <a:rPr lang="en" sz="2000" dirty="0">
                <a:latin typeface="Consolas" pitchFamily="49" charset="0"/>
                <a:cs typeface="Consolas" pitchFamily="49" charset="0"/>
              </a:rPr>
              <a:t>z = *y;</a:t>
            </a:r>
          </a:p>
          <a:p>
            <a:pPr marL="457200" lvl="0" indent="457200" rtl="0">
              <a:buNone/>
            </a:pPr>
            <a:r>
              <a:rPr lang="en" sz="2000" dirty="0"/>
              <a:t>	</a:t>
            </a:r>
          </a:p>
          <a:p>
            <a:endParaRPr lang="en" sz="2400" dirty="0"/>
          </a:p>
          <a:p>
            <a:endParaRPr lang="en" sz="2400" dirty="0"/>
          </a:p>
          <a:p>
            <a:endParaRPr lang="en" sz="2400" dirty="0"/>
          </a:p>
          <a:p>
            <a:endParaRPr lang="en" sz="2400" dirty="0"/>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Testing: Limitations</a:t>
            </a:r>
            <a:endParaRPr lang="en" sz="4400" b="0" dirty="0">
              <a:solidFill>
                <a:schemeClr val="tx2"/>
              </a:solidFill>
              <a:latin typeface="+mj-lt"/>
            </a:endParaRPr>
          </a:p>
        </p:txBody>
      </p:sp>
    </p:spTree>
    <p:extLst>
      <p:ext uri="{BB962C8B-B14F-4D97-AF65-F5344CB8AC3E}">
        <p14:creationId xmlns:p14="http://schemas.microsoft.com/office/powerpoint/2010/main" val="193992393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Shape 144"/>
          <p:cNvSpPr txBox="1">
            <a:spLocks noGrp="1"/>
          </p:cNvSpPr>
          <p:nvPr>
            <p:ph type="body" idx="1"/>
          </p:nvPr>
        </p:nvSpPr>
        <p:spPr>
          <a:prstGeom prst="rect">
            <a:avLst/>
          </a:prstGeom>
        </p:spPr>
        <p:txBody>
          <a:bodyPr lIns="91425" tIns="91425" rIns="91425" bIns="91425" anchor="t" anchorCtr="0">
            <a:noAutofit/>
          </a:bodyPr>
          <a:lstStyle/>
          <a:p>
            <a:pPr lvl="0" algn="ctr" rtl="0">
              <a:buNone/>
            </a:pPr>
            <a:r>
              <a:rPr lang="en" dirty="0" smtClean="0"/>
              <a:t>Passing unintended input to </a:t>
            </a:r>
            <a:r>
              <a:rPr lang="en" dirty="0"/>
              <a:t>a </a:t>
            </a:r>
            <a:r>
              <a:rPr lang="en" dirty="0" smtClean="0"/>
              <a:t>target, </a:t>
            </a:r>
          </a:p>
          <a:p>
            <a:pPr lvl="0" algn="ctr" rtl="0">
              <a:buNone/>
            </a:pPr>
            <a:r>
              <a:rPr lang="en" dirty="0" smtClean="0"/>
              <a:t>seeking </a:t>
            </a:r>
            <a:r>
              <a:rPr lang="en" dirty="0"/>
              <a:t>unintended behavior</a:t>
            </a:r>
          </a:p>
          <a:p>
            <a:endParaRPr lang="en" dirty="0"/>
          </a:p>
          <a:p>
            <a:pPr marL="0" indent="0">
              <a:buNone/>
            </a:pPr>
            <a:endParaRPr lang="en" dirty="0"/>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Testing: Fuzzing</a:t>
            </a:r>
            <a:endParaRPr lang="en" sz="4400" b="0" dirty="0">
              <a:solidFill>
                <a:schemeClr val="tx2"/>
              </a:solidFill>
              <a:latin typeface="+mj-lt"/>
            </a:endParaRPr>
          </a:p>
        </p:txBody>
      </p:sp>
    </p:spTree>
    <p:extLst>
      <p:ext uri="{BB962C8B-B14F-4D97-AF65-F5344CB8AC3E}">
        <p14:creationId xmlns:p14="http://schemas.microsoft.com/office/powerpoint/2010/main" val="1696982404"/>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Shape 150"/>
          <p:cNvSpPr txBox="1">
            <a:spLocks noGrp="1"/>
          </p:cNvSpPr>
          <p:nvPr>
            <p:ph type="body" idx="1"/>
          </p:nvPr>
        </p:nvSpPr>
        <p:spPr>
          <a:prstGeom prst="rect">
            <a:avLst/>
          </a:prstGeom>
        </p:spPr>
        <p:txBody>
          <a:bodyPr lIns="91425" tIns="91425" rIns="91425" bIns="91425" anchor="t" anchorCtr="0">
            <a:noAutofit/>
          </a:bodyPr>
          <a:lstStyle/>
          <a:p>
            <a:pPr marL="38100" lvl="0" indent="0" rtl="0">
              <a:buClr>
                <a:schemeClr val="dk1"/>
              </a:buClr>
              <a:buSzPct val="166666"/>
              <a:buNone/>
            </a:pPr>
            <a:r>
              <a:rPr lang="en" dirty="0"/>
              <a:t>Approaches to input </a:t>
            </a:r>
            <a:r>
              <a:rPr lang="en" dirty="0" smtClean="0"/>
              <a:t>generation</a:t>
            </a:r>
          </a:p>
          <a:p>
            <a:pPr marL="990600" lvl="1" indent="-457200">
              <a:buClr>
                <a:schemeClr val="dk1"/>
              </a:buClr>
              <a:buSzPct val="80000"/>
            </a:pPr>
            <a:r>
              <a:rPr lang="en" dirty="0" smtClean="0"/>
              <a:t>Random</a:t>
            </a:r>
          </a:p>
          <a:p>
            <a:pPr marL="990600" lvl="1" indent="-457200">
              <a:buClr>
                <a:schemeClr val="dk1"/>
              </a:buClr>
              <a:buSzPct val="80000"/>
            </a:pPr>
            <a:r>
              <a:rPr lang="en" dirty="0" smtClean="0"/>
              <a:t>Biased</a:t>
            </a:r>
          </a:p>
          <a:p>
            <a:pPr marL="990600" lvl="1" indent="-457200">
              <a:buClr>
                <a:schemeClr val="dk1"/>
              </a:buClr>
              <a:buSzPct val="80000"/>
            </a:pPr>
            <a:r>
              <a:rPr lang="en" dirty="0" smtClean="0"/>
              <a:t>Genetic algorithms</a:t>
            </a:r>
          </a:p>
          <a:p>
            <a:endParaRPr lang="en" dirty="0"/>
          </a:p>
          <a:p>
            <a:pPr marL="38100" lvl="0" indent="0" rtl="0">
              <a:buClr>
                <a:schemeClr val="dk1"/>
              </a:buClr>
              <a:buSzPct val="166666"/>
              <a:buNone/>
            </a:pPr>
            <a:r>
              <a:rPr lang="en" dirty="0"/>
              <a:t>Fuzzing Targets</a:t>
            </a:r>
          </a:p>
          <a:p>
            <a:pPr marL="990600" lvl="1" indent="-457200">
              <a:buClr>
                <a:schemeClr val="dk1"/>
              </a:buClr>
              <a:buSzPct val="80000"/>
            </a:pPr>
            <a:r>
              <a:rPr lang="en" dirty="0" smtClean="0"/>
              <a:t>Applications</a:t>
            </a:r>
          </a:p>
          <a:p>
            <a:pPr marL="990600" lvl="1" indent="-457200">
              <a:buClr>
                <a:schemeClr val="dk1"/>
              </a:buClr>
              <a:buSzPct val="80000"/>
            </a:pPr>
            <a:r>
              <a:rPr lang="en" dirty="0" smtClean="0"/>
              <a:t>File formats</a:t>
            </a:r>
          </a:p>
          <a:p>
            <a:pPr marL="990600" lvl="1" indent="-457200">
              <a:buClr>
                <a:schemeClr val="dk1"/>
              </a:buClr>
              <a:buSzPct val="80000"/>
            </a:pPr>
            <a:r>
              <a:rPr lang="en" dirty="0" smtClean="0"/>
              <a:t>Protocols</a:t>
            </a:r>
            <a:endParaRPr lang="en" dirty="0"/>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Testing: Fuzzing</a:t>
            </a:r>
            <a:endParaRPr lang="en" sz="4400" b="0" dirty="0">
              <a:solidFill>
                <a:schemeClr val="tx2"/>
              </a:solidFill>
              <a:latin typeface="+mj-lt"/>
            </a:endParaRPr>
          </a:p>
        </p:txBody>
      </p:sp>
    </p:spTree>
    <p:extLst>
      <p:ext uri="{BB962C8B-B14F-4D97-AF65-F5344CB8AC3E}">
        <p14:creationId xmlns:p14="http://schemas.microsoft.com/office/powerpoint/2010/main" val="261727633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p:nvPr/>
        </p:nvSpPr>
        <p:spPr>
          <a:xfrm>
            <a:off x="1255501" y="1484942"/>
            <a:ext cx="6632999" cy="5364852"/>
          </a:xfrm>
          <a:prstGeom prst="rect">
            <a:avLst/>
          </a:prstGeom>
          <a:blipFill>
            <a:blip r:embed="rId3"/>
            <a:stretch>
              <a:fillRect/>
            </a:stretch>
          </a:blipFill>
          <a:ln>
            <a:noFill/>
          </a:ln>
        </p:spPr>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Testing: Fuzzing</a:t>
            </a:r>
            <a:endParaRPr lang="en" sz="4400" b="0" dirty="0">
              <a:solidFill>
                <a:schemeClr val="tx2"/>
              </a:solidFill>
              <a:latin typeface="+mj-lt"/>
            </a:endParaRPr>
          </a:p>
        </p:txBody>
      </p:sp>
    </p:spTree>
    <p:extLst>
      <p:ext uri="{BB962C8B-B14F-4D97-AF65-F5344CB8AC3E}">
        <p14:creationId xmlns:p14="http://schemas.microsoft.com/office/powerpoint/2010/main" val="94707245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fontAlgn="base"/>
            <a:r>
              <a:rPr lang="en-US" dirty="0"/>
              <a:t>Genetic Algorithms (GA) use evolution to solve search or optimization problems</a:t>
            </a:r>
          </a:p>
          <a:p>
            <a:pPr fontAlgn="base"/>
            <a:r>
              <a:rPr lang="en-US" dirty="0"/>
              <a:t>Creates a population of abstract representations (genome) of candidate solutions (individuals)</a:t>
            </a:r>
          </a:p>
          <a:p>
            <a:pPr fontAlgn="base"/>
            <a:r>
              <a:rPr lang="en-US" dirty="0"/>
              <a:t>Each generation is evaluated with a fitness function</a:t>
            </a:r>
          </a:p>
          <a:p>
            <a:endParaRPr lang="en-US" dirty="0"/>
          </a:p>
        </p:txBody>
      </p:sp>
      <p:sp>
        <p:nvSpPr>
          <p:cNvPr id="8"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Fuzzing: Genetic Algorithms</a:t>
            </a:r>
            <a:endParaRPr lang="en" sz="4400" b="0" dirty="0">
              <a:solidFill>
                <a:schemeClr val="tx2"/>
              </a:solidFill>
              <a:latin typeface="+mj-lt"/>
            </a:endParaRPr>
          </a:p>
        </p:txBody>
      </p:sp>
    </p:spTree>
    <p:extLst>
      <p:ext uri="{BB962C8B-B14F-4D97-AF65-F5344CB8AC3E}">
        <p14:creationId xmlns:p14="http://schemas.microsoft.com/office/powerpoint/2010/main" val="1615038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Fuzzing: Genetic Algorithms</a:t>
            </a:r>
            <a:endParaRPr lang="en" sz="4400" b="0" dirty="0">
              <a:solidFill>
                <a:schemeClr val="tx2"/>
              </a:solidFill>
              <a:latin typeface="+mj-lt"/>
            </a:endParaRPr>
          </a:p>
        </p:txBody>
      </p:sp>
      <p:pic>
        <p:nvPicPr>
          <p:cNvPr id="1026" name="Picture 2" descr="C:\Users\Rau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632" y="1992922"/>
            <a:ext cx="6408737" cy="409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744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a:bodyPr>
          <a:lstStyle/>
          <a:p>
            <a:pPr marL="0" indent="0">
              <a:buNone/>
            </a:pPr>
            <a:r>
              <a:rPr lang="en-US" dirty="0"/>
              <a:t>The Control Flow Graph is a fuzzy search space</a:t>
            </a:r>
            <a:br>
              <a:rPr lang="en-US" dirty="0"/>
            </a:br>
            <a:r>
              <a:rPr lang="en-US" dirty="0"/>
              <a:t/>
            </a:r>
            <a:br>
              <a:rPr lang="en-US" dirty="0"/>
            </a:br>
            <a:r>
              <a:rPr lang="en-US" dirty="0"/>
              <a:t>CFG: Obtained by disassembly</a:t>
            </a:r>
            <a:br>
              <a:rPr lang="en-US" dirty="0"/>
            </a:br>
            <a:r>
              <a:rPr lang="en-US" dirty="0"/>
              <a:t/>
            </a:r>
            <a:br>
              <a:rPr lang="en-US" dirty="0"/>
            </a:br>
            <a:r>
              <a:rPr lang="en-US" dirty="0"/>
              <a:t>Solution candidates: Individual program inputs</a:t>
            </a:r>
            <a:br>
              <a:rPr lang="en-US" dirty="0"/>
            </a:br>
            <a:r>
              <a:rPr lang="en-US" dirty="0"/>
              <a:t/>
            </a:r>
            <a:br>
              <a:rPr lang="en-US" dirty="0"/>
            </a:br>
            <a:r>
              <a:rPr lang="en-US" dirty="0"/>
              <a:t>Determining Fitness: Markov probabilities associated with state transitions on a control flow graph.</a:t>
            </a:r>
          </a:p>
        </p:txBody>
      </p:sp>
      <p:sp>
        <p:nvSpPr>
          <p:cNvPr id="4"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Fuzzing: Genetic Algorithms</a:t>
            </a:r>
            <a:endParaRPr lang="en" sz="4400" b="0" dirty="0">
              <a:solidFill>
                <a:schemeClr val="tx2"/>
              </a:solidFill>
              <a:latin typeface="+mj-lt"/>
            </a:endParaRPr>
          </a:p>
        </p:txBody>
      </p:sp>
    </p:spTree>
    <p:extLst>
      <p:ext uri="{BB962C8B-B14F-4D97-AF65-F5344CB8AC3E}">
        <p14:creationId xmlns:p14="http://schemas.microsoft.com/office/powerpoint/2010/main" val="3926744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prstGeom prst="rect">
            <a:avLst/>
          </a:prstGeom>
        </p:spPr>
        <p:txBody>
          <a:bodyPr lIns="91425" tIns="91425" rIns="91425" bIns="91425" anchor="b" anchorCtr="0">
            <a:noAutofit/>
          </a:bodyPr>
          <a:lstStyle/>
          <a:p>
            <a:pPr lvl="0" algn="ctr" rtl="0">
              <a:buNone/>
            </a:pPr>
            <a:r>
              <a:rPr lang="en" sz="4400" b="0" dirty="0">
                <a:solidFill>
                  <a:schemeClr val="tx2"/>
                </a:solidFill>
                <a:latin typeface="+mj-lt"/>
              </a:rPr>
              <a:t>Agenda</a:t>
            </a:r>
          </a:p>
        </p:txBody>
      </p:sp>
      <p:sp>
        <p:nvSpPr>
          <p:cNvPr id="30" name="Shape 30"/>
          <p:cNvSpPr txBox="1">
            <a:spLocks noGrp="1"/>
          </p:cNvSpPr>
          <p:nvPr>
            <p:ph type="body" idx="1"/>
          </p:nvPr>
        </p:nvSpPr>
        <p:spPr>
          <a:prstGeom prst="rect">
            <a:avLst/>
          </a:prstGeom>
        </p:spPr>
        <p:txBody>
          <a:bodyPr lIns="91425" tIns="91425" rIns="91425" bIns="91425" anchor="t" anchorCtr="0">
            <a:noAutofit/>
          </a:bodyPr>
          <a:lstStyle/>
          <a:p>
            <a:pPr marL="38100" lvl="0" indent="0" rtl="0">
              <a:buClr>
                <a:schemeClr val="dk1"/>
              </a:buClr>
              <a:buSzPct val="166666"/>
              <a:buNone/>
            </a:pPr>
            <a:r>
              <a:rPr lang="en" dirty="0"/>
              <a:t>Dynamic </a:t>
            </a:r>
            <a:r>
              <a:rPr lang="en" dirty="0" smtClean="0"/>
              <a:t>Analysis</a:t>
            </a:r>
          </a:p>
          <a:p>
            <a:pPr marL="990600" lvl="1" indent="-457200">
              <a:buClr>
                <a:schemeClr val="dk1"/>
              </a:buClr>
              <a:buSzPct val="80000"/>
            </a:pPr>
            <a:r>
              <a:rPr lang="en" sz="3200" dirty="0"/>
              <a:t>Dynamic Taint </a:t>
            </a:r>
            <a:r>
              <a:rPr lang="en" sz="3200" dirty="0" smtClean="0"/>
              <a:t>Analysis</a:t>
            </a:r>
          </a:p>
          <a:p>
            <a:pPr marL="990600" lvl="1" indent="-457200">
              <a:buClr>
                <a:schemeClr val="dk1"/>
              </a:buClr>
              <a:buSzPct val="80000"/>
            </a:pPr>
            <a:r>
              <a:rPr lang="en" sz="3200" dirty="0" smtClean="0"/>
              <a:t>Testing</a:t>
            </a:r>
            <a:endParaRPr lang="en" sz="3200" dirty="0"/>
          </a:p>
          <a:p>
            <a:endParaRPr lang="en" dirty="0"/>
          </a:p>
          <a:p>
            <a:pPr marL="38100" lvl="0" indent="0" rtl="0">
              <a:buClr>
                <a:schemeClr val="dk1"/>
              </a:buClr>
              <a:buSzPct val="166666"/>
              <a:buNone/>
            </a:pPr>
            <a:r>
              <a:rPr lang="en" dirty="0"/>
              <a:t>Static Analysis</a:t>
            </a:r>
          </a:p>
          <a:p>
            <a:pPr marL="990600" lvl="1" indent="-457200">
              <a:buClr>
                <a:schemeClr val="dk1"/>
              </a:buClr>
              <a:buSzPct val="80000"/>
            </a:pPr>
            <a:r>
              <a:rPr lang="en" sz="3200" dirty="0"/>
              <a:t>Formal </a:t>
            </a:r>
            <a:r>
              <a:rPr lang="en" sz="3200" dirty="0" smtClean="0"/>
              <a:t>Models</a:t>
            </a:r>
            <a:endParaRPr lang="en" sz="3200" dirty="0" smtClean="0"/>
          </a:p>
          <a:p>
            <a:pPr marL="990600" lvl="1" indent="-457200">
              <a:buClr>
                <a:schemeClr val="dk1"/>
              </a:buClr>
              <a:buSzPct val="80000"/>
            </a:pPr>
            <a:r>
              <a:rPr lang="en" sz="3200" dirty="0" smtClean="0"/>
              <a:t>Meta-level </a:t>
            </a:r>
            <a:r>
              <a:rPr lang="en" sz="3200" dirty="0"/>
              <a:t>Compilation</a:t>
            </a:r>
          </a:p>
          <a:p>
            <a:endParaRPr lang="en" dirty="0"/>
          </a:p>
        </p:txBody>
      </p:sp>
    </p:spTree>
    <p:extLst>
      <p:ext uri="{BB962C8B-B14F-4D97-AF65-F5344CB8AC3E}">
        <p14:creationId xmlns:p14="http://schemas.microsoft.com/office/powerpoint/2010/main" val="3585650148"/>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prstGeom prst="rect">
            <a:avLst/>
          </a:prstGeom>
        </p:spPr>
        <p:txBody>
          <a:bodyPr lIns="91425" tIns="91425" rIns="91425" bIns="91425" anchor="b" anchorCtr="0">
            <a:noAutofit/>
          </a:bodyPr>
          <a:lstStyle/>
          <a:p>
            <a:pPr lvl="0" rtl="0">
              <a:buNone/>
            </a:pPr>
            <a:r>
              <a:rPr lang="en" dirty="0" smtClean="0"/>
              <a:t>(Dynamic) </a:t>
            </a:r>
            <a:r>
              <a:rPr lang="en" dirty="0"/>
              <a:t>Taint Analysis</a:t>
            </a:r>
          </a:p>
        </p:txBody>
      </p:sp>
    </p:spTree>
    <p:extLst>
      <p:ext uri="{BB962C8B-B14F-4D97-AF65-F5344CB8AC3E}">
        <p14:creationId xmlns:p14="http://schemas.microsoft.com/office/powerpoint/2010/main" val="245375562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Shape 83"/>
          <p:cNvSpPr txBox="1">
            <a:spLocks noGrp="1"/>
          </p:cNvSpPr>
          <p:nvPr>
            <p:ph type="body" idx="1"/>
          </p:nvPr>
        </p:nvSpPr>
        <p:spPr>
          <a:prstGeom prst="rect">
            <a:avLst/>
          </a:prstGeom>
        </p:spPr>
        <p:txBody>
          <a:bodyPr lIns="91425" tIns="91425" rIns="91425" bIns="91425" anchor="t" anchorCtr="0">
            <a:noAutofit/>
          </a:bodyPr>
          <a:lstStyle/>
          <a:p>
            <a:pPr lvl="0" algn="l" rtl="0">
              <a:buNone/>
            </a:pPr>
            <a:r>
              <a:rPr lang="en" dirty="0"/>
              <a:t>
</a:t>
            </a:r>
          </a:p>
          <a:p>
            <a:endParaRPr lang="en" dirty="0"/>
          </a:p>
          <a:p>
            <a:pPr lvl="0" algn="l" rtl="0">
              <a:buNone/>
            </a:pPr>
            <a:r>
              <a:rPr lang="en" dirty="0"/>
              <a:t>Track propagation of </a:t>
            </a:r>
            <a:r>
              <a:rPr lang="en" i="1" dirty="0"/>
              <a:t>tainted </a:t>
            </a:r>
            <a:r>
              <a:rPr lang="en" dirty="0"/>
              <a:t>data during execution in order to identify </a:t>
            </a:r>
            <a:r>
              <a:rPr lang="en" i="1" dirty="0"/>
              <a:t>dangerous </a:t>
            </a:r>
            <a:r>
              <a:rPr lang="en" dirty="0"/>
              <a:t>use</a:t>
            </a:r>
          </a:p>
          <a:p>
            <a:endParaRPr lang="en" dirty="0"/>
          </a:p>
          <a:p>
            <a:endParaRPr lang="en" dirty="0"/>
          </a:p>
          <a:p>
            <a:endParaRPr lang="en" dirty="0"/>
          </a:p>
          <a:p>
            <a:endParaRPr lang="en" dirty="0"/>
          </a:p>
          <a:p>
            <a:endParaRPr lang="en" dirty="0"/>
          </a:p>
        </p:txBody>
      </p:sp>
      <p:sp>
        <p:nvSpPr>
          <p:cNvPr id="5"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Taint Analysis</a:t>
            </a:r>
            <a:endParaRPr lang="en" sz="4400" b="0" dirty="0">
              <a:solidFill>
                <a:schemeClr val="tx2"/>
              </a:solidFill>
              <a:latin typeface="+mj-lt"/>
            </a:endParaRPr>
          </a:p>
        </p:txBody>
      </p:sp>
    </p:spTree>
    <p:extLst>
      <p:ext uri="{BB962C8B-B14F-4D97-AF65-F5344CB8AC3E}">
        <p14:creationId xmlns:p14="http://schemas.microsoft.com/office/powerpoint/2010/main" val="2119962827"/>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Shape 89"/>
          <p:cNvSpPr txBox="1">
            <a:spLocks noGrp="1"/>
          </p:cNvSpPr>
          <p:nvPr>
            <p:ph type="body" idx="1"/>
          </p:nvPr>
        </p:nvSpPr>
        <p:spPr>
          <a:prstGeom prst="rect">
            <a:avLst/>
          </a:prstGeom>
        </p:spPr>
        <p:txBody>
          <a:bodyPr lIns="91425" tIns="91425" rIns="91425" bIns="91425" anchor="t" anchorCtr="0">
            <a:noAutofit/>
          </a:bodyPr>
          <a:lstStyle/>
          <a:p>
            <a:pPr lvl="0" algn="l" rtl="0">
              <a:buNone/>
            </a:pPr>
            <a:r>
              <a:rPr lang="en" dirty="0" smtClean="0"/>
              <a:t>Taint</a:t>
            </a:r>
          </a:p>
          <a:p>
            <a:pPr lvl="1"/>
            <a:r>
              <a:rPr lang="en" dirty="0" smtClean="0"/>
              <a:t>Protected data</a:t>
            </a:r>
          </a:p>
          <a:p>
            <a:pPr lvl="1"/>
            <a:r>
              <a:rPr lang="en" dirty="0" smtClean="0"/>
              <a:t>Untrusted data</a:t>
            </a:r>
          </a:p>
          <a:p>
            <a:pPr lvl="0" algn="l" rtl="0">
              <a:buNone/>
            </a:pPr>
            <a:r>
              <a:rPr lang="en" dirty="0" smtClean="0"/>
              <a:t>Danger</a:t>
            </a:r>
          </a:p>
          <a:p>
            <a:pPr lvl="1"/>
            <a:r>
              <a:rPr lang="en" dirty="0" smtClean="0"/>
              <a:t>Information leakage</a:t>
            </a:r>
          </a:p>
          <a:p>
            <a:pPr lvl="1"/>
            <a:r>
              <a:rPr lang="en" dirty="0" smtClean="0"/>
              <a:t>Overwrites </a:t>
            </a:r>
            <a:r>
              <a:rPr lang="en" dirty="0"/>
              <a:t>of sensitive </a:t>
            </a:r>
            <a:r>
              <a:rPr lang="en" dirty="0" smtClean="0"/>
              <a:t>values</a:t>
            </a:r>
          </a:p>
          <a:p>
            <a:pPr lvl="2"/>
            <a:r>
              <a:rPr lang="en" dirty="0" smtClean="0"/>
              <a:t>Return addresses</a:t>
            </a:r>
          </a:p>
          <a:p>
            <a:pPr lvl="2"/>
            <a:r>
              <a:rPr lang="en" dirty="0" smtClean="0"/>
              <a:t>Function pointers</a:t>
            </a:r>
          </a:p>
          <a:p>
            <a:pPr lvl="2"/>
            <a:r>
              <a:rPr lang="en" dirty="0" smtClean="0"/>
              <a:t>Format </a:t>
            </a:r>
            <a:r>
              <a:rPr lang="en" dirty="0"/>
              <a:t>strings</a:t>
            </a:r>
          </a:p>
          <a:p>
            <a:endParaRPr lang="en" dirty="0"/>
          </a:p>
          <a:p>
            <a:endParaRPr lang="en" dirty="0"/>
          </a:p>
          <a:p>
            <a:endParaRPr lang="en" dirty="0"/>
          </a:p>
          <a:p>
            <a:endParaRPr lang="en" dirty="0"/>
          </a:p>
        </p:txBody>
      </p:sp>
      <p:sp>
        <p:nvSpPr>
          <p:cNvPr id="5"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Taint Analysis</a:t>
            </a:r>
            <a:endParaRPr lang="en" sz="4400" b="0" dirty="0">
              <a:solidFill>
                <a:schemeClr val="tx2"/>
              </a:solidFill>
              <a:latin typeface="+mj-lt"/>
            </a:endParaRPr>
          </a:p>
        </p:txBody>
      </p:sp>
    </p:spTree>
    <p:extLst>
      <p:ext uri="{BB962C8B-B14F-4D97-AF65-F5344CB8AC3E}">
        <p14:creationId xmlns:p14="http://schemas.microsoft.com/office/powerpoint/2010/main" val="3274096690"/>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p:nvPr/>
        </p:nvSpPr>
        <p:spPr>
          <a:xfrm>
            <a:off x="457200" y="1635725"/>
            <a:ext cx="7238699" cy="1326899"/>
          </a:xfrm>
          <a:prstGeom prst="rect">
            <a:avLst/>
          </a:prstGeom>
          <a:noFill/>
        </p:spPr>
        <p:txBody>
          <a:bodyPr lIns="91425" tIns="91425" rIns="91425" bIns="91425" anchor="t" anchorCtr="0">
            <a:noAutofit/>
          </a:bodyPr>
          <a:lstStyle/>
          <a:p>
            <a:pPr>
              <a:buNone/>
            </a:pPr>
            <a:r>
              <a:rPr lang="en" sz="3200" dirty="0"/>
              <a:t>Operational Semantics</a:t>
            </a:r>
          </a:p>
        </p:txBody>
      </p:sp>
      <p:sp>
        <p:nvSpPr>
          <p:cNvPr id="96" name="Shape 96"/>
          <p:cNvSpPr/>
          <p:nvPr/>
        </p:nvSpPr>
        <p:spPr>
          <a:xfrm>
            <a:off x="457200" y="2962625"/>
            <a:ext cx="8334375" cy="3429000"/>
          </a:xfrm>
          <a:prstGeom prst="rect">
            <a:avLst/>
          </a:prstGeom>
          <a:blipFill>
            <a:blip r:embed="rId3"/>
            <a:stretch>
              <a:fillRect/>
            </a:stretch>
          </a:blipFill>
          <a:ln>
            <a:noFill/>
          </a:ln>
        </p:spPr>
      </p:sp>
      <p:sp>
        <p:nvSpPr>
          <p:cNvPr id="6"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Taint Analysis: Information Flow</a:t>
            </a:r>
            <a:endParaRPr lang="en" sz="4400" b="0" dirty="0">
              <a:solidFill>
                <a:schemeClr val="tx2"/>
              </a:solidFill>
              <a:latin typeface="+mj-lt"/>
            </a:endParaRPr>
          </a:p>
        </p:txBody>
      </p:sp>
    </p:spTree>
    <p:extLst>
      <p:ext uri="{BB962C8B-B14F-4D97-AF65-F5344CB8AC3E}">
        <p14:creationId xmlns:p14="http://schemas.microsoft.com/office/powerpoint/2010/main" val="1070837113"/>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Shape 102"/>
          <p:cNvSpPr txBox="1"/>
          <p:nvPr/>
        </p:nvSpPr>
        <p:spPr>
          <a:xfrm>
            <a:off x="457200" y="1635725"/>
            <a:ext cx="7238699" cy="1326899"/>
          </a:xfrm>
          <a:prstGeom prst="rect">
            <a:avLst/>
          </a:prstGeom>
          <a:noFill/>
        </p:spPr>
        <p:txBody>
          <a:bodyPr lIns="91425" tIns="91425" rIns="91425" bIns="91425" anchor="t" anchorCtr="0">
            <a:noAutofit/>
          </a:bodyPr>
          <a:lstStyle/>
          <a:p>
            <a:pPr lvl="0" rtl="0">
              <a:buNone/>
            </a:pPr>
            <a:r>
              <a:rPr lang="en" sz="3200" dirty="0"/>
              <a:t>Operational Semantics</a:t>
            </a:r>
          </a:p>
        </p:txBody>
      </p:sp>
      <p:sp>
        <p:nvSpPr>
          <p:cNvPr id="103" name="Shape 103"/>
          <p:cNvSpPr/>
          <p:nvPr/>
        </p:nvSpPr>
        <p:spPr>
          <a:xfrm>
            <a:off x="562537" y="2899695"/>
            <a:ext cx="7893524" cy="3186941"/>
          </a:xfrm>
          <a:prstGeom prst="rect">
            <a:avLst/>
          </a:prstGeom>
          <a:blipFill>
            <a:blip r:embed="rId3"/>
            <a:stretch>
              <a:fillRect/>
            </a:stretch>
          </a:blipFill>
          <a:ln>
            <a:noFill/>
          </a:ln>
        </p:spPr>
      </p:sp>
      <p:sp>
        <p:nvSpPr>
          <p:cNvPr id="6"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Taint Analysis: Information Flow</a:t>
            </a:r>
            <a:endParaRPr lang="en" sz="4400" b="0" dirty="0">
              <a:solidFill>
                <a:schemeClr val="tx2"/>
              </a:solidFill>
              <a:latin typeface="+mj-lt"/>
            </a:endParaRPr>
          </a:p>
        </p:txBody>
      </p:sp>
    </p:spTree>
    <p:extLst>
      <p:ext uri="{BB962C8B-B14F-4D97-AF65-F5344CB8AC3E}">
        <p14:creationId xmlns:p14="http://schemas.microsoft.com/office/powerpoint/2010/main" val="2365854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prstGeom prst="rect">
            <a:avLst/>
          </a:prstGeom>
        </p:spPr>
        <p:txBody>
          <a:bodyPr lIns="91425" tIns="91425" rIns="91425" bIns="91425" anchor="b" anchorCtr="0">
            <a:noAutofit/>
          </a:bodyPr>
          <a:lstStyle/>
          <a:p>
            <a:pPr lvl="0" rtl="0">
              <a:buNone/>
            </a:pPr>
            <a:r>
              <a:rPr lang="en" dirty="0" smtClean="0"/>
              <a:t>Demo</a:t>
            </a:r>
            <a:endParaRPr lang="en" dirty="0"/>
          </a:p>
        </p:txBody>
      </p:sp>
    </p:spTree>
    <p:extLst>
      <p:ext uri="{BB962C8B-B14F-4D97-AF65-F5344CB8AC3E}">
        <p14:creationId xmlns:p14="http://schemas.microsoft.com/office/powerpoint/2010/main" val="2541815858"/>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prstGeom prst="rect">
            <a:avLst/>
          </a:prstGeom>
        </p:spPr>
        <p:txBody>
          <a:bodyPr lIns="91425" tIns="91425" rIns="91425" bIns="91425" anchor="b" anchorCtr="0">
            <a:noAutofit/>
          </a:bodyPr>
          <a:lstStyle/>
          <a:p>
            <a:pPr lvl="0" rtl="0">
              <a:buNone/>
            </a:pPr>
            <a:r>
              <a:rPr lang="en"/>
              <a:t>Static Analysis</a:t>
            </a:r>
          </a:p>
        </p:txBody>
      </p:sp>
    </p:spTree>
    <p:extLst>
      <p:ext uri="{BB962C8B-B14F-4D97-AF65-F5344CB8AC3E}">
        <p14:creationId xmlns:p14="http://schemas.microsoft.com/office/powerpoint/2010/main" val="2308531715"/>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Shape 173"/>
          <p:cNvSpPr txBox="1">
            <a:spLocks noGrp="1"/>
          </p:cNvSpPr>
          <p:nvPr>
            <p:ph type="body" idx="1"/>
          </p:nvPr>
        </p:nvSpPr>
        <p:spPr>
          <a:prstGeom prst="rect">
            <a:avLst/>
          </a:prstGeom>
        </p:spPr>
        <p:txBody>
          <a:bodyPr lIns="91425" tIns="91425" rIns="91425" bIns="91425" anchor="t" anchorCtr="0">
            <a:noAutofit/>
          </a:bodyPr>
          <a:lstStyle/>
          <a:p>
            <a:pPr lvl="0" algn="ctr" rtl="0">
              <a:buNone/>
            </a:pPr>
            <a:r>
              <a:rPr lang="en" dirty="0" smtClean="0"/>
              <a:t>Analysis performs all operations without executing </a:t>
            </a:r>
            <a:r>
              <a:rPr lang="en" dirty="0"/>
              <a:t>the program</a:t>
            </a:r>
          </a:p>
          <a:p>
            <a:endParaRPr lang="en" dirty="0"/>
          </a:p>
          <a:p>
            <a:pPr lvl="0" algn="l" rtl="0">
              <a:buNone/>
            </a:pPr>
            <a:r>
              <a:rPr lang="en" dirty="0" smtClean="0"/>
              <a:t>Examples</a:t>
            </a:r>
            <a:endParaRPr lang="en" dirty="0"/>
          </a:p>
          <a:p>
            <a:pPr marL="457200" lvl="0" indent="-419100" algn="l" rtl="0">
              <a:buClr>
                <a:schemeClr val="dk1"/>
              </a:buClr>
              <a:buSzPct val="166666"/>
              <a:buFont typeface="Arial"/>
              <a:buChar char="•"/>
            </a:pPr>
            <a:r>
              <a:rPr lang="en" dirty="0"/>
              <a:t>Clang</a:t>
            </a:r>
          </a:p>
          <a:p>
            <a:pPr marL="457200" lvl="0" indent="-419100" algn="l">
              <a:buClr>
                <a:schemeClr val="dk1"/>
              </a:buClr>
              <a:buSzPct val="166666"/>
              <a:buFont typeface="Arial"/>
              <a:buChar char="•"/>
            </a:pPr>
            <a:r>
              <a:rPr lang="en" dirty="0"/>
              <a:t>SPIN</a:t>
            </a:r>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Static Analysis</a:t>
            </a:r>
            <a:endParaRPr lang="en" sz="4400" b="0" dirty="0">
              <a:solidFill>
                <a:schemeClr val="tx2"/>
              </a:solidFill>
              <a:latin typeface="+mj-lt"/>
            </a:endParaRPr>
          </a:p>
        </p:txBody>
      </p:sp>
    </p:spTree>
    <p:extLst>
      <p:ext uri="{BB962C8B-B14F-4D97-AF65-F5344CB8AC3E}">
        <p14:creationId xmlns:p14="http://schemas.microsoft.com/office/powerpoint/2010/main" val="1835743412"/>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smtClean="0"/>
              <a:t>Advantages</a:t>
            </a:r>
            <a:endParaRPr lang="en" dirty="0"/>
          </a:p>
          <a:p>
            <a:pPr marL="990600" lvl="1" indent="-457200">
              <a:buClr>
                <a:schemeClr val="dk1"/>
              </a:buClr>
              <a:buSzPct val="80000"/>
            </a:pPr>
            <a:r>
              <a:rPr lang="en" dirty="0" smtClean="0"/>
              <a:t>Examines </a:t>
            </a:r>
            <a:r>
              <a:rPr lang="en" dirty="0"/>
              <a:t>all execution </a:t>
            </a:r>
            <a:r>
              <a:rPr lang="en" dirty="0" smtClean="0"/>
              <a:t>paths</a:t>
            </a:r>
          </a:p>
          <a:p>
            <a:pPr marL="990600" lvl="1" indent="-457200">
              <a:buClr>
                <a:schemeClr val="dk1"/>
              </a:buClr>
              <a:buSzPct val="80000"/>
            </a:pPr>
            <a:r>
              <a:rPr lang="en" dirty="0" smtClean="0"/>
              <a:t>Lower </a:t>
            </a:r>
            <a:r>
              <a:rPr lang="en" dirty="0"/>
              <a:t>false negative </a:t>
            </a:r>
            <a:r>
              <a:rPr lang="en" dirty="0" smtClean="0"/>
              <a:t>rate</a:t>
            </a:r>
          </a:p>
          <a:p>
            <a:pPr marL="990600" lvl="1" indent="-457200">
              <a:buClr>
                <a:schemeClr val="dk1"/>
              </a:buClr>
              <a:buSzPct val="80000"/>
            </a:pPr>
            <a:r>
              <a:rPr lang="en" dirty="0" smtClean="0"/>
              <a:t>No </a:t>
            </a:r>
            <a:r>
              <a:rPr lang="en" dirty="0"/>
              <a:t>runtime </a:t>
            </a:r>
            <a:r>
              <a:rPr lang="en" dirty="0" smtClean="0"/>
              <a:t>overhead</a:t>
            </a:r>
            <a:endParaRPr lang="en" dirty="0"/>
          </a:p>
          <a:p>
            <a:pPr lvl="0" rtl="0">
              <a:buNone/>
            </a:pPr>
            <a:endParaRPr lang="en" dirty="0" smtClean="0"/>
          </a:p>
          <a:p>
            <a:pPr lvl="0" rtl="0">
              <a:buNone/>
            </a:pPr>
            <a:r>
              <a:rPr lang="en" dirty="0" smtClean="0"/>
              <a:t>Disadvantages</a:t>
            </a:r>
            <a:endParaRPr lang="en" dirty="0"/>
          </a:p>
          <a:p>
            <a:pPr marL="990600" lvl="1" indent="-457200">
              <a:buClr>
                <a:schemeClr val="dk1"/>
              </a:buClr>
              <a:buSzPct val="80000"/>
            </a:pPr>
            <a:r>
              <a:rPr lang="en" dirty="0" smtClean="0"/>
              <a:t>Performance penalty</a:t>
            </a:r>
          </a:p>
          <a:p>
            <a:pPr marL="990600" lvl="1" indent="-457200">
              <a:buClr>
                <a:schemeClr val="dk1"/>
              </a:buClr>
              <a:buSzPct val="80000"/>
            </a:pPr>
            <a:r>
              <a:rPr lang="en" dirty="0" smtClean="0"/>
              <a:t>Analyzes </a:t>
            </a:r>
            <a:r>
              <a:rPr lang="en" dirty="0"/>
              <a:t>unreachable </a:t>
            </a:r>
            <a:r>
              <a:rPr lang="en" dirty="0" smtClean="0"/>
              <a:t>paths</a:t>
            </a:r>
          </a:p>
          <a:p>
            <a:pPr marL="990600" lvl="1" indent="-457200">
              <a:buClr>
                <a:schemeClr val="dk1"/>
              </a:buClr>
              <a:buSzPct val="80000"/>
            </a:pPr>
            <a:r>
              <a:rPr lang="en" dirty="0" smtClean="0"/>
              <a:t>Undecidability </a:t>
            </a:r>
            <a:r>
              <a:rPr lang="en" dirty="0"/>
              <a:t>=&gt; Intractability</a:t>
            </a:r>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Static Analysis</a:t>
            </a:r>
            <a:endParaRPr lang="en" sz="4400" b="0" dirty="0">
              <a:solidFill>
                <a:schemeClr val="tx2"/>
              </a:solidFill>
              <a:latin typeface="+mj-lt"/>
            </a:endParaRPr>
          </a:p>
        </p:txBody>
      </p:sp>
    </p:spTree>
    <p:extLst>
      <p:ext uri="{BB962C8B-B14F-4D97-AF65-F5344CB8AC3E}">
        <p14:creationId xmlns:p14="http://schemas.microsoft.com/office/powerpoint/2010/main" val="55635532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Shape 185"/>
          <p:cNvSpPr txBox="1">
            <a:spLocks noGrp="1"/>
          </p:cNvSpPr>
          <p:nvPr>
            <p:ph type="body" idx="1"/>
          </p:nvPr>
        </p:nvSpPr>
        <p:spPr>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Manual </a:t>
            </a:r>
            <a:r>
              <a:rPr lang="en" dirty="0" smtClean="0"/>
              <a:t>Inspection</a:t>
            </a:r>
            <a:endParaRPr lang="en" dirty="0"/>
          </a:p>
          <a:p>
            <a:pPr marL="457200" lvl="0" indent="-419100" rtl="0">
              <a:buClr>
                <a:schemeClr val="dk1"/>
              </a:buClr>
              <a:buSzPct val="166666"/>
              <a:buFont typeface="Arial"/>
              <a:buChar char="•"/>
            </a:pPr>
            <a:r>
              <a:rPr lang="en" dirty="0"/>
              <a:t>Formal </a:t>
            </a:r>
            <a:r>
              <a:rPr lang="en" dirty="0" smtClean="0"/>
              <a:t>Models</a:t>
            </a:r>
            <a:endParaRPr lang="en" dirty="0"/>
          </a:p>
          <a:p>
            <a:pPr marL="457200" lvl="0" indent="-419100">
              <a:buClr>
                <a:schemeClr val="dk1"/>
              </a:buClr>
              <a:buSzPct val="166666"/>
              <a:buFont typeface="Arial"/>
              <a:buChar char="•"/>
            </a:pPr>
            <a:r>
              <a:rPr lang="en" dirty="0"/>
              <a:t>Meta-Level Compilation</a:t>
            </a:r>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Static Analysis: Techniques</a:t>
            </a:r>
            <a:endParaRPr lang="en" sz="4400" b="0" dirty="0">
              <a:solidFill>
                <a:schemeClr val="tx2"/>
              </a:solidFill>
              <a:latin typeface="+mj-lt"/>
            </a:endParaRPr>
          </a:p>
        </p:txBody>
      </p:sp>
    </p:spTree>
    <p:extLst>
      <p:ext uri="{BB962C8B-B14F-4D97-AF65-F5344CB8AC3E}">
        <p14:creationId xmlns:p14="http://schemas.microsoft.com/office/powerpoint/2010/main" val="3479191319"/>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8" name="Shape 48"/>
          <p:cNvSpPr txBox="1">
            <a:spLocks noGrp="1"/>
          </p:cNvSpPr>
          <p:nvPr>
            <p:ph type="body" idx="1"/>
          </p:nvPr>
        </p:nvSpPr>
        <p:spPr>
          <a:prstGeom prst="rect">
            <a:avLst/>
          </a:prstGeom>
        </p:spPr>
        <p:txBody>
          <a:bodyPr lIns="91425" tIns="91425" rIns="91425" bIns="91425" anchor="t" anchorCtr="0">
            <a:noAutofit/>
          </a:bodyPr>
          <a:lstStyle/>
          <a:p>
            <a:pPr marL="38100" indent="0">
              <a:buClr>
                <a:schemeClr val="dk1"/>
              </a:buClr>
              <a:buSzPct val="166666"/>
              <a:buNone/>
            </a:pPr>
            <a:endParaRPr lang="en" dirty="0" smtClean="0"/>
          </a:p>
          <a:p>
            <a:pPr marL="495300" indent="-457200">
              <a:buClr>
                <a:schemeClr val="dk1"/>
              </a:buClr>
              <a:buSzPct val="166666"/>
            </a:pPr>
            <a:r>
              <a:rPr lang="en" dirty="0" smtClean="0"/>
              <a:t>Code Size</a:t>
            </a:r>
            <a:endParaRPr lang="en" dirty="0"/>
          </a:p>
          <a:p>
            <a:pPr marL="457200" lvl="0" indent="-419100" rtl="0">
              <a:buClr>
                <a:schemeClr val="dk1"/>
              </a:buClr>
              <a:buSzPct val="166666"/>
              <a:buFont typeface="Arial"/>
              <a:buChar char="•"/>
            </a:pPr>
            <a:r>
              <a:rPr lang="en" dirty="0" smtClean="0"/>
              <a:t>Language</a:t>
            </a:r>
          </a:p>
          <a:p>
            <a:pPr marL="457200" lvl="0" indent="-419100" rtl="0">
              <a:buClr>
                <a:schemeClr val="dk1"/>
              </a:buClr>
              <a:buSzPct val="166666"/>
              <a:buFont typeface="Arial"/>
              <a:buChar char="•"/>
            </a:pPr>
            <a:r>
              <a:rPr lang="en" dirty="0" smtClean="0"/>
              <a:t>Scalability</a:t>
            </a:r>
            <a:endParaRPr lang="en" dirty="0"/>
          </a:p>
          <a:p>
            <a:pPr marL="457200" lvl="0" indent="-419100">
              <a:buClr>
                <a:schemeClr val="dk1"/>
              </a:buClr>
              <a:buSzPct val="166666"/>
              <a:buFont typeface="Arial"/>
              <a:buChar char="•"/>
            </a:pPr>
            <a:r>
              <a:rPr lang="en" dirty="0"/>
              <a:t>False Positive/Negative Rate</a:t>
            </a:r>
          </a:p>
        </p:txBody>
      </p:sp>
      <p:sp>
        <p:nvSpPr>
          <p:cNvPr id="6"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Analysis Considerations</a:t>
            </a:r>
            <a:endParaRPr lang="en" sz="4400" b="0" dirty="0">
              <a:solidFill>
                <a:schemeClr val="tx2"/>
              </a:solidFill>
              <a:latin typeface="+mj-lt"/>
            </a:endParaRPr>
          </a:p>
        </p:txBody>
      </p:sp>
    </p:spTree>
    <p:extLst>
      <p:ext uri="{BB962C8B-B14F-4D97-AF65-F5344CB8AC3E}">
        <p14:creationId xmlns:p14="http://schemas.microsoft.com/office/powerpoint/2010/main" val="65695687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Shape 191"/>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smtClean="0"/>
              <a:t>Advantages</a:t>
            </a:r>
            <a:endParaRPr lang="en" dirty="0"/>
          </a:p>
          <a:p>
            <a:pPr marL="990600" lvl="1" indent="-457200">
              <a:buClr>
                <a:schemeClr val="dk1"/>
              </a:buClr>
              <a:buSzPct val="80000"/>
            </a:pPr>
            <a:r>
              <a:rPr lang="en" dirty="0"/>
              <a:t>Considers all semantic </a:t>
            </a:r>
            <a:r>
              <a:rPr lang="en" dirty="0" smtClean="0"/>
              <a:t>levels</a:t>
            </a:r>
          </a:p>
          <a:p>
            <a:pPr marL="990600" lvl="1" indent="-457200">
              <a:buClr>
                <a:schemeClr val="dk1"/>
              </a:buClr>
              <a:buSzPct val="80000"/>
            </a:pPr>
            <a:r>
              <a:rPr lang="en" dirty="0" smtClean="0"/>
              <a:t>Applies </a:t>
            </a:r>
            <a:r>
              <a:rPr lang="en" dirty="0"/>
              <a:t>expert </a:t>
            </a:r>
            <a:r>
              <a:rPr lang="en" dirty="0" smtClean="0"/>
              <a:t>knowledge</a:t>
            </a:r>
          </a:p>
          <a:p>
            <a:pPr marL="990600" lvl="1" indent="-457200">
              <a:buClr>
                <a:schemeClr val="dk1"/>
              </a:buClr>
              <a:buSzPct val="80000"/>
            </a:pPr>
            <a:r>
              <a:rPr lang="en" dirty="0" smtClean="0"/>
              <a:t>Flexible </a:t>
            </a:r>
            <a:r>
              <a:rPr lang="en" dirty="0"/>
              <a:t>to </a:t>
            </a:r>
            <a:r>
              <a:rPr lang="en" dirty="0" smtClean="0"/>
              <a:t>adhoc conventions/system </a:t>
            </a:r>
            <a:r>
              <a:rPr lang="en" dirty="0"/>
              <a:t>rules</a:t>
            </a:r>
          </a:p>
          <a:p>
            <a:pPr lvl="0" rtl="0">
              <a:buNone/>
            </a:pPr>
            <a:r>
              <a:rPr lang="en" dirty="0" smtClean="0"/>
              <a:t>Disadvantages</a:t>
            </a:r>
            <a:endParaRPr lang="en" dirty="0"/>
          </a:p>
          <a:p>
            <a:pPr marL="990600" lvl="1" indent="-457200">
              <a:buClr>
                <a:schemeClr val="dk1"/>
              </a:buClr>
              <a:buSzPct val="80000"/>
            </a:pPr>
            <a:r>
              <a:rPr lang="en" dirty="0"/>
              <a:t>Not </a:t>
            </a:r>
            <a:r>
              <a:rPr lang="en" dirty="0" smtClean="0"/>
              <a:t>scalable</a:t>
            </a:r>
          </a:p>
          <a:p>
            <a:pPr marL="990600" lvl="1" indent="-457200">
              <a:buClr>
                <a:schemeClr val="dk1"/>
              </a:buClr>
              <a:buSzPct val="80000"/>
            </a:pPr>
            <a:r>
              <a:rPr lang="en" dirty="0" smtClean="0"/>
              <a:t>Human error</a:t>
            </a:r>
          </a:p>
          <a:p>
            <a:pPr marL="990600" lvl="1" indent="-457200">
              <a:buClr>
                <a:schemeClr val="dk1"/>
              </a:buClr>
              <a:buSzPct val="80000"/>
            </a:pPr>
            <a:r>
              <a:rPr lang="en" dirty="0" smtClean="0"/>
              <a:t>Tedious</a:t>
            </a:r>
            <a:endParaRPr lang="en" dirty="0"/>
          </a:p>
          <a:p>
            <a:pPr marL="990600" lvl="1" indent="-457200">
              <a:buClr>
                <a:schemeClr val="dk1"/>
              </a:buClr>
              <a:buSzPct val="80000"/>
            </a:pPr>
            <a:r>
              <a:rPr lang="en" dirty="0" smtClean="0"/>
              <a:t>“Non-deterministic</a:t>
            </a:r>
            <a:r>
              <a:rPr lang="en" dirty="0"/>
              <a:t>"</a:t>
            </a:r>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Manual Inspection</a:t>
            </a:r>
            <a:endParaRPr lang="en" sz="4400" b="0" dirty="0">
              <a:solidFill>
                <a:schemeClr val="tx2"/>
              </a:solidFill>
              <a:latin typeface="+mj-lt"/>
            </a:endParaRPr>
          </a:p>
        </p:txBody>
      </p:sp>
    </p:spTree>
    <p:extLst>
      <p:ext uri="{BB962C8B-B14F-4D97-AF65-F5344CB8AC3E}">
        <p14:creationId xmlns:p14="http://schemas.microsoft.com/office/powerpoint/2010/main" val="44221387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prstGeom prst="rect">
            <a:avLst/>
          </a:prstGeom>
        </p:spPr>
        <p:txBody>
          <a:bodyPr lIns="91425" tIns="91425" rIns="91425" bIns="91425" anchor="b" anchorCtr="0">
            <a:noAutofit/>
          </a:bodyPr>
          <a:lstStyle/>
          <a:p>
            <a:pPr lvl="0" rtl="0">
              <a:buNone/>
            </a:pPr>
            <a:r>
              <a:rPr lang="en" dirty="0"/>
              <a:t>Formal </a:t>
            </a:r>
            <a:r>
              <a:rPr lang="en" dirty="0" smtClean="0"/>
              <a:t>Models</a:t>
            </a:r>
            <a:endParaRPr lang="en" dirty="0"/>
          </a:p>
        </p:txBody>
      </p:sp>
    </p:spTree>
    <p:extLst>
      <p:ext uri="{BB962C8B-B14F-4D97-AF65-F5344CB8AC3E}">
        <p14:creationId xmlns:p14="http://schemas.microsoft.com/office/powerpoint/2010/main" val="4171118317"/>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Shape 202"/>
          <p:cNvSpPr txBox="1">
            <a:spLocks noGrp="1"/>
          </p:cNvSpPr>
          <p:nvPr>
            <p:ph type="body" idx="1"/>
          </p:nvPr>
        </p:nvSpPr>
        <p:spPr>
          <a:prstGeom prst="rect">
            <a:avLst/>
          </a:prstGeom>
        </p:spPr>
        <p:txBody>
          <a:bodyPr lIns="91425" tIns="91425" rIns="91425" bIns="91425" anchor="t" anchorCtr="0">
            <a:noAutofit/>
          </a:bodyPr>
          <a:lstStyle/>
          <a:p>
            <a:pPr lvl="0" rtl="0">
              <a:buNone/>
            </a:pPr>
            <a:r>
              <a:rPr lang="en" b="1" dirty="0" smtClean="0"/>
              <a:t>A</a:t>
            </a:r>
            <a:r>
              <a:rPr lang="en" dirty="0"/>
              <a:t>: Formalize the design requirements</a:t>
            </a:r>
          </a:p>
          <a:p>
            <a:endParaRPr lang="en" dirty="0"/>
          </a:p>
          <a:p>
            <a:pPr lvl="0" rtl="0">
              <a:buNone/>
            </a:pPr>
            <a:r>
              <a:rPr lang="en" b="1" dirty="0"/>
              <a:t>B</a:t>
            </a:r>
            <a:r>
              <a:rPr lang="en" dirty="0"/>
              <a:t>: Formalize the code that implements </a:t>
            </a:r>
          </a:p>
          <a:p>
            <a:pPr marL="914400" lvl="0" indent="0" rtl="0">
              <a:buNone/>
            </a:pPr>
            <a:r>
              <a:rPr lang="en" b="1" dirty="0"/>
              <a:t> </a:t>
            </a:r>
            <a:r>
              <a:rPr lang="en" dirty="0"/>
              <a:t>the design requirements</a:t>
            </a:r>
          </a:p>
          <a:p>
            <a:endParaRPr lang="en" dirty="0"/>
          </a:p>
          <a:p>
            <a:pPr lvl="0" rtl="0">
              <a:buNone/>
            </a:pPr>
            <a:r>
              <a:rPr lang="en" dirty="0"/>
              <a:t>Logically verify that </a:t>
            </a:r>
            <a:r>
              <a:rPr lang="en" b="1" dirty="0"/>
              <a:t>B </a:t>
            </a:r>
            <a:r>
              <a:rPr lang="en" dirty="0"/>
              <a:t>Satisfies/Violates </a:t>
            </a:r>
            <a:r>
              <a:rPr lang="en" b="1" dirty="0"/>
              <a:t>A</a:t>
            </a:r>
          </a:p>
          <a:p>
            <a:endParaRPr lang="en" b="1" dirty="0"/>
          </a:p>
          <a:p>
            <a:endParaRPr lang="en" b="1" dirty="0"/>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Formal Models</a:t>
            </a:r>
            <a:endParaRPr lang="en" sz="4400" b="0" dirty="0">
              <a:solidFill>
                <a:schemeClr val="tx2"/>
              </a:solidFill>
              <a:latin typeface="+mj-lt"/>
            </a:endParaRPr>
          </a:p>
        </p:txBody>
      </p:sp>
    </p:spTree>
    <p:extLst>
      <p:ext uri="{BB962C8B-B14F-4D97-AF65-F5344CB8AC3E}">
        <p14:creationId xmlns:p14="http://schemas.microsoft.com/office/powerpoint/2010/main" val="3270696652"/>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Shape 208"/>
          <p:cNvSpPr txBox="1">
            <a:spLocks noGrp="1"/>
          </p:cNvSpPr>
          <p:nvPr>
            <p:ph type="body" idx="1"/>
          </p:nvPr>
        </p:nvSpPr>
        <p:spPr>
          <a:prstGeom prst="rect">
            <a:avLst/>
          </a:prstGeom>
        </p:spPr>
        <p:txBody>
          <a:bodyPr lIns="91425" tIns="91425" rIns="91425" bIns="91425" anchor="t" anchorCtr="0">
            <a:noAutofit/>
          </a:bodyPr>
          <a:lstStyle/>
          <a:p>
            <a:pPr lvl="0">
              <a:buNone/>
            </a:pPr>
            <a:r>
              <a:rPr lang="en" dirty="0" smtClean="0"/>
              <a:t>Advantages</a:t>
            </a:r>
            <a:endParaRPr lang="en" dirty="0"/>
          </a:p>
          <a:p>
            <a:pPr marL="990600" lvl="1" indent="-457200">
              <a:buClr>
                <a:schemeClr val="dk1"/>
              </a:buClr>
              <a:buSzPct val="80000"/>
            </a:pPr>
            <a:r>
              <a:rPr lang="en" dirty="0" smtClean="0"/>
              <a:t>Verification </a:t>
            </a:r>
            <a:r>
              <a:rPr lang="en" dirty="0"/>
              <a:t>&gt; Testing (Strong </a:t>
            </a:r>
            <a:r>
              <a:rPr lang="en" dirty="0"/>
              <a:t>g</a:t>
            </a:r>
            <a:r>
              <a:rPr lang="en" dirty="0" smtClean="0"/>
              <a:t>uarantees</a:t>
            </a:r>
            <a:r>
              <a:rPr lang="en" dirty="0" smtClean="0"/>
              <a:t>)</a:t>
            </a:r>
          </a:p>
          <a:p>
            <a:pPr marL="990600" lvl="1" indent="-457200">
              <a:buClr>
                <a:schemeClr val="dk1"/>
              </a:buClr>
              <a:buSzPct val="80000"/>
            </a:pPr>
            <a:r>
              <a:rPr lang="en" dirty="0" smtClean="0"/>
              <a:t>Exposes </a:t>
            </a:r>
            <a:r>
              <a:rPr lang="en" dirty="0"/>
              <a:t>hard to find errors</a:t>
            </a:r>
          </a:p>
          <a:p>
            <a:endParaRPr lang="en" dirty="0"/>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Formal Models</a:t>
            </a:r>
            <a:endParaRPr lang="en" sz="4400" b="0" dirty="0">
              <a:solidFill>
                <a:schemeClr val="tx2"/>
              </a:solidFill>
              <a:latin typeface="+mj-lt"/>
            </a:endParaRPr>
          </a:p>
        </p:txBody>
      </p:sp>
    </p:spTree>
    <p:extLst>
      <p:ext uri="{BB962C8B-B14F-4D97-AF65-F5344CB8AC3E}">
        <p14:creationId xmlns:p14="http://schemas.microsoft.com/office/powerpoint/2010/main" val="388959620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smtClean="0"/>
              <a:t>Disadvantages</a:t>
            </a:r>
          </a:p>
          <a:p>
            <a:pPr marL="990600" lvl="1" indent="-457200">
              <a:buClr>
                <a:schemeClr val="dk1"/>
              </a:buClr>
              <a:buSzPct val="80000"/>
            </a:pPr>
            <a:r>
              <a:rPr lang="en" dirty="0" smtClean="0"/>
              <a:t>Implementation </a:t>
            </a:r>
            <a:r>
              <a:rPr lang="en" dirty="0"/>
              <a:t>exists, requirements </a:t>
            </a:r>
            <a:r>
              <a:rPr lang="en" dirty="0" smtClean="0"/>
              <a:t>don't</a:t>
            </a:r>
          </a:p>
          <a:p>
            <a:pPr marL="1390650" lvl="2" indent="-457200">
              <a:buClr>
                <a:schemeClr val="dk1"/>
              </a:buClr>
              <a:buSzPct val="80000"/>
            </a:pPr>
            <a:r>
              <a:rPr lang="en" dirty="0" smtClean="0"/>
              <a:t>Difficult</a:t>
            </a:r>
            <a:r>
              <a:rPr lang="en" dirty="0"/>
              <a:t>, Costly to </a:t>
            </a:r>
            <a:r>
              <a:rPr lang="en" dirty="0" smtClean="0"/>
              <a:t>reconstruct</a:t>
            </a:r>
          </a:p>
          <a:p>
            <a:pPr marL="990600" lvl="1" indent="-457200">
              <a:buClr>
                <a:schemeClr val="dk1"/>
              </a:buClr>
              <a:buSzPct val="80000"/>
            </a:pPr>
            <a:r>
              <a:rPr lang="en" dirty="0" smtClean="0"/>
              <a:t>Can't </a:t>
            </a:r>
            <a:r>
              <a:rPr lang="en" dirty="0"/>
              <a:t>verify </a:t>
            </a:r>
            <a:r>
              <a:rPr lang="en" i="1" dirty="0"/>
              <a:t>during </a:t>
            </a:r>
            <a:r>
              <a:rPr lang="en" dirty="0"/>
              <a:t>D&amp;D phases of </a:t>
            </a:r>
            <a:r>
              <a:rPr lang="en" dirty="0" smtClean="0"/>
              <a:t>lifecycle</a:t>
            </a:r>
          </a:p>
          <a:p>
            <a:pPr marL="1390650" lvl="2" indent="-457200">
              <a:buClr>
                <a:schemeClr val="dk1"/>
              </a:buClr>
              <a:buSzPct val="80000"/>
            </a:pPr>
            <a:r>
              <a:rPr lang="en" dirty="0" smtClean="0"/>
              <a:t>Results </a:t>
            </a:r>
            <a:r>
              <a:rPr lang="en" dirty="0"/>
              <a:t>apply to old versions of </a:t>
            </a:r>
            <a:r>
              <a:rPr lang="en" dirty="0" smtClean="0"/>
              <a:t>code</a:t>
            </a:r>
          </a:p>
          <a:p>
            <a:pPr marL="990600" lvl="1" indent="-457200">
              <a:buClr>
                <a:schemeClr val="dk1"/>
              </a:buClr>
              <a:buSzPct val="80000"/>
            </a:pPr>
            <a:r>
              <a:rPr lang="en" dirty="0" smtClean="0"/>
              <a:t>Abstracted</a:t>
            </a:r>
          </a:p>
          <a:p>
            <a:pPr marL="1390650" lvl="2" indent="-457200">
              <a:buClr>
                <a:schemeClr val="dk1"/>
              </a:buClr>
              <a:buSzPct val="80000"/>
            </a:pPr>
            <a:r>
              <a:rPr lang="en" dirty="0" smtClean="0"/>
              <a:t>Oversimplified</a:t>
            </a:r>
            <a:r>
              <a:rPr lang="en" dirty="0"/>
              <a:t>, Subset of functionality </a:t>
            </a:r>
            <a:endParaRPr lang="en" dirty="0" smtClean="0"/>
          </a:p>
          <a:p>
            <a:pPr marL="990600" lvl="1" indent="-457200">
              <a:buClr>
                <a:schemeClr val="dk1"/>
              </a:buClr>
              <a:buSzPct val="80000"/>
            </a:pPr>
            <a:r>
              <a:rPr lang="en" dirty="0" smtClean="0"/>
              <a:t>Formal </a:t>
            </a:r>
            <a:r>
              <a:rPr lang="en" dirty="0"/>
              <a:t>Model itself can be flawed</a:t>
            </a:r>
          </a:p>
          <a:p>
            <a:endParaRPr lang="en" sz="3000" dirty="0"/>
          </a:p>
          <a:p>
            <a:endParaRPr lang="en" sz="3000" dirty="0"/>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Formal Models</a:t>
            </a:r>
            <a:endParaRPr lang="en" sz="4400" b="0" dirty="0">
              <a:solidFill>
                <a:schemeClr val="tx2"/>
              </a:solidFill>
              <a:latin typeface="+mj-lt"/>
            </a:endParaRPr>
          </a:p>
        </p:txBody>
      </p:sp>
    </p:spTree>
    <p:extLst>
      <p:ext uri="{BB962C8B-B14F-4D97-AF65-F5344CB8AC3E}">
        <p14:creationId xmlns:p14="http://schemas.microsoft.com/office/powerpoint/2010/main" val="3779521163"/>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6"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Formal Models</a:t>
            </a:r>
            <a:endParaRPr lang="en" sz="4400" b="0" dirty="0">
              <a:solidFill>
                <a:schemeClr val="tx2"/>
              </a:solidFill>
              <a:latin typeface="+mj-lt"/>
            </a:endParaRPr>
          </a:p>
        </p:txBody>
      </p:sp>
      <p:pic>
        <p:nvPicPr>
          <p:cNvPr id="1027" name="Picture 3" descr="C:\Users\Raul\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1721643"/>
            <a:ext cx="3619500" cy="8159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aul\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00" y="2964020"/>
            <a:ext cx="1858962" cy="822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Raul\Desktop\Cap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4506" y="5562600"/>
            <a:ext cx="5281613" cy="6318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aul\Desktop\Captur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327" y="4271293"/>
            <a:ext cx="3406775" cy="815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Raul\Desktop\Captur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15" y="4191000"/>
            <a:ext cx="1736725" cy="7842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Raul\Desktop\Captur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043" y="1981200"/>
            <a:ext cx="1997075" cy="4492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Raul\Desktop\Captur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2964020"/>
            <a:ext cx="3025775" cy="73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63012"/>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000" dirty="0" smtClean="0">
                <a:latin typeface="Consolas" pitchFamily="49" charset="0"/>
                <a:cs typeface="Consolas" pitchFamily="49" charset="0"/>
              </a:rPr>
              <a:t>TS int x;</a:t>
            </a:r>
          </a:p>
          <a:p>
            <a:pPr marL="0" indent="0">
              <a:buNone/>
            </a:pPr>
            <a:r>
              <a:rPr lang="en-US" sz="2000" dirty="0" smtClean="0">
                <a:latin typeface="Consolas" pitchFamily="49" charset="0"/>
                <a:cs typeface="Consolas" pitchFamily="49" charset="0"/>
              </a:rPr>
              <a:t>S  int y;</a:t>
            </a:r>
          </a:p>
          <a:p>
            <a:pPr marL="0" indent="0">
              <a:buNone/>
            </a:pPr>
            <a:r>
              <a:rPr lang="en-US" sz="2000" dirty="0" smtClean="0">
                <a:latin typeface="Consolas" pitchFamily="49" charset="0"/>
                <a:cs typeface="Consolas" pitchFamily="49" charset="0"/>
              </a:rPr>
              <a:t>U  int z, u;</a:t>
            </a:r>
          </a:p>
          <a:p>
            <a:pPr marL="0" indent="0">
              <a:buNone/>
            </a:pPr>
            <a:r>
              <a:rPr lang="en-US" sz="2000" dirty="0">
                <a:latin typeface="Consolas" pitchFamily="49" charset="0"/>
                <a:cs typeface="Consolas" pitchFamily="49" charset="0"/>
              </a:rPr>
              <a:t>x</a:t>
            </a:r>
            <a:r>
              <a:rPr lang="en-US" sz="2000" dirty="0" smtClean="0">
                <a:latin typeface="Consolas" pitchFamily="49" charset="0"/>
                <a:cs typeface="Consolas" pitchFamily="49" charset="0"/>
              </a:rPr>
              <a:t> = y + z;</a:t>
            </a:r>
          </a:p>
          <a:p>
            <a:pPr marL="0" indent="0">
              <a:buNone/>
            </a:pPr>
            <a:endParaRPr lang="en-US" sz="2000" dirty="0">
              <a:latin typeface="Consolas" pitchFamily="49" charset="0"/>
              <a:cs typeface="Consolas" pitchFamily="49" charset="0"/>
            </a:endParaRPr>
          </a:p>
        </p:txBody>
      </p:sp>
      <p:sp>
        <p:nvSpPr>
          <p:cNvPr id="6"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Formal Models</a:t>
            </a:r>
            <a:endParaRPr lang="en" sz="4400" b="0" dirty="0">
              <a:solidFill>
                <a:schemeClr val="tx2"/>
              </a:solidFill>
              <a:latin typeface="+mj-lt"/>
            </a:endParaRPr>
          </a:p>
        </p:txBody>
      </p:sp>
      <p:pic>
        <p:nvPicPr>
          <p:cNvPr id="5" name="Picture 4" descr="C:\Users\Raul\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971800"/>
            <a:ext cx="567055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Raul\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587" y="4392181"/>
            <a:ext cx="1698663" cy="68604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Raul\Desktop\Cap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3617" y="4217922"/>
            <a:ext cx="1781065" cy="34851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Raul\Desktop\Captur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788" y="4674293"/>
            <a:ext cx="2376156" cy="306726"/>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Raul\Desktop\Captur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0411" y="5159696"/>
            <a:ext cx="3163178" cy="42703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Raul\Desktop\Captur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3253" y="4520404"/>
            <a:ext cx="3268663" cy="4603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C:\Users\Raul\Desktop\Captur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4132" y="5006358"/>
            <a:ext cx="5102556" cy="7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Raul\Desktop\Captur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6250" y="1905000"/>
            <a:ext cx="6119813"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14009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Shape 220"/>
          <p:cNvSpPr txBox="1">
            <a:spLocks noGrp="1"/>
          </p:cNvSpPr>
          <p:nvPr>
            <p:ph type="body" idx="1"/>
          </p:nvPr>
        </p:nvSpPr>
        <p:spPr>
          <a:prstGeom prst="rect">
            <a:avLst/>
          </a:prstGeom>
        </p:spPr>
        <p:txBody>
          <a:bodyPr lIns="91425" tIns="91425" rIns="91425" bIns="91425" anchor="t" anchorCtr="0">
            <a:noAutofit/>
          </a:bodyPr>
          <a:lstStyle/>
          <a:p>
            <a:pPr lvl="0">
              <a:buNone/>
            </a:pPr>
            <a:r>
              <a:rPr lang="en" dirty="0" smtClean="0"/>
              <a:t>Source Code</a:t>
            </a:r>
            <a:endParaRPr lang="en" dirty="0"/>
          </a:p>
          <a:p>
            <a:pPr marL="990600" lvl="1" indent="-457200">
              <a:buClr>
                <a:schemeClr val="dk1"/>
              </a:buClr>
              <a:buSzPct val="80000"/>
            </a:pPr>
            <a:r>
              <a:rPr lang="en" dirty="0" smtClean="0"/>
              <a:t>Extract control flow skeleton</a:t>
            </a:r>
          </a:p>
          <a:p>
            <a:pPr marL="990600" lvl="1" indent="-457200">
              <a:buClr>
                <a:schemeClr val="dk1"/>
              </a:buClr>
              <a:buSzPct val="80000"/>
            </a:pPr>
            <a:r>
              <a:rPr lang="en" dirty="0" smtClean="0"/>
              <a:t>Extract abstract model</a:t>
            </a:r>
          </a:p>
          <a:p>
            <a:pPr marL="990600" lvl="1" indent="-457200">
              <a:buClr>
                <a:schemeClr val="dk1"/>
              </a:buClr>
              <a:buSzPct val="80000"/>
            </a:pPr>
            <a:r>
              <a:rPr lang="en" dirty="0" smtClean="0"/>
              <a:t>Extract abstract data objects</a:t>
            </a:r>
          </a:p>
          <a:p>
            <a:pPr marL="914400" lvl="0" indent="-419100" rtl="0">
              <a:buClr>
                <a:schemeClr val="dk1"/>
              </a:buClr>
              <a:buSzPct val="166666"/>
              <a:buFont typeface="Arial"/>
              <a:buChar char="•"/>
            </a:pPr>
            <a:endParaRPr lang="en" dirty="0"/>
          </a:p>
          <a:p>
            <a:endParaRPr lang="en" dirty="0"/>
          </a:p>
          <a:p>
            <a:pPr marL="0" indent="0">
              <a:buNone/>
            </a:pPr>
            <a:endParaRPr lang="en" dirty="0"/>
          </a:p>
          <a:p>
            <a:endParaRPr lang="en" dirty="0"/>
          </a:p>
        </p:txBody>
      </p:sp>
      <p:sp>
        <p:nvSpPr>
          <p:cNvPr id="221" name="Shape 221"/>
          <p:cNvSpPr/>
          <p:nvPr/>
        </p:nvSpPr>
        <p:spPr>
          <a:xfrm>
            <a:off x="465406" y="4343400"/>
            <a:ext cx="8491084" cy="1805144"/>
          </a:xfrm>
          <a:prstGeom prst="rect">
            <a:avLst/>
          </a:prstGeom>
          <a:blipFill>
            <a:blip r:embed="rId3"/>
            <a:stretch>
              <a:fillRect/>
            </a:stretch>
          </a:blipFill>
          <a:ln>
            <a:noFill/>
          </a:ln>
        </p:spPr>
      </p:sp>
      <p:sp>
        <p:nvSpPr>
          <p:cNvPr id="6"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Formal Models: Automation</a:t>
            </a:r>
            <a:endParaRPr lang="en" sz="4400" b="0" dirty="0">
              <a:solidFill>
                <a:schemeClr val="tx2"/>
              </a:solidFill>
              <a:latin typeface="+mj-lt"/>
            </a:endParaRPr>
          </a:p>
        </p:txBody>
      </p:sp>
    </p:spTree>
    <p:extLst>
      <p:ext uri="{BB962C8B-B14F-4D97-AF65-F5344CB8AC3E}">
        <p14:creationId xmlns:p14="http://schemas.microsoft.com/office/powerpoint/2010/main" val="2155090318"/>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ctrTitle"/>
          </p:nvPr>
        </p:nvSpPr>
        <p:spPr>
          <a:prstGeom prst="rect">
            <a:avLst/>
          </a:prstGeom>
        </p:spPr>
        <p:txBody>
          <a:bodyPr lIns="91425" tIns="91425" rIns="91425" bIns="91425" anchor="b" anchorCtr="0">
            <a:noAutofit/>
          </a:bodyPr>
          <a:lstStyle/>
          <a:p>
            <a:pPr lvl="0" rtl="0">
              <a:buNone/>
            </a:pPr>
            <a:r>
              <a:rPr lang="en"/>
              <a:t>Meta-Level Compilation</a:t>
            </a:r>
          </a:p>
        </p:txBody>
      </p:sp>
    </p:spTree>
    <p:extLst>
      <p:ext uri="{BB962C8B-B14F-4D97-AF65-F5344CB8AC3E}">
        <p14:creationId xmlns:p14="http://schemas.microsoft.com/office/powerpoint/2010/main" val="2625633443"/>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2" name="Shape 232"/>
          <p:cNvSpPr txBox="1">
            <a:spLocks noGrp="1"/>
          </p:cNvSpPr>
          <p:nvPr>
            <p:ph type="body" idx="1"/>
          </p:nvPr>
        </p:nvSpPr>
        <p:spPr>
          <a:prstGeom prst="rect">
            <a:avLst/>
          </a:prstGeom>
        </p:spPr>
        <p:txBody>
          <a:bodyPr lIns="91425" tIns="91425" rIns="91425" bIns="91425" anchor="t" anchorCtr="0">
            <a:noAutofit/>
          </a:bodyPr>
          <a:lstStyle/>
          <a:p>
            <a:pPr marL="38100" lvl="0" indent="0" rtl="0">
              <a:buClr>
                <a:schemeClr val="dk1"/>
              </a:buClr>
              <a:buSzPct val="166666"/>
              <a:buNone/>
            </a:pPr>
            <a:r>
              <a:rPr lang="en" dirty="0" smtClean="0"/>
              <a:t>Check </a:t>
            </a:r>
            <a:r>
              <a:rPr lang="en" dirty="0"/>
              <a:t>for semantic rule violations</a:t>
            </a:r>
          </a:p>
          <a:p>
            <a:pPr marL="38100" lvl="0" indent="0" rtl="0">
              <a:buClr>
                <a:schemeClr val="dk1"/>
              </a:buClr>
              <a:buSzPct val="166666"/>
              <a:buNone/>
            </a:pPr>
            <a:endParaRPr lang="en" dirty="0" smtClean="0"/>
          </a:p>
          <a:p>
            <a:pPr marL="38100" lvl="0" indent="0" rtl="0">
              <a:buClr>
                <a:schemeClr val="dk1"/>
              </a:buClr>
              <a:buSzPct val="166666"/>
              <a:buNone/>
            </a:pPr>
            <a:r>
              <a:rPr lang="en" dirty="0" smtClean="0"/>
              <a:t>Insufficient </a:t>
            </a:r>
            <a:r>
              <a:rPr lang="en" dirty="0"/>
              <a:t>info to enforce </a:t>
            </a:r>
            <a:r>
              <a:rPr lang="en" b="1" dirty="0"/>
              <a:t>"meta"-semantics</a:t>
            </a:r>
          </a:p>
          <a:p>
            <a:endParaRPr lang="en" b="1" dirty="0"/>
          </a:p>
          <a:p>
            <a:endParaRPr lang="en" b="1" dirty="0"/>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Compilers</a:t>
            </a:r>
            <a:endParaRPr lang="en" sz="4400" b="0" dirty="0">
              <a:solidFill>
                <a:schemeClr val="tx2"/>
              </a:solidFill>
              <a:latin typeface="+mj-lt"/>
            </a:endParaRPr>
          </a:p>
        </p:txBody>
      </p:sp>
    </p:spTree>
    <p:extLst>
      <p:ext uri="{BB962C8B-B14F-4D97-AF65-F5344CB8AC3E}">
        <p14:creationId xmlns:p14="http://schemas.microsoft.com/office/powerpoint/2010/main" val="69295546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prstGeom prst="rect">
            <a:avLst/>
          </a:prstGeom>
        </p:spPr>
        <p:txBody>
          <a:bodyPr lIns="91425" tIns="91425" rIns="91425" bIns="91425" anchor="b" anchorCtr="0">
            <a:noAutofit/>
          </a:bodyPr>
          <a:lstStyle/>
          <a:p>
            <a:pPr lvl="0" rtl="0">
              <a:buNone/>
            </a:pPr>
            <a:r>
              <a:rPr lang="en" dirty="0"/>
              <a:t>Dynamic Analysis</a:t>
            </a:r>
          </a:p>
        </p:txBody>
      </p:sp>
    </p:spTree>
    <p:extLst>
      <p:ext uri="{BB962C8B-B14F-4D97-AF65-F5344CB8AC3E}">
        <p14:creationId xmlns:p14="http://schemas.microsoft.com/office/powerpoint/2010/main" val="2133173144"/>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Shape 238"/>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smtClean="0"/>
              <a:t>Examples</a:t>
            </a:r>
          </a:p>
          <a:p>
            <a:pPr marL="990600" lvl="1" indent="-457200">
              <a:buClr>
                <a:schemeClr val="dk1"/>
              </a:buClr>
              <a:buSzPct val="80000"/>
            </a:pPr>
            <a:r>
              <a:rPr lang="en" dirty="0" smtClean="0"/>
              <a:t>Synchronization</a:t>
            </a:r>
            <a:endParaRPr lang="en" dirty="0"/>
          </a:p>
          <a:p>
            <a:pPr marL="990600" lvl="1" indent="-457200">
              <a:buClr>
                <a:schemeClr val="dk1"/>
              </a:buClr>
              <a:buSzPct val="80000"/>
            </a:pPr>
            <a:r>
              <a:rPr lang="en" dirty="0" smtClean="0"/>
              <a:t>Data </a:t>
            </a:r>
            <a:r>
              <a:rPr lang="en" dirty="0"/>
              <a:t>integrity </a:t>
            </a:r>
            <a:r>
              <a:rPr lang="en" dirty="0" smtClean="0"/>
              <a:t>validation</a:t>
            </a:r>
          </a:p>
          <a:p>
            <a:pPr marL="990600" lvl="1" indent="-457200">
              <a:buClr>
                <a:schemeClr val="dk1"/>
              </a:buClr>
              <a:buSzPct val="80000"/>
            </a:pPr>
            <a:r>
              <a:rPr lang="en" dirty="0" smtClean="0"/>
              <a:t>Memory management</a:t>
            </a:r>
          </a:p>
          <a:p>
            <a:pPr marL="990600" lvl="1" indent="-457200">
              <a:buClr>
                <a:schemeClr val="dk1"/>
              </a:buClr>
              <a:buSzPct val="80000"/>
            </a:pPr>
            <a:r>
              <a:rPr lang="en" dirty="0" smtClean="0"/>
              <a:t>Caching </a:t>
            </a:r>
            <a:endParaRPr lang="en" dirty="0" smtClean="0"/>
          </a:p>
          <a:p>
            <a:pPr marL="990600" lvl="1" indent="-457200">
              <a:buClr>
                <a:schemeClr val="dk1"/>
              </a:buClr>
              <a:buSzPct val="80000"/>
            </a:pPr>
            <a:r>
              <a:rPr lang="en" dirty="0" smtClean="0"/>
              <a:t>Logging</a:t>
            </a:r>
            <a:endParaRPr lang="en" dirty="0"/>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Cross-Cutting Concerns</a:t>
            </a:r>
            <a:endParaRPr lang="en" sz="4400" b="0" dirty="0">
              <a:solidFill>
                <a:schemeClr val="tx2"/>
              </a:solidFill>
              <a:latin typeface="+mj-lt"/>
            </a:endParaRPr>
          </a:p>
        </p:txBody>
      </p:sp>
    </p:spTree>
    <p:extLst>
      <p:ext uri="{BB962C8B-B14F-4D97-AF65-F5344CB8AC3E}">
        <p14:creationId xmlns:p14="http://schemas.microsoft.com/office/powerpoint/2010/main" val="327533211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Cross-Cutting Concerns: Caching</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latin typeface="Consolas" pitchFamily="49" charset="0"/>
                <a:cs typeface="Consolas" pitchFamily="49" charset="0"/>
              </a:rPr>
              <a:t>def</a:t>
            </a:r>
            <a:r>
              <a:rPr lang="en-US" sz="2000" dirty="0" smtClean="0">
                <a:latin typeface="Consolas" pitchFamily="49" charset="0"/>
                <a:cs typeface="Consolas" pitchFamily="49" charset="0"/>
              </a:rPr>
              <a:t> fib(n):</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if (n &lt; 2):</a:t>
            </a:r>
          </a:p>
          <a:p>
            <a:pPr marL="0" indent="0">
              <a:buNone/>
            </a:pPr>
            <a:r>
              <a:rPr lang="en-US" sz="2000" dirty="0" smtClean="0">
                <a:latin typeface="Consolas" pitchFamily="49" charset="0"/>
                <a:cs typeface="Consolas" pitchFamily="49" charset="0"/>
              </a:rPr>
              <a:t>        return n</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else:</a:t>
            </a:r>
          </a:p>
          <a:p>
            <a:pPr marL="0" indent="0">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       return fib(n-2) + fib(n-1)</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28672880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pt-BR" sz="2000" dirty="0" smtClean="0">
                <a:latin typeface="Consolas" pitchFamily="49" charset="0"/>
                <a:cs typeface="Consolas" pitchFamily="49" charset="0"/>
              </a:rPr>
              <a:t>def fib(n):</a:t>
            </a:r>
          </a:p>
          <a:p>
            <a:pPr marL="0" indent="0">
              <a:buNone/>
            </a:pPr>
            <a:r>
              <a:rPr lang="pt-BR" sz="2000" dirty="0" smtClean="0">
                <a:latin typeface="Consolas" pitchFamily="49" charset="0"/>
                <a:cs typeface="Consolas" pitchFamily="49" charset="0"/>
              </a:rPr>
              <a:t>    if (n &lt; 2):</a:t>
            </a:r>
          </a:p>
          <a:p>
            <a:pPr marL="0" indent="0">
              <a:buNone/>
            </a:pPr>
            <a:r>
              <a:rPr lang="pt-BR" sz="2000" dirty="0" smtClean="0">
                <a:latin typeface="Consolas" pitchFamily="49" charset="0"/>
                <a:cs typeface="Consolas" pitchFamily="49" charset="0"/>
              </a:rPr>
              <a:t>        return n</a:t>
            </a:r>
          </a:p>
          <a:p>
            <a:pPr marL="0" indent="0">
              <a:buNone/>
            </a:pPr>
            <a:r>
              <a:rPr lang="pt-BR" sz="2000" dirty="0" smtClean="0">
                <a:latin typeface="Consolas" pitchFamily="49" charset="0"/>
                <a:cs typeface="Consolas" pitchFamily="49" charset="0"/>
              </a:rPr>
              <a:t>    else:</a:t>
            </a:r>
          </a:p>
          <a:p>
            <a:pPr marL="0" indent="0">
              <a:buNone/>
            </a:pPr>
            <a:r>
              <a:rPr lang="pt-BR" sz="2000" b="1" dirty="0" smtClean="0">
                <a:latin typeface="Consolas" pitchFamily="49" charset="0"/>
                <a:cs typeface="Consolas" pitchFamily="49" charset="0"/>
              </a:rPr>
              <a:t>        </a:t>
            </a:r>
            <a:r>
              <a:rPr lang="pt-BR" sz="2000" b="1" dirty="0" smtClean="0">
                <a:solidFill>
                  <a:srgbClr val="FF0000"/>
                </a:solidFill>
                <a:latin typeface="Consolas" pitchFamily="49" charset="0"/>
                <a:cs typeface="Consolas" pitchFamily="49" charset="0"/>
              </a:rPr>
              <a:t>if (n-2) not in memo:</a:t>
            </a:r>
          </a:p>
          <a:p>
            <a:pPr marL="0" indent="0">
              <a:buNone/>
            </a:pPr>
            <a:r>
              <a:rPr lang="pt-BR" sz="2000" b="1" dirty="0" smtClean="0">
                <a:solidFill>
                  <a:srgbClr val="FF0000"/>
                </a:solidFill>
                <a:latin typeface="Consolas" pitchFamily="49" charset="0"/>
                <a:cs typeface="Consolas" pitchFamily="49" charset="0"/>
              </a:rPr>
              <a:t>            memo[n-2] = fib(n-2)</a:t>
            </a:r>
          </a:p>
          <a:p>
            <a:pPr marL="0" indent="0">
              <a:buNone/>
            </a:pPr>
            <a:r>
              <a:rPr lang="pt-BR" sz="2000" b="1" dirty="0" smtClean="0">
                <a:solidFill>
                  <a:srgbClr val="FF0000"/>
                </a:solidFill>
                <a:latin typeface="Consolas" pitchFamily="49" charset="0"/>
                <a:cs typeface="Consolas" pitchFamily="49" charset="0"/>
              </a:rPr>
              <a:t>        if (n-1) not in memo:</a:t>
            </a:r>
          </a:p>
          <a:p>
            <a:pPr marL="0" indent="0">
              <a:buNone/>
            </a:pPr>
            <a:r>
              <a:rPr lang="pt-BR" sz="2000" b="1" dirty="0" smtClean="0">
                <a:solidFill>
                  <a:srgbClr val="FF0000"/>
                </a:solidFill>
                <a:latin typeface="Consolas" pitchFamily="49" charset="0"/>
                <a:cs typeface="Consolas" pitchFamily="49" charset="0"/>
              </a:rPr>
              <a:t>            memo[n-1] = fib(n-1)</a:t>
            </a:r>
          </a:p>
          <a:p>
            <a:pPr marL="0" indent="0">
              <a:buNone/>
            </a:pPr>
            <a:endParaRPr lang="pt-BR" sz="2000" dirty="0" smtClean="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        ans = memo[n-1] + memo[n-2]</a:t>
            </a:r>
          </a:p>
          <a:p>
            <a:pPr marL="0" indent="0">
              <a:buNone/>
            </a:pPr>
            <a:r>
              <a:rPr lang="pt-BR" sz="2000" b="1" dirty="0" smtClean="0">
                <a:solidFill>
                  <a:srgbClr val="FF0000"/>
                </a:solidFill>
                <a:latin typeface="Consolas" pitchFamily="49" charset="0"/>
                <a:cs typeface="Consolas" pitchFamily="49" charset="0"/>
              </a:rPr>
              <a:t>        memo[n] = ans</a:t>
            </a:r>
          </a:p>
          <a:p>
            <a:pPr marL="0" indent="0">
              <a:buNone/>
            </a:pPr>
            <a:r>
              <a:rPr lang="pt-BR" sz="2000" dirty="0" smtClean="0">
                <a:latin typeface="Consolas" pitchFamily="49" charset="0"/>
                <a:cs typeface="Consolas" pitchFamily="49" charset="0"/>
              </a:rPr>
              <a:t>        return ans</a:t>
            </a:r>
          </a:p>
        </p:txBody>
      </p:sp>
      <p:sp>
        <p:nvSpPr>
          <p:cNvPr id="4" name="Title 1"/>
          <p:cNvSpPr>
            <a:spLocks noGrp="1"/>
          </p:cNvSpPr>
          <p:nvPr>
            <p:ph type="title"/>
          </p:nvPr>
        </p:nvSpPr>
        <p:spPr>
          <a:xfrm>
            <a:off x="457200" y="152400"/>
            <a:ext cx="8229600" cy="1143000"/>
          </a:xfrm>
        </p:spPr>
        <p:txBody>
          <a:bodyPr/>
          <a:lstStyle/>
          <a:p>
            <a:r>
              <a:rPr lang="en-US" dirty="0" smtClean="0"/>
              <a:t>Cross-Cutting Concerns: Caching</a:t>
            </a:r>
            <a:endParaRPr lang="en-US" dirty="0"/>
          </a:p>
        </p:txBody>
      </p:sp>
    </p:spTree>
    <p:extLst>
      <p:ext uri="{BB962C8B-B14F-4D97-AF65-F5344CB8AC3E}">
        <p14:creationId xmlns:p14="http://schemas.microsoft.com/office/powerpoint/2010/main" val="33203797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Shape 244"/>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smtClean="0"/>
              <a:t>"</a:t>
            </a:r>
            <a:r>
              <a:rPr lang="en" dirty="0"/>
              <a:t>Implementors understand the semantics of the system operations ... but do not have the mechanisms to check or exploit these semantics automatically. </a:t>
            </a:r>
          </a:p>
          <a:p>
            <a:endParaRPr lang="en" dirty="0"/>
          </a:p>
          <a:p>
            <a:pPr lvl="0" rtl="0">
              <a:buNone/>
            </a:pPr>
            <a:r>
              <a:rPr lang="en" dirty="0"/>
              <a:t>Compilers have the machinery to do so, but their domain ignorance prevents them from exploiting it."</a:t>
            </a:r>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Unfortunate Dichotomy</a:t>
            </a:r>
            <a:endParaRPr lang="en" sz="4400" b="0" dirty="0">
              <a:solidFill>
                <a:schemeClr val="tx2"/>
              </a:solidFill>
              <a:latin typeface="+mj-lt"/>
            </a:endParaRPr>
          </a:p>
        </p:txBody>
      </p:sp>
    </p:spTree>
    <p:extLst>
      <p:ext uri="{BB962C8B-B14F-4D97-AF65-F5344CB8AC3E}">
        <p14:creationId xmlns:p14="http://schemas.microsoft.com/office/powerpoint/2010/main" val="1418710141"/>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Shape 250"/>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a:t>
</a:t>
            </a:r>
          </a:p>
          <a:p>
            <a:pPr lvl="0">
              <a:buClr>
                <a:srgbClr val="000000"/>
              </a:buClr>
              <a:buSzPct val="36666"/>
              <a:buFont typeface="Arial"/>
              <a:buNone/>
            </a:pPr>
            <a:r>
              <a:rPr lang="en" i="1" dirty="0" smtClean="0"/>
              <a:t>Can </a:t>
            </a:r>
            <a:r>
              <a:rPr lang="en" i="1" dirty="0"/>
              <a:t>we leverage a compiler's semantic knowledge to enforce meta-semantics?</a:t>
            </a:r>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Bridging the Gap</a:t>
            </a:r>
            <a:endParaRPr lang="en" sz="4400" b="0" dirty="0">
              <a:solidFill>
                <a:schemeClr val="tx2"/>
              </a:solidFill>
              <a:latin typeface="+mj-lt"/>
            </a:endParaRPr>
          </a:p>
        </p:txBody>
      </p:sp>
    </p:spTree>
    <p:extLst>
      <p:ext uri="{BB962C8B-B14F-4D97-AF65-F5344CB8AC3E}">
        <p14:creationId xmlns:p14="http://schemas.microsoft.com/office/powerpoint/2010/main" val="4147538934"/>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Shape 256"/>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a:t>
</a:t>
            </a:r>
          </a:p>
          <a:p>
            <a:endParaRPr lang="en" dirty="0"/>
          </a:p>
          <a:p>
            <a:pPr>
              <a:buNone/>
            </a:pPr>
            <a:r>
              <a:rPr lang="en" dirty="0"/>
              <a:t>Yes. The answer is Meta-level Compilation. (MC)</a:t>
            </a:r>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Bridging the Gap</a:t>
            </a:r>
            <a:endParaRPr lang="en" sz="4400" b="0" dirty="0">
              <a:solidFill>
                <a:schemeClr val="tx2"/>
              </a:solidFill>
              <a:latin typeface="+mj-lt"/>
            </a:endParaRPr>
          </a:p>
        </p:txBody>
      </p:sp>
    </p:spTree>
    <p:extLst>
      <p:ext uri="{BB962C8B-B14F-4D97-AF65-F5344CB8AC3E}">
        <p14:creationId xmlns:p14="http://schemas.microsoft.com/office/powerpoint/2010/main" val="1549842962"/>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Shape 277"/>
          <p:cNvSpPr txBox="1">
            <a:spLocks noGrp="1"/>
          </p:cNvSpPr>
          <p:nvPr>
            <p:ph type="body" idx="1"/>
          </p:nvPr>
        </p:nvSpPr>
        <p:spPr>
          <a:prstGeom prst="rect">
            <a:avLst/>
          </a:prstGeom>
        </p:spPr>
        <p:txBody>
          <a:bodyPr lIns="91425" tIns="91425" rIns="91425" bIns="91425" anchor="t" anchorCtr="0">
            <a:noAutofit/>
          </a:bodyPr>
          <a:lstStyle/>
          <a:p>
            <a:pPr marL="38100" lvl="0" indent="0" rtl="0">
              <a:buClr>
                <a:schemeClr val="dk1"/>
              </a:buClr>
              <a:buSzPct val="100000"/>
              <a:buNone/>
            </a:pPr>
            <a:r>
              <a:rPr lang="en" dirty="0"/>
              <a:t>
Higher-level Compilation</a:t>
            </a:r>
          </a:p>
          <a:p>
            <a:endParaRPr lang="en" dirty="0"/>
          </a:p>
          <a:p>
            <a:pPr marL="38100" lvl="0" indent="0" rtl="0">
              <a:buClr>
                <a:schemeClr val="dk1"/>
              </a:buClr>
              <a:buSzPct val="100000"/>
              <a:buNone/>
            </a:pPr>
            <a:r>
              <a:rPr lang="en" dirty="0"/>
              <a:t>Source Annotation</a:t>
            </a:r>
          </a:p>
          <a:p>
            <a:endParaRPr lang="en" dirty="0"/>
          </a:p>
          <a:p>
            <a:pPr marL="38100" lvl="0" indent="0" rtl="0">
              <a:buClr>
                <a:schemeClr val="dk1"/>
              </a:buClr>
              <a:buSzPct val="100000"/>
              <a:buNone/>
            </a:pPr>
            <a:r>
              <a:rPr lang="en" dirty="0"/>
              <a:t>Extensible Compilation</a:t>
            </a:r>
          </a:p>
          <a:p>
            <a:endParaRPr lang="en" dirty="0"/>
          </a:p>
          <a:p>
            <a:pPr lvl="0" algn="ctr" rtl="0">
              <a:buNone/>
            </a:pPr>
            <a:r>
              <a:rPr lang="en" b="1" i="1" dirty="0"/>
              <a:t>Making the compiler aware</a:t>
            </a:r>
          </a:p>
          <a:p>
            <a:endParaRPr lang="en" b="1" i="1" dirty="0"/>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Meta-Compilation: Techniques</a:t>
            </a:r>
            <a:endParaRPr lang="en" sz="4400" b="0" dirty="0">
              <a:solidFill>
                <a:schemeClr val="tx2"/>
              </a:solidFill>
              <a:latin typeface="+mj-lt"/>
            </a:endParaRPr>
          </a:p>
        </p:txBody>
      </p:sp>
    </p:spTree>
    <p:extLst>
      <p:ext uri="{BB962C8B-B14F-4D97-AF65-F5344CB8AC3E}">
        <p14:creationId xmlns:p14="http://schemas.microsoft.com/office/powerpoint/2010/main" val="3717670543"/>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Shape 283"/>
          <p:cNvSpPr txBox="1">
            <a:spLocks noGrp="1"/>
          </p:cNvSpPr>
          <p:nvPr>
            <p:ph type="body" idx="1"/>
          </p:nvPr>
        </p:nvSpPr>
        <p:spPr>
          <a:prstGeom prst="rect">
            <a:avLst/>
          </a:prstGeom>
        </p:spPr>
        <p:txBody>
          <a:bodyPr lIns="91425" tIns="91425" rIns="91425" bIns="91425" anchor="t" anchorCtr="0">
            <a:noAutofit/>
          </a:bodyPr>
          <a:lstStyle/>
          <a:p>
            <a:pPr lvl="0" rtl="0">
              <a:buNone/>
            </a:pPr>
            <a:r>
              <a:rPr lang="en" i="1" dirty="0"/>
              <a:t>Hard-wired</a:t>
            </a:r>
            <a:r>
              <a:rPr lang="en" dirty="0"/>
              <a:t> with higher-level abstractions</a:t>
            </a:r>
          </a:p>
          <a:p>
            <a:endParaRPr lang="en" dirty="0"/>
          </a:p>
          <a:p>
            <a:pPr marL="457200" lvl="0" indent="-419100" rtl="0">
              <a:buClr>
                <a:schemeClr val="dk1"/>
              </a:buClr>
              <a:buSzPct val="166666"/>
              <a:buFont typeface="Arial"/>
              <a:buChar char="•"/>
            </a:pPr>
            <a:r>
              <a:rPr lang="en" dirty="0"/>
              <a:t>I/O management</a:t>
            </a:r>
          </a:p>
          <a:p>
            <a:pPr marL="457200" lvl="0" indent="-419100" rtl="0">
              <a:buClr>
                <a:schemeClr val="dk1"/>
              </a:buClr>
              <a:buSzPct val="166666"/>
              <a:buFont typeface="Arial"/>
              <a:buChar char="•"/>
            </a:pPr>
            <a:r>
              <a:rPr lang="en" dirty="0"/>
              <a:t>Race condition detection</a:t>
            </a:r>
          </a:p>
          <a:p>
            <a:pPr marL="457200" lvl="0" indent="-419100" rtl="0">
              <a:buClr>
                <a:schemeClr val="dk1"/>
              </a:buClr>
              <a:buSzPct val="166666"/>
              <a:buFont typeface="Arial"/>
              <a:buChar char="•"/>
            </a:pPr>
            <a:r>
              <a:rPr lang="en" dirty="0"/>
              <a:t>System call errors</a:t>
            </a:r>
          </a:p>
          <a:p>
            <a:pPr marL="457200" lvl="0" indent="-419100" rtl="0">
              <a:buClr>
                <a:schemeClr val="dk1"/>
              </a:buClr>
              <a:buSzPct val="166666"/>
              <a:buFont typeface="Arial"/>
              <a:buChar char="•"/>
            </a:pPr>
            <a:r>
              <a:rPr lang="en" dirty="0"/>
              <a:t>Security errors in privileged programs</a:t>
            </a: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Higher Level Compilation</a:t>
            </a:r>
            <a:endParaRPr lang="en" sz="4400" b="0" dirty="0">
              <a:solidFill>
                <a:schemeClr val="tx2"/>
              </a:solidFill>
              <a:latin typeface="+mj-lt"/>
            </a:endParaRPr>
          </a:p>
        </p:txBody>
      </p:sp>
    </p:spTree>
    <p:extLst>
      <p:ext uri="{BB962C8B-B14F-4D97-AF65-F5344CB8AC3E}">
        <p14:creationId xmlns:p14="http://schemas.microsoft.com/office/powerpoint/2010/main" val="3650456289"/>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Shape 289"/>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a:t>Source code annotated with </a:t>
            </a:r>
            <a:r>
              <a:rPr lang="en" dirty="0" smtClean="0"/>
              <a:t>directives</a:t>
            </a:r>
          </a:p>
          <a:p>
            <a:pPr marL="990600" lvl="1" indent="-457200">
              <a:buClr>
                <a:schemeClr val="dk1"/>
              </a:buClr>
              <a:buSzPct val="80000"/>
            </a:pPr>
            <a:r>
              <a:rPr lang="en" dirty="0" smtClean="0"/>
              <a:t>Conveys meta-semantics to compiler</a:t>
            </a:r>
            <a:endParaRPr lang="en" dirty="0"/>
          </a:p>
          <a:p>
            <a:pPr lvl="0" rtl="0">
              <a:buNone/>
            </a:pPr>
            <a:endParaRPr lang="en" dirty="0" smtClean="0"/>
          </a:p>
          <a:p>
            <a:pPr lvl="0">
              <a:buNone/>
            </a:pPr>
            <a:r>
              <a:rPr lang="en" dirty="0"/>
              <a:t>Examples</a:t>
            </a:r>
          </a:p>
          <a:p>
            <a:pPr marL="990600" lvl="1" indent="-457200">
              <a:buClr>
                <a:schemeClr val="dk1"/>
              </a:buClr>
              <a:buSzPct val="80000"/>
            </a:pPr>
            <a:r>
              <a:rPr lang="en" dirty="0" smtClean="0"/>
              <a:t>PREfix</a:t>
            </a:r>
            <a:r>
              <a:rPr lang="en" dirty="0"/>
              <a:t>, LCLint, Microsoft's SAL</a:t>
            </a:r>
          </a:p>
          <a:p>
            <a:endParaRPr lang="en" dirty="0"/>
          </a:p>
          <a:p>
            <a:pPr lvl="0" algn="ctr" rtl="0">
              <a:buNone/>
            </a:pPr>
            <a:r>
              <a:rPr lang="en" b="1" dirty="0"/>
              <a:t>scales unfavorably with code</a:t>
            </a: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Source Annotation</a:t>
            </a:r>
            <a:endParaRPr lang="en" sz="4400" b="0" dirty="0">
              <a:solidFill>
                <a:schemeClr val="tx2"/>
              </a:solidFill>
              <a:latin typeface="+mj-lt"/>
            </a:endParaRPr>
          </a:p>
        </p:txBody>
      </p:sp>
    </p:spTree>
    <p:extLst>
      <p:ext uri="{BB962C8B-B14F-4D97-AF65-F5344CB8AC3E}">
        <p14:creationId xmlns:p14="http://schemas.microsoft.com/office/powerpoint/2010/main" val="2092979849"/>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Shape 295"/>
          <p:cNvSpPr txBox="1">
            <a:spLocks noGrp="1"/>
          </p:cNvSpPr>
          <p:nvPr>
            <p:ph type="body" idx="1"/>
          </p:nvPr>
        </p:nvSpPr>
        <p:spPr>
          <a:prstGeom prst="rect">
            <a:avLst/>
          </a:prstGeom>
        </p:spPr>
        <p:txBody>
          <a:bodyPr lIns="91425" tIns="91425" rIns="91425" bIns="91425" anchor="t" anchorCtr="0">
            <a:noAutofit/>
          </a:bodyPr>
          <a:lstStyle/>
          <a:p>
            <a:pPr lvl="0" rtl="0">
              <a:buNone/>
            </a:pPr>
            <a:r>
              <a:rPr lang="en" sz="2400" dirty="0">
                <a:latin typeface="Consolas"/>
                <a:ea typeface="Consolas"/>
                <a:cs typeface="Consolas"/>
                <a:sym typeface="Consolas"/>
              </a:rPr>
              <a:t>void </a:t>
            </a:r>
            <a:r>
              <a:rPr lang="en" sz="2400" dirty="0" smtClean="0">
                <a:latin typeface="Consolas"/>
                <a:ea typeface="Consolas"/>
                <a:cs typeface="Consolas"/>
                <a:sym typeface="Consolas"/>
              </a:rPr>
              <a:t>FillString(</a:t>
            </a:r>
          </a:p>
          <a:p>
            <a:pPr lvl="0" indent="457200" rtl="0">
              <a:buNone/>
            </a:pPr>
            <a:r>
              <a:rPr lang="en" sz="2400" dirty="0" smtClean="0">
                <a:latin typeface="Consolas"/>
                <a:ea typeface="Consolas"/>
                <a:cs typeface="Consolas"/>
                <a:sym typeface="Consolas"/>
              </a:rPr>
              <a:t>TCHAR* buf,</a:t>
            </a:r>
          </a:p>
          <a:p>
            <a:pPr lvl="0" indent="457200" rtl="0">
              <a:buNone/>
            </a:pPr>
            <a:r>
              <a:rPr lang="en" sz="2400" dirty="0" smtClean="0">
                <a:latin typeface="Consolas"/>
                <a:ea typeface="Consolas"/>
                <a:cs typeface="Consolas"/>
                <a:sym typeface="Consolas"/>
              </a:rPr>
              <a:t>size_t cchBuf,</a:t>
            </a:r>
          </a:p>
          <a:p>
            <a:pPr lvl="0" indent="457200" rtl="0">
              <a:buNone/>
            </a:pPr>
            <a:r>
              <a:rPr lang="en" sz="2400" dirty="0" smtClean="0">
                <a:latin typeface="Consolas"/>
                <a:ea typeface="Consolas"/>
                <a:cs typeface="Consolas"/>
                <a:sym typeface="Consolas"/>
              </a:rPr>
              <a:t>char </a:t>
            </a:r>
            <a:r>
              <a:rPr lang="en" sz="2400" dirty="0">
                <a:latin typeface="Consolas"/>
                <a:ea typeface="Consolas"/>
                <a:cs typeface="Consolas"/>
                <a:sym typeface="Consolas"/>
              </a:rPr>
              <a:t>ch)</a:t>
            </a:r>
          </a:p>
          <a:p>
            <a:pPr marL="0" lvl="0" indent="0" rtl="0">
              <a:buNone/>
            </a:pPr>
            <a:r>
              <a:rPr lang="en" sz="2400" dirty="0">
                <a:latin typeface="Consolas"/>
                <a:ea typeface="Consolas"/>
                <a:cs typeface="Consolas"/>
                <a:sym typeface="Consolas"/>
              </a:rPr>
              <a:t>{</a:t>
            </a:r>
          </a:p>
          <a:p>
            <a:pPr marL="0" lvl="0" indent="457200" rtl="0">
              <a:buNone/>
            </a:pPr>
            <a:r>
              <a:rPr lang="en" sz="2400" dirty="0">
                <a:latin typeface="Consolas"/>
                <a:ea typeface="Consolas"/>
                <a:cs typeface="Consolas"/>
                <a:sym typeface="Consolas"/>
              </a:rPr>
              <a:t>for (size_t i = 0; i &lt; cchBuf; i++) </a:t>
            </a:r>
          </a:p>
          <a:p>
            <a:pPr marL="457200" lvl="0" indent="457200" rtl="0">
              <a:buNone/>
            </a:pPr>
            <a:r>
              <a:rPr lang="en" sz="2400" dirty="0">
                <a:latin typeface="Consolas"/>
                <a:ea typeface="Consolas"/>
                <a:cs typeface="Consolas"/>
                <a:sym typeface="Consolas"/>
              </a:rPr>
              <a:t>buf[i] = ch;</a:t>
            </a:r>
          </a:p>
          <a:p>
            <a:pPr lvl="0" rtl="0">
              <a:buNone/>
            </a:pPr>
            <a:r>
              <a:rPr lang="en" sz="2400" dirty="0">
                <a:latin typeface="Consolas"/>
                <a:ea typeface="Consolas"/>
                <a:cs typeface="Consolas"/>
                <a:sym typeface="Consolas"/>
              </a:rPr>
              <a:t>}</a:t>
            </a: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Source Annotation: MS SAL</a:t>
            </a:r>
            <a:endParaRPr lang="en" sz="4400" b="0" dirty="0">
              <a:solidFill>
                <a:schemeClr val="tx2"/>
              </a:solidFill>
              <a:latin typeface="+mj-lt"/>
            </a:endParaRPr>
          </a:p>
        </p:txBody>
      </p:sp>
    </p:spTree>
    <p:extLst>
      <p:ext uri="{BB962C8B-B14F-4D97-AF65-F5344CB8AC3E}">
        <p14:creationId xmlns:p14="http://schemas.microsoft.com/office/powerpoint/2010/main" val="1434860232"/>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Shape 59"/>
          <p:cNvSpPr txBox="1">
            <a:spLocks noGrp="1"/>
          </p:cNvSpPr>
          <p:nvPr>
            <p:ph type="body" idx="1"/>
          </p:nvPr>
        </p:nvSpPr>
        <p:spPr>
          <a:prstGeom prst="rect">
            <a:avLst/>
          </a:prstGeom>
        </p:spPr>
        <p:txBody>
          <a:bodyPr lIns="91425" tIns="91425" rIns="91425" bIns="91425" anchor="t" anchorCtr="0">
            <a:noAutofit/>
          </a:bodyPr>
          <a:lstStyle/>
          <a:p>
            <a:pPr lvl="0" algn="ctr" rtl="0">
              <a:buNone/>
            </a:pPr>
            <a:r>
              <a:rPr lang="en" dirty="0"/>
              <a:t>The class of program analysis that relies on active execution of code in order to analyze code properties</a:t>
            </a:r>
          </a:p>
          <a:p>
            <a:endParaRPr lang="en" dirty="0"/>
          </a:p>
          <a:p>
            <a:pPr lvl="0" algn="l" rtl="0">
              <a:buNone/>
            </a:pPr>
            <a:r>
              <a:rPr lang="en" dirty="0" smtClean="0"/>
              <a:t>Examples</a:t>
            </a:r>
            <a:endParaRPr lang="en" dirty="0"/>
          </a:p>
          <a:p>
            <a:pPr marL="457200" lvl="0" indent="-419100" algn="l" rtl="0">
              <a:buClr>
                <a:schemeClr val="dk1"/>
              </a:buClr>
              <a:buSzPct val="166666"/>
              <a:buFont typeface="Arial"/>
              <a:buChar char="•"/>
            </a:pPr>
            <a:r>
              <a:rPr lang="en" dirty="0"/>
              <a:t>Valgrind</a:t>
            </a:r>
          </a:p>
          <a:p>
            <a:pPr marL="457200" lvl="0" indent="-419100" algn="l" rtl="0">
              <a:buClr>
                <a:schemeClr val="dk1"/>
              </a:buClr>
              <a:buSzPct val="166666"/>
              <a:buFont typeface="Arial"/>
              <a:buChar char="•"/>
            </a:pPr>
            <a:r>
              <a:rPr lang="en" dirty="0"/>
              <a:t>GDB</a:t>
            </a:r>
          </a:p>
          <a:p>
            <a:endParaRPr lang="en" dirty="0"/>
          </a:p>
          <a:p>
            <a:endParaRPr lang="en" dirty="0"/>
          </a:p>
        </p:txBody>
      </p:sp>
      <p:sp>
        <p:nvSpPr>
          <p:cNvPr id="5"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Dynamic Analysis</a:t>
            </a:r>
            <a:endParaRPr lang="en" sz="4400" b="0" dirty="0">
              <a:solidFill>
                <a:schemeClr val="tx2"/>
              </a:solidFill>
              <a:latin typeface="+mj-lt"/>
            </a:endParaRPr>
          </a:p>
        </p:txBody>
      </p:sp>
    </p:spTree>
    <p:extLst>
      <p:ext uri="{BB962C8B-B14F-4D97-AF65-F5344CB8AC3E}">
        <p14:creationId xmlns:p14="http://schemas.microsoft.com/office/powerpoint/2010/main" val="1299498863"/>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Shape 301"/>
          <p:cNvSpPr txBox="1">
            <a:spLocks noGrp="1"/>
          </p:cNvSpPr>
          <p:nvPr>
            <p:ph type="body" idx="1"/>
          </p:nvPr>
        </p:nvSpPr>
        <p:spPr>
          <a:prstGeom prst="rect">
            <a:avLst/>
          </a:prstGeom>
        </p:spPr>
        <p:txBody>
          <a:bodyPr lIns="91425" tIns="91425" rIns="91425" bIns="91425" anchor="t" anchorCtr="0">
            <a:noAutofit/>
          </a:bodyPr>
          <a:lstStyle/>
          <a:p>
            <a:pPr lvl="0" rtl="0">
              <a:buNone/>
            </a:pPr>
            <a:r>
              <a:rPr lang="en" sz="2400" dirty="0" smtClean="0">
                <a:latin typeface="Consolas"/>
                <a:ea typeface="Consolas"/>
                <a:cs typeface="Consolas"/>
                <a:sym typeface="Consolas"/>
              </a:rPr>
              <a:t>TCHAR </a:t>
            </a:r>
            <a:r>
              <a:rPr lang="en" sz="2400" dirty="0">
                <a:latin typeface="Consolas"/>
                <a:ea typeface="Consolas"/>
                <a:cs typeface="Consolas"/>
                <a:sym typeface="Consolas"/>
              </a:rPr>
              <a:t>*b =</a:t>
            </a:r>
          </a:p>
          <a:p>
            <a:pPr lvl="0" indent="457200" rtl="0">
              <a:buNone/>
            </a:pPr>
            <a:r>
              <a:rPr lang="en" sz="2400" dirty="0">
                <a:latin typeface="Consolas"/>
                <a:ea typeface="Consolas"/>
                <a:cs typeface="Consolas"/>
                <a:sym typeface="Consolas"/>
              </a:rPr>
              <a:t>(TCHAR *)malloc(</a:t>
            </a:r>
            <a:r>
              <a:rPr lang="en" sz="2400" b="1" dirty="0">
                <a:solidFill>
                  <a:srgbClr val="0000FF"/>
                </a:solidFill>
                <a:latin typeface="Consolas"/>
                <a:ea typeface="Consolas"/>
                <a:cs typeface="Consolas"/>
                <a:sym typeface="Consolas"/>
              </a:rPr>
              <a:t>200</a:t>
            </a:r>
            <a:r>
              <a:rPr lang="en" sz="2400" dirty="0">
                <a:latin typeface="Consolas"/>
                <a:ea typeface="Consolas"/>
                <a:cs typeface="Consolas"/>
                <a:sym typeface="Consolas"/>
              </a:rPr>
              <a:t>*sizeof(TCHAR));</a:t>
            </a:r>
          </a:p>
          <a:p>
            <a:pPr lvl="0" rtl="0">
              <a:buNone/>
            </a:pPr>
            <a:r>
              <a:rPr lang="en" sz="2400" dirty="0">
                <a:latin typeface="Consolas"/>
                <a:ea typeface="Consolas"/>
                <a:cs typeface="Consolas"/>
                <a:sym typeface="Consolas"/>
              </a:rPr>
              <a:t>FillString(b, </a:t>
            </a:r>
            <a:r>
              <a:rPr lang="en" sz="2400" b="1" dirty="0">
                <a:solidFill>
                  <a:srgbClr val="CC0000"/>
                </a:solidFill>
                <a:latin typeface="Consolas"/>
                <a:ea typeface="Consolas"/>
                <a:cs typeface="Consolas"/>
                <a:sym typeface="Consolas"/>
              </a:rPr>
              <a:t>210</a:t>
            </a:r>
            <a:r>
              <a:rPr lang="en" sz="2400" dirty="0">
                <a:latin typeface="Consolas"/>
                <a:ea typeface="Consolas"/>
                <a:cs typeface="Consolas"/>
                <a:sym typeface="Consolas"/>
              </a:rPr>
              <a:t>, 'x');</a:t>
            </a:r>
          </a:p>
          <a:p>
            <a:endParaRPr lang="en" sz="2400" dirty="0">
              <a:latin typeface="Consolas"/>
              <a:ea typeface="Consolas"/>
              <a:cs typeface="Consolas"/>
              <a:sym typeface="Consolas"/>
            </a:endParaRPr>
          </a:p>
          <a:p>
            <a:pPr lvl="0" rtl="0">
              <a:buClr>
                <a:srgbClr val="000000"/>
              </a:buClr>
              <a:buSzPct val="36666"/>
              <a:buFont typeface="Arial"/>
              <a:buNone/>
            </a:pPr>
            <a:r>
              <a:rPr lang="en" sz="2400" dirty="0">
                <a:solidFill>
                  <a:srgbClr val="CC0000"/>
                </a:solidFill>
                <a:latin typeface="Consolas"/>
                <a:ea typeface="Consolas"/>
                <a:cs typeface="Consolas"/>
                <a:sym typeface="Consolas"/>
              </a:rPr>
              <a:t>// ERROR! Allocation not large enough!</a:t>
            </a:r>
          </a:p>
          <a:p>
            <a:endParaRPr lang="en" sz="2400" dirty="0">
              <a:solidFill>
                <a:srgbClr val="CC0000"/>
              </a:solidFill>
              <a:latin typeface="Consolas"/>
              <a:ea typeface="Consolas"/>
              <a:cs typeface="Consolas"/>
              <a:sym typeface="Consolas"/>
            </a:endParaRP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Source Annotation: MS SAL</a:t>
            </a:r>
            <a:endParaRPr lang="en" sz="4400" b="0" dirty="0">
              <a:solidFill>
                <a:schemeClr val="tx2"/>
              </a:solidFill>
              <a:latin typeface="+mj-lt"/>
            </a:endParaRPr>
          </a:p>
        </p:txBody>
      </p:sp>
    </p:spTree>
    <p:extLst>
      <p:ext uri="{BB962C8B-B14F-4D97-AF65-F5344CB8AC3E}">
        <p14:creationId xmlns:p14="http://schemas.microsoft.com/office/powerpoint/2010/main" val="3906927098"/>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Shape 307"/>
          <p:cNvSpPr txBox="1">
            <a:spLocks noGrp="1"/>
          </p:cNvSpPr>
          <p:nvPr>
            <p:ph type="body" idx="1"/>
          </p:nvPr>
        </p:nvSpPr>
        <p:spPr>
          <a:prstGeom prst="rect">
            <a:avLst/>
          </a:prstGeom>
        </p:spPr>
        <p:txBody>
          <a:bodyPr lIns="91425" tIns="91425" rIns="91425" bIns="91425" anchor="t" anchorCtr="0">
            <a:noAutofit/>
          </a:bodyPr>
          <a:lstStyle/>
          <a:p>
            <a:pPr lvl="0" rtl="0">
              <a:buNone/>
            </a:pPr>
            <a:r>
              <a:rPr lang="en" sz="2400">
                <a:latin typeface="Consolas"/>
                <a:ea typeface="Consolas"/>
                <a:cs typeface="Consolas"/>
                <a:sym typeface="Consolas"/>
              </a:rPr>
              <a:t>void FillString(</a:t>
            </a:r>
          </a:p>
          <a:p>
            <a:pPr lvl="0" indent="457200" rtl="0">
              <a:buNone/>
            </a:pPr>
            <a:r>
              <a:rPr lang="en" sz="2400">
                <a:latin typeface="Consolas"/>
                <a:ea typeface="Consolas"/>
                <a:cs typeface="Consolas"/>
                <a:sym typeface="Consolas"/>
              </a:rPr>
              <a:t>TCHAR* buf,</a:t>
            </a:r>
          </a:p>
          <a:p>
            <a:pPr lvl="0" indent="457200" rtl="0">
              <a:buNone/>
            </a:pPr>
            <a:r>
              <a:rPr lang="en" sz="2400">
                <a:latin typeface="Consolas"/>
                <a:ea typeface="Consolas"/>
                <a:cs typeface="Consolas"/>
                <a:sym typeface="Consolas"/>
              </a:rPr>
              <a:t>size_t cchBuf,</a:t>
            </a:r>
          </a:p>
          <a:p>
            <a:pPr lvl="0" indent="457200" rtl="0">
              <a:buNone/>
            </a:pPr>
            <a:r>
              <a:rPr lang="en" sz="2400">
                <a:latin typeface="Consolas"/>
                <a:ea typeface="Consolas"/>
                <a:cs typeface="Consolas"/>
                <a:sym typeface="Consolas"/>
              </a:rPr>
              <a:t>char ch)</a:t>
            </a:r>
          </a:p>
          <a:p>
            <a:pPr marL="0" lvl="0" indent="0" rtl="0">
              <a:buNone/>
            </a:pPr>
            <a:r>
              <a:rPr lang="en" sz="2400">
                <a:latin typeface="Consolas"/>
                <a:ea typeface="Consolas"/>
                <a:cs typeface="Consolas"/>
                <a:sym typeface="Consolas"/>
              </a:rPr>
              <a:t>{</a:t>
            </a:r>
          </a:p>
          <a:p>
            <a:pPr marL="0" lvl="0" indent="457200" rtl="0">
              <a:buNone/>
            </a:pPr>
            <a:r>
              <a:rPr lang="en" sz="2400">
                <a:latin typeface="Consolas"/>
                <a:ea typeface="Consolas"/>
                <a:cs typeface="Consolas"/>
                <a:sym typeface="Consolas"/>
              </a:rPr>
              <a:t>for (size_t i = 0; i &lt; cchBuf; i++) </a:t>
            </a:r>
          </a:p>
          <a:p>
            <a:pPr marL="457200" lvl="0" indent="457200" rtl="0">
              <a:buNone/>
            </a:pPr>
            <a:r>
              <a:rPr lang="en" sz="2400">
                <a:latin typeface="Consolas"/>
                <a:ea typeface="Consolas"/>
                <a:cs typeface="Consolas"/>
                <a:sym typeface="Consolas"/>
              </a:rPr>
              <a:t>buf[i] = ch;</a:t>
            </a:r>
          </a:p>
          <a:p>
            <a:pPr lvl="0" rtl="0">
              <a:buNone/>
            </a:pPr>
            <a:r>
              <a:rPr lang="en" sz="2400">
                <a:latin typeface="Consolas"/>
                <a:ea typeface="Consolas"/>
                <a:cs typeface="Consolas"/>
                <a:sym typeface="Consolas"/>
              </a:rPr>
              <a:t>}</a:t>
            </a: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Source Annotation: MS SAL</a:t>
            </a:r>
            <a:endParaRPr lang="en" sz="4400" b="0" dirty="0">
              <a:solidFill>
                <a:schemeClr val="tx2"/>
              </a:solidFill>
              <a:latin typeface="+mj-lt"/>
            </a:endParaRPr>
          </a:p>
        </p:txBody>
      </p:sp>
    </p:spTree>
    <p:extLst>
      <p:ext uri="{BB962C8B-B14F-4D97-AF65-F5344CB8AC3E}">
        <p14:creationId xmlns:p14="http://schemas.microsoft.com/office/powerpoint/2010/main" val="3010512492"/>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3" name="Shape 313"/>
          <p:cNvSpPr txBox="1">
            <a:spLocks noGrp="1"/>
          </p:cNvSpPr>
          <p:nvPr>
            <p:ph type="body" idx="1"/>
          </p:nvPr>
        </p:nvSpPr>
        <p:spPr>
          <a:prstGeom prst="rect">
            <a:avLst/>
          </a:prstGeom>
        </p:spPr>
        <p:txBody>
          <a:bodyPr lIns="91425" tIns="91425" rIns="91425" bIns="91425" anchor="t" anchorCtr="0">
            <a:noAutofit/>
          </a:bodyPr>
          <a:lstStyle/>
          <a:p>
            <a:pPr lvl="0" rtl="0">
              <a:buNone/>
            </a:pPr>
            <a:r>
              <a:rPr lang="en" sz="2400">
                <a:latin typeface="Consolas"/>
                <a:ea typeface="Consolas"/>
                <a:cs typeface="Consolas"/>
                <a:sym typeface="Consolas"/>
              </a:rPr>
              <a:t>void FillString(</a:t>
            </a:r>
          </a:p>
          <a:p>
            <a:pPr lvl="0" indent="457200" rtl="0">
              <a:buNone/>
            </a:pPr>
            <a:r>
              <a:rPr lang="en" sz="2400" b="1">
                <a:latin typeface="Consolas"/>
                <a:ea typeface="Consolas"/>
                <a:cs typeface="Consolas"/>
                <a:sym typeface="Consolas"/>
              </a:rPr>
              <a:t>__out_ecount(cchBuf) </a:t>
            </a:r>
            <a:r>
              <a:rPr lang="en" sz="2400">
                <a:latin typeface="Consolas"/>
                <a:ea typeface="Consolas"/>
                <a:cs typeface="Consolas"/>
                <a:sym typeface="Consolas"/>
              </a:rPr>
              <a:t>TCHAR* buf,</a:t>
            </a:r>
          </a:p>
          <a:p>
            <a:pPr lvl="0" indent="457200" rtl="0">
              <a:buNone/>
            </a:pPr>
            <a:r>
              <a:rPr lang="en" sz="2400">
                <a:latin typeface="Consolas"/>
                <a:ea typeface="Consolas"/>
                <a:cs typeface="Consolas"/>
                <a:sym typeface="Consolas"/>
              </a:rPr>
              <a:t>size_t cchBuf,</a:t>
            </a:r>
          </a:p>
          <a:p>
            <a:pPr lvl="0" indent="457200" rtl="0">
              <a:buNone/>
            </a:pPr>
            <a:r>
              <a:rPr lang="en" sz="2400">
                <a:latin typeface="Consolas"/>
                <a:ea typeface="Consolas"/>
                <a:cs typeface="Consolas"/>
                <a:sym typeface="Consolas"/>
              </a:rPr>
              <a:t>char ch)</a:t>
            </a:r>
          </a:p>
          <a:p>
            <a:pPr marL="0" lvl="0" indent="0" rtl="0">
              <a:buNone/>
            </a:pPr>
            <a:r>
              <a:rPr lang="en" sz="2400">
                <a:latin typeface="Consolas"/>
                <a:ea typeface="Consolas"/>
                <a:cs typeface="Consolas"/>
                <a:sym typeface="Consolas"/>
              </a:rPr>
              <a:t>{</a:t>
            </a:r>
          </a:p>
          <a:p>
            <a:pPr marL="0" lvl="0" indent="457200" rtl="0">
              <a:buNone/>
            </a:pPr>
            <a:r>
              <a:rPr lang="en" sz="2400">
                <a:latin typeface="Consolas"/>
                <a:ea typeface="Consolas"/>
                <a:cs typeface="Consolas"/>
                <a:sym typeface="Consolas"/>
              </a:rPr>
              <a:t>for (size_t i = 0; i &lt; cchBuf; i++)</a:t>
            </a:r>
          </a:p>
          <a:p>
            <a:pPr marL="457200" lvl="0" indent="457200" rtl="0">
              <a:buNone/>
            </a:pPr>
            <a:r>
              <a:rPr lang="en" sz="2400">
                <a:latin typeface="Consolas"/>
                <a:ea typeface="Consolas"/>
                <a:cs typeface="Consolas"/>
                <a:sym typeface="Consolas"/>
              </a:rPr>
              <a:t>buf[i] = ch;</a:t>
            </a:r>
          </a:p>
          <a:p>
            <a:pPr lvl="0" rtl="0">
              <a:buNone/>
            </a:pPr>
            <a:r>
              <a:rPr lang="en" sz="2400">
                <a:latin typeface="Consolas"/>
                <a:ea typeface="Consolas"/>
                <a:cs typeface="Consolas"/>
                <a:sym typeface="Consolas"/>
              </a:rPr>
              <a:t>}</a:t>
            </a: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Source Annotation: MS SAL</a:t>
            </a:r>
            <a:endParaRPr lang="en" sz="4400" b="0" dirty="0">
              <a:solidFill>
                <a:schemeClr val="tx2"/>
              </a:solidFill>
              <a:latin typeface="+mj-lt"/>
            </a:endParaRPr>
          </a:p>
        </p:txBody>
      </p:sp>
    </p:spTree>
    <p:extLst>
      <p:ext uri="{BB962C8B-B14F-4D97-AF65-F5344CB8AC3E}">
        <p14:creationId xmlns:p14="http://schemas.microsoft.com/office/powerpoint/2010/main" val="1182341693"/>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Shape 319"/>
          <p:cNvSpPr txBox="1">
            <a:spLocks noGrp="1"/>
          </p:cNvSpPr>
          <p:nvPr>
            <p:ph type="body" idx="1"/>
          </p:nvPr>
        </p:nvSpPr>
        <p:spPr>
          <a:prstGeom prst="rect">
            <a:avLst/>
          </a:prstGeom>
        </p:spPr>
        <p:txBody>
          <a:bodyPr lIns="91425" tIns="91425" rIns="91425" bIns="91425" anchor="t" anchorCtr="0">
            <a:noAutofit/>
          </a:bodyPr>
          <a:lstStyle/>
          <a:p>
            <a:pPr lvl="0" rtl="0">
              <a:buNone/>
            </a:pPr>
            <a:r>
              <a:rPr lang="en" sz="2400" dirty="0">
                <a:latin typeface="Consolas"/>
                <a:ea typeface="Consolas"/>
                <a:cs typeface="Consolas"/>
                <a:sym typeface="Consolas"/>
              </a:rPr>
              <a:t>TCHAR *b = (TCHAR *)malloc(</a:t>
            </a:r>
            <a:r>
              <a:rPr lang="en" sz="2400" b="1" dirty="0">
                <a:solidFill>
                  <a:srgbClr val="0000FF"/>
                </a:solidFill>
                <a:latin typeface="Consolas"/>
                <a:ea typeface="Consolas"/>
                <a:cs typeface="Consolas"/>
                <a:sym typeface="Consolas"/>
              </a:rPr>
              <a:t>200</a:t>
            </a:r>
            <a:r>
              <a:rPr lang="en" sz="2400" dirty="0">
                <a:latin typeface="Consolas"/>
                <a:ea typeface="Consolas"/>
                <a:cs typeface="Consolas"/>
                <a:sym typeface="Consolas"/>
              </a:rPr>
              <a:t>*sizeof(TCHAR));</a:t>
            </a:r>
          </a:p>
          <a:p>
            <a:pPr lvl="0" rtl="0">
              <a:buNone/>
            </a:pPr>
            <a:r>
              <a:rPr lang="en" sz="2400" dirty="0">
                <a:latin typeface="Consolas"/>
                <a:ea typeface="Consolas"/>
                <a:cs typeface="Consolas"/>
                <a:sym typeface="Consolas"/>
              </a:rPr>
              <a:t>FillString(b, </a:t>
            </a:r>
            <a:r>
              <a:rPr lang="en" sz="2400" b="1" dirty="0">
                <a:solidFill>
                  <a:srgbClr val="CC0000"/>
                </a:solidFill>
                <a:latin typeface="Consolas"/>
                <a:ea typeface="Consolas"/>
                <a:cs typeface="Consolas"/>
                <a:sym typeface="Consolas"/>
              </a:rPr>
              <a:t>210</a:t>
            </a:r>
            <a:r>
              <a:rPr lang="en" sz="2400" dirty="0">
                <a:latin typeface="Consolas"/>
                <a:ea typeface="Consolas"/>
                <a:cs typeface="Consolas"/>
                <a:sym typeface="Consolas"/>
              </a:rPr>
              <a:t>, 'x');</a:t>
            </a:r>
          </a:p>
          <a:p>
            <a:pPr lvl="0" rtl="0">
              <a:buNone/>
            </a:pPr>
            <a:endParaRPr lang="en" sz="1800" dirty="0" smtClean="0">
              <a:latin typeface="Consolas"/>
              <a:ea typeface="Consolas"/>
              <a:cs typeface="Consolas"/>
              <a:sym typeface="Consolas"/>
            </a:endParaRPr>
          </a:p>
          <a:p>
            <a:pPr lvl="0" rtl="0">
              <a:buNone/>
            </a:pPr>
            <a:r>
              <a:rPr lang="en" sz="2000" dirty="0" smtClean="0">
                <a:latin typeface="Consolas"/>
                <a:ea typeface="Consolas"/>
                <a:cs typeface="Consolas"/>
                <a:sym typeface="Consolas"/>
              </a:rPr>
              <a:t>warning </a:t>
            </a:r>
            <a:r>
              <a:rPr lang="en" sz="2000" dirty="0">
                <a:latin typeface="Consolas"/>
                <a:ea typeface="Consolas"/>
                <a:cs typeface="Consolas"/>
                <a:sym typeface="Consolas"/>
              </a:rPr>
              <a:t>C6203: </a:t>
            </a:r>
            <a:r>
              <a:rPr lang="en" sz="2000" b="1" dirty="0">
                <a:latin typeface="Consolas"/>
                <a:ea typeface="Consolas"/>
                <a:cs typeface="Consolas"/>
                <a:sym typeface="Consolas"/>
              </a:rPr>
              <a:t>Buffer overrun for non-stack buffer 'b'</a:t>
            </a:r>
            <a:r>
              <a:rPr lang="en" sz="2000" dirty="0">
                <a:latin typeface="Consolas"/>
                <a:ea typeface="Consolas"/>
                <a:cs typeface="Consolas"/>
                <a:sym typeface="Consolas"/>
              </a:rPr>
              <a:t> in call to 'FillString': </a:t>
            </a:r>
            <a:r>
              <a:rPr lang="en" sz="2000" b="1" i="1" dirty="0">
                <a:latin typeface="Consolas"/>
                <a:ea typeface="Consolas"/>
                <a:cs typeface="Consolas"/>
                <a:sym typeface="Consolas"/>
              </a:rPr>
              <a:t>length '420' exceeds buffer size '400'</a:t>
            </a:r>
          </a:p>
          <a:p>
            <a:pPr marL="0" indent="0">
              <a:buNone/>
            </a:pPr>
            <a:endParaRPr lang="en" sz="2000" b="1" i="1" dirty="0">
              <a:latin typeface="Consolas"/>
              <a:ea typeface="Consolas"/>
              <a:cs typeface="Consolas"/>
              <a:sym typeface="Consolas"/>
            </a:endParaRPr>
          </a:p>
          <a:p>
            <a:pPr lvl="0" rtl="0">
              <a:buNone/>
            </a:pPr>
            <a:r>
              <a:rPr lang="en" sz="2000" dirty="0">
                <a:latin typeface="Consolas"/>
                <a:ea typeface="Consolas"/>
                <a:cs typeface="Consolas"/>
                <a:sym typeface="Consolas"/>
              </a:rPr>
              <a:t>warning C6386: Buffer overrun: accessing 'argument 1', the writable size is </a:t>
            </a:r>
            <a:r>
              <a:rPr lang="en" sz="2000" b="1" dirty="0">
                <a:latin typeface="Consolas"/>
                <a:ea typeface="Consolas"/>
                <a:cs typeface="Consolas"/>
                <a:sym typeface="Consolas"/>
              </a:rPr>
              <a:t>'200*2' bytes</a:t>
            </a:r>
            <a:r>
              <a:rPr lang="en" sz="2000" dirty="0">
                <a:latin typeface="Consolas"/>
                <a:ea typeface="Consolas"/>
                <a:cs typeface="Consolas"/>
                <a:sym typeface="Consolas"/>
              </a:rPr>
              <a:t>, but '420' bytes might be written</a:t>
            </a:r>
          </a:p>
          <a:p>
            <a:endParaRPr lang="en" sz="2000" dirty="0">
              <a:latin typeface="Consolas"/>
              <a:ea typeface="Consolas"/>
              <a:cs typeface="Consolas"/>
              <a:sym typeface="Consolas"/>
            </a:endParaRPr>
          </a:p>
          <a:p>
            <a:pPr lvl="0" rtl="0">
              <a:buNone/>
            </a:pPr>
            <a:r>
              <a:rPr lang="en" sz="2000" dirty="0">
                <a:latin typeface="Consolas"/>
                <a:ea typeface="Consolas"/>
                <a:cs typeface="Consolas"/>
                <a:sym typeface="Consolas"/>
              </a:rPr>
              <a:t>warning C6387: </a:t>
            </a:r>
            <a:r>
              <a:rPr lang="en" sz="2000" b="1" dirty="0">
                <a:latin typeface="Consolas"/>
                <a:ea typeface="Consolas"/>
                <a:cs typeface="Consolas"/>
                <a:sym typeface="Consolas"/>
              </a:rPr>
              <a:t>'argument 1' might be '0'</a:t>
            </a:r>
            <a:r>
              <a:rPr lang="en" sz="2000" dirty="0">
                <a:latin typeface="Consolas"/>
                <a:ea typeface="Consolas"/>
                <a:cs typeface="Consolas"/>
                <a:sym typeface="Consolas"/>
              </a:rPr>
              <a:t>: this does not adhere to the specification for the function 'FillString'</a:t>
            </a:r>
          </a:p>
          <a:p>
            <a:endParaRPr lang="en" sz="1800" dirty="0">
              <a:latin typeface="Consolas"/>
              <a:ea typeface="Consolas"/>
              <a:cs typeface="Consolas"/>
              <a:sym typeface="Consolas"/>
            </a:endParaRPr>
          </a:p>
          <a:p>
            <a:endParaRPr lang="en" sz="1800" dirty="0">
              <a:latin typeface="Consolas"/>
              <a:ea typeface="Consolas"/>
              <a:cs typeface="Consolas"/>
              <a:sym typeface="Consolas"/>
            </a:endParaRP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Source Annotation: MS SAL</a:t>
            </a:r>
            <a:endParaRPr lang="en" sz="4400" b="0" dirty="0">
              <a:solidFill>
                <a:schemeClr val="tx2"/>
              </a:solidFill>
              <a:latin typeface="+mj-lt"/>
            </a:endParaRPr>
          </a:p>
        </p:txBody>
      </p:sp>
    </p:spTree>
    <p:extLst>
      <p:ext uri="{BB962C8B-B14F-4D97-AF65-F5344CB8AC3E}">
        <p14:creationId xmlns:p14="http://schemas.microsoft.com/office/powerpoint/2010/main" val="341373478"/>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Shape 325"/>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a:t>Adds extra semantic checks </a:t>
            </a:r>
            <a:r>
              <a:rPr lang="en" dirty="0" smtClean="0"/>
              <a:t>to compiler</a:t>
            </a:r>
            <a:endParaRPr lang="en" dirty="0"/>
          </a:p>
          <a:p>
            <a:endParaRPr lang="en" dirty="0"/>
          </a:p>
          <a:p>
            <a:pPr marL="457200" lvl="0" indent="-419100" rtl="0">
              <a:buClr>
                <a:schemeClr val="dk1"/>
              </a:buClr>
              <a:buSzPct val="178571"/>
              <a:buFont typeface="Arial"/>
              <a:buChar char="•"/>
            </a:pPr>
            <a:r>
              <a:rPr lang="en" sz="2800" dirty="0"/>
              <a:t>Lord's </a:t>
            </a:r>
            <a:r>
              <a:rPr lang="en" sz="2800" dirty="0">
                <a:latin typeface="Consolas"/>
                <a:ea typeface="Consolas"/>
                <a:cs typeface="Consolas"/>
                <a:sym typeface="Consolas"/>
              </a:rPr>
              <a:t>ctool</a:t>
            </a:r>
            <a:r>
              <a:rPr lang="en" sz="2800" dirty="0"/>
              <a:t> (AST walker in Scheme)</a:t>
            </a:r>
          </a:p>
          <a:p>
            <a:pPr marL="457200" lvl="0" indent="-419100" rtl="0">
              <a:buClr>
                <a:schemeClr val="dk1"/>
              </a:buClr>
              <a:buSzPct val="178571"/>
              <a:buFont typeface="Arial"/>
              <a:buChar char="•"/>
            </a:pPr>
            <a:r>
              <a:rPr lang="en" sz="2800" dirty="0"/>
              <a:t>Crew's Prolog-based AST-LOG</a:t>
            </a:r>
          </a:p>
          <a:p>
            <a:pPr marL="457200" lvl="0" indent="-419100" rtl="0">
              <a:buClr>
                <a:schemeClr val="dk1"/>
              </a:buClr>
              <a:buSzPct val="178571"/>
              <a:buFont typeface="Arial"/>
              <a:buChar char="•"/>
            </a:pPr>
            <a:r>
              <a:rPr lang="en" sz="2800" i="1" dirty="0"/>
              <a:t>xg++ </a:t>
            </a:r>
            <a:r>
              <a:rPr lang="en" sz="2800" dirty="0"/>
              <a:t>and </a:t>
            </a:r>
            <a:r>
              <a:rPr lang="en" sz="2800" i="1" dirty="0" smtClean="0"/>
              <a:t>metal</a:t>
            </a:r>
            <a:endParaRPr lang="en" sz="2800" dirty="0"/>
          </a:p>
          <a:p>
            <a:endParaRPr lang="en" sz="2800" dirty="0"/>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Extensible Compilation</a:t>
            </a:r>
            <a:endParaRPr lang="en" sz="4400" b="0" dirty="0">
              <a:solidFill>
                <a:schemeClr val="tx2"/>
              </a:solidFill>
              <a:latin typeface="+mj-lt"/>
            </a:endParaRPr>
          </a:p>
        </p:txBody>
      </p:sp>
    </p:spTree>
    <p:extLst>
      <p:ext uri="{BB962C8B-B14F-4D97-AF65-F5344CB8AC3E}">
        <p14:creationId xmlns:p14="http://schemas.microsoft.com/office/powerpoint/2010/main" val="38274864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xEl>
                                              <p:pRg st="4" end="4"/>
                                            </p:txEl>
                                          </p:spTgt>
                                        </p:tgtEl>
                                        <p:attrNameLst>
                                          <p:attrName>style.visibility</p:attrName>
                                        </p:attrNameLst>
                                      </p:cBhvr>
                                      <p:to>
                                        <p:strVal val="visible"/>
                                      </p:to>
                                    </p:set>
                                    <p:animEffect transition="in" filter="fade">
                                      <p:cBhvr>
                                        <p:cTn id="7" dur="500"/>
                                        <p:tgtEl>
                                          <p:spTgt spid="3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Shape 331"/>
          <p:cNvSpPr txBox="1">
            <a:spLocks noGrp="1"/>
          </p:cNvSpPr>
          <p:nvPr>
            <p:ph type="body" idx="1"/>
          </p:nvPr>
        </p:nvSpPr>
        <p:spPr>
          <a:xfrm>
            <a:off x="457199" y="1636675"/>
            <a:ext cx="8229600" cy="4967700"/>
          </a:xfrm>
          <a:prstGeom prst="rect">
            <a:avLst/>
          </a:prstGeom>
        </p:spPr>
        <p:txBody>
          <a:bodyPr lIns="91425" tIns="91425" rIns="91425" bIns="91425" anchor="t" anchorCtr="0">
            <a:noAutofit/>
          </a:bodyPr>
          <a:lstStyle/>
          <a:p>
            <a:pPr lvl="0" rtl="0">
              <a:buNone/>
            </a:pPr>
            <a:r>
              <a:rPr lang="en" dirty="0"/>
              <a:t>Meta language (</a:t>
            </a:r>
            <a:r>
              <a:rPr lang="en" i="1" dirty="0"/>
              <a:t>metal</a:t>
            </a:r>
            <a:r>
              <a:rPr lang="en" dirty="0" smtClean="0"/>
              <a:t>)</a:t>
            </a:r>
          </a:p>
          <a:p>
            <a:pPr marL="990600" lvl="1" indent="-457200">
              <a:buClr>
                <a:schemeClr val="dk1"/>
              </a:buClr>
              <a:buSzPct val="80000"/>
            </a:pPr>
            <a:r>
              <a:rPr lang="en" dirty="0" smtClean="0"/>
              <a:t>State </a:t>
            </a:r>
            <a:r>
              <a:rPr lang="en" dirty="0"/>
              <a:t>Machine (SM) encodes </a:t>
            </a:r>
            <a:r>
              <a:rPr lang="en" dirty="0" smtClean="0"/>
              <a:t>meta-semantics</a:t>
            </a:r>
          </a:p>
          <a:p>
            <a:pPr marL="990600" lvl="1" indent="-457200">
              <a:buClr>
                <a:schemeClr val="dk1"/>
              </a:buClr>
              <a:buSzPct val="80000"/>
            </a:pPr>
            <a:r>
              <a:rPr lang="en" dirty="0" smtClean="0"/>
              <a:t>C</a:t>
            </a:r>
            <a:r>
              <a:rPr lang="en" dirty="0"/>
              <a:t>++ pattern recognition determines transitions</a:t>
            </a:r>
          </a:p>
          <a:p>
            <a:endParaRPr lang="en" dirty="0"/>
          </a:p>
          <a:p>
            <a:pPr marL="0" lvl="0" indent="0" algn="l" rtl="0">
              <a:buNone/>
            </a:pPr>
            <a:r>
              <a:rPr lang="en" dirty="0"/>
              <a:t>Extensible compiler infrastructure (</a:t>
            </a:r>
            <a:r>
              <a:rPr lang="en" i="1" dirty="0"/>
              <a:t>xg</a:t>
            </a:r>
            <a:r>
              <a:rPr lang="en" i="1" dirty="0" smtClean="0"/>
              <a:t>++</a:t>
            </a:r>
            <a:r>
              <a:rPr lang="en" dirty="0" smtClean="0"/>
              <a:t>)</a:t>
            </a:r>
          </a:p>
          <a:p>
            <a:pPr marL="990600" lvl="1" indent="-457200">
              <a:buClr>
                <a:schemeClr val="dk1"/>
              </a:buClr>
              <a:buSzPct val="80000"/>
            </a:pPr>
            <a:r>
              <a:rPr lang="en" dirty="0" smtClean="0"/>
              <a:t>Links </a:t>
            </a:r>
            <a:r>
              <a:rPr lang="en" dirty="0"/>
              <a:t>SM with target at compile </a:t>
            </a:r>
            <a:r>
              <a:rPr lang="en" dirty="0" smtClean="0"/>
              <a:t>time</a:t>
            </a:r>
          </a:p>
          <a:p>
            <a:pPr marL="990600" lvl="1" indent="-457200">
              <a:buClr>
                <a:schemeClr val="dk1"/>
              </a:buClr>
              <a:buSzPct val="80000"/>
            </a:pPr>
            <a:r>
              <a:rPr lang="en" dirty="0" smtClean="0"/>
              <a:t>Performs </a:t>
            </a:r>
            <a:r>
              <a:rPr lang="en" dirty="0"/>
              <a:t>analysis, leveraging the compiler</a:t>
            </a: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Extensible Compilation</a:t>
            </a:r>
            <a:endParaRPr lang="en" sz="4400" b="0" dirty="0">
              <a:solidFill>
                <a:schemeClr val="tx2"/>
              </a:solidFill>
              <a:latin typeface="+mj-lt"/>
            </a:endParaRPr>
          </a:p>
        </p:txBody>
      </p:sp>
    </p:spTree>
    <p:extLst>
      <p:ext uri="{BB962C8B-B14F-4D97-AF65-F5344CB8AC3E}">
        <p14:creationId xmlns:p14="http://schemas.microsoft.com/office/powerpoint/2010/main" val="340702185"/>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Shape 337"/>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a:t>Order of events matter for </a:t>
            </a:r>
            <a:r>
              <a:rPr lang="en" dirty="0" smtClean="0"/>
              <a:t>correctness</a:t>
            </a:r>
          </a:p>
          <a:p>
            <a:pPr marL="990600" lvl="1" indent="-457200">
              <a:buClr>
                <a:schemeClr val="dk1"/>
              </a:buClr>
              <a:buSzPct val="80000"/>
            </a:pPr>
            <a:r>
              <a:rPr lang="en" dirty="0" smtClean="0"/>
              <a:t>Allow</a:t>
            </a:r>
            <a:r>
              <a:rPr lang="en" dirty="0"/>
              <a:t>, Disallow, Require</a:t>
            </a:r>
          </a:p>
          <a:p>
            <a:endParaRPr lang="en" dirty="0" smtClean="0"/>
          </a:p>
          <a:p>
            <a:pPr lvl="0" rtl="0">
              <a:buNone/>
            </a:pPr>
            <a:r>
              <a:rPr lang="en" dirty="0" smtClean="0"/>
              <a:t>Example</a:t>
            </a:r>
          </a:p>
          <a:p>
            <a:pPr marL="990600" lvl="1" indent="-457200">
              <a:buClr>
                <a:schemeClr val="dk1"/>
              </a:buClr>
              <a:buSzPct val="80000"/>
            </a:pPr>
            <a:r>
              <a:rPr lang="en" dirty="0" smtClean="0"/>
              <a:t>disable_interrupts</a:t>
            </a:r>
            <a:r>
              <a:rPr lang="en" dirty="0"/>
              <a:t>() sync across functions which may expect different synchronization semantics</a:t>
            </a:r>
          </a:p>
          <a:p>
            <a:endParaRPr lang="en" dirty="0"/>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Temporal Orderings</a:t>
            </a:r>
            <a:endParaRPr lang="en" sz="4400" b="0" dirty="0">
              <a:solidFill>
                <a:schemeClr val="tx2"/>
              </a:solidFill>
              <a:latin typeface="+mj-lt"/>
            </a:endParaRPr>
          </a:p>
        </p:txBody>
      </p:sp>
    </p:spTree>
    <p:extLst>
      <p:ext uri="{BB962C8B-B14F-4D97-AF65-F5344CB8AC3E}">
        <p14:creationId xmlns:p14="http://schemas.microsoft.com/office/powerpoint/2010/main" val="524291292"/>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lvl="0" indent="0">
              <a:buNone/>
            </a:pPr>
            <a:r>
              <a:rPr lang="en" dirty="0" smtClean="0"/>
              <a:t>Verify </a:t>
            </a:r>
            <a:r>
              <a:rPr lang="en" dirty="0"/>
              <a:t>interrupt usage</a:t>
            </a:r>
          </a:p>
          <a:p>
            <a:pPr marL="0" indent="0">
              <a:buNone/>
            </a:pPr>
            <a:endParaRPr lang="en-US" sz="2000" dirty="0">
              <a:latin typeface="Consolas" pitchFamily="49" charset="0"/>
            </a:endParaRPr>
          </a:p>
          <a:p>
            <a:pPr marL="0" indent="0">
              <a:buNone/>
            </a:pPr>
            <a:r>
              <a:rPr lang="en-US" sz="2000" dirty="0" err="1" smtClean="0">
                <a:latin typeface="Consolas" pitchFamily="49" charset="0"/>
              </a:rPr>
              <a:t>struct</a:t>
            </a:r>
            <a:r>
              <a:rPr lang="en-US" sz="2000" dirty="0" smtClean="0">
                <a:latin typeface="Consolas" pitchFamily="49" charset="0"/>
              </a:rPr>
              <a:t> </a:t>
            </a:r>
            <a:r>
              <a:rPr lang="en-US" sz="2000" dirty="0" err="1" smtClean="0">
                <a:latin typeface="Consolas" pitchFamily="49" charset="0"/>
              </a:rPr>
              <a:t>buffer_head</a:t>
            </a:r>
            <a:r>
              <a:rPr lang="en-US" sz="2000" dirty="0" smtClean="0">
                <a:latin typeface="Consolas" pitchFamily="49" charset="0"/>
              </a:rPr>
              <a:t> *</a:t>
            </a:r>
          </a:p>
          <a:p>
            <a:pPr marL="0" indent="0">
              <a:buNone/>
            </a:pPr>
            <a:r>
              <a:rPr lang="en-US" sz="2000" dirty="0" err="1">
                <a:latin typeface="Consolas" pitchFamily="49" charset="0"/>
              </a:rPr>
              <a:t>g</a:t>
            </a:r>
            <a:r>
              <a:rPr lang="en-US" sz="2000" dirty="0" err="1" smtClean="0">
                <a:latin typeface="Consolas" pitchFamily="49" charset="0"/>
              </a:rPr>
              <a:t>et_free_buffer</a:t>
            </a:r>
            <a:r>
              <a:rPr lang="en-US" sz="2000" dirty="0" smtClean="0">
                <a:latin typeface="Consolas" pitchFamily="49" charset="0"/>
              </a:rPr>
              <a:t>(</a:t>
            </a:r>
            <a:r>
              <a:rPr lang="en-US" sz="2000" dirty="0" err="1" smtClean="0">
                <a:latin typeface="Consolas" pitchFamily="49" charset="0"/>
              </a:rPr>
              <a:t>struct</a:t>
            </a:r>
            <a:r>
              <a:rPr lang="en-US" sz="2000" dirty="0" smtClean="0">
                <a:latin typeface="Consolas" pitchFamily="49" charset="0"/>
              </a:rPr>
              <a:t> </a:t>
            </a:r>
            <a:r>
              <a:rPr lang="en-US" sz="2000" dirty="0" err="1" smtClean="0">
                <a:latin typeface="Consolas" pitchFamily="49" charset="0"/>
              </a:rPr>
              <a:t>stripe_head</a:t>
            </a:r>
            <a:r>
              <a:rPr lang="en-US" sz="2000" dirty="0" smtClean="0">
                <a:latin typeface="Consolas" pitchFamily="49" charset="0"/>
              </a:rPr>
              <a:t> *</a:t>
            </a:r>
            <a:r>
              <a:rPr lang="en-US" sz="2000" dirty="0" err="1" smtClean="0">
                <a:latin typeface="Consolas" pitchFamily="49" charset="0"/>
              </a:rPr>
              <a:t>sh</a:t>
            </a:r>
            <a:r>
              <a:rPr lang="en-US" sz="2000" dirty="0" smtClean="0">
                <a:latin typeface="Consolas" pitchFamily="49" charset="0"/>
              </a:rPr>
              <a:t>, </a:t>
            </a:r>
            <a:r>
              <a:rPr lang="en-US" sz="2000" dirty="0" err="1" smtClean="0">
                <a:latin typeface="Consolas" pitchFamily="49" charset="0"/>
              </a:rPr>
              <a:t>int</a:t>
            </a:r>
            <a:r>
              <a:rPr lang="en-US" sz="2000" dirty="0" smtClean="0">
                <a:latin typeface="Consolas" pitchFamily="49" charset="0"/>
              </a:rPr>
              <a:t> </a:t>
            </a:r>
            <a:r>
              <a:rPr lang="en-US" sz="2000" dirty="0" err="1" smtClean="0">
                <a:latin typeface="Consolas" pitchFamily="49" charset="0"/>
              </a:rPr>
              <a:t>b_size</a:t>
            </a:r>
            <a:r>
              <a:rPr lang="en-US" sz="2000" dirty="0" smtClean="0">
                <a:latin typeface="Consolas" pitchFamily="49" charset="0"/>
              </a:rPr>
              <a:t>)</a:t>
            </a:r>
          </a:p>
          <a:p>
            <a:pPr marL="0" indent="0">
              <a:buNone/>
            </a:pPr>
            <a:r>
              <a:rPr lang="en-US" sz="2000" dirty="0" smtClean="0">
                <a:latin typeface="Consolas" pitchFamily="49" charset="0"/>
              </a:rPr>
              <a:t>…</a:t>
            </a:r>
          </a:p>
          <a:p>
            <a:pPr marL="0" indent="0">
              <a:buNone/>
            </a:pPr>
            <a:r>
              <a:rPr lang="en-US" sz="2000" dirty="0" err="1">
                <a:latin typeface="Consolas" pitchFamily="49" charset="0"/>
              </a:rPr>
              <a:t>s</a:t>
            </a:r>
            <a:r>
              <a:rPr lang="en-US" sz="2000" dirty="0" err="1" smtClean="0">
                <a:latin typeface="Consolas" pitchFamily="49" charset="0"/>
              </a:rPr>
              <a:t>ave_flags</a:t>
            </a:r>
            <a:r>
              <a:rPr lang="en-US" sz="2000" dirty="0" smtClean="0">
                <a:latin typeface="Consolas" pitchFamily="49" charset="0"/>
              </a:rPr>
              <a:t>(flags);</a:t>
            </a:r>
          </a:p>
          <a:p>
            <a:pPr marL="0" indent="0">
              <a:buNone/>
            </a:pPr>
            <a:r>
              <a:rPr lang="en-US" sz="2000" dirty="0">
                <a:latin typeface="Consolas" pitchFamily="49" charset="0"/>
              </a:rPr>
              <a:t>c</a:t>
            </a:r>
            <a:r>
              <a:rPr lang="en-US" sz="2000" dirty="0" smtClean="0">
                <a:latin typeface="Consolas" pitchFamily="49" charset="0"/>
              </a:rPr>
              <a:t>li();</a:t>
            </a:r>
          </a:p>
          <a:p>
            <a:pPr marL="0" indent="0">
              <a:buNone/>
            </a:pPr>
            <a:r>
              <a:rPr lang="en-US" sz="2000" dirty="0">
                <a:latin typeface="Consolas" pitchFamily="49" charset="0"/>
              </a:rPr>
              <a:t>i</a:t>
            </a:r>
            <a:r>
              <a:rPr lang="en-US" sz="2000" dirty="0" smtClean="0">
                <a:latin typeface="Consolas" pitchFamily="49" charset="0"/>
              </a:rPr>
              <a:t>f ((</a:t>
            </a:r>
            <a:r>
              <a:rPr lang="en-US" sz="2000" dirty="0" err="1" smtClean="0">
                <a:latin typeface="Consolas" pitchFamily="49" charset="0"/>
              </a:rPr>
              <a:t>bh</a:t>
            </a:r>
            <a:r>
              <a:rPr lang="en-US" sz="2000" dirty="0" smtClean="0">
                <a:latin typeface="Consolas" pitchFamily="49" charset="0"/>
              </a:rPr>
              <a:t> = </a:t>
            </a:r>
            <a:r>
              <a:rPr lang="en-US" sz="2000" dirty="0" err="1" smtClean="0">
                <a:latin typeface="Consolas" pitchFamily="49" charset="0"/>
              </a:rPr>
              <a:t>sh</a:t>
            </a:r>
            <a:r>
              <a:rPr lang="en-US" sz="2000" dirty="0" smtClean="0">
                <a:latin typeface="Consolas" pitchFamily="49" charset="0"/>
              </a:rPr>
              <a:t>-&gt;</a:t>
            </a:r>
            <a:r>
              <a:rPr lang="en-US" sz="2000" dirty="0" err="1" smtClean="0">
                <a:latin typeface="Consolas" pitchFamily="49" charset="0"/>
              </a:rPr>
              <a:t>buffer_pool</a:t>
            </a:r>
            <a:r>
              <a:rPr lang="en-US" sz="2000" dirty="0" smtClean="0">
                <a:latin typeface="Consolas" pitchFamily="49" charset="0"/>
              </a:rPr>
              <a:t>) == NULL)</a:t>
            </a:r>
          </a:p>
          <a:p>
            <a:pPr marL="0" indent="0">
              <a:buNone/>
            </a:pPr>
            <a:r>
              <a:rPr lang="en-US" sz="2000" dirty="0" smtClean="0">
                <a:latin typeface="Consolas" pitchFamily="49" charset="0"/>
              </a:rPr>
              <a:t>	</a:t>
            </a:r>
            <a:r>
              <a:rPr lang="en-US" sz="2000" dirty="0" smtClean="0">
                <a:solidFill>
                  <a:srgbClr val="FF0000"/>
                </a:solidFill>
                <a:latin typeface="Consolas" pitchFamily="49" charset="0"/>
              </a:rPr>
              <a:t>/* INTERRUPTS STILL DISABLED */</a:t>
            </a:r>
          </a:p>
          <a:p>
            <a:pPr marL="0" indent="0">
              <a:buNone/>
            </a:pPr>
            <a:r>
              <a:rPr lang="en-US" sz="2000" dirty="0">
                <a:latin typeface="Consolas" pitchFamily="49" charset="0"/>
              </a:rPr>
              <a:t>	</a:t>
            </a:r>
            <a:r>
              <a:rPr lang="en-US" sz="2000" dirty="0" smtClean="0">
                <a:latin typeface="Consolas" pitchFamily="49" charset="0"/>
              </a:rPr>
              <a:t>return NULL;</a:t>
            </a:r>
          </a:p>
          <a:p>
            <a:pPr marL="0" indent="0">
              <a:buNone/>
            </a:pPr>
            <a:r>
              <a:rPr lang="en-US" sz="2000" dirty="0" smtClean="0">
                <a:latin typeface="Consolas" pitchFamily="49" charset="0"/>
              </a:rPr>
              <a:t>…</a:t>
            </a:r>
          </a:p>
          <a:p>
            <a:pPr marL="0" indent="0">
              <a:buNone/>
            </a:pPr>
            <a:r>
              <a:rPr lang="en-US" sz="2000" dirty="0" err="1">
                <a:latin typeface="Consolas" pitchFamily="49" charset="0"/>
              </a:rPr>
              <a:t>r</a:t>
            </a:r>
            <a:r>
              <a:rPr lang="en-US" sz="2000" dirty="0" err="1" smtClean="0">
                <a:latin typeface="Consolas" pitchFamily="49" charset="0"/>
              </a:rPr>
              <a:t>estore_flags</a:t>
            </a:r>
            <a:r>
              <a:rPr lang="en-US" sz="2000" dirty="0" smtClean="0">
                <a:latin typeface="Consolas" pitchFamily="49" charset="0"/>
              </a:rPr>
              <a:t>(flags); // </a:t>
            </a:r>
            <a:r>
              <a:rPr lang="en-US" sz="2000" dirty="0" err="1" smtClean="0">
                <a:latin typeface="Consolas" pitchFamily="49" charset="0"/>
              </a:rPr>
              <a:t>sti</a:t>
            </a:r>
            <a:r>
              <a:rPr lang="en-US" sz="2000" dirty="0" smtClean="0">
                <a:latin typeface="Consolas" pitchFamily="49" charset="0"/>
              </a:rPr>
              <a:t>() implicit</a:t>
            </a:r>
          </a:p>
          <a:p>
            <a:pPr marL="0" indent="0">
              <a:buNone/>
            </a:pPr>
            <a:r>
              <a:rPr lang="en-US" sz="2000" dirty="0" smtClean="0">
                <a:latin typeface="Consolas" pitchFamily="49" charset="0"/>
              </a:rPr>
              <a:t>return </a:t>
            </a:r>
            <a:r>
              <a:rPr lang="en-US" sz="2000" dirty="0" err="1" smtClean="0">
                <a:latin typeface="Consolas" pitchFamily="49" charset="0"/>
              </a:rPr>
              <a:t>bh</a:t>
            </a:r>
            <a:r>
              <a:rPr lang="en-US" sz="2000" dirty="0" smtClean="0">
                <a:latin typeface="Consolas" pitchFamily="49" charset="0"/>
              </a:rPr>
              <a:t>;</a:t>
            </a:r>
          </a:p>
        </p:txBody>
      </p:sp>
      <p:sp>
        <p:nvSpPr>
          <p:cNvPr id="4"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Extensible Compilation</a:t>
            </a:r>
            <a:endParaRPr lang="en" sz="4400" b="0" dirty="0">
              <a:solidFill>
                <a:schemeClr val="tx2"/>
              </a:solidFill>
              <a:latin typeface="+mj-lt"/>
            </a:endParaRPr>
          </a:p>
        </p:txBody>
      </p:sp>
    </p:spTree>
    <p:extLst>
      <p:ext uri="{BB962C8B-B14F-4D97-AF65-F5344CB8AC3E}">
        <p14:creationId xmlns:p14="http://schemas.microsoft.com/office/powerpoint/2010/main" val="3652480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43" y="1710249"/>
            <a:ext cx="4507248" cy="2828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19500" y="4572000"/>
            <a:ext cx="2286000" cy="1477328"/>
          </a:xfrm>
          <a:prstGeom prst="rect">
            <a:avLst/>
          </a:prstGeom>
          <a:noFill/>
        </p:spPr>
        <p:txBody>
          <a:bodyPr wrap="square" rtlCol="0">
            <a:spAutoFit/>
          </a:bodyPr>
          <a:lstStyle/>
          <a:p>
            <a:pPr algn="r"/>
            <a:r>
              <a:rPr lang="en-US" dirty="0" err="1" smtClean="0">
                <a:latin typeface="Consolas" pitchFamily="49" charset="0"/>
              </a:rPr>
              <a:t>sti</a:t>
            </a:r>
            <a:r>
              <a:rPr lang="en-US" dirty="0" smtClean="0">
                <a:latin typeface="Consolas" pitchFamily="49" charset="0"/>
              </a:rPr>
              <a:t>();</a:t>
            </a:r>
          </a:p>
          <a:p>
            <a:pPr algn="r"/>
            <a:r>
              <a:rPr lang="en-US" dirty="0" err="1">
                <a:latin typeface="Consolas" pitchFamily="49" charset="0"/>
              </a:rPr>
              <a:t>r</a:t>
            </a:r>
            <a:r>
              <a:rPr lang="en-US" dirty="0" err="1" smtClean="0">
                <a:latin typeface="Consolas" pitchFamily="49" charset="0"/>
              </a:rPr>
              <a:t>estore_flags</a:t>
            </a:r>
            <a:r>
              <a:rPr lang="en-US" dirty="0" smtClean="0">
                <a:latin typeface="Consolas" pitchFamily="49" charset="0"/>
              </a:rPr>
              <a:t>();</a:t>
            </a:r>
          </a:p>
          <a:p>
            <a:pPr algn="r"/>
            <a:endParaRPr lang="en-US" dirty="0" smtClean="0">
              <a:latin typeface="Consolas" pitchFamily="49" charset="0"/>
            </a:endParaRPr>
          </a:p>
          <a:p>
            <a:pPr algn="r"/>
            <a:endParaRPr lang="en-US" dirty="0">
              <a:latin typeface="Consolas" pitchFamily="49" charset="0"/>
            </a:endParaRPr>
          </a:p>
          <a:p>
            <a:pPr algn="r"/>
            <a:r>
              <a:rPr lang="en-US" dirty="0" smtClean="0">
                <a:latin typeface="Consolas" pitchFamily="49" charset="0"/>
              </a:rPr>
              <a:t>cli();</a:t>
            </a:r>
          </a:p>
        </p:txBody>
      </p:sp>
      <p:grpSp>
        <p:nvGrpSpPr>
          <p:cNvPr id="11" name="Group 10"/>
          <p:cNvGrpSpPr/>
          <p:nvPr/>
        </p:nvGrpSpPr>
        <p:grpSpPr>
          <a:xfrm>
            <a:off x="6134100" y="5704114"/>
            <a:ext cx="2247900" cy="381000"/>
            <a:chOff x="6134100" y="4588328"/>
            <a:chExt cx="2247900" cy="381000"/>
          </a:xfrm>
        </p:grpSpPr>
        <p:sp>
          <p:nvSpPr>
            <p:cNvPr id="5" name="Right Arrow 4"/>
            <p:cNvSpPr/>
            <p:nvPr/>
          </p:nvSpPr>
          <p:spPr>
            <a:xfrm>
              <a:off x="6134100" y="4626428"/>
              <a:ext cx="8001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200900" y="4588328"/>
              <a:ext cx="11811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pitchFamily="49" charset="0"/>
                </a:rPr>
                <a:t>disable</a:t>
              </a:r>
              <a:endParaRPr lang="en-US" dirty="0">
                <a:latin typeface="Consolas" pitchFamily="49" charset="0"/>
              </a:endParaRPr>
            </a:p>
          </p:txBody>
        </p:sp>
      </p:grpSp>
      <p:grpSp>
        <p:nvGrpSpPr>
          <p:cNvPr id="12" name="Group 11"/>
          <p:cNvGrpSpPr/>
          <p:nvPr/>
        </p:nvGrpSpPr>
        <p:grpSpPr>
          <a:xfrm>
            <a:off x="6134100" y="4735286"/>
            <a:ext cx="2247900" cy="381000"/>
            <a:chOff x="6134100" y="5547411"/>
            <a:chExt cx="2247900" cy="381000"/>
          </a:xfrm>
        </p:grpSpPr>
        <p:sp>
          <p:nvSpPr>
            <p:cNvPr id="6" name="Right Arrow 5"/>
            <p:cNvSpPr/>
            <p:nvPr/>
          </p:nvSpPr>
          <p:spPr>
            <a:xfrm>
              <a:off x="6134100" y="5585511"/>
              <a:ext cx="800100" cy="3048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ounded Rectangle 7"/>
            <p:cNvSpPr/>
            <p:nvPr/>
          </p:nvSpPr>
          <p:spPr>
            <a:xfrm>
              <a:off x="7200900" y="5547411"/>
              <a:ext cx="11811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Consolas" pitchFamily="49" charset="0"/>
                </a:rPr>
                <a:t>enable</a:t>
              </a:r>
              <a:endParaRPr lang="en-US" dirty="0">
                <a:latin typeface="Consolas" pitchFamily="49" charset="0"/>
              </a:endParaRPr>
            </a:p>
          </p:txBody>
        </p:sp>
      </p:grpSp>
      <p:sp>
        <p:nvSpPr>
          <p:cNvPr id="13"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Extensible Compilation</a:t>
            </a:r>
            <a:endParaRPr lang="en" sz="4400" b="0" dirty="0">
              <a:solidFill>
                <a:schemeClr val="tx2"/>
              </a:solidFill>
              <a:latin typeface="+mj-lt"/>
            </a:endParaRPr>
          </a:p>
        </p:txBody>
      </p:sp>
    </p:spTree>
    <p:extLst>
      <p:ext uri="{BB962C8B-B14F-4D97-AF65-F5344CB8AC3E}">
        <p14:creationId xmlns:p14="http://schemas.microsoft.com/office/powerpoint/2010/main" val="34626160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361754"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Extensible Compilation</a:t>
            </a:r>
            <a:endParaRPr lang="en" sz="4400" b="0" dirty="0">
              <a:solidFill>
                <a:schemeClr val="tx2"/>
              </a:solidFill>
              <a:latin typeface="+mj-lt"/>
            </a:endParaRPr>
          </a:p>
        </p:txBody>
      </p:sp>
    </p:spTree>
    <p:extLst>
      <p:ext uri="{BB962C8B-B14F-4D97-AF65-F5344CB8AC3E}">
        <p14:creationId xmlns:p14="http://schemas.microsoft.com/office/powerpoint/2010/main" val="1731563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Shape 65"/>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smtClean="0"/>
              <a:t>Advantages</a:t>
            </a:r>
          </a:p>
          <a:p>
            <a:pPr lvl="1"/>
            <a:r>
              <a:rPr lang="en" dirty="0" smtClean="0"/>
              <a:t>Lack </a:t>
            </a:r>
            <a:r>
              <a:rPr lang="en" dirty="0"/>
              <a:t>of false </a:t>
            </a:r>
            <a:r>
              <a:rPr lang="en" dirty="0" smtClean="0"/>
              <a:t>positives</a:t>
            </a:r>
          </a:p>
          <a:p>
            <a:pPr lvl="1"/>
            <a:r>
              <a:rPr lang="en" dirty="0" smtClean="0"/>
              <a:t>Avoids </a:t>
            </a:r>
            <a:r>
              <a:rPr lang="en" dirty="0"/>
              <a:t>analysis of unreachable </a:t>
            </a:r>
            <a:r>
              <a:rPr lang="en" dirty="0" smtClean="0"/>
              <a:t>code</a:t>
            </a:r>
            <a:endParaRPr lang="en" dirty="0"/>
          </a:p>
          <a:p>
            <a:pPr lvl="0" rtl="0">
              <a:buNone/>
            </a:pPr>
            <a:r>
              <a:rPr lang="en" dirty="0" smtClean="0"/>
              <a:t>Disadvantages</a:t>
            </a:r>
          </a:p>
          <a:p>
            <a:pPr lvl="1"/>
            <a:r>
              <a:rPr lang="en" dirty="0" smtClean="0"/>
              <a:t>Prone </a:t>
            </a:r>
            <a:r>
              <a:rPr lang="en" dirty="0"/>
              <a:t>to false </a:t>
            </a:r>
            <a:r>
              <a:rPr lang="en" dirty="0" smtClean="0"/>
              <a:t>negatives</a:t>
            </a:r>
          </a:p>
          <a:p>
            <a:pPr lvl="1"/>
            <a:r>
              <a:rPr lang="en" dirty="0" smtClean="0"/>
              <a:t>Single </a:t>
            </a:r>
            <a:r>
              <a:rPr lang="en" dirty="0"/>
              <a:t>execution path per </a:t>
            </a:r>
            <a:r>
              <a:rPr lang="en" dirty="0" smtClean="0"/>
              <a:t>run</a:t>
            </a:r>
          </a:p>
          <a:p>
            <a:pPr lvl="1"/>
            <a:r>
              <a:rPr lang="en" dirty="0" smtClean="0"/>
              <a:t>Incomplete </a:t>
            </a:r>
            <a:r>
              <a:rPr lang="en" dirty="0"/>
              <a:t>code </a:t>
            </a:r>
            <a:r>
              <a:rPr lang="en" dirty="0" smtClean="0"/>
              <a:t>coverage</a:t>
            </a:r>
          </a:p>
          <a:p>
            <a:pPr lvl="1"/>
            <a:r>
              <a:rPr lang="en" dirty="0" smtClean="0"/>
              <a:t>Time </a:t>
            </a:r>
            <a:r>
              <a:rPr lang="en" dirty="0"/>
              <a:t>to </a:t>
            </a:r>
            <a:r>
              <a:rPr lang="en" dirty="0" smtClean="0"/>
              <a:t>execute</a:t>
            </a:r>
          </a:p>
          <a:p>
            <a:pPr lvl="1"/>
            <a:r>
              <a:rPr lang="en" dirty="0" smtClean="0"/>
              <a:t>Hardware-based </a:t>
            </a:r>
            <a:r>
              <a:rPr lang="en" dirty="0"/>
              <a:t>testing</a:t>
            </a:r>
          </a:p>
          <a:p>
            <a:endParaRPr lang="en" dirty="0"/>
          </a:p>
        </p:txBody>
      </p:sp>
      <p:sp>
        <p:nvSpPr>
          <p:cNvPr id="7"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Dynamic Analysis</a:t>
            </a:r>
            <a:endParaRPr lang="en" sz="4400" b="0" dirty="0">
              <a:solidFill>
                <a:schemeClr val="tx2"/>
              </a:solidFill>
              <a:latin typeface="+mj-lt"/>
            </a:endParaRPr>
          </a:p>
        </p:txBody>
      </p:sp>
    </p:spTree>
    <p:extLst>
      <p:ext uri="{BB962C8B-B14F-4D97-AF65-F5344CB8AC3E}">
        <p14:creationId xmlns:p14="http://schemas.microsoft.com/office/powerpoint/2010/main" val="882047537"/>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10841" y="3197225"/>
            <a:ext cx="1676400" cy="1606550"/>
          </a:xfrm>
          <a:prstGeom prst="ellipse">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solidFill>
                <a:schemeClr val="tx1"/>
              </a:solidFill>
              <a:latin typeface="Consolas" pitchFamily="49" charset="0"/>
            </a:endParaRPr>
          </a:p>
        </p:txBody>
      </p:sp>
      <p:sp>
        <p:nvSpPr>
          <p:cNvPr id="5" name="TextBox 4"/>
          <p:cNvSpPr txBox="1"/>
          <p:nvPr/>
        </p:nvSpPr>
        <p:spPr>
          <a:xfrm>
            <a:off x="5165271" y="3815834"/>
            <a:ext cx="1654629" cy="369332"/>
          </a:xfrm>
          <a:prstGeom prst="rect">
            <a:avLst/>
          </a:prstGeom>
          <a:noFill/>
        </p:spPr>
        <p:txBody>
          <a:bodyPr wrap="square" rtlCol="0">
            <a:spAutoFit/>
          </a:bodyPr>
          <a:lstStyle/>
          <a:p>
            <a:r>
              <a:rPr lang="en-US" dirty="0" err="1" smtClean="0">
                <a:latin typeface="Consolas" pitchFamily="49" charset="0"/>
                <a:cs typeface="Consolas" pitchFamily="49" charset="0"/>
              </a:rPr>
              <a:t>is_disabled</a:t>
            </a:r>
            <a:endParaRPr lang="en-US" dirty="0">
              <a:latin typeface="Consolas" pitchFamily="49" charset="0"/>
              <a:cs typeface="Consolas" pitchFamily="49" charset="0"/>
            </a:endParaRPr>
          </a:p>
        </p:txBody>
      </p:sp>
      <p:grpSp>
        <p:nvGrpSpPr>
          <p:cNvPr id="2" name="Group 1"/>
          <p:cNvGrpSpPr/>
          <p:nvPr/>
        </p:nvGrpSpPr>
        <p:grpSpPr>
          <a:xfrm>
            <a:off x="2710543" y="3200400"/>
            <a:ext cx="1676400" cy="1606550"/>
            <a:chOff x="1447800" y="2743200"/>
            <a:chExt cx="1676400" cy="1606550"/>
          </a:xfrm>
        </p:grpSpPr>
        <p:sp>
          <p:nvSpPr>
            <p:cNvPr id="8" name="Oval 7"/>
            <p:cNvSpPr/>
            <p:nvPr/>
          </p:nvSpPr>
          <p:spPr>
            <a:xfrm>
              <a:off x="1447800" y="2743200"/>
              <a:ext cx="1676400" cy="1606550"/>
            </a:xfrm>
            <a:prstGeom prst="ellipse">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solidFill>
                  <a:schemeClr val="tx1"/>
                </a:solidFill>
                <a:latin typeface="Consolas" pitchFamily="49" charset="0"/>
              </a:endParaRPr>
            </a:p>
          </p:txBody>
        </p:sp>
        <p:sp>
          <p:nvSpPr>
            <p:cNvPr id="9" name="TextBox 8"/>
            <p:cNvSpPr txBox="1"/>
            <p:nvPr/>
          </p:nvSpPr>
          <p:spPr>
            <a:xfrm>
              <a:off x="1567543" y="3361809"/>
              <a:ext cx="1447800" cy="369332"/>
            </a:xfrm>
            <a:prstGeom prst="rect">
              <a:avLst/>
            </a:prstGeom>
            <a:noFill/>
          </p:spPr>
          <p:txBody>
            <a:bodyPr wrap="square" rtlCol="0">
              <a:spAutoFit/>
            </a:bodyPr>
            <a:lstStyle/>
            <a:p>
              <a:r>
                <a:rPr lang="en-US" dirty="0" err="1" smtClean="0">
                  <a:latin typeface="Consolas" pitchFamily="49" charset="0"/>
                  <a:cs typeface="Consolas" pitchFamily="49" charset="0"/>
                </a:rPr>
                <a:t>is_enabled</a:t>
              </a:r>
              <a:endParaRPr lang="en-US" dirty="0">
                <a:latin typeface="Consolas" pitchFamily="49" charset="0"/>
                <a:cs typeface="Consolas" pitchFamily="49" charset="0"/>
              </a:endParaRPr>
            </a:p>
          </p:txBody>
        </p:sp>
      </p:grpSp>
      <p:sp>
        <p:nvSpPr>
          <p:cNvPr id="19" name="Rounded Rectangle 18"/>
          <p:cNvSpPr/>
          <p:nvPr/>
        </p:nvSpPr>
        <p:spPr>
          <a:xfrm>
            <a:off x="4139292" y="1979003"/>
            <a:ext cx="11811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pitchFamily="49" charset="0"/>
              </a:rPr>
              <a:t>disable</a:t>
            </a:r>
            <a:endParaRPr lang="en-US" dirty="0">
              <a:latin typeface="Consolas" pitchFamily="49" charset="0"/>
            </a:endParaRPr>
          </a:p>
        </p:txBody>
      </p:sp>
      <p:sp>
        <p:nvSpPr>
          <p:cNvPr id="20" name="Rounded Rectangle 19"/>
          <p:cNvSpPr/>
          <p:nvPr/>
        </p:nvSpPr>
        <p:spPr>
          <a:xfrm>
            <a:off x="4139292" y="5638800"/>
            <a:ext cx="11811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Consolas" pitchFamily="49" charset="0"/>
              </a:rPr>
              <a:t>enable</a:t>
            </a:r>
            <a:endParaRPr lang="en-US" dirty="0">
              <a:latin typeface="Consolas" pitchFamily="49" charset="0"/>
            </a:endParaRPr>
          </a:p>
        </p:txBody>
      </p:sp>
      <p:grpSp>
        <p:nvGrpSpPr>
          <p:cNvPr id="13" name="Group 12"/>
          <p:cNvGrpSpPr/>
          <p:nvPr/>
        </p:nvGrpSpPr>
        <p:grpSpPr>
          <a:xfrm>
            <a:off x="571500" y="3194050"/>
            <a:ext cx="1676400" cy="1606550"/>
            <a:chOff x="304800" y="2736850"/>
            <a:chExt cx="1676400" cy="1606550"/>
          </a:xfrm>
        </p:grpSpPr>
        <p:sp>
          <p:nvSpPr>
            <p:cNvPr id="24" name="Oval 23"/>
            <p:cNvSpPr/>
            <p:nvPr/>
          </p:nvSpPr>
          <p:spPr>
            <a:xfrm>
              <a:off x="304800" y="2736850"/>
              <a:ext cx="1676400" cy="1606550"/>
            </a:xfrm>
            <a:prstGeom prst="ellipse">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tx1"/>
                </a:solidFill>
                <a:latin typeface="Consolas" pitchFamily="49" charset="0"/>
              </a:endParaRPr>
            </a:p>
          </p:txBody>
        </p:sp>
        <p:sp>
          <p:nvSpPr>
            <p:cNvPr id="25" name="TextBox 24"/>
            <p:cNvSpPr txBox="1"/>
            <p:nvPr/>
          </p:nvSpPr>
          <p:spPr>
            <a:xfrm>
              <a:off x="669472" y="3216960"/>
              <a:ext cx="947057" cy="646331"/>
            </a:xfrm>
            <a:prstGeom prst="rect">
              <a:avLst/>
            </a:prstGeom>
            <a:noFill/>
          </p:spPr>
          <p:txBody>
            <a:bodyPr wrap="square" rtlCol="0">
              <a:spAutoFit/>
            </a:bodyPr>
            <a:lstStyle/>
            <a:p>
              <a:r>
                <a:rPr lang="en-US" dirty="0" smtClean="0">
                  <a:latin typeface="Consolas" pitchFamily="49" charset="0"/>
                  <a:cs typeface="Consolas" pitchFamily="49" charset="0"/>
                </a:rPr>
                <a:t>double enable</a:t>
              </a:r>
              <a:endParaRPr lang="en-US" dirty="0">
                <a:latin typeface="Consolas" pitchFamily="49" charset="0"/>
                <a:cs typeface="Consolas" pitchFamily="49" charset="0"/>
              </a:endParaRPr>
            </a:p>
          </p:txBody>
        </p:sp>
      </p:grpSp>
      <p:grpSp>
        <p:nvGrpSpPr>
          <p:cNvPr id="17" name="Group 16"/>
          <p:cNvGrpSpPr/>
          <p:nvPr/>
        </p:nvGrpSpPr>
        <p:grpSpPr>
          <a:xfrm>
            <a:off x="6896100" y="4489450"/>
            <a:ext cx="1676400" cy="1606550"/>
            <a:chOff x="6934200" y="4026577"/>
            <a:chExt cx="1676400" cy="1606550"/>
          </a:xfrm>
        </p:grpSpPr>
        <p:sp>
          <p:nvSpPr>
            <p:cNvPr id="28" name="Oval 27"/>
            <p:cNvSpPr/>
            <p:nvPr/>
          </p:nvSpPr>
          <p:spPr>
            <a:xfrm>
              <a:off x="6934200" y="4026577"/>
              <a:ext cx="1676400" cy="1606550"/>
            </a:xfrm>
            <a:prstGeom prst="ellipse">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tx1"/>
                </a:solidFill>
                <a:latin typeface="Consolas" pitchFamily="49" charset="0"/>
              </a:endParaRPr>
            </a:p>
          </p:txBody>
        </p:sp>
        <p:sp>
          <p:nvSpPr>
            <p:cNvPr id="29" name="TextBox 28"/>
            <p:cNvSpPr txBox="1"/>
            <p:nvPr/>
          </p:nvSpPr>
          <p:spPr>
            <a:xfrm>
              <a:off x="7239000" y="4506687"/>
              <a:ext cx="1066800" cy="646331"/>
            </a:xfrm>
            <a:prstGeom prst="rect">
              <a:avLst/>
            </a:prstGeom>
            <a:noFill/>
          </p:spPr>
          <p:txBody>
            <a:bodyPr wrap="square" rtlCol="0">
              <a:spAutoFit/>
            </a:bodyPr>
            <a:lstStyle/>
            <a:p>
              <a:pPr algn="ctr"/>
              <a:r>
                <a:rPr lang="en-US" dirty="0" smtClean="0">
                  <a:latin typeface="Consolas" pitchFamily="49" charset="0"/>
                  <a:cs typeface="Consolas" pitchFamily="49" charset="0"/>
                </a:rPr>
                <a:t>double</a:t>
              </a:r>
            </a:p>
            <a:p>
              <a:pPr algn="ctr"/>
              <a:r>
                <a:rPr lang="en-US" dirty="0" smtClean="0">
                  <a:latin typeface="Consolas" pitchFamily="49" charset="0"/>
                  <a:cs typeface="Consolas" pitchFamily="49" charset="0"/>
                </a:rPr>
                <a:t>disable</a:t>
              </a:r>
              <a:endParaRPr lang="en-US" dirty="0">
                <a:latin typeface="Consolas" pitchFamily="49" charset="0"/>
                <a:cs typeface="Consolas" pitchFamily="49" charset="0"/>
              </a:endParaRPr>
            </a:p>
          </p:txBody>
        </p:sp>
      </p:grpSp>
      <p:grpSp>
        <p:nvGrpSpPr>
          <p:cNvPr id="18" name="Group 17"/>
          <p:cNvGrpSpPr/>
          <p:nvPr/>
        </p:nvGrpSpPr>
        <p:grpSpPr>
          <a:xfrm>
            <a:off x="6896100" y="1828123"/>
            <a:ext cx="1676400" cy="1606550"/>
            <a:chOff x="5867400" y="988580"/>
            <a:chExt cx="1676400" cy="1606550"/>
          </a:xfrm>
        </p:grpSpPr>
        <p:sp>
          <p:nvSpPr>
            <p:cNvPr id="31" name="Oval 30"/>
            <p:cNvSpPr/>
            <p:nvPr/>
          </p:nvSpPr>
          <p:spPr>
            <a:xfrm>
              <a:off x="5867400" y="988580"/>
              <a:ext cx="1676400" cy="1606550"/>
            </a:xfrm>
            <a:prstGeom prst="ellipse">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dirty="0">
                <a:solidFill>
                  <a:schemeClr val="tx1"/>
                </a:solidFill>
                <a:latin typeface="Consolas" pitchFamily="49" charset="0"/>
              </a:endParaRPr>
            </a:p>
          </p:txBody>
        </p:sp>
        <p:sp>
          <p:nvSpPr>
            <p:cNvPr id="32" name="TextBox 31"/>
            <p:cNvSpPr txBox="1"/>
            <p:nvPr/>
          </p:nvSpPr>
          <p:spPr>
            <a:xfrm>
              <a:off x="6017684" y="1330190"/>
              <a:ext cx="1375833" cy="923330"/>
            </a:xfrm>
            <a:prstGeom prst="rect">
              <a:avLst/>
            </a:prstGeom>
            <a:noFill/>
          </p:spPr>
          <p:txBody>
            <a:bodyPr wrap="square" rtlCol="0">
              <a:spAutoFit/>
            </a:bodyPr>
            <a:lstStyle/>
            <a:p>
              <a:pPr algn="ctr"/>
              <a:r>
                <a:rPr lang="en-US" dirty="0">
                  <a:latin typeface="Consolas" pitchFamily="49" charset="0"/>
                </a:rPr>
                <a:t>exiting w/ </a:t>
              </a:r>
              <a:r>
                <a:rPr lang="en-US" dirty="0" err="1">
                  <a:latin typeface="Consolas" pitchFamily="49" charset="0"/>
                </a:rPr>
                <a:t>intr</a:t>
              </a:r>
              <a:r>
                <a:rPr lang="en-US" dirty="0">
                  <a:latin typeface="Consolas" pitchFamily="49" charset="0"/>
                </a:rPr>
                <a:t> disabled</a:t>
              </a:r>
            </a:p>
          </p:txBody>
        </p:sp>
      </p:grpSp>
      <p:sp>
        <p:nvSpPr>
          <p:cNvPr id="33" name="Curved Down Arrow 32"/>
          <p:cNvSpPr/>
          <p:nvPr/>
        </p:nvSpPr>
        <p:spPr>
          <a:xfrm>
            <a:off x="3505200" y="2545080"/>
            <a:ext cx="2449285" cy="5791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Down Arrow 33"/>
          <p:cNvSpPr/>
          <p:nvPr/>
        </p:nvSpPr>
        <p:spPr>
          <a:xfrm flipH="1" flipV="1">
            <a:off x="3505200" y="4876800"/>
            <a:ext cx="2449285" cy="579120"/>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5" name="Left Arrow 34"/>
          <p:cNvSpPr/>
          <p:nvPr/>
        </p:nvSpPr>
        <p:spPr>
          <a:xfrm>
            <a:off x="2324100" y="3815834"/>
            <a:ext cx="304800" cy="29896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Left Arrow 37"/>
          <p:cNvSpPr/>
          <p:nvPr/>
        </p:nvSpPr>
        <p:spPr>
          <a:xfrm rot="8059869">
            <a:off x="6714445" y="3168038"/>
            <a:ext cx="304800" cy="29896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Left Arrow 38"/>
          <p:cNvSpPr/>
          <p:nvPr/>
        </p:nvSpPr>
        <p:spPr>
          <a:xfrm rot="13623256">
            <a:off x="6714445" y="4513916"/>
            <a:ext cx="304800" cy="29896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ounded Rectangle 40"/>
          <p:cNvSpPr/>
          <p:nvPr/>
        </p:nvSpPr>
        <p:spPr>
          <a:xfrm>
            <a:off x="1885950" y="4832459"/>
            <a:ext cx="11811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atin typeface="Consolas" pitchFamily="49" charset="0"/>
              </a:rPr>
              <a:t>enable</a:t>
            </a:r>
            <a:endParaRPr lang="en-US" dirty="0">
              <a:latin typeface="Consolas" pitchFamily="49" charset="0"/>
            </a:endParaRPr>
          </a:p>
        </p:txBody>
      </p:sp>
      <p:sp>
        <p:nvSpPr>
          <p:cNvPr id="42" name="Rounded Rectangle 41"/>
          <p:cNvSpPr/>
          <p:nvPr/>
        </p:nvSpPr>
        <p:spPr>
          <a:xfrm>
            <a:off x="7143750" y="6172200"/>
            <a:ext cx="11811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itchFamily="49" charset="0"/>
              </a:rPr>
              <a:t>d</a:t>
            </a:r>
            <a:r>
              <a:rPr lang="en-US" dirty="0" smtClean="0">
                <a:latin typeface="Consolas" pitchFamily="49" charset="0"/>
              </a:rPr>
              <a:t>isable</a:t>
            </a:r>
            <a:endParaRPr lang="en-US" dirty="0">
              <a:latin typeface="Consolas" pitchFamily="49" charset="0"/>
            </a:endParaRPr>
          </a:p>
        </p:txBody>
      </p:sp>
      <p:sp>
        <p:nvSpPr>
          <p:cNvPr id="26"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Extensible Compilation</a:t>
            </a:r>
            <a:endParaRPr lang="en" sz="4400" b="0" dirty="0">
              <a:solidFill>
                <a:schemeClr val="tx2"/>
              </a:solidFill>
              <a:latin typeface="+mj-lt"/>
            </a:endParaRPr>
          </a:p>
        </p:txBody>
      </p:sp>
      <p:sp>
        <p:nvSpPr>
          <p:cNvPr id="27" name="Rounded Rectangle 26"/>
          <p:cNvSpPr/>
          <p:nvPr/>
        </p:nvSpPr>
        <p:spPr>
          <a:xfrm>
            <a:off x="7168662" y="3522771"/>
            <a:ext cx="11811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Consolas" pitchFamily="49" charset="0"/>
              </a:rPr>
              <a:t>(exit)</a:t>
            </a:r>
            <a:endParaRPr lang="en-US" dirty="0">
              <a:latin typeface="Consolas" pitchFamily="49" charset="0"/>
            </a:endParaRPr>
          </a:p>
        </p:txBody>
      </p:sp>
    </p:spTree>
    <p:extLst>
      <p:ext uri="{BB962C8B-B14F-4D97-AF65-F5344CB8AC3E}">
        <p14:creationId xmlns:p14="http://schemas.microsoft.com/office/powerpoint/2010/main" val="28506202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Shape 350"/>
          <p:cNvSpPr txBox="1">
            <a:spLocks noGrp="1"/>
          </p:cNvSpPr>
          <p:nvPr>
            <p:ph type="body" idx="1"/>
          </p:nvPr>
        </p:nvSpPr>
        <p:spPr>
          <a:prstGeom prst="rect">
            <a:avLst/>
          </a:prstGeom>
        </p:spPr>
        <p:txBody>
          <a:bodyPr lIns="91425" tIns="91425" rIns="91425" bIns="91425" anchor="t" anchorCtr="0">
            <a:noAutofit/>
          </a:bodyPr>
          <a:lstStyle/>
          <a:p>
            <a:pPr marL="514350" lvl="0" indent="-514350" rtl="0">
              <a:buFont typeface="+mj-lt"/>
              <a:buAutoNum type="arabicPeriod"/>
            </a:pPr>
            <a:r>
              <a:rPr lang="en" dirty="0" smtClean="0"/>
              <a:t>Local </a:t>
            </a:r>
            <a:r>
              <a:rPr lang="en" dirty="0"/>
              <a:t>analysis =&gt; </a:t>
            </a:r>
            <a:r>
              <a:rPr lang="en" dirty="0" smtClean="0"/>
              <a:t>IR</a:t>
            </a:r>
          </a:p>
          <a:p>
            <a:pPr marL="514350" lvl="0" indent="-514350" rtl="0">
              <a:buFont typeface="+mj-lt"/>
              <a:buAutoNum type="arabicPeriod"/>
            </a:pPr>
            <a:r>
              <a:rPr lang="en" dirty="0" smtClean="0"/>
              <a:t>Sum(IR</a:t>
            </a:r>
            <a:r>
              <a:rPr lang="en" dirty="0"/>
              <a:t>) = Super </a:t>
            </a:r>
            <a:r>
              <a:rPr lang="en" dirty="0" smtClean="0"/>
              <a:t>CFG</a:t>
            </a:r>
          </a:p>
          <a:p>
            <a:pPr marL="514350" lvl="0" indent="-514350" rtl="0">
              <a:buFont typeface="+mj-lt"/>
              <a:buAutoNum type="arabicPeriod"/>
            </a:pPr>
            <a:r>
              <a:rPr lang="en" dirty="0" smtClean="0"/>
              <a:t>Similar </a:t>
            </a:r>
            <a:r>
              <a:rPr lang="en" dirty="0"/>
              <a:t>analysis, now on global scale</a:t>
            </a:r>
          </a:p>
          <a:p>
            <a:endParaRPr lang="en" dirty="0"/>
          </a:p>
          <a:p>
            <a:pPr lvl="0" rtl="0">
              <a:buNone/>
            </a:pPr>
            <a:r>
              <a:rPr lang="en" dirty="0"/>
              <a:t>Can be difficult in some </a:t>
            </a:r>
            <a:r>
              <a:rPr lang="en" dirty="0" smtClean="0"/>
              <a:t>cases</a:t>
            </a:r>
          </a:p>
          <a:p>
            <a:pPr marL="990600" lvl="1" indent="-457200">
              <a:buClr>
                <a:schemeClr val="dk1"/>
              </a:buClr>
              <a:buSzPct val="80000"/>
            </a:pPr>
            <a:r>
              <a:rPr lang="en" dirty="0" smtClean="0"/>
              <a:t>Functions </a:t>
            </a:r>
            <a:r>
              <a:rPr lang="en" dirty="0"/>
              <a:t>may not be immediately apparent</a:t>
            </a: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Extensible Compilation: Global</a:t>
            </a:r>
            <a:endParaRPr lang="en" sz="4400" b="0" dirty="0">
              <a:solidFill>
                <a:schemeClr val="tx2"/>
              </a:solidFill>
              <a:latin typeface="+mj-lt"/>
            </a:endParaRPr>
          </a:p>
        </p:txBody>
      </p:sp>
    </p:spTree>
    <p:extLst>
      <p:ext uri="{BB962C8B-B14F-4D97-AF65-F5344CB8AC3E}">
        <p14:creationId xmlns:p14="http://schemas.microsoft.com/office/powerpoint/2010/main" val="1800160792"/>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6" name="Shape 356"/>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smtClean="0"/>
              <a:t>Advantages</a:t>
            </a:r>
          </a:p>
          <a:p>
            <a:pPr marL="990600" lvl="1" indent="-457200">
              <a:buClr>
                <a:schemeClr val="dk1"/>
              </a:buClr>
              <a:buSzPct val="80000"/>
            </a:pPr>
            <a:r>
              <a:rPr lang="en" dirty="0" smtClean="0"/>
              <a:t>Unmodified </a:t>
            </a:r>
            <a:r>
              <a:rPr lang="en" dirty="0"/>
              <a:t>source </a:t>
            </a:r>
            <a:r>
              <a:rPr lang="en" dirty="0" smtClean="0"/>
              <a:t>code</a:t>
            </a:r>
          </a:p>
          <a:p>
            <a:pPr marL="1390650" lvl="2" indent="-457200">
              <a:buClr>
                <a:schemeClr val="dk1"/>
              </a:buClr>
              <a:buSzPct val="80000"/>
            </a:pPr>
            <a:r>
              <a:rPr lang="en" dirty="0" smtClean="0"/>
              <a:t>No abstractions/annotations</a:t>
            </a:r>
          </a:p>
          <a:p>
            <a:pPr marL="990600" lvl="1" indent="-457200">
              <a:buClr>
                <a:schemeClr val="dk1"/>
              </a:buClr>
              <a:buSzPct val="80000"/>
            </a:pPr>
            <a:r>
              <a:rPr lang="en" dirty="0" smtClean="0"/>
              <a:t>Considers </a:t>
            </a:r>
            <a:r>
              <a:rPr lang="en" dirty="0"/>
              <a:t>data flow information (</a:t>
            </a:r>
            <a:r>
              <a:rPr lang="en" i="1" dirty="0"/>
              <a:t>metal</a:t>
            </a:r>
            <a:r>
              <a:rPr lang="en" dirty="0"/>
              <a:t>, </a:t>
            </a:r>
            <a:r>
              <a:rPr lang="en" i="1" dirty="0"/>
              <a:t>xg</a:t>
            </a:r>
            <a:r>
              <a:rPr lang="en" i="1" dirty="0" smtClean="0"/>
              <a:t>++</a:t>
            </a:r>
            <a:r>
              <a:rPr lang="en" dirty="0" smtClean="0"/>
              <a:t>)</a:t>
            </a:r>
          </a:p>
          <a:p>
            <a:pPr marL="1390650" lvl="2" indent="-457200">
              <a:buClr>
                <a:schemeClr val="dk1"/>
              </a:buClr>
              <a:buSzPct val="80000"/>
            </a:pPr>
            <a:r>
              <a:rPr lang="en" dirty="0" smtClean="0"/>
              <a:t>Examines </a:t>
            </a:r>
            <a:r>
              <a:rPr lang="en" dirty="0"/>
              <a:t>all execution </a:t>
            </a:r>
            <a:r>
              <a:rPr lang="en" dirty="0" smtClean="0"/>
              <a:t>paths</a:t>
            </a:r>
          </a:p>
          <a:p>
            <a:pPr marL="1390650" lvl="2" indent="-457200">
              <a:buClr>
                <a:schemeClr val="dk1"/>
              </a:buClr>
              <a:buSzPct val="80000"/>
            </a:pPr>
            <a:r>
              <a:rPr lang="en" dirty="0" smtClean="0"/>
              <a:t>S</a:t>
            </a:r>
            <a:r>
              <a:rPr lang="en" sz="2400" dirty="0" smtClean="0"/>
              <a:t>witches </a:t>
            </a:r>
            <a:r>
              <a:rPr lang="en" sz="2400" dirty="0"/>
              <a:t>for flow (</a:t>
            </a:r>
            <a:r>
              <a:rPr lang="en" sz="2400" dirty="0" smtClean="0"/>
              <a:t>in)sensitivity</a:t>
            </a:r>
          </a:p>
          <a:p>
            <a:pPr marL="990600" lvl="1" indent="-457200">
              <a:buClr>
                <a:schemeClr val="dk1"/>
              </a:buClr>
              <a:buSzPct val="80000"/>
            </a:pPr>
            <a:r>
              <a:rPr lang="en" dirty="0" smtClean="0"/>
              <a:t>Written </a:t>
            </a:r>
            <a:r>
              <a:rPr lang="en" dirty="0"/>
              <a:t>in native language (</a:t>
            </a:r>
            <a:r>
              <a:rPr lang="en" i="1" dirty="0"/>
              <a:t>metal</a:t>
            </a:r>
            <a:r>
              <a:rPr lang="en" dirty="0"/>
              <a:t>, </a:t>
            </a:r>
            <a:r>
              <a:rPr lang="en" i="1" dirty="0"/>
              <a:t>xg</a:t>
            </a:r>
            <a:r>
              <a:rPr lang="en" i="1" dirty="0" smtClean="0"/>
              <a:t>++</a:t>
            </a:r>
            <a:r>
              <a:rPr lang="en" dirty="0" smtClean="0"/>
              <a:t>)</a:t>
            </a:r>
          </a:p>
          <a:p>
            <a:pPr marL="990600" lvl="1" indent="-457200">
              <a:buClr>
                <a:schemeClr val="dk1"/>
              </a:buClr>
              <a:buSzPct val="80000"/>
            </a:pPr>
            <a:r>
              <a:rPr lang="en" dirty="0" smtClean="0"/>
              <a:t>Scalable</a:t>
            </a:r>
            <a:endParaRPr lang="en" dirty="0"/>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Extensible Compilation</a:t>
            </a:r>
            <a:endParaRPr lang="en" sz="4400" b="0" dirty="0">
              <a:solidFill>
                <a:schemeClr val="tx2"/>
              </a:solidFill>
              <a:latin typeface="+mj-lt"/>
            </a:endParaRPr>
          </a:p>
        </p:txBody>
      </p:sp>
    </p:spTree>
    <p:extLst>
      <p:ext uri="{BB962C8B-B14F-4D97-AF65-F5344CB8AC3E}">
        <p14:creationId xmlns:p14="http://schemas.microsoft.com/office/powerpoint/2010/main" val="2537938992"/>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smtClean="0"/>
              <a:t>Disadvantages</a:t>
            </a:r>
          </a:p>
          <a:p>
            <a:pPr marL="990600" lvl="1" indent="-457200">
              <a:buClr>
                <a:schemeClr val="dk1"/>
              </a:buClr>
              <a:buSzPct val="80000"/>
            </a:pPr>
            <a:r>
              <a:rPr lang="en" dirty="0" smtClean="0"/>
              <a:t>Exponential </a:t>
            </a:r>
            <a:r>
              <a:rPr lang="en" dirty="0"/>
              <a:t>runtime in the worst </a:t>
            </a:r>
            <a:r>
              <a:rPr lang="en" dirty="0" smtClean="0"/>
              <a:t>case</a:t>
            </a:r>
          </a:p>
          <a:p>
            <a:pPr marL="1390650" lvl="2" indent="-457200">
              <a:buClr>
                <a:schemeClr val="dk1"/>
              </a:buClr>
              <a:buSzPct val="80000"/>
            </a:pPr>
            <a:r>
              <a:rPr lang="en" dirty="0" smtClean="0"/>
              <a:t>Flow-sensitive </a:t>
            </a:r>
            <a:r>
              <a:rPr lang="en" dirty="0"/>
              <a:t>analysis on larger </a:t>
            </a:r>
            <a:r>
              <a:rPr lang="en" dirty="0" smtClean="0"/>
              <a:t>SMs/programs</a:t>
            </a:r>
          </a:p>
          <a:p>
            <a:pPr marL="1390650" lvl="2" indent="-457200">
              <a:buClr>
                <a:schemeClr val="dk1"/>
              </a:buClr>
              <a:buSzPct val="80000"/>
            </a:pPr>
            <a:r>
              <a:rPr lang="en" dirty="0" smtClean="0"/>
              <a:t>Aggressive </a:t>
            </a:r>
            <a:r>
              <a:rPr lang="en" dirty="0"/>
              <a:t>caching may not </a:t>
            </a:r>
            <a:r>
              <a:rPr lang="en" dirty="0" smtClean="0"/>
              <a:t>help</a:t>
            </a:r>
          </a:p>
          <a:p>
            <a:pPr marL="990600" lvl="1" indent="-457200">
              <a:buClr>
                <a:schemeClr val="dk1"/>
              </a:buClr>
              <a:buSzPct val="80000"/>
            </a:pPr>
            <a:r>
              <a:rPr lang="en" dirty="0" smtClean="0"/>
              <a:t>Checkers</a:t>
            </a:r>
            <a:r>
              <a:rPr lang="en" dirty="0"/>
              <a:t>, not </a:t>
            </a:r>
            <a:r>
              <a:rPr lang="en" dirty="0" smtClean="0"/>
              <a:t>verifiers</a:t>
            </a:r>
          </a:p>
          <a:p>
            <a:pPr marL="990600" lvl="1" indent="-457200">
              <a:buClr>
                <a:schemeClr val="dk1"/>
              </a:buClr>
              <a:buSzPct val="80000"/>
            </a:pPr>
            <a:r>
              <a:rPr lang="en" dirty="0" smtClean="0"/>
              <a:t>Reasonable </a:t>
            </a:r>
            <a:r>
              <a:rPr lang="en" dirty="0"/>
              <a:t>compilers </a:t>
            </a:r>
            <a:r>
              <a:rPr lang="en" dirty="0" smtClean="0"/>
              <a:t>required</a:t>
            </a:r>
          </a:p>
          <a:p>
            <a:pPr marL="1390650" lvl="2" indent="-457200">
              <a:buClr>
                <a:schemeClr val="dk1"/>
              </a:buClr>
              <a:buSzPct val="80000"/>
            </a:pPr>
            <a:r>
              <a:rPr lang="en" dirty="0" smtClean="0"/>
              <a:t>Limits </a:t>
            </a:r>
            <a:r>
              <a:rPr lang="en" dirty="0"/>
              <a:t>languages</a:t>
            </a:r>
          </a:p>
          <a:p>
            <a:endParaRPr lang="en" dirty="0"/>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Extensible Compilation</a:t>
            </a:r>
            <a:endParaRPr lang="en" sz="4400" b="0" dirty="0">
              <a:solidFill>
                <a:schemeClr val="tx2"/>
              </a:solidFill>
              <a:latin typeface="+mj-lt"/>
            </a:endParaRPr>
          </a:p>
        </p:txBody>
      </p:sp>
    </p:spTree>
    <p:extLst>
      <p:ext uri="{BB962C8B-B14F-4D97-AF65-F5344CB8AC3E}">
        <p14:creationId xmlns:p14="http://schemas.microsoft.com/office/powerpoint/2010/main" val="2247003349"/>
      </p:ext>
    </p:extLst>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Shape 368"/>
          <p:cNvSpPr txBox="1">
            <a:spLocks noGrp="1"/>
          </p:cNvSpPr>
          <p:nvPr>
            <p:ph type="body" idx="1"/>
          </p:nvPr>
        </p:nvSpPr>
        <p:spPr>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Researchers have different goals from users</a:t>
            </a:r>
          </a:p>
          <a:p>
            <a:pPr marL="457200" lvl="0" indent="-419100" rtl="0">
              <a:buClr>
                <a:schemeClr val="dk1"/>
              </a:buClr>
              <a:buSzPct val="166666"/>
              <a:buFont typeface="Arial"/>
              <a:buChar char="•"/>
            </a:pPr>
            <a:r>
              <a:rPr lang="en" dirty="0"/>
              <a:t>No check == no bug</a:t>
            </a:r>
          </a:p>
          <a:p>
            <a:pPr marL="457200" lvl="0" indent="-419100" rtl="0">
              <a:buClr>
                <a:schemeClr val="dk1"/>
              </a:buClr>
              <a:buSzPct val="166666"/>
              <a:buFont typeface="Arial"/>
              <a:buChar char="•"/>
            </a:pPr>
            <a:r>
              <a:rPr lang="en" dirty="0"/>
              <a:t>Checking code requires parsing it</a:t>
            </a:r>
          </a:p>
          <a:p>
            <a:pPr marL="457200" lvl="0" indent="-419100" rtl="0">
              <a:buClr>
                <a:schemeClr val="dk1"/>
              </a:buClr>
              <a:buSzPct val="166666"/>
              <a:buFont typeface="Arial"/>
              <a:buChar char="•"/>
            </a:pPr>
            <a:r>
              <a:rPr lang="en" dirty="0"/>
              <a:t>User knowledge of security is limited</a:t>
            </a:r>
          </a:p>
          <a:p>
            <a:pPr marL="457200" lvl="0" indent="-419100" rtl="0">
              <a:buClr>
                <a:schemeClr val="dk1"/>
              </a:buClr>
              <a:buSzPct val="166666"/>
              <a:buFont typeface="Arial"/>
              <a:buChar char="•"/>
            </a:pPr>
            <a:r>
              <a:rPr lang="en" dirty="0"/>
              <a:t>More analysis != better</a:t>
            </a:r>
          </a:p>
          <a:p>
            <a:endParaRPr lang="en" dirty="0"/>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Real World Static Analysis</a:t>
            </a:r>
            <a:endParaRPr lang="en" sz="4400" b="0" dirty="0">
              <a:solidFill>
                <a:schemeClr val="tx2"/>
              </a:solidFill>
              <a:latin typeface="+mj-lt"/>
            </a:endParaRPr>
          </a:p>
        </p:txBody>
      </p:sp>
    </p:spTree>
    <p:extLst>
      <p:ext uri="{BB962C8B-B14F-4D97-AF65-F5344CB8AC3E}">
        <p14:creationId xmlns:p14="http://schemas.microsoft.com/office/powerpoint/2010/main" val="3834728709"/>
      </p:ext>
    </p:extLst>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Shape 374"/>
          <p:cNvSpPr txBox="1">
            <a:spLocks noGrp="1"/>
          </p:cNvSpPr>
          <p:nvPr>
            <p:ph type="body" idx="1"/>
          </p:nvPr>
        </p:nvSpPr>
        <p:spPr>
          <a:prstGeom prst="rect">
            <a:avLst/>
          </a:prstGeom>
        </p:spPr>
        <p:txBody>
          <a:bodyPr lIns="91425" tIns="91425" rIns="91425" bIns="91425" anchor="t" anchorCtr="0">
            <a:noAutofit/>
          </a:bodyPr>
          <a:lstStyle/>
          <a:p>
            <a:pPr lvl="0" rtl="0">
              <a:buNone/>
            </a:pPr>
            <a:r>
              <a:rPr lang="en" dirty="0"/>
              <a:t>Why did a certain class of errors occur?</a:t>
            </a:r>
          </a:p>
          <a:p>
            <a:pPr lvl="0" rtl="0">
              <a:buNone/>
            </a:pPr>
            <a:endParaRPr lang="en" dirty="0" smtClean="0"/>
          </a:p>
          <a:p>
            <a:pPr lvl="0" rtl="0">
              <a:buNone/>
            </a:pPr>
            <a:r>
              <a:rPr lang="en" dirty="0" smtClean="0"/>
              <a:t>How </a:t>
            </a:r>
            <a:r>
              <a:rPr lang="en" dirty="0"/>
              <a:t>can we prevent this class in the future</a:t>
            </a:r>
            <a:r>
              <a:rPr lang="en" dirty="0" smtClean="0"/>
              <a:t>?</a:t>
            </a:r>
          </a:p>
          <a:p>
            <a:pPr lvl="0" rtl="0">
              <a:buNone/>
            </a:pPr>
            <a:endParaRPr lang="en" dirty="0"/>
          </a:p>
          <a:p>
            <a:pPr lvl="0" rtl="0">
              <a:buNone/>
            </a:pPr>
            <a:r>
              <a:rPr lang="en" dirty="0" smtClean="0"/>
              <a:t>From errors to idioms</a:t>
            </a:r>
            <a:endParaRPr lang="en" dirty="0"/>
          </a:p>
          <a:p>
            <a:pPr marL="990600" lvl="1" indent="-457200">
              <a:buClr>
                <a:schemeClr val="dk1"/>
              </a:buClr>
              <a:buSzPct val="80000"/>
            </a:pPr>
            <a:r>
              <a:rPr lang="en" dirty="0"/>
              <a:t>Multiple exit points may lead to memory leaks</a:t>
            </a:r>
          </a:p>
          <a:p>
            <a:pPr marL="533400" lvl="1" indent="0">
              <a:buClr>
                <a:schemeClr val="dk1"/>
              </a:buClr>
              <a:buSzPct val="80000"/>
              <a:buNone/>
            </a:pPr>
            <a:endParaRPr lang="en" dirty="0"/>
          </a:p>
          <a:p>
            <a:pPr lvl="0" rtl="0">
              <a:buNone/>
            </a:pPr>
            <a:r>
              <a:rPr lang="en" dirty="0"/>
              <a:t>    </a:t>
            </a:r>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Learning from Analysis</a:t>
            </a:r>
            <a:endParaRPr lang="en" sz="4400" b="0" dirty="0">
              <a:solidFill>
                <a:schemeClr val="tx2"/>
              </a:solidFill>
              <a:latin typeface="+mj-lt"/>
            </a:endParaRPr>
          </a:p>
        </p:txBody>
      </p:sp>
    </p:spTree>
    <p:extLst>
      <p:ext uri="{BB962C8B-B14F-4D97-AF65-F5344CB8AC3E}">
        <p14:creationId xmlns:p14="http://schemas.microsoft.com/office/powerpoint/2010/main" val="4179066633"/>
      </p:ext>
    </p:extLst>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pt-BR" sz="2000" dirty="0" smtClean="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*a = (int *)malloc(4);</a:t>
            </a:r>
          </a:p>
          <a:p>
            <a:pPr marL="0" indent="0">
              <a:buNone/>
            </a:pPr>
            <a:r>
              <a:rPr lang="pt-BR" sz="2000" dirty="0">
                <a:latin typeface="Consolas" pitchFamily="49" charset="0"/>
                <a:cs typeface="Consolas" pitchFamily="49" charset="0"/>
              </a:rPr>
              <a:t>i</a:t>
            </a:r>
            <a:r>
              <a:rPr lang="pt-BR" sz="2000" dirty="0" smtClean="0">
                <a:latin typeface="Consolas" pitchFamily="49" charset="0"/>
                <a:cs typeface="Consolas" pitchFamily="49" charset="0"/>
              </a:rPr>
              <a:t>f (a == NULL) return NULL;</a:t>
            </a:r>
          </a:p>
          <a:p>
            <a:pPr marL="0" indent="0">
              <a:buNone/>
            </a:pPr>
            <a:endParaRPr lang="pt-BR" sz="2000" dirty="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*b = (int *)malloc(5);</a:t>
            </a:r>
          </a:p>
          <a:p>
            <a:pPr marL="0" indent="0">
              <a:buNone/>
            </a:pPr>
            <a:r>
              <a:rPr lang="pt-BR" sz="2000" dirty="0" smtClean="0">
                <a:latin typeface="Consolas" pitchFamily="49" charset="0"/>
                <a:cs typeface="Consolas" pitchFamily="49" charset="0"/>
              </a:rPr>
              <a:t>if (b == NULL) return NULL;</a:t>
            </a:r>
          </a:p>
          <a:p>
            <a:pPr marL="0" indent="0">
              <a:buNone/>
            </a:pPr>
            <a:endParaRPr lang="pt-BR" sz="2000" dirty="0" smtClean="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*c = (int *)malloc(6);</a:t>
            </a:r>
          </a:p>
          <a:p>
            <a:pPr marL="0" indent="0">
              <a:buNone/>
            </a:pPr>
            <a:r>
              <a:rPr lang="pt-BR" sz="2000" dirty="0" smtClean="0">
                <a:latin typeface="Consolas" pitchFamily="49" charset="0"/>
                <a:cs typeface="Consolas" pitchFamily="49" charset="0"/>
              </a:rPr>
              <a:t>if (c == NULL) return NULL;</a:t>
            </a:r>
          </a:p>
          <a:p>
            <a:pPr marL="0" indent="0">
              <a:buNone/>
            </a:pPr>
            <a:endParaRPr lang="pt-BR" sz="2000" dirty="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return SUCCESS;</a:t>
            </a:r>
          </a:p>
        </p:txBody>
      </p:sp>
      <p:sp>
        <p:nvSpPr>
          <p:cNvPr id="4"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US" sz="4400" b="0" dirty="0" smtClean="0">
                <a:solidFill>
                  <a:schemeClr val="tx2"/>
                </a:solidFill>
                <a:latin typeface="+mj-lt"/>
              </a:rPr>
              <a:t>“G</a:t>
            </a:r>
            <a:r>
              <a:rPr lang="en" sz="4400" b="0" dirty="0" smtClean="0">
                <a:solidFill>
                  <a:schemeClr val="tx2"/>
                </a:solidFill>
                <a:latin typeface="+mj-lt"/>
              </a:rPr>
              <a:t>oto” Idiom</a:t>
            </a:r>
            <a:endParaRPr lang="en" sz="4400" b="0" dirty="0">
              <a:solidFill>
                <a:schemeClr val="tx2"/>
              </a:solidFill>
              <a:latin typeface="+mj-lt"/>
            </a:endParaRPr>
          </a:p>
        </p:txBody>
      </p:sp>
    </p:spTree>
    <p:extLst>
      <p:ext uri="{BB962C8B-B14F-4D97-AF65-F5344CB8AC3E}">
        <p14:creationId xmlns:p14="http://schemas.microsoft.com/office/powerpoint/2010/main" val="13143160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pt-BR" sz="2000" dirty="0" smtClean="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*a = (int *)malloc(4);</a:t>
            </a:r>
          </a:p>
          <a:p>
            <a:pPr marL="0" indent="0">
              <a:buNone/>
            </a:pPr>
            <a:r>
              <a:rPr lang="pt-BR" sz="2000" dirty="0">
                <a:latin typeface="Consolas" pitchFamily="49" charset="0"/>
                <a:cs typeface="Consolas" pitchFamily="49" charset="0"/>
              </a:rPr>
              <a:t>i</a:t>
            </a:r>
            <a:r>
              <a:rPr lang="pt-BR" sz="2000" dirty="0" smtClean="0">
                <a:latin typeface="Consolas" pitchFamily="49" charset="0"/>
                <a:cs typeface="Consolas" pitchFamily="49" charset="0"/>
              </a:rPr>
              <a:t>f (a == NULL) return NULL;</a:t>
            </a:r>
          </a:p>
          <a:p>
            <a:pPr marL="0" indent="0">
              <a:buNone/>
            </a:pPr>
            <a:endParaRPr lang="pt-BR" sz="2000" dirty="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*b = (int *)malloc(5);</a:t>
            </a:r>
          </a:p>
          <a:p>
            <a:pPr marL="0" indent="0">
              <a:buNone/>
            </a:pPr>
            <a:r>
              <a:rPr lang="pt-BR" sz="2000" dirty="0" smtClean="0">
                <a:latin typeface="Consolas" pitchFamily="49" charset="0"/>
                <a:cs typeface="Consolas" pitchFamily="49" charset="0"/>
              </a:rPr>
              <a:t>if (b == NULL) return NULL;</a:t>
            </a:r>
          </a:p>
          <a:p>
            <a:pPr marL="0" indent="0">
              <a:buNone/>
            </a:pPr>
            <a:endParaRPr lang="pt-BR" sz="2000" dirty="0" smtClean="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*c = (int *)malloc(6);</a:t>
            </a:r>
          </a:p>
          <a:p>
            <a:pPr marL="0" indent="0">
              <a:buNone/>
            </a:pPr>
            <a:r>
              <a:rPr lang="pt-BR" sz="2000" dirty="0" smtClean="0">
                <a:latin typeface="Consolas" pitchFamily="49" charset="0"/>
                <a:cs typeface="Consolas" pitchFamily="49" charset="0"/>
              </a:rPr>
              <a:t>if (c == NULL) return NULL;</a:t>
            </a:r>
          </a:p>
          <a:p>
            <a:pPr marL="0" indent="0">
              <a:buNone/>
            </a:pPr>
            <a:endParaRPr lang="pt-BR" sz="2000" dirty="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return SUCCESS;</a:t>
            </a:r>
          </a:p>
        </p:txBody>
      </p:sp>
      <p:grpSp>
        <p:nvGrpSpPr>
          <p:cNvPr id="12" name="Group 11"/>
          <p:cNvGrpSpPr/>
          <p:nvPr/>
        </p:nvGrpSpPr>
        <p:grpSpPr>
          <a:xfrm>
            <a:off x="4604657" y="1905000"/>
            <a:ext cx="2862943" cy="609600"/>
            <a:chOff x="4604657" y="1850571"/>
            <a:chExt cx="2862943" cy="609600"/>
          </a:xfrm>
        </p:grpSpPr>
        <p:sp>
          <p:nvSpPr>
            <p:cNvPr id="4" name="Rectangle 3"/>
            <p:cNvSpPr/>
            <p:nvPr/>
          </p:nvSpPr>
          <p:spPr>
            <a:xfrm>
              <a:off x="5638800" y="1850571"/>
              <a:ext cx="18288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Success</a:t>
              </a:r>
              <a:endParaRPr lang="en-US" dirty="0"/>
            </a:p>
          </p:txBody>
        </p:sp>
        <p:sp>
          <p:nvSpPr>
            <p:cNvPr id="7" name="Right Arrow 6"/>
            <p:cNvSpPr/>
            <p:nvPr/>
          </p:nvSpPr>
          <p:spPr>
            <a:xfrm flipH="1">
              <a:off x="4604657" y="2068285"/>
              <a:ext cx="762000"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4604657" y="3009900"/>
            <a:ext cx="2862943" cy="609600"/>
            <a:chOff x="4604657" y="3200400"/>
            <a:chExt cx="2862943" cy="609600"/>
          </a:xfrm>
        </p:grpSpPr>
        <p:sp>
          <p:nvSpPr>
            <p:cNvPr id="5" name="Rectangle 4"/>
            <p:cNvSpPr/>
            <p:nvPr/>
          </p:nvSpPr>
          <p:spPr>
            <a:xfrm>
              <a:off x="5638800" y="3200400"/>
              <a:ext cx="18288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Success</a:t>
              </a:r>
              <a:endParaRPr lang="en-US" dirty="0"/>
            </a:p>
          </p:txBody>
        </p:sp>
        <p:sp>
          <p:nvSpPr>
            <p:cNvPr id="8" name="Right Arrow 7"/>
            <p:cNvSpPr/>
            <p:nvPr/>
          </p:nvSpPr>
          <p:spPr>
            <a:xfrm flipH="1">
              <a:off x="4604657" y="3418114"/>
              <a:ext cx="762000"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604657" y="4114800"/>
            <a:ext cx="2862943" cy="609600"/>
            <a:chOff x="4604657" y="4572000"/>
            <a:chExt cx="2862943" cy="609600"/>
          </a:xfrm>
        </p:grpSpPr>
        <p:sp>
          <p:nvSpPr>
            <p:cNvPr id="6" name="Rectangle 5"/>
            <p:cNvSpPr/>
            <p:nvPr/>
          </p:nvSpPr>
          <p:spPr>
            <a:xfrm>
              <a:off x="5638800" y="4572000"/>
              <a:ext cx="18288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Failure!</a:t>
              </a:r>
            </a:p>
            <a:p>
              <a:pPr algn="ctr"/>
              <a:r>
                <a:rPr lang="en-US" dirty="0" smtClean="0">
                  <a:latin typeface="Consolas" pitchFamily="49" charset="0"/>
                  <a:cs typeface="Consolas" pitchFamily="49" charset="0"/>
                </a:rPr>
                <a:t>a</a:t>
              </a:r>
              <a:r>
                <a:rPr lang="en-US" dirty="0" smtClean="0"/>
                <a:t> and </a:t>
              </a:r>
              <a:r>
                <a:rPr lang="en-US" dirty="0" smtClean="0">
                  <a:latin typeface="Consolas" pitchFamily="49" charset="0"/>
                  <a:cs typeface="Consolas" pitchFamily="49" charset="0"/>
                </a:rPr>
                <a:t>b</a:t>
              </a:r>
              <a:r>
                <a:rPr lang="en-US" dirty="0" smtClean="0"/>
                <a:t> leaked!</a:t>
              </a:r>
              <a:endParaRPr lang="en-US" dirty="0"/>
            </a:p>
          </p:txBody>
        </p:sp>
        <p:sp>
          <p:nvSpPr>
            <p:cNvPr id="9" name="Right Arrow 8"/>
            <p:cNvSpPr/>
            <p:nvPr/>
          </p:nvSpPr>
          <p:spPr>
            <a:xfrm flipH="1">
              <a:off x="4604657" y="4789714"/>
              <a:ext cx="762000"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US" sz="4400" b="0" dirty="0" smtClean="0">
                <a:solidFill>
                  <a:schemeClr val="tx2"/>
                </a:solidFill>
                <a:latin typeface="+mj-lt"/>
              </a:rPr>
              <a:t>“G</a:t>
            </a:r>
            <a:r>
              <a:rPr lang="en" sz="4400" b="0" dirty="0" smtClean="0">
                <a:solidFill>
                  <a:schemeClr val="tx2"/>
                </a:solidFill>
                <a:latin typeface="+mj-lt"/>
              </a:rPr>
              <a:t>oto” Idiom</a:t>
            </a:r>
            <a:endParaRPr lang="en" sz="4400" b="0" dirty="0">
              <a:solidFill>
                <a:schemeClr val="tx2"/>
              </a:solidFill>
              <a:latin typeface="+mj-lt"/>
            </a:endParaRPr>
          </a:p>
        </p:txBody>
      </p:sp>
    </p:spTree>
    <p:extLst>
      <p:ext uri="{BB962C8B-B14F-4D97-AF65-F5344CB8AC3E}">
        <p14:creationId xmlns:p14="http://schemas.microsoft.com/office/powerpoint/2010/main" val="3425009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pt-BR" sz="2000" dirty="0" smtClean="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*a = (int *)malloc(4);</a:t>
            </a:r>
          </a:p>
          <a:p>
            <a:pPr marL="0" indent="0">
              <a:buNone/>
            </a:pPr>
            <a:r>
              <a:rPr lang="pt-BR" sz="2000" dirty="0">
                <a:latin typeface="Consolas" pitchFamily="49" charset="0"/>
                <a:cs typeface="Consolas" pitchFamily="49" charset="0"/>
              </a:rPr>
              <a:t>i</a:t>
            </a:r>
            <a:r>
              <a:rPr lang="pt-BR" sz="2000" dirty="0" smtClean="0">
                <a:latin typeface="Consolas" pitchFamily="49" charset="0"/>
                <a:cs typeface="Consolas" pitchFamily="49" charset="0"/>
              </a:rPr>
              <a:t>f (a == NULL) return NULL;</a:t>
            </a:r>
          </a:p>
          <a:p>
            <a:pPr marL="0" indent="0">
              <a:buNone/>
            </a:pPr>
            <a:endParaRPr lang="pt-BR" sz="2000" dirty="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*b = (int *)malloc(5);</a:t>
            </a:r>
          </a:p>
          <a:p>
            <a:pPr marL="0" indent="0">
              <a:buNone/>
            </a:pPr>
            <a:r>
              <a:rPr lang="pt-BR" sz="2000" dirty="0" smtClean="0">
                <a:latin typeface="Consolas" pitchFamily="49" charset="0"/>
                <a:cs typeface="Consolas" pitchFamily="49" charset="0"/>
              </a:rPr>
              <a:t>if (b == NULL) { </a:t>
            </a:r>
            <a:r>
              <a:rPr lang="pt-BR" sz="2000" b="1" dirty="0" smtClean="0">
                <a:solidFill>
                  <a:srgbClr val="FF0000"/>
                </a:solidFill>
                <a:latin typeface="Consolas" pitchFamily="49" charset="0"/>
                <a:cs typeface="Consolas" pitchFamily="49" charset="0"/>
              </a:rPr>
              <a:t>free(a);</a:t>
            </a:r>
            <a:r>
              <a:rPr lang="pt-BR" sz="2000" dirty="0" smtClean="0">
                <a:solidFill>
                  <a:srgbClr val="FF0000"/>
                </a:solidFill>
                <a:latin typeface="Consolas" pitchFamily="49" charset="0"/>
                <a:cs typeface="Consolas" pitchFamily="49" charset="0"/>
              </a:rPr>
              <a:t> </a:t>
            </a:r>
            <a:r>
              <a:rPr lang="pt-BR" sz="2000" dirty="0" smtClean="0">
                <a:latin typeface="Consolas" pitchFamily="49" charset="0"/>
                <a:cs typeface="Consolas" pitchFamily="49" charset="0"/>
              </a:rPr>
              <a:t>return NULL; }</a:t>
            </a:r>
          </a:p>
          <a:p>
            <a:pPr marL="0" indent="0">
              <a:buNone/>
            </a:pPr>
            <a:endParaRPr lang="pt-BR" sz="2000" dirty="0" smtClean="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*c = (int *)malloc(6);</a:t>
            </a:r>
          </a:p>
          <a:p>
            <a:pPr marL="0" indent="0">
              <a:buNone/>
            </a:pPr>
            <a:r>
              <a:rPr lang="pt-BR" sz="2000" dirty="0" smtClean="0">
                <a:latin typeface="Consolas" pitchFamily="49" charset="0"/>
                <a:cs typeface="Consolas" pitchFamily="49" charset="0"/>
              </a:rPr>
              <a:t>if (c == NULL) { </a:t>
            </a:r>
            <a:r>
              <a:rPr lang="pt-BR" sz="2000" b="1" dirty="0" smtClean="0">
                <a:solidFill>
                  <a:srgbClr val="FF0000"/>
                </a:solidFill>
                <a:latin typeface="Consolas" pitchFamily="49" charset="0"/>
                <a:cs typeface="Consolas" pitchFamily="49" charset="0"/>
              </a:rPr>
              <a:t>free(a); free(b); </a:t>
            </a:r>
            <a:r>
              <a:rPr lang="pt-BR" sz="2000" dirty="0" smtClean="0">
                <a:latin typeface="Consolas" pitchFamily="49" charset="0"/>
                <a:cs typeface="Consolas" pitchFamily="49" charset="0"/>
              </a:rPr>
              <a:t>return NULL; }</a:t>
            </a:r>
          </a:p>
          <a:p>
            <a:pPr marL="0" indent="0">
              <a:buNone/>
            </a:pPr>
            <a:endParaRPr lang="pt-BR" sz="2000" dirty="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return SUCCESS;</a:t>
            </a:r>
          </a:p>
        </p:txBody>
      </p:sp>
      <p:sp>
        <p:nvSpPr>
          <p:cNvPr id="4"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US" sz="4400" b="0" dirty="0" smtClean="0">
                <a:solidFill>
                  <a:schemeClr val="tx2"/>
                </a:solidFill>
                <a:latin typeface="+mj-lt"/>
              </a:rPr>
              <a:t>“G</a:t>
            </a:r>
            <a:r>
              <a:rPr lang="en" sz="4400" b="0" dirty="0" smtClean="0">
                <a:solidFill>
                  <a:schemeClr val="tx2"/>
                </a:solidFill>
                <a:latin typeface="+mj-lt"/>
              </a:rPr>
              <a:t>oto” Idiom</a:t>
            </a:r>
            <a:endParaRPr lang="en" sz="4400" b="0" dirty="0">
              <a:solidFill>
                <a:schemeClr val="tx2"/>
              </a:solidFill>
              <a:latin typeface="+mj-lt"/>
            </a:endParaRPr>
          </a:p>
        </p:txBody>
      </p:sp>
    </p:spTree>
    <p:extLst>
      <p:ext uri="{BB962C8B-B14F-4D97-AF65-F5344CB8AC3E}">
        <p14:creationId xmlns:p14="http://schemas.microsoft.com/office/powerpoint/2010/main" val="1999043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normAutofit/>
          </a:bodyPr>
          <a:lstStyle/>
          <a:p>
            <a:pPr marL="0" indent="0">
              <a:buNone/>
            </a:pPr>
            <a:endParaRPr lang="pt-BR" sz="2000" dirty="0" smtClean="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*a = (int *)malloc(4);</a:t>
            </a:r>
          </a:p>
          <a:p>
            <a:pPr marL="0" indent="0">
              <a:buNone/>
            </a:pPr>
            <a:r>
              <a:rPr lang="pt-BR" sz="2000" dirty="0">
                <a:latin typeface="Consolas" pitchFamily="49" charset="0"/>
                <a:cs typeface="Consolas" pitchFamily="49" charset="0"/>
              </a:rPr>
              <a:t>i</a:t>
            </a:r>
            <a:r>
              <a:rPr lang="pt-BR" sz="2000" dirty="0" smtClean="0">
                <a:latin typeface="Consolas" pitchFamily="49" charset="0"/>
                <a:cs typeface="Consolas" pitchFamily="49" charset="0"/>
              </a:rPr>
              <a:t>f (a == NULL) goto </a:t>
            </a:r>
            <a:r>
              <a:rPr lang="pt-BR" sz="2000" b="1" dirty="0" smtClean="0">
                <a:solidFill>
                  <a:srgbClr val="00B050"/>
                </a:solidFill>
                <a:latin typeface="Consolas" pitchFamily="49" charset="0"/>
                <a:cs typeface="Consolas" pitchFamily="49" charset="0"/>
              </a:rPr>
              <a:t>err_a</a:t>
            </a:r>
            <a:r>
              <a:rPr lang="pt-BR" sz="2000" dirty="0" smtClean="0">
                <a:latin typeface="Consolas" pitchFamily="49" charset="0"/>
                <a:cs typeface="Consolas" pitchFamily="49" charset="0"/>
              </a:rPr>
              <a:t>;</a:t>
            </a:r>
          </a:p>
          <a:p>
            <a:pPr marL="0" indent="0">
              <a:buNone/>
            </a:pPr>
            <a:endParaRPr lang="pt-BR" sz="2000" dirty="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*b = (int *)malloc(5);</a:t>
            </a:r>
          </a:p>
          <a:p>
            <a:pPr marL="0" indent="0">
              <a:buNone/>
            </a:pPr>
            <a:r>
              <a:rPr lang="pt-BR" sz="2000" dirty="0" smtClean="0">
                <a:latin typeface="Consolas" pitchFamily="49" charset="0"/>
                <a:cs typeface="Consolas" pitchFamily="49" charset="0"/>
              </a:rPr>
              <a:t>if (b == NULL) goto </a:t>
            </a:r>
            <a:r>
              <a:rPr lang="pt-BR" sz="2000" b="1" dirty="0" smtClean="0">
                <a:solidFill>
                  <a:srgbClr val="0070C0"/>
                </a:solidFill>
                <a:latin typeface="Consolas" pitchFamily="49" charset="0"/>
                <a:cs typeface="Consolas" pitchFamily="49" charset="0"/>
              </a:rPr>
              <a:t>err_b</a:t>
            </a:r>
            <a:r>
              <a:rPr lang="pt-BR" sz="2000" dirty="0" smtClean="0">
                <a:latin typeface="Consolas" pitchFamily="49" charset="0"/>
                <a:cs typeface="Consolas" pitchFamily="49" charset="0"/>
              </a:rPr>
              <a:t>;</a:t>
            </a:r>
          </a:p>
          <a:p>
            <a:pPr marL="0" indent="0">
              <a:buNone/>
            </a:pPr>
            <a:endParaRPr lang="pt-BR" sz="2000" dirty="0" smtClean="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int *c = (int *)malloc(6);</a:t>
            </a:r>
          </a:p>
          <a:p>
            <a:pPr marL="0" indent="0">
              <a:buNone/>
            </a:pPr>
            <a:r>
              <a:rPr lang="pt-BR" sz="2000" dirty="0" smtClean="0">
                <a:latin typeface="Consolas" pitchFamily="49" charset="0"/>
                <a:cs typeface="Consolas" pitchFamily="49" charset="0"/>
              </a:rPr>
              <a:t>if (c == NULL) goto </a:t>
            </a:r>
            <a:r>
              <a:rPr lang="pt-BR" sz="2000" b="1" dirty="0" smtClean="0">
                <a:solidFill>
                  <a:schemeClr val="accent6"/>
                </a:solidFill>
                <a:latin typeface="Consolas" pitchFamily="49" charset="0"/>
                <a:cs typeface="Consolas" pitchFamily="49" charset="0"/>
              </a:rPr>
              <a:t>err_c</a:t>
            </a:r>
            <a:r>
              <a:rPr lang="pt-BR" sz="2000" dirty="0" smtClean="0">
                <a:latin typeface="Consolas" pitchFamily="49" charset="0"/>
                <a:cs typeface="Consolas" pitchFamily="49" charset="0"/>
              </a:rPr>
              <a:t>;</a:t>
            </a:r>
          </a:p>
          <a:p>
            <a:pPr marL="0" indent="0">
              <a:buNone/>
            </a:pPr>
            <a:endParaRPr lang="pt-BR" sz="2000" dirty="0">
              <a:latin typeface="Consolas" pitchFamily="49" charset="0"/>
              <a:cs typeface="Consolas" pitchFamily="49" charset="0"/>
            </a:endParaRPr>
          </a:p>
          <a:p>
            <a:pPr marL="0" indent="0">
              <a:buNone/>
            </a:pPr>
            <a:r>
              <a:rPr lang="pt-BR" sz="2000" dirty="0" smtClean="0">
                <a:latin typeface="Consolas" pitchFamily="49" charset="0"/>
                <a:cs typeface="Consolas" pitchFamily="49" charset="0"/>
              </a:rPr>
              <a:t>return SUCCESS;</a:t>
            </a:r>
          </a:p>
        </p:txBody>
      </p:sp>
      <p:sp>
        <p:nvSpPr>
          <p:cNvPr id="6" name="Content Placeholder 2"/>
          <p:cNvSpPr>
            <a:spLocks noGrp="1"/>
          </p:cNvSpPr>
          <p:nvPr>
            <p:ph sz="half" idx="2"/>
          </p:nvPr>
        </p:nvSpPr>
        <p:spPr>
          <a:xfrm>
            <a:off x="5867400" y="2330524"/>
            <a:ext cx="2819400" cy="2847594"/>
          </a:xfrm>
        </p:spPr>
        <p:txBody>
          <a:bodyPr>
            <a:normAutofit/>
          </a:bodyPr>
          <a:lstStyle/>
          <a:p>
            <a:pPr marL="0" indent="0">
              <a:buNone/>
            </a:pPr>
            <a:endParaRPr lang="pt-BR" sz="2000" dirty="0" smtClean="0">
              <a:latin typeface="Consolas" pitchFamily="49" charset="0"/>
              <a:cs typeface="Consolas" pitchFamily="49" charset="0"/>
            </a:endParaRPr>
          </a:p>
          <a:p>
            <a:pPr marL="0" indent="0">
              <a:buNone/>
            </a:pPr>
            <a:r>
              <a:rPr lang="pt-BR" sz="2000" b="1" dirty="0" smtClean="0">
                <a:solidFill>
                  <a:schemeClr val="accent6"/>
                </a:solidFill>
                <a:latin typeface="Consolas" pitchFamily="49" charset="0"/>
                <a:cs typeface="Consolas" pitchFamily="49" charset="0"/>
              </a:rPr>
              <a:t>err_c</a:t>
            </a:r>
            <a:r>
              <a:rPr lang="pt-BR" sz="2000" dirty="0" smtClean="0">
                <a:latin typeface="Consolas" pitchFamily="49" charset="0"/>
                <a:cs typeface="Consolas" pitchFamily="49" charset="0"/>
              </a:rPr>
              <a:t>:</a:t>
            </a:r>
          </a:p>
          <a:p>
            <a:pPr marL="0" indent="0">
              <a:buNone/>
            </a:pPr>
            <a:r>
              <a:rPr lang="pt-BR" sz="2000" dirty="0" smtClean="0">
                <a:latin typeface="Consolas" pitchFamily="49" charset="0"/>
                <a:cs typeface="Consolas" pitchFamily="49" charset="0"/>
              </a:rPr>
              <a:t>	free(b);</a:t>
            </a:r>
          </a:p>
          <a:p>
            <a:pPr marL="0" indent="0">
              <a:buNone/>
            </a:pPr>
            <a:r>
              <a:rPr lang="pt-BR" sz="2000" b="1" dirty="0">
                <a:solidFill>
                  <a:srgbClr val="0070C0"/>
                </a:solidFill>
                <a:latin typeface="Consolas" pitchFamily="49" charset="0"/>
                <a:cs typeface="Consolas" pitchFamily="49" charset="0"/>
              </a:rPr>
              <a:t>e</a:t>
            </a:r>
            <a:r>
              <a:rPr lang="pt-BR" sz="2000" b="1" dirty="0" smtClean="0">
                <a:solidFill>
                  <a:srgbClr val="0070C0"/>
                </a:solidFill>
                <a:latin typeface="Consolas" pitchFamily="49" charset="0"/>
                <a:cs typeface="Consolas" pitchFamily="49" charset="0"/>
              </a:rPr>
              <a:t>rr_b</a:t>
            </a:r>
            <a:r>
              <a:rPr lang="pt-BR" sz="2000" dirty="0" smtClean="0">
                <a:latin typeface="Consolas" pitchFamily="49" charset="0"/>
                <a:cs typeface="Consolas" pitchFamily="49" charset="0"/>
              </a:rPr>
              <a:t>:</a:t>
            </a:r>
          </a:p>
          <a:p>
            <a:pPr marL="0" indent="0">
              <a:buNone/>
            </a:pPr>
            <a:r>
              <a:rPr lang="pt-BR" sz="2000" dirty="0">
                <a:latin typeface="Consolas" pitchFamily="49" charset="0"/>
                <a:cs typeface="Consolas" pitchFamily="49" charset="0"/>
              </a:rPr>
              <a:t>	</a:t>
            </a:r>
            <a:r>
              <a:rPr lang="pt-BR" sz="2000" dirty="0" smtClean="0">
                <a:latin typeface="Consolas" pitchFamily="49" charset="0"/>
                <a:cs typeface="Consolas" pitchFamily="49" charset="0"/>
              </a:rPr>
              <a:t>free(a);</a:t>
            </a:r>
          </a:p>
          <a:p>
            <a:pPr marL="0" indent="0">
              <a:buNone/>
            </a:pPr>
            <a:r>
              <a:rPr lang="pt-BR" sz="2000" b="1" dirty="0" smtClean="0">
                <a:solidFill>
                  <a:srgbClr val="00B050"/>
                </a:solidFill>
                <a:latin typeface="Consolas" pitchFamily="49" charset="0"/>
                <a:cs typeface="Consolas" pitchFamily="49" charset="0"/>
              </a:rPr>
              <a:t>err_a</a:t>
            </a:r>
            <a:r>
              <a:rPr lang="pt-BR" sz="2000" dirty="0" smtClean="0">
                <a:latin typeface="Consolas" pitchFamily="49" charset="0"/>
                <a:cs typeface="Consolas" pitchFamily="49" charset="0"/>
              </a:rPr>
              <a:t>:</a:t>
            </a:r>
          </a:p>
          <a:p>
            <a:pPr marL="0" indent="0">
              <a:buNone/>
            </a:pPr>
            <a:r>
              <a:rPr lang="pt-BR" sz="2000" dirty="0">
                <a:latin typeface="Consolas" pitchFamily="49" charset="0"/>
                <a:cs typeface="Consolas" pitchFamily="49" charset="0"/>
              </a:rPr>
              <a:t>	</a:t>
            </a:r>
            <a:r>
              <a:rPr lang="pt-BR" sz="2000" dirty="0" smtClean="0">
                <a:latin typeface="Consolas" pitchFamily="49" charset="0"/>
                <a:cs typeface="Consolas" pitchFamily="49" charset="0"/>
              </a:rPr>
              <a:t>return NULL;</a:t>
            </a:r>
          </a:p>
        </p:txBody>
      </p:sp>
      <p:cxnSp>
        <p:nvCxnSpPr>
          <p:cNvPr id="16" name="Elbow Connector 15"/>
          <p:cNvCxnSpPr>
            <a:stCxn id="6" idx="0"/>
            <a:endCxn id="3" idx="2"/>
          </p:cNvCxnSpPr>
          <p:nvPr/>
        </p:nvCxnSpPr>
        <p:spPr>
          <a:xfrm rot="16200000" flipH="1" flipV="1">
            <a:off x="2978980" y="1828043"/>
            <a:ext cx="3795639" cy="4800600"/>
          </a:xfrm>
          <a:prstGeom prst="bentConnector5">
            <a:avLst>
              <a:gd name="adj1" fmla="val -6023"/>
              <a:gd name="adj2" fmla="val 43651"/>
              <a:gd name="adj3" fmla="val 106023"/>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US" sz="4400" b="0" dirty="0" smtClean="0">
                <a:solidFill>
                  <a:schemeClr val="tx2"/>
                </a:solidFill>
                <a:latin typeface="+mj-lt"/>
              </a:rPr>
              <a:t>“G</a:t>
            </a:r>
            <a:r>
              <a:rPr lang="en" sz="4400" b="0" dirty="0" smtClean="0">
                <a:solidFill>
                  <a:schemeClr val="tx2"/>
                </a:solidFill>
                <a:latin typeface="+mj-lt"/>
              </a:rPr>
              <a:t>oto” Idiom</a:t>
            </a:r>
            <a:endParaRPr lang="en" sz="4400" b="0" dirty="0">
              <a:solidFill>
                <a:schemeClr val="tx2"/>
              </a:solidFill>
              <a:latin typeface="+mj-lt"/>
            </a:endParaRPr>
          </a:p>
        </p:txBody>
      </p:sp>
    </p:spTree>
    <p:extLst>
      <p:ext uri="{BB962C8B-B14F-4D97-AF65-F5344CB8AC3E}">
        <p14:creationId xmlns:p14="http://schemas.microsoft.com/office/powerpoint/2010/main" val="223182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Shape 71"/>
          <p:cNvSpPr txBox="1">
            <a:spLocks noGrp="1"/>
          </p:cNvSpPr>
          <p:nvPr>
            <p:ph type="body" idx="1"/>
          </p:nvPr>
        </p:nvSpPr>
        <p:spPr>
          <a:prstGeom prst="rect">
            <a:avLst/>
          </a:prstGeom>
        </p:spPr>
        <p:txBody>
          <a:bodyPr lIns="91425" tIns="91425" rIns="91425" bIns="91425" anchor="t" anchorCtr="0">
            <a:noAutofit/>
          </a:bodyPr>
          <a:lstStyle/>
          <a:p>
            <a:pPr marL="38100" lvl="0" indent="0" rtl="0">
              <a:buClr>
                <a:schemeClr val="dk1"/>
              </a:buClr>
              <a:buSzPct val="166666"/>
              <a:buNone/>
            </a:pPr>
            <a:r>
              <a:rPr lang="en" dirty="0" smtClean="0"/>
              <a:t>Testing</a:t>
            </a:r>
            <a:endParaRPr lang="en" dirty="0"/>
          </a:p>
          <a:p>
            <a:pPr marL="38100" lvl="0" indent="0" rtl="0">
              <a:buClr>
                <a:schemeClr val="dk1"/>
              </a:buClr>
              <a:buSzPct val="166666"/>
              <a:buNone/>
            </a:pPr>
            <a:r>
              <a:rPr lang="en" dirty="0" smtClean="0"/>
              <a:t>Fuzzing</a:t>
            </a:r>
          </a:p>
          <a:p>
            <a:pPr marL="38100" indent="0">
              <a:buClr>
                <a:schemeClr val="dk1"/>
              </a:buClr>
              <a:buSzPct val="166666"/>
              <a:buNone/>
            </a:pPr>
            <a:r>
              <a:rPr lang="en" dirty="0"/>
              <a:t>Dynamic Taint Analysis</a:t>
            </a:r>
          </a:p>
          <a:p>
            <a:pPr marL="38100" lvl="0" indent="0" rtl="0">
              <a:buClr>
                <a:schemeClr val="dk1"/>
              </a:buClr>
              <a:buSzPct val="166666"/>
              <a:buNone/>
            </a:pPr>
            <a:endParaRPr lang="en" dirty="0"/>
          </a:p>
        </p:txBody>
      </p:sp>
      <p:sp>
        <p:nvSpPr>
          <p:cNvPr id="5" name="Shape 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Dynamic Analysis: Techniques</a:t>
            </a:r>
            <a:endParaRPr lang="en" sz="4400" b="0" dirty="0">
              <a:solidFill>
                <a:schemeClr val="tx2"/>
              </a:solidFill>
              <a:latin typeface="+mj-lt"/>
            </a:endParaRPr>
          </a:p>
        </p:txBody>
      </p:sp>
    </p:spTree>
    <p:extLst>
      <p:ext uri="{BB962C8B-B14F-4D97-AF65-F5344CB8AC3E}">
        <p14:creationId xmlns:p14="http://schemas.microsoft.com/office/powerpoint/2010/main" val="3048284807"/>
      </p:ext>
    </p:extLst>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body" idx="1"/>
          </p:nvPr>
        </p:nvSpPr>
        <p:spPr>
          <a:prstGeom prst="rect">
            <a:avLst/>
          </a:prstGeom>
        </p:spPr>
        <p:txBody>
          <a:bodyPr lIns="91425" tIns="91425" rIns="91425" bIns="91425" anchor="t" anchorCtr="0">
            <a:noAutofit/>
          </a:bodyPr>
          <a:lstStyle/>
          <a:p>
            <a:pPr lvl="0" rtl="0">
              <a:buNone/>
            </a:pPr>
            <a:r>
              <a:rPr lang="en" sz="3600" dirty="0"/>
              <a:t>Where does </a:t>
            </a:r>
            <a:r>
              <a:rPr lang="en" sz="3600" dirty="0" smtClean="0"/>
              <a:t>VA fit </a:t>
            </a:r>
            <a:r>
              <a:rPr lang="en" sz="3600" dirty="0"/>
              <a:t>into the </a:t>
            </a:r>
            <a:r>
              <a:rPr lang="en" sz="3600" dirty="0" smtClean="0"/>
              <a:t>dev cycle?</a:t>
            </a:r>
            <a:endParaRPr lang="en" dirty="0"/>
          </a:p>
          <a:p>
            <a:pPr marL="990600" lvl="1" indent="-457200">
              <a:buClr>
                <a:schemeClr val="dk1"/>
              </a:buClr>
              <a:buSzPct val="80000"/>
            </a:pPr>
            <a:r>
              <a:rPr lang="en" sz="3600" dirty="0" smtClean="0"/>
              <a:t>Compiler </a:t>
            </a:r>
            <a:r>
              <a:rPr lang="en" sz="3600" dirty="0"/>
              <a:t>(type-check, </a:t>
            </a:r>
            <a:r>
              <a:rPr lang="en" sz="3600" dirty="0" smtClean="0"/>
              <a:t>syntax)</a:t>
            </a:r>
          </a:p>
          <a:p>
            <a:pPr marL="990600" lvl="1" indent="-457200">
              <a:buClr>
                <a:schemeClr val="dk1"/>
              </a:buClr>
              <a:buSzPct val="80000"/>
            </a:pPr>
            <a:r>
              <a:rPr lang="en" sz="3600" dirty="0" smtClean="0"/>
              <a:t>Static Analysis</a:t>
            </a:r>
          </a:p>
          <a:p>
            <a:pPr marL="990600" lvl="1" indent="-457200">
              <a:buClr>
                <a:schemeClr val="dk1"/>
              </a:buClr>
              <a:buSzPct val="80000"/>
            </a:pPr>
            <a:r>
              <a:rPr lang="en" sz="3600" dirty="0" smtClean="0"/>
              <a:t>Dynamic Analysis</a:t>
            </a:r>
          </a:p>
          <a:p>
            <a:pPr marL="990600" lvl="1" indent="-457200">
              <a:buClr>
                <a:schemeClr val="dk1"/>
              </a:buClr>
              <a:buSzPct val="80000"/>
            </a:pPr>
            <a:r>
              <a:rPr lang="en" sz="3600" dirty="0" smtClean="0"/>
              <a:t>Formal Verification</a:t>
            </a:r>
          </a:p>
          <a:p>
            <a:pPr marL="990600" lvl="1" indent="-457200">
              <a:buClr>
                <a:schemeClr val="dk1"/>
              </a:buClr>
              <a:buSzPct val="80000"/>
            </a:pPr>
            <a:r>
              <a:rPr lang="en" sz="3600" dirty="0" smtClean="0"/>
              <a:t>Testing </a:t>
            </a:r>
            <a:r>
              <a:rPr lang="en" sz="3600" dirty="0"/>
              <a:t>(fuzz, unit)</a:t>
            </a:r>
          </a:p>
          <a:p>
            <a:endParaRPr lang="en" sz="3600" dirty="0"/>
          </a:p>
        </p:txBody>
      </p:sp>
      <p:sp>
        <p:nvSpPr>
          <p:cNvPr id="5"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US" sz="4400" b="0" dirty="0" smtClean="0">
                <a:solidFill>
                  <a:schemeClr val="tx2"/>
                </a:solidFill>
                <a:latin typeface="+mj-lt"/>
              </a:rPr>
              <a:t>Conclusion</a:t>
            </a:r>
            <a:endParaRPr lang="en" sz="4400" b="0" dirty="0">
              <a:solidFill>
                <a:schemeClr val="tx2"/>
              </a:solidFill>
              <a:latin typeface="+mj-lt"/>
            </a:endParaRPr>
          </a:p>
        </p:txBody>
      </p:sp>
    </p:spTree>
    <p:extLst>
      <p:ext uri="{BB962C8B-B14F-4D97-AF65-F5344CB8AC3E}">
        <p14:creationId xmlns:p14="http://schemas.microsoft.com/office/powerpoint/2010/main" val="3361648933"/>
      </p:ext>
    </p:extLst>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pPr/>
              <a:t>71</a:t>
            </a:fld>
            <a:endParaRPr lang="en-US"/>
          </a:p>
        </p:txBody>
      </p:sp>
      <p:sp>
        <p:nvSpPr>
          <p:cNvPr id="6" name="TextBox 5"/>
          <p:cNvSpPr txBox="1"/>
          <p:nvPr/>
        </p:nvSpPr>
        <p:spPr>
          <a:xfrm>
            <a:off x="3810000" y="3768804"/>
            <a:ext cx="4455028" cy="1107996"/>
          </a:xfrm>
          <a:prstGeom prst="rect">
            <a:avLst/>
          </a:prstGeom>
          <a:noFill/>
        </p:spPr>
        <p:txBody>
          <a:bodyPr wrap="none" rtlCol="0">
            <a:spAutoFit/>
          </a:bodyPr>
          <a:lstStyle/>
          <a:p>
            <a:r>
              <a:rPr lang="en-US" sz="6600" b="1" dirty="0" smtClean="0">
                <a:solidFill>
                  <a:schemeClr val="bg1"/>
                </a:solidFill>
              </a:rPr>
              <a:t>Questions?</a:t>
            </a:r>
            <a:endParaRPr lang="en-US" sz="6600" b="1" dirty="0">
              <a:solidFill>
                <a:schemeClr val="bg1"/>
              </a:solidFill>
            </a:endParaRPr>
          </a:p>
        </p:txBody>
      </p:sp>
    </p:spTree>
    <p:custDataLst>
      <p:tags r:id="rId1"/>
    </p:custDataLst>
    <p:extLst>
      <p:ext uri="{BB962C8B-B14F-4D97-AF65-F5344CB8AC3E}">
        <p14:creationId xmlns:p14="http://schemas.microsoft.com/office/powerpoint/2010/main" val="30557948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END</a:t>
            </a:r>
            <a:endParaRPr lang="en-US" dirty="0"/>
          </a:p>
        </p:txBody>
      </p:sp>
    </p:spTree>
    <p:extLst>
      <p:ext uri="{BB962C8B-B14F-4D97-AF65-F5344CB8AC3E}">
        <p14:creationId xmlns:p14="http://schemas.microsoft.com/office/powerpoint/2010/main" val="39703253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2" name="Shape 392"/>
          <p:cNvSpPr txBox="1">
            <a:spLocks noGrp="1"/>
          </p:cNvSpPr>
          <p:nvPr>
            <p:ph type="body" idx="1"/>
          </p:nvPr>
        </p:nvSpPr>
        <p:spPr>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sz="2400" dirty="0" smtClean="0"/>
              <a:t>https</a:t>
            </a:r>
            <a:r>
              <a:rPr lang="en" sz="2400" dirty="0"/>
              <a:t>://www.owasp.org/index.php/Fuzzing</a:t>
            </a:r>
          </a:p>
          <a:p>
            <a:pPr marL="457200" lvl="0" indent="-381000" rtl="0">
              <a:buClr>
                <a:schemeClr val="dk1"/>
              </a:buClr>
              <a:buSzPct val="166666"/>
              <a:buFont typeface="Arial"/>
              <a:buChar char="•"/>
            </a:pPr>
            <a:r>
              <a:rPr lang="en" sz="2400" dirty="0"/>
              <a:t>Software Model Checking Extracting Verification Models from Source Code</a:t>
            </a:r>
          </a:p>
          <a:p>
            <a:pPr marL="457200" lvl="0" indent="-381000" rtl="0">
              <a:buClr>
                <a:schemeClr val="dk1"/>
              </a:buClr>
              <a:buSzPct val="166666"/>
              <a:buFont typeface="Arial"/>
              <a:buChar char="•"/>
            </a:pPr>
            <a:r>
              <a:rPr lang="en" sz="2400" dirty="0"/>
              <a:t>The Concept of Dynamic Analysis (Thomas Ball)</a:t>
            </a:r>
          </a:p>
          <a:p>
            <a:pPr marL="457200" lvl="0" indent="-381000" rtl="0">
              <a:buClr>
                <a:schemeClr val="dk1"/>
              </a:buClr>
              <a:buSzPct val="166666"/>
              <a:buFont typeface="Arial"/>
              <a:buChar char="•"/>
            </a:pPr>
            <a:r>
              <a:rPr lang="en" sz="2400" dirty="0"/>
              <a:t>http://blogs.msdn.com/b/michael_howard/archive/2006/01/26/517975.aspx</a:t>
            </a:r>
          </a:p>
          <a:p>
            <a:pPr marL="457200" lvl="0" indent="-381000" rtl="0">
              <a:buClr>
                <a:schemeClr val="dk1"/>
              </a:buClr>
              <a:buSzPct val="166666"/>
              <a:buFont typeface="Arial"/>
              <a:buChar char="•"/>
            </a:pPr>
            <a:r>
              <a:rPr lang="en" sz="2400" dirty="0"/>
              <a:t>http://blogs.msdn.com/b/michael_howard/archive/2006/05/19/602077.aspx</a:t>
            </a:r>
          </a:p>
          <a:p>
            <a:pPr marL="457200" lvl="0" indent="-381000" rtl="0">
              <a:buClr>
                <a:schemeClr val="dk1"/>
              </a:buClr>
              <a:buSzPct val="166666"/>
              <a:buFont typeface="Arial"/>
              <a:buChar char="•"/>
            </a:pPr>
            <a:r>
              <a:rPr lang="en" sz="2400" dirty="0"/>
              <a:t>Dynamic Taint Analysis for Automatic Detection, Analysis, and Signature Generation of Exploits on Commodity Software</a:t>
            </a:r>
          </a:p>
        </p:txBody>
      </p:sp>
      <p:sp>
        <p:nvSpPr>
          <p:cNvPr id="6" name="Shape 29"/>
          <p:cNvSpPr txBox="1">
            <a:spLocks noGrp="1"/>
          </p:cNvSpPr>
          <p:nvPr>
            <p:ph type="title"/>
          </p:nvPr>
        </p:nvSpPr>
        <p:spPr>
          <a:xfrm>
            <a:off x="477129"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References</a:t>
            </a:r>
            <a:endParaRPr lang="en" sz="4400" b="0" dirty="0">
              <a:solidFill>
                <a:schemeClr val="tx2"/>
              </a:solidFill>
              <a:latin typeface="+mj-lt"/>
            </a:endParaRPr>
          </a:p>
        </p:txBody>
      </p:sp>
    </p:spTree>
    <p:extLst>
      <p:ext uri="{BB962C8B-B14F-4D97-AF65-F5344CB8AC3E}">
        <p14:creationId xmlns:p14="http://schemas.microsoft.com/office/powerpoint/2010/main" val="961711207"/>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prstGeom prst="rect">
            <a:avLst/>
          </a:prstGeom>
        </p:spPr>
        <p:txBody>
          <a:bodyPr lIns="91425" tIns="91425" rIns="91425" bIns="91425" anchor="b" anchorCtr="0">
            <a:noAutofit/>
          </a:bodyPr>
          <a:lstStyle/>
          <a:p>
            <a:pPr lvl="0" rtl="0">
              <a:buNone/>
            </a:pPr>
            <a:r>
              <a:rPr lang="en"/>
              <a:t>Testing</a:t>
            </a:r>
          </a:p>
        </p:txBody>
      </p:sp>
    </p:spTree>
    <p:extLst>
      <p:ext uri="{BB962C8B-B14F-4D97-AF65-F5344CB8AC3E}">
        <p14:creationId xmlns:p14="http://schemas.microsoft.com/office/powerpoint/2010/main" val="96961351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Shape 120"/>
          <p:cNvSpPr txBox="1">
            <a:spLocks noGrp="1"/>
          </p:cNvSpPr>
          <p:nvPr>
            <p:ph type="body" idx="1"/>
          </p:nvPr>
        </p:nvSpPr>
        <p:spPr>
          <a:prstGeom prst="rect">
            <a:avLst/>
          </a:prstGeom>
        </p:spPr>
        <p:txBody>
          <a:bodyPr lIns="91425" tIns="91425" rIns="91425" bIns="91425" anchor="t" anchorCtr="0">
            <a:noAutofit/>
          </a:bodyPr>
          <a:lstStyle/>
          <a:p>
            <a:pPr lvl="0" algn="ctr" rtl="0">
              <a:buNone/>
            </a:pPr>
            <a:r>
              <a:rPr lang="en"/>
              <a:t>Code execution to verify correctness</a:t>
            </a:r>
          </a:p>
          <a:p>
            <a:endParaRPr lang="en"/>
          </a:p>
          <a:p>
            <a:endParaRPr lang="en"/>
          </a:p>
          <a:p>
            <a:pPr lvl="0" algn="l" rtl="0">
              <a:buNone/>
            </a:pPr>
            <a:r>
              <a:rPr lang="en"/>
              <a:t>Unit tests, regression tests, system tests....</a:t>
            </a:r>
          </a:p>
          <a:p>
            <a:endParaRPr lang="en"/>
          </a:p>
        </p:txBody>
      </p:sp>
      <p:sp>
        <p:nvSpPr>
          <p:cNvPr id="5" name="Shape 29"/>
          <p:cNvSpPr txBox="1">
            <a:spLocks noGrp="1"/>
          </p:cNvSpPr>
          <p:nvPr>
            <p:ph type="title"/>
          </p:nvPr>
        </p:nvSpPr>
        <p:spPr>
          <a:xfrm>
            <a:off x="457200" y="228600"/>
            <a:ext cx="8229600" cy="1143000"/>
          </a:xfrm>
          <a:prstGeom prst="rect">
            <a:avLst/>
          </a:prstGeom>
        </p:spPr>
        <p:txBody>
          <a:bodyPr lIns="91425" tIns="91425" rIns="91425" bIns="91425" anchor="b" anchorCtr="0">
            <a:noAutofit/>
          </a:bodyPr>
          <a:lstStyle/>
          <a:p>
            <a:pPr lvl="0" algn="ctr" rtl="0">
              <a:buNone/>
            </a:pPr>
            <a:r>
              <a:rPr lang="en" sz="4400" b="0" dirty="0" smtClean="0">
                <a:solidFill>
                  <a:schemeClr val="tx2"/>
                </a:solidFill>
                <a:latin typeface="+mj-lt"/>
              </a:rPr>
              <a:t>Testing</a:t>
            </a:r>
            <a:endParaRPr lang="en" sz="4400" b="0" dirty="0">
              <a:solidFill>
                <a:schemeClr val="tx2"/>
              </a:solidFill>
              <a:latin typeface="+mj-lt"/>
            </a:endParaRPr>
          </a:p>
        </p:txBody>
      </p:sp>
    </p:spTree>
    <p:extLst>
      <p:ext uri="{BB962C8B-B14F-4D97-AF65-F5344CB8AC3E}">
        <p14:creationId xmlns:p14="http://schemas.microsoft.com/office/powerpoint/2010/main" val="3288449780"/>
      </p:ext>
    </p:extLst>
  </p:cSld>
  <p:clrMapOvr>
    <a:masterClrMapping/>
  </p:clrMapOvr>
  <p:transition spd="slow">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11.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12.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13.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4.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5.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6.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7.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8.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9.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21.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22.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3.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4.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5.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6.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7.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8.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9.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31.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32.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3.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4.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5.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6.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7.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8.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9.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41.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42.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3.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4.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5.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6.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7.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8.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9.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51.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52.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3.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4.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5.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6.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7.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8.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9.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61.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62.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3.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4.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5.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6.xml><?xml version="1.0" encoding="utf-8"?>
<p:tagLst xmlns:a="http://schemas.openxmlformats.org/drawingml/2006/main" xmlns:r="http://schemas.openxmlformats.org/officeDocument/2006/relationships" xmlns:p="http://schemas.openxmlformats.org/presentationml/2006/main">
  <p:tag name="DVSECTIONID" val="Y0V1Wiyq8TI2mgrCoimzhq"/>
</p:tagLst>
</file>

<file path=ppt/tags/tag67.xml><?xml version="1.0" encoding="utf-8"?>
<p:tagLst xmlns:a="http://schemas.openxmlformats.org/drawingml/2006/main" xmlns:r="http://schemas.openxmlformats.org/officeDocument/2006/relationships" xmlns:p="http://schemas.openxmlformats.org/presentationml/2006/main">
  <p:tag name="DVSECTIONID" val="rIEdv18DG593JvVXcctEip"/>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8.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9.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effectLst/>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10139</TotalTime>
  <Words>2200</Words>
  <Application>Microsoft Office PowerPoint</Application>
  <PresentationFormat>On-screen Show (4:3)</PresentationFormat>
  <Paragraphs>545</Paragraphs>
  <Slides>73</Slides>
  <Notes>62</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template</vt:lpstr>
      <vt:lpstr>Vulnerability Analysis</vt:lpstr>
      <vt:lpstr>Agenda</vt:lpstr>
      <vt:lpstr>Analysis Considerations</vt:lpstr>
      <vt:lpstr>Dynamic Analysis</vt:lpstr>
      <vt:lpstr>Dynamic Analysis</vt:lpstr>
      <vt:lpstr>Dynamic Analysis</vt:lpstr>
      <vt:lpstr>Dynamic Analysis: Techniques</vt:lpstr>
      <vt:lpstr>Testing</vt:lpstr>
      <vt:lpstr>Testing</vt:lpstr>
      <vt:lpstr>Testing</vt:lpstr>
      <vt:lpstr>Testing</vt:lpstr>
      <vt:lpstr>Testing: Limitations</vt:lpstr>
      <vt:lpstr>Testing: Limitations</vt:lpstr>
      <vt:lpstr>Testing: Fuzzing</vt:lpstr>
      <vt:lpstr>Testing: Fuzzing</vt:lpstr>
      <vt:lpstr>Testing: Fuzzing</vt:lpstr>
      <vt:lpstr>Fuzzing: Genetic Algorithms</vt:lpstr>
      <vt:lpstr>Fuzzing: Genetic Algorithms</vt:lpstr>
      <vt:lpstr>Fuzzing: Genetic Algorithms</vt:lpstr>
      <vt:lpstr>(Dynamic) Taint Analysis</vt:lpstr>
      <vt:lpstr>Taint Analysis</vt:lpstr>
      <vt:lpstr>Taint Analysis</vt:lpstr>
      <vt:lpstr>Taint Analysis: Information Flow</vt:lpstr>
      <vt:lpstr>Taint Analysis: Information Flow</vt:lpstr>
      <vt:lpstr>Demo</vt:lpstr>
      <vt:lpstr>Static Analysis</vt:lpstr>
      <vt:lpstr>Static Analysis</vt:lpstr>
      <vt:lpstr>Static Analysis</vt:lpstr>
      <vt:lpstr>Static Analysis: Techniques</vt:lpstr>
      <vt:lpstr>Manual Inspection</vt:lpstr>
      <vt:lpstr>Formal Models</vt:lpstr>
      <vt:lpstr>Formal Models</vt:lpstr>
      <vt:lpstr>Formal Models</vt:lpstr>
      <vt:lpstr>Formal Models</vt:lpstr>
      <vt:lpstr>Formal Models</vt:lpstr>
      <vt:lpstr>Formal Models</vt:lpstr>
      <vt:lpstr>Formal Models: Automation</vt:lpstr>
      <vt:lpstr>Meta-Level Compilation</vt:lpstr>
      <vt:lpstr>Compilers</vt:lpstr>
      <vt:lpstr>Cross-Cutting Concerns</vt:lpstr>
      <vt:lpstr>Cross-Cutting Concerns: Caching</vt:lpstr>
      <vt:lpstr>Cross-Cutting Concerns: Caching</vt:lpstr>
      <vt:lpstr>Unfortunate Dichotomy</vt:lpstr>
      <vt:lpstr>Bridging the Gap</vt:lpstr>
      <vt:lpstr>Bridging the Gap</vt:lpstr>
      <vt:lpstr>Meta-Compilation: Techniques</vt:lpstr>
      <vt:lpstr>Higher Level Compilation</vt:lpstr>
      <vt:lpstr>Source Annotation</vt:lpstr>
      <vt:lpstr>Source Annotation: MS SAL</vt:lpstr>
      <vt:lpstr>Source Annotation: MS SAL</vt:lpstr>
      <vt:lpstr>Source Annotation: MS SAL</vt:lpstr>
      <vt:lpstr>Source Annotation: MS SAL</vt:lpstr>
      <vt:lpstr>Source Annotation: MS SAL</vt:lpstr>
      <vt:lpstr>Extensible Compilation</vt:lpstr>
      <vt:lpstr>Extensible Compilation</vt:lpstr>
      <vt:lpstr>Temporal Orderings</vt:lpstr>
      <vt:lpstr>Extensible Compilation</vt:lpstr>
      <vt:lpstr>Extensible Compilation</vt:lpstr>
      <vt:lpstr>Extensible Compilation</vt:lpstr>
      <vt:lpstr>Extensible Compilation</vt:lpstr>
      <vt:lpstr>Extensible Compilation: Global</vt:lpstr>
      <vt:lpstr>Extensible Compilation</vt:lpstr>
      <vt:lpstr>Extensible Compilation</vt:lpstr>
      <vt:lpstr>Real World Static Analysis</vt:lpstr>
      <vt:lpstr>Learning from Analysis</vt:lpstr>
      <vt:lpstr>“Goto” Idiom</vt:lpstr>
      <vt:lpstr>“Goto” Idiom</vt:lpstr>
      <vt:lpstr>“Goto” Idiom</vt:lpstr>
      <vt:lpstr>“Goto” Idiom</vt:lpstr>
      <vt:lpstr>Conclusion</vt:lpstr>
      <vt:lpstr>PowerPoint Presentation</vt:lpstr>
      <vt:lpstr>END</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Darpa Presentation</dc:title>
  <dc:creator>ed</dc:creator>
  <cp:lastModifiedBy>Raul</cp:lastModifiedBy>
  <cp:revision>4512</cp:revision>
  <dcterms:created xsi:type="dcterms:W3CDTF">2011-11-02T18:57:24Z</dcterms:created>
  <dcterms:modified xsi:type="dcterms:W3CDTF">2013-01-22T19:53:51Z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ies>
</file>