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6"/>
  </p:normalViewPr>
  <p:slideViewPr>
    <p:cSldViewPr snapToGrid="0" snapToObjects="1">
      <p:cViewPr varScale="1">
        <p:scale>
          <a:sx n="82" d="100"/>
          <a:sy n="8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D406-D160-094F-9D64-4FEE9B686615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69E2-421C-904E-86AF-9E15F3ACC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2010 CA. All rights reserved.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2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7666-DD8C-B245-AAE2-B10539601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565DB-FF99-D142-95E6-A427238DF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728D-DB4F-464D-AF2B-5C4CBDA5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FD66-6397-DA42-A60C-A57FC634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28AE-CB46-0148-8CE9-51D8A833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E91D-A717-7F4E-B44E-297930F6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4017-4089-D043-99DD-9E824B10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0095-9B22-3949-88E9-A5F63CA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FB84-1C92-7D4C-BDEE-6CDA0B45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5FA2-852F-CE4C-81B8-AD2D0B94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B35D2-6DD0-2D4C-81B6-16281FD7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E723A-1025-AF4F-BF0D-3067409A7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CDB2-3270-1D49-873F-48B24EAE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EF0B-94A6-DD41-BA62-F458B3E6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45F4-8CC4-6043-B1D0-C72A03B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9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9A911A-DD5A-F04B-9A3A-87093C23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734B-AB06-B240-AB1F-771C94B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BC19-C6CF-2743-8854-469C643B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3079-6720-4C44-A76E-6DBDDBB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FBD9-C26A-4945-B185-078FF8D6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E49C-FF35-5F41-863D-22A487B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B7BF-A9A3-C243-B55B-EB97E14C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8637-9665-9C40-B26B-FACB362F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F8B7-2F1E-9949-9E04-86DE330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DB63-544D-9B47-9119-F88A54E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CB4-BB56-9A42-8791-DB03ACE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D48E-84E5-754F-B4D7-87646993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9B2A-6D07-1344-BF4B-4AF0AAC85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480B-575D-1B43-86E4-971C5D19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AB2A-5258-294F-84A2-9B851B79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C48A-C657-414C-A81F-50464D1E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8B29-8082-084A-8303-D413A3E2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67CF-D9EF-654A-9B7A-D344F2AF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23CA-7BD9-F644-AF4B-6461FFF1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0FE0-78A7-4E42-8A48-6F26BD688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9F1CF-1256-024B-A533-4A5947EEB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2A48-1B93-8547-84B1-0F4C9F11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75C4C-C6FE-1745-8FEC-50B9C4B9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E5186-32EA-DE4F-B42C-2AF18737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FAB73-B6A0-A643-BE18-5E0EA6A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26B6-7555-D747-B602-FA79E652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DD2F3-F114-9A4C-94CE-6CDEA7F7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7994D-88F4-8646-B835-9F45F39B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CC4A-F664-4140-BC2D-06C840EC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B5BA4-5756-9B4D-BAC1-9C382819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24C3E-70B2-F742-BD06-F3BC922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4207-E985-744F-9727-0CDF4B88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8C00-1095-B847-AC2F-FCFAC8AE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04F9-76B4-A141-AF2A-8E7BA184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E08A-9B33-9442-B6D3-4BBAA531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B9D2-D478-D645-88DF-87FD64A4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2D38-CEEE-5D46-AC8D-2CA22A75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462A-3E95-DB41-8FBF-45E41A13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40E6-E3DA-764A-9C9A-63E36455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28C94-E64E-2E4C-9F7C-A847DD78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560D-F43F-954C-B21E-79BFA397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A3264-4F88-FA47-820B-BADEF2A8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177F-C8EF-BC43-BE51-2E9D5EB9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EE26-AA5A-5147-8471-9C4082E0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DD2CE-7313-724A-8BEE-97B7EA4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D46A-01D4-6744-A581-71E999BF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062D-5F6A-F04A-895D-46F20B9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B15C-702A-0A48-8BA1-65DC1F243C4C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ABC1-A9FD-CB4B-8B91-0887D7ACF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9CCA-C6C3-684B-892B-B16B9571C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9722-47ED-F148-9589-DE78E5DB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jpeg"/><Relationship Id="rId1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/>
          <p:nvPr/>
        </p:nvSpPr>
        <p:spPr>
          <a:xfrm>
            <a:off x="9615334" y="1277885"/>
            <a:ext cx="2028691" cy="2420300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5" name="Rectangle 164"/>
          <p:cNvSpPr/>
          <p:nvPr/>
        </p:nvSpPr>
        <p:spPr>
          <a:xfrm>
            <a:off x="9947176" y="4277937"/>
            <a:ext cx="1381968" cy="1772323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892" y="902328"/>
            <a:ext cx="7543736" cy="5321688"/>
          </a:xfrm>
          <a:prstGeom prst="roundRect">
            <a:avLst/>
          </a:prstGeom>
          <a:noFill/>
        </p:spPr>
        <p:txBody>
          <a:bodyPr wrap="square" tIns="121920" bIns="121920" rtlCol="0" anchor="ctr" anchorCtr="0">
            <a:no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3B22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86" y="5359932"/>
            <a:ext cx="377255" cy="377255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29074" y="951948"/>
            <a:ext cx="2062571" cy="370444"/>
          </a:xfrm>
          <a:prstGeom prst="rect">
            <a:avLst/>
          </a:prstGeom>
          <a:noFill/>
          <a:ln w="12700" cmpd="sng">
            <a:solidFill>
              <a:schemeClr val="bg1"/>
            </a:solidFill>
          </a:ln>
        </p:spPr>
        <p:txBody>
          <a:bodyPr wrap="none" tIns="121807" bIns="121807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3B2259"/>
                </a:solidFill>
                <a:latin typeface="+mj-lt"/>
                <a:ea typeface="+mj-ea"/>
                <a:cs typeface="+mj-cs"/>
              </a:rPr>
              <a:t>networks: PUBLIC AWS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145821" y="4543286"/>
            <a:ext cx="2203568" cy="333563"/>
          </a:xfrm>
          <a:prstGeom prst="rect">
            <a:avLst/>
          </a:prstGeom>
          <a:noFill/>
        </p:spPr>
        <p:txBody>
          <a:bodyPr wrap="square" tIns="121920" bIns="12192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3B2259"/>
                </a:solidFill>
                <a:latin typeface="+mj-lt"/>
                <a:ea typeface="+mj-ea"/>
                <a:cs typeface="+mj-cs"/>
              </a:rPr>
              <a:t>CA Advanced Authentication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659" y="4891158"/>
            <a:ext cx="394359" cy="394359"/>
          </a:xfrm>
          <a:prstGeom prst="rect">
            <a:avLst/>
          </a:prstGeom>
        </p:spPr>
      </p:pic>
      <p:pic>
        <p:nvPicPr>
          <p:cNvPr id="63" name="Picture 62" descr="gateway-1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653" y="3260313"/>
            <a:ext cx="1397013" cy="795522"/>
          </a:xfrm>
          <a:prstGeom prst="rect">
            <a:avLst/>
          </a:prstGeom>
          <a:ln w="12700">
            <a:solidFill>
              <a:srgbClr val="4D8CCE"/>
            </a:solidFill>
            <a:prstDash val="sysDash"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707" y="1777767"/>
            <a:ext cx="1226132" cy="1226132"/>
          </a:xfrm>
          <a:prstGeom prst="rect">
            <a:avLst/>
          </a:prstGeom>
        </p:spPr>
      </p:pic>
      <p:sp>
        <p:nvSpPr>
          <p:cNvPr id="54" name="Title 1"/>
          <p:cNvSpPr txBox="1">
            <a:spLocks/>
          </p:cNvSpPr>
          <p:nvPr/>
        </p:nvSpPr>
        <p:spPr bwMode="gray">
          <a:xfrm>
            <a:off x="609601" y="328295"/>
            <a:ext cx="6380135" cy="6401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 dirty="0">
                <a:latin typeface="+mn-lt"/>
                <a:ea typeface="+mn-ea"/>
                <a:cs typeface="+mn-cs"/>
              </a:rPr>
              <a:t>Demo Architecture</a:t>
            </a:r>
          </a:p>
        </p:txBody>
      </p:sp>
      <p:sp>
        <p:nvSpPr>
          <p:cNvPr id="107" name="Title 1"/>
          <p:cNvSpPr txBox="1">
            <a:spLocks/>
          </p:cNvSpPr>
          <p:nvPr/>
        </p:nvSpPr>
        <p:spPr bwMode="gray">
          <a:xfrm>
            <a:off x="1162373" y="2772201"/>
            <a:ext cx="3191499" cy="566309"/>
          </a:xfrm>
          <a:prstGeom prst="rect">
            <a:avLst/>
          </a:prstGeom>
          <a:ln>
            <a:noFill/>
            <a:prstDash val="dash"/>
          </a:ln>
        </p:spPr>
        <p:txBody>
          <a:bodyPr vert="horz" wrap="square" lIns="121920" tIns="60960" rIns="121920" bIns="6096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sz="1600" b="1" dirty="0">
                <a:solidFill>
                  <a:srgbClr val="3B2259"/>
                </a:solidFill>
              </a:rPr>
              <a:t>CA Mobile </a:t>
            </a:r>
            <a:endParaRPr lang="en-US" sz="1600" b="1" dirty="0">
              <a:solidFill>
                <a:srgbClr val="3B2259"/>
              </a:solidFill>
            </a:endParaRPr>
          </a:p>
          <a:p>
            <a:pPr algn="ctr"/>
            <a:r>
              <a:rPr sz="1600" b="1" dirty="0">
                <a:solidFill>
                  <a:srgbClr val="3B2259"/>
                </a:solidFill>
              </a:rPr>
              <a:t>API Gateway</a:t>
            </a:r>
            <a:endParaRPr sz="1600" b="1" i="1" dirty="0">
              <a:solidFill>
                <a:srgbClr val="3B2259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0413449" y="4762626"/>
            <a:ext cx="662937" cy="936277"/>
            <a:chOff x="926782" y="1825682"/>
            <a:chExt cx="728574" cy="12062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36218" y="1825682"/>
              <a:ext cx="719138" cy="560387"/>
              <a:chOff x="5056188" y="2484438"/>
              <a:chExt cx="719138" cy="560387"/>
            </a:xfrm>
            <a:solidFill>
              <a:srgbClr val="22475C"/>
            </a:solidFill>
          </p:grpSpPr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5268913" y="2484438"/>
                <a:ext cx="506413" cy="560387"/>
              </a:xfrm>
              <a:custGeom>
                <a:avLst/>
                <a:gdLst>
                  <a:gd name="T0" fmla="*/ 47 w 152"/>
                  <a:gd name="T1" fmla="*/ 115 h 168"/>
                  <a:gd name="T2" fmla="*/ 52 w 152"/>
                  <a:gd name="T3" fmla="*/ 109 h 168"/>
                  <a:gd name="T4" fmla="*/ 52 w 152"/>
                  <a:gd name="T5" fmla="*/ 103 h 168"/>
                  <a:gd name="T6" fmla="*/ 48 w 152"/>
                  <a:gd name="T7" fmla="*/ 95 h 168"/>
                  <a:gd name="T8" fmla="*/ 47 w 152"/>
                  <a:gd name="T9" fmla="*/ 90 h 168"/>
                  <a:gd name="T10" fmla="*/ 45 w 152"/>
                  <a:gd name="T11" fmla="*/ 83 h 168"/>
                  <a:gd name="T12" fmla="*/ 43 w 152"/>
                  <a:gd name="T13" fmla="*/ 80 h 168"/>
                  <a:gd name="T14" fmla="*/ 41 w 152"/>
                  <a:gd name="T15" fmla="*/ 76 h 168"/>
                  <a:gd name="T16" fmla="*/ 40 w 152"/>
                  <a:gd name="T17" fmla="*/ 74 h 168"/>
                  <a:gd name="T18" fmla="*/ 39 w 152"/>
                  <a:gd name="T19" fmla="*/ 68 h 168"/>
                  <a:gd name="T20" fmla="*/ 38 w 152"/>
                  <a:gd name="T21" fmla="*/ 64 h 168"/>
                  <a:gd name="T22" fmla="*/ 38 w 152"/>
                  <a:gd name="T23" fmla="*/ 61 h 168"/>
                  <a:gd name="T24" fmla="*/ 38 w 152"/>
                  <a:gd name="T25" fmla="*/ 59 h 168"/>
                  <a:gd name="T26" fmla="*/ 39 w 152"/>
                  <a:gd name="T27" fmla="*/ 57 h 168"/>
                  <a:gd name="T28" fmla="*/ 39 w 152"/>
                  <a:gd name="T29" fmla="*/ 56 h 168"/>
                  <a:gd name="T30" fmla="*/ 39 w 152"/>
                  <a:gd name="T31" fmla="*/ 55 h 168"/>
                  <a:gd name="T32" fmla="*/ 39 w 152"/>
                  <a:gd name="T33" fmla="*/ 54 h 168"/>
                  <a:gd name="T34" fmla="*/ 38 w 152"/>
                  <a:gd name="T35" fmla="*/ 40 h 168"/>
                  <a:gd name="T36" fmla="*/ 38 w 152"/>
                  <a:gd name="T37" fmla="*/ 37 h 168"/>
                  <a:gd name="T38" fmla="*/ 45 w 152"/>
                  <a:gd name="T39" fmla="*/ 13 h 168"/>
                  <a:gd name="T40" fmla="*/ 48 w 152"/>
                  <a:gd name="T41" fmla="*/ 10 h 168"/>
                  <a:gd name="T42" fmla="*/ 52 w 152"/>
                  <a:gd name="T43" fmla="*/ 7 h 168"/>
                  <a:gd name="T44" fmla="*/ 58 w 152"/>
                  <a:gd name="T45" fmla="*/ 3 h 168"/>
                  <a:gd name="T46" fmla="*/ 62 w 152"/>
                  <a:gd name="T47" fmla="*/ 2 h 168"/>
                  <a:gd name="T48" fmla="*/ 72 w 152"/>
                  <a:gd name="T49" fmla="*/ 0 h 168"/>
                  <a:gd name="T50" fmla="*/ 80 w 152"/>
                  <a:gd name="T51" fmla="*/ 0 h 168"/>
                  <a:gd name="T52" fmla="*/ 88 w 152"/>
                  <a:gd name="T53" fmla="*/ 1 h 168"/>
                  <a:gd name="T54" fmla="*/ 94 w 152"/>
                  <a:gd name="T55" fmla="*/ 3 h 168"/>
                  <a:gd name="T56" fmla="*/ 99 w 152"/>
                  <a:gd name="T57" fmla="*/ 6 h 168"/>
                  <a:gd name="T58" fmla="*/ 103 w 152"/>
                  <a:gd name="T59" fmla="*/ 9 h 168"/>
                  <a:gd name="T60" fmla="*/ 107 w 152"/>
                  <a:gd name="T61" fmla="*/ 13 h 168"/>
                  <a:gd name="T62" fmla="*/ 113 w 152"/>
                  <a:gd name="T63" fmla="*/ 39 h 168"/>
                  <a:gd name="T64" fmla="*/ 112 w 152"/>
                  <a:gd name="T65" fmla="*/ 49 h 168"/>
                  <a:gd name="T66" fmla="*/ 112 w 152"/>
                  <a:gd name="T67" fmla="*/ 52 h 168"/>
                  <a:gd name="T68" fmla="*/ 112 w 152"/>
                  <a:gd name="T69" fmla="*/ 55 h 168"/>
                  <a:gd name="T70" fmla="*/ 113 w 152"/>
                  <a:gd name="T71" fmla="*/ 56 h 168"/>
                  <a:gd name="T72" fmla="*/ 114 w 152"/>
                  <a:gd name="T73" fmla="*/ 62 h 168"/>
                  <a:gd name="T74" fmla="*/ 113 w 152"/>
                  <a:gd name="T75" fmla="*/ 65 h 168"/>
                  <a:gd name="T76" fmla="*/ 107 w 152"/>
                  <a:gd name="T77" fmla="*/ 83 h 168"/>
                  <a:gd name="T78" fmla="*/ 105 w 152"/>
                  <a:gd name="T79" fmla="*/ 91 h 168"/>
                  <a:gd name="T80" fmla="*/ 102 w 152"/>
                  <a:gd name="T81" fmla="*/ 98 h 168"/>
                  <a:gd name="T82" fmla="*/ 101 w 152"/>
                  <a:gd name="T83" fmla="*/ 103 h 168"/>
                  <a:gd name="T84" fmla="*/ 100 w 152"/>
                  <a:gd name="T85" fmla="*/ 109 h 168"/>
                  <a:gd name="T86" fmla="*/ 101 w 152"/>
                  <a:gd name="T87" fmla="*/ 114 h 168"/>
                  <a:gd name="T88" fmla="*/ 121 w 152"/>
                  <a:gd name="T89" fmla="*/ 120 h 168"/>
                  <a:gd name="T90" fmla="*/ 125 w 152"/>
                  <a:gd name="T91" fmla="*/ 122 h 168"/>
                  <a:gd name="T92" fmla="*/ 128 w 152"/>
                  <a:gd name="T93" fmla="*/ 123 h 168"/>
                  <a:gd name="T94" fmla="*/ 140 w 152"/>
                  <a:gd name="T95" fmla="*/ 127 h 168"/>
                  <a:gd name="T96" fmla="*/ 146 w 152"/>
                  <a:gd name="T97" fmla="*/ 130 h 168"/>
                  <a:gd name="T98" fmla="*/ 149 w 152"/>
                  <a:gd name="T99" fmla="*/ 132 h 168"/>
                  <a:gd name="T100" fmla="*/ 150 w 152"/>
                  <a:gd name="T101" fmla="*/ 135 h 168"/>
                  <a:gd name="T102" fmla="*/ 151 w 152"/>
                  <a:gd name="T103" fmla="*/ 137 h 168"/>
                  <a:gd name="T104" fmla="*/ 152 w 152"/>
                  <a:gd name="T105" fmla="*/ 141 h 168"/>
                  <a:gd name="T106" fmla="*/ 144 w 152"/>
                  <a:gd name="T107" fmla="*/ 168 h 168"/>
                  <a:gd name="T108" fmla="*/ 76 w 152"/>
                  <a:gd name="T109" fmla="*/ 168 h 168"/>
                  <a:gd name="T110" fmla="*/ 8 w 152"/>
                  <a:gd name="T111" fmla="*/ 168 h 168"/>
                  <a:gd name="T112" fmla="*/ 0 w 152"/>
                  <a:gd name="T113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2" h="168">
                    <a:moveTo>
                      <a:pt x="9" y="128"/>
                    </a:moveTo>
                    <a:cubicBezTo>
                      <a:pt x="16" y="126"/>
                      <a:pt x="30" y="120"/>
                      <a:pt x="42" y="117"/>
                    </a:cubicBezTo>
                    <a:cubicBezTo>
                      <a:pt x="44" y="116"/>
                      <a:pt x="45" y="116"/>
                      <a:pt x="47" y="115"/>
                    </a:cubicBezTo>
                    <a:cubicBezTo>
                      <a:pt x="47" y="115"/>
                      <a:pt x="47" y="115"/>
                      <a:pt x="47" y="115"/>
                    </a:cubicBezTo>
                    <a:cubicBezTo>
                      <a:pt x="49" y="115"/>
                      <a:pt x="50" y="114"/>
                      <a:pt x="51" y="114"/>
                    </a:cubicBezTo>
                    <a:cubicBezTo>
                      <a:pt x="52" y="113"/>
                      <a:pt x="52" y="113"/>
                      <a:pt x="52" y="109"/>
                    </a:cubicBezTo>
                    <a:cubicBezTo>
                      <a:pt x="52" y="108"/>
                      <a:pt x="52" y="107"/>
                      <a:pt x="52" y="106"/>
                    </a:cubicBezTo>
                    <a:cubicBezTo>
                      <a:pt x="52" y="105"/>
                      <a:pt x="52" y="105"/>
                      <a:pt x="52" y="104"/>
                    </a:cubicBezTo>
                    <a:cubicBezTo>
                      <a:pt x="52" y="104"/>
                      <a:pt x="52" y="104"/>
                      <a:pt x="52" y="103"/>
                    </a:cubicBezTo>
                    <a:cubicBezTo>
                      <a:pt x="51" y="103"/>
                      <a:pt x="51" y="102"/>
                      <a:pt x="51" y="102"/>
                    </a:cubicBezTo>
                    <a:cubicBezTo>
                      <a:pt x="51" y="101"/>
                      <a:pt x="50" y="99"/>
                      <a:pt x="49" y="98"/>
                    </a:cubicBezTo>
                    <a:cubicBezTo>
                      <a:pt x="49" y="97"/>
                      <a:pt x="49" y="96"/>
                      <a:pt x="48" y="95"/>
                    </a:cubicBezTo>
                    <a:cubicBezTo>
                      <a:pt x="48" y="95"/>
                      <a:pt x="48" y="94"/>
                      <a:pt x="48" y="94"/>
                    </a:cubicBezTo>
                    <a:cubicBezTo>
                      <a:pt x="48" y="93"/>
                      <a:pt x="47" y="92"/>
                      <a:pt x="47" y="91"/>
                    </a:cubicBezTo>
                    <a:cubicBezTo>
                      <a:pt x="47" y="91"/>
                      <a:pt x="47" y="91"/>
                      <a:pt x="47" y="90"/>
                    </a:cubicBezTo>
                    <a:cubicBezTo>
                      <a:pt x="46" y="89"/>
                      <a:pt x="46" y="88"/>
                      <a:pt x="46" y="87"/>
                    </a:cubicBezTo>
                    <a:cubicBezTo>
                      <a:pt x="46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4" y="83"/>
                      <a:pt x="44" y="81"/>
                      <a:pt x="43" y="80"/>
                    </a:cubicBezTo>
                    <a:cubicBezTo>
                      <a:pt x="43" y="80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8"/>
                    </a:cubicBezTo>
                    <a:cubicBezTo>
                      <a:pt x="42" y="78"/>
                      <a:pt x="41" y="77"/>
                      <a:pt x="41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1" y="76"/>
                      <a:pt x="41" y="75"/>
                      <a:pt x="40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3"/>
                      <a:pt x="40" y="72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0"/>
                      <a:pt x="39" y="69"/>
                      <a:pt x="39" y="68"/>
                    </a:cubicBezTo>
                    <a:cubicBezTo>
                      <a:pt x="39" y="67"/>
                      <a:pt x="39" y="67"/>
                      <a:pt x="38" y="66"/>
                    </a:cubicBezTo>
                    <a:cubicBezTo>
                      <a:pt x="38" y="66"/>
                      <a:pt x="38" y="65"/>
                      <a:pt x="38" y="65"/>
                    </a:cubicBezTo>
                    <a:cubicBezTo>
                      <a:pt x="38" y="65"/>
                      <a:pt x="38" y="64"/>
                      <a:pt x="38" y="64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2"/>
                      <a:pt x="38" y="62"/>
                    </a:cubicBezTo>
                    <a:cubicBezTo>
                      <a:pt x="38" y="62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7"/>
                      <a:pt x="39" y="57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0" y="51"/>
                      <a:pt x="39" y="47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8" y="40"/>
                    </a:cubicBezTo>
                    <a:cubicBezTo>
                      <a:pt x="38" y="40"/>
                      <a:pt x="38" y="40"/>
                      <a:pt x="38" y="39"/>
                    </a:cubicBezTo>
                    <a:cubicBezTo>
                      <a:pt x="38" y="39"/>
                      <a:pt x="38" y="38"/>
                      <a:pt x="38" y="3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6"/>
                      <a:pt x="38" y="35"/>
                      <a:pt x="38" y="35"/>
                    </a:cubicBezTo>
                    <a:cubicBezTo>
                      <a:pt x="38" y="31"/>
                      <a:pt x="38" y="27"/>
                      <a:pt x="40" y="22"/>
                    </a:cubicBezTo>
                    <a:cubicBezTo>
                      <a:pt x="41" y="19"/>
                      <a:pt x="43" y="16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2"/>
                      <a:pt x="46" y="11"/>
                      <a:pt x="47" y="11"/>
                    </a:cubicBezTo>
                    <a:cubicBezTo>
                      <a:pt x="47" y="10"/>
                      <a:pt x="48" y="10"/>
                      <a:pt x="48" y="10"/>
                    </a:cubicBezTo>
                    <a:cubicBezTo>
                      <a:pt x="48" y="9"/>
                      <a:pt x="49" y="9"/>
                      <a:pt x="49" y="9"/>
                    </a:cubicBezTo>
                    <a:cubicBezTo>
                      <a:pt x="50" y="8"/>
                      <a:pt x="50" y="8"/>
                      <a:pt x="51" y="7"/>
                    </a:cubicBezTo>
                    <a:cubicBezTo>
                      <a:pt x="51" y="7"/>
                      <a:pt x="51" y="7"/>
                      <a:pt x="52" y="7"/>
                    </a:cubicBezTo>
                    <a:cubicBezTo>
                      <a:pt x="52" y="6"/>
                      <a:pt x="53" y="6"/>
                      <a:pt x="54" y="5"/>
                    </a:cubicBezTo>
                    <a:cubicBezTo>
                      <a:pt x="54" y="5"/>
                      <a:pt x="54" y="5"/>
                      <a:pt x="55" y="5"/>
                    </a:cubicBezTo>
                    <a:cubicBezTo>
                      <a:pt x="56" y="4"/>
                      <a:pt x="57" y="4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0" y="2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3" y="1"/>
                      <a:pt x="65" y="1"/>
                      <a:pt x="66" y="1"/>
                    </a:cubicBezTo>
                    <a:cubicBezTo>
                      <a:pt x="66" y="1"/>
                      <a:pt x="67" y="1"/>
                      <a:pt x="67" y="1"/>
                    </a:cubicBezTo>
                    <a:cubicBezTo>
                      <a:pt x="68" y="0"/>
                      <a:pt x="70" y="0"/>
                      <a:pt x="7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0"/>
                      <a:pt x="83" y="0"/>
                    </a:cubicBezTo>
                    <a:cubicBezTo>
                      <a:pt x="84" y="1"/>
                      <a:pt x="84" y="1"/>
                      <a:pt x="85" y="1"/>
                    </a:cubicBezTo>
                    <a:cubicBezTo>
                      <a:pt x="86" y="1"/>
                      <a:pt x="87" y="1"/>
                      <a:pt x="88" y="1"/>
                    </a:cubicBezTo>
                    <a:cubicBezTo>
                      <a:pt x="88" y="1"/>
                      <a:pt x="89" y="2"/>
                      <a:pt x="90" y="2"/>
                    </a:cubicBezTo>
                    <a:cubicBezTo>
                      <a:pt x="91" y="2"/>
                      <a:pt x="91" y="2"/>
                      <a:pt x="92" y="3"/>
                    </a:cubicBezTo>
                    <a:cubicBezTo>
                      <a:pt x="93" y="3"/>
                      <a:pt x="93" y="3"/>
                      <a:pt x="94" y="3"/>
                    </a:cubicBezTo>
                    <a:cubicBezTo>
                      <a:pt x="94" y="4"/>
                      <a:pt x="95" y="4"/>
                      <a:pt x="96" y="4"/>
                    </a:cubicBezTo>
                    <a:cubicBezTo>
                      <a:pt x="96" y="4"/>
                      <a:pt x="97" y="5"/>
                      <a:pt x="97" y="5"/>
                    </a:cubicBezTo>
                    <a:cubicBezTo>
                      <a:pt x="98" y="5"/>
                      <a:pt x="98" y="6"/>
                      <a:pt x="99" y="6"/>
                    </a:cubicBezTo>
                    <a:cubicBezTo>
                      <a:pt x="99" y="6"/>
                      <a:pt x="100" y="7"/>
                      <a:pt x="100" y="7"/>
                    </a:cubicBezTo>
                    <a:cubicBezTo>
                      <a:pt x="101" y="7"/>
                      <a:pt x="101" y="8"/>
                      <a:pt x="102" y="8"/>
                    </a:cubicBezTo>
                    <a:cubicBezTo>
                      <a:pt x="102" y="8"/>
                      <a:pt x="103" y="9"/>
                      <a:pt x="103" y="9"/>
                    </a:cubicBezTo>
                    <a:cubicBezTo>
                      <a:pt x="103" y="9"/>
                      <a:pt x="104" y="10"/>
                      <a:pt x="105" y="11"/>
                    </a:cubicBezTo>
                    <a:cubicBezTo>
                      <a:pt x="105" y="11"/>
                      <a:pt x="105" y="11"/>
                      <a:pt x="105" y="11"/>
                    </a:cubicBezTo>
                    <a:cubicBezTo>
                      <a:pt x="106" y="12"/>
                      <a:pt x="106" y="12"/>
                      <a:pt x="107" y="13"/>
                    </a:cubicBezTo>
                    <a:cubicBezTo>
                      <a:pt x="113" y="22"/>
                      <a:pt x="115" y="32"/>
                      <a:pt x="114" y="37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3" y="38"/>
                      <a:pt x="113" y="39"/>
                      <a:pt x="113" y="39"/>
                    </a:cubicBezTo>
                    <a:cubicBezTo>
                      <a:pt x="113" y="42"/>
                      <a:pt x="113" y="45"/>
                      <a:pt x="112" y="47"/>
                    </a:cubicBezTo>
                    <a:cubicBezTo>
                      <a:pt x="112" y="47"/>
                      <a:pt x="112" y="47"/>
                      <a:pt x="112" y="47"/>
                    </a:cubicBezTo>
                    <a:cubicBezTo>
                      <a:pt x="112" y="48"/>
                      <a:pt x="112" y="49"/>
                      <a:pt x="112" y="49"/>
                    </a:cubicBezTo>
                    <a:cubicBezTo>
                      <a:pt x="112" y="49"/>
                      <a:pt x="112" y="50"/>
                      <a:pt x="112" y="50"/>
                    </a:cubicBezTo>
                    <a:cubicBezTo>
                      <a:pt x="112" y="50"/>
                      <a:pt x="112" y="51"/>
                      <a:pt x="112" y="51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53"/>
                      <a:pt x="112" y="53"/>
                      <a:pt x="112" y="54"/>
                    </a:cubicBezTo>
                    <a:cubicBezTo>
                      <a:pt x="112" y="54"/>
                      <a:pt x="112" y="54"/>
                      <a:pt x="112" y="54"/>
                    </a:cubicBezTo>
                    <a:cubicBezTo>
                      <a:pt x="112" y="54"/>
                      <a:pt x="112" y="54"/>
                      <a:pt x="112" y="55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5"/>
                      <a:pt x="112" y="55"/>
                      <a:pt x="113" y="56"/>
                    </a:cubicBezTo>
                    <a:cubicBezTo>
                      <a:pt x="113" y="57"/>
                      <a:pt x="113" y="59"/>
                      <a:pt x="114" y="60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2"/>
                    </a:cubicBezTo>
                    <a:cubicBezTo>
                      <a:pt x="114" y="62"/>
                      <a:pt x="114" y="62"/>
                      <a:pt x="114" y="63"/>
                    </a:cubicBezTo>
                    <a:cubicBezTo>
                      <a:pt x="113" y="63"/>
                      <a:pt x="113" y="63"/>
                      <a:pt x="113" y="64"/>
                    </a:cubicBezTo>
                    <a:cubicBezTo>
                      <a:pt x="113" y="64"/>
                      <a:pt x="113" y="65"/>
                      <a:pt x="113" y="65"/>
                    </a:cubicBezTo>
                    <a:cubicBezTo>
                      <a:pt x="113" y="65"/>
                      <a:pt x="113" y="66"/>
                      <a:pt x="113" y="66"/>
                    </a:cubicBezTo>
                    <a:cubicBezTo>
                      <a:pt x="113" y="67"/>
                      <a:pt x="113" y="67"/>
                      <a:pt x="113" y="68"/>
                    </a:cubicBezTo>
                    <a:cubicBezTo>
                      <a:pt x="111" y="76"/>
                      <a:pt x="109" y="80"/>
                      <a:pt x="107" y="83"/>
                    </a:cubicBezTo>
                    <a:cubicBezTo>
                      <a:pt x="107" y="83"/>
                      <a:pt x="107" y="83"/>
                      <a:pt x="106" y="83"/>
                    </a:cubicBezTo>
                    <a:cubicBezTo>
                      <a:pt x="106" y="86"/>
                      <a:pt x="106" y="88"/>
                      <a:pt x="105" y="90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4" y="92"/>
                      <a:pt x="104" y="93"/>
                      <a:pt x="104" y="93"/>
                    </a:cubicBezTo>
                    <a:cubicBezTo>
                      <a:pt x="104" y="94"/>
                      <a:pt x="104" y="95"/>
                      <a:pt x="103" y="95"/>
                    </a:cubicBezTo>
                    <a:cubicBezTo>
                      <a:pt x="103" y="96"/>
                      <a:pt x="103" y="97"/>
                      <a:pt x="102" y="98"/>
                    </a:cubicBezTo>
                    <a:cubicBezTo>
                      <a:pt x="102" y="99"/>
                      <a:pt x="102" y="99"/>
                      <a:pt x="101" y="100"/>
                    </a:cubicBezTo>
                    <a:cubicBezTo>
                      <a:pt x="101" y="100"/>
                      <a:pt x="101" y="100"/>
                      <a:pt x="101" y="101"/>
                    </a:cubicBezTo>
                    <a:cubicBezTo>
                      <a:pt x="101" y="101"/>
                      <a:pt x="101" y="102"/>
                      <a:pt x="101" y="103"/>
                    </a:cubicBezTo>
                    <a:cubicBezTo>
                      <a:pt x="101" y="103"/>
                      <a:pt x="101" y="103"/>
                      <a:pt x="101" y="104"/>
                    </a:cubicBezTo>
                    <a:cubicBezTo>
                      <a:pt x="101" y="104"/>
                      <a:pt x="101" y="105"/>
                      <a:pt x="100" y="106"/>
                    </a:cubicBezTo>
                    <a:cubicBezTo>
                      <a:pt x="100" y="107"/>
                      <a:pt x="100" y="108"/>
                      <a:pt x="100" y="109"/>
                    </a:cubicBezTo>
                    <a:cubicBezTo>
                      <a:pt x="100" y="112"/>
                      <a:pt x="100" y="113"/>
                      <a:pt x="101" y="113"/>
                    </a:cubicBezTo>
                    <a:cubicBezTo>
                      <a:pt x="101" y="114"/>
                      <a:pt x="101" y="114"/>
                      <a:pt x="101" y="114"/>
                    </a:cubicBezTo>
                    <a:cubicBezTo>
                      <a:pt x="101" y="114"/>
                      <a:pt x="101" y="114"/>
                      <a:pt x="101" y="114"/>
                    </a:cubicBezTo>
                    <a:cubicBezTo>
                      <a:pt x="101" y="114"/>
                      <a:pt x="101" y="114"/>
                      <a:pt x="102" y="114"/>
                    </a:cubicBezTo>
                    <a:cubicBezTo>
                      <a:pt x="102" y="114"/>
                      <a:pt x="103" y="114"/>
                      <a:pt x="104" y="115"/>
                    </a:cubicBezTo>
                    <a:cubicBezTo>
                      <a:pt x="109" y="116"/>
                      <a:pt x="115" y="118"/>
                      <a:pt x="121" y="120"/>
                    </a:cubicBezTo>
                    <a:cubicBezTo>
                      <a:pt x="121" y="120"/>
                      <a:pt x="121" y="120"/>
                      <a:pt x="122" y="120"/>
                    </a:cubicBezTo>
                    <a:cubicBezTo>
                      <a:pt x="122" y="121"/>
                      <a:pt x="123" y="121"/>
                      <a:pt x="124" y="121"/>
                    </a:cubicBezTo>
                    <a:cubicBezTo>
                      <a:pt x="124" y="121"/>
                      <a:pt x="124" y="121"/>
                      <a:pt x="125" y="122"/>
                    </a:cubicBezTo>
                    <a:cubicBezTo>
                      <a:pt x="125" y="122"/>
                      <a:pt x="126" y="122"/>
                      <a:pt x="126" y="122"/>
                    </a:cubicBezTo>
                    <a:cubicBezTo>
                      <a:pt x="127" y="122"/>
                      <a:pt x="127" y="122"/>
                      <a:pt x="128" y="123"/>
                    </a:cubicBezTo>
                    <a:cubicBezTo>
                      <a:pt x="128" y="123"/>
                      <a:pt x="128" y="123"/>
                      <a:pt x="128" y="123"/>
                    </a:cubicBezTo>
                    <a:cubicBezTo>
                      <a:pt x="129" y="123"/>
                      <a:pt x="130" y="123"/>
                      <a:pt x="13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34" y="125"/>
                      <a:pt x="138" y="126"/>
                      <a:pt x="140" y="127"/>
                    </a:cubicBezTo>
                    <a:cubicBezTo>
                      <a:pt x="142" y="128"/>
                      <a:pt x="143" y="128"/>
                      <a:pt x="144" y="129"/>
                    </a:cubicBezTo>
                    <a:cubicBezTo>
                      <a:pt x="145" y="129"/>
                      <a:pt x="145" y="130"/>
                      <a:pt x="146" y="130"/>
                    </a:cubicBezTo>
                    <a:cubicBezTo>
                      <a:pt x="146" y="130"/>
                      <a:pt x="146" y="130"/>
                      <a:pt x="146" y="130"/>
                    </a:cubicBezTo>
                    <a:cubicBezTo>
                      <a:pt x="147" y="131"/>
                      <a:pt x="147" y="131"/>
                      <a:pt x="147" y="131"/>
                    </a:cubicBezTo>
                    <a:cubicBezTo>
                      <a:pt x="148" y="131"/>
                      <a:pt x="148" y="131"/>
                      <a:pt x="148" y="132"/>
                    </a:cubicBezTo>
                    <a:cubicBezTo>
                      <a:pt x="148" y="132"/>
                      <a:pt x="149" y="132"/>
                      <a:pt x="149" y="132"/>
                    </a:cubicBezTo>
                    <a:cubicBezTo>
                      <a:pt x="149" y="133"/>
                      <a:pt x="149" y="133"/>
                      <a:pt x="149" y="133"/>
                    </a:cubicBezTo>
                    <a:cubicBezTo>
                      <a:pt x="150" y="133"/>
                      <a:pt x="150" y="134"/>
                      <a:pt x="150" y="134"/>
                    </a:cubicBezTo>
                    <a:cubicBezTo>
                      <a:pt x="150" y="134"/>
                      <a:pt x="150" y="134"/>
                      <a:pt x="150" y="135"/>
                    </a:cubicBezTo>
                    <a:cubicBezTo>
                      <a:pt x="150" y="135"/>
                      <a:pt x="150" y="135"/>
                      <a:pt x="151" y="135"/>
                    </a:cubicBezTo>
                    <a:cubicBezTo>
                      <a:pt x="151" y="136"/>
                      <a:pt x="151" y="136"/>
                      <a:pt x="151" y="136"/>
                    </a:cubicBezTo>
                    <a:cubicBezTo>
                      <a:pt x="151" y="137"/>
                      <a:pt x="151" y="137"/>
                      <a:pt x="151" y="137"/>
                    </a:cubicBezTo>
                    <a:cubicBezTo>
                      <a:pt x="151" y="137"/>
                      <a:pt x="151" y="138"/>
                      <a:pt x="151" y="138"/>
                    </a:cubicBezTo>
                    <a:cubicBezTo>
                      <a:pt x="151" y="138"/>
                      <a:pt x="151" y="139"/>
                      <a:pt x="151" y="139"/>
                    </a:cubicBezTo>
                    <a:cubicBezTo>
                      <a:pt x="152" y="139"/>
                      <a:pt x="152" y="140"/>
                      <a:pt x="152" y="141"/>
                    </a:cubicBezTo>
                    <a:cubicBezTo>
                      <a:pt x="152" y="145"/>
                      <a:pt x="152" y="157"/>
                      <a:pt x="152" y="160"/>
                    </a:cubicBezTo>
                    <a:cubicBezTo>
                      <a:pt x="152" y="160"/>
                      <a:pt x="152" y="161"/>
                      <a:pt x="152" y="161"/>
                    </a:cubicBezTo>
                    <a:cubicBezTo>
                      <a:pt x="152" y="164"/>
                      <a:pt x="150" y="168"/>
                      <a:pt x="144" y="168"/>
                    </a:cubicBezTo>
                    <a:cubicBezTo>
                      <a:pt x="144" y="168"/>
                      <a:pt x="144" y="168"/>
                      <a:pt x="144" y="168"/>
                    </a:cubicBezTo>
                    <a:cubicBezTo>
                      <a:pt x="138" y="168"/>
                      <a:pt x="102" y="168"/>
                      <a:pt x="85" y="168"/>
                    </a:cubicBezTo>
                    <a:cubicBezTo>
                      <a:pt x="80" y="168"/>
                      <a:pt x="76" y="168"/>
                      <a:pt x="76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68"/>
                      <a:pt x="72" y="168"/>
                      <a:pt x="66" y="168"/>
                    </a:cubicBezTo>
                    <a:cubicBezTo>
                      <a:pt x="50" y="168"/>
                      <a:pt x="13" y="168"/>
                      <a:pt x="8" y="168"/>
                    </a:cubicBezTo>
                    <a:cubicBezTo>
                      <a:pt x="8" y="168"/>
                      <a:pt x="7" y="168"/>
                      <a:pt x="7" y="168"/>
                    </a:cubicBezTo>
                    <a:cubicBezTo>
                      <a:pt x="2" y="168"/>
                      <a:pt x="0" y="164"/>
                      <a:pt x="0" y="16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37"/>
                      <a:pt x="2" y="131"/>
                      <a:pt x="9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20343A"/>
                  </a:solidFill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5056188" y="2536825"/>
                <a:ext cx="312738" cy="454025"/>
              </a:xfrm>
              <a:custGeom>
                <a:avLst/>
                <a:gdLst>
                  <a:gd name="T0" fmla="*/ 7 w 94"/>
                  <a:gd name="T1" fmla="*/ 104 h 136"/>
                  <a:gd name="T2" fmla="*/ 41 w 94"/>
                  <a:gd name="T3" fmla="*/ 92 h 136"/>
                  <a:gd name="T4" fmla="*/ 42 w 94"/>
                  <a:gd name="T5" fmla="*/ 88 h 136"/>
                  <a:gd name="T6" fmla="*/ 40 w 94"/>
                  <a:gd name="T7" fmla="*/ 80 h 136"/>
                  <a:gd name="T8" fmla="*/ 36 w 94"/>
                  <a:gd name="T9" fmla="*/ 68 h 136"/>
                  <a:gd name="T10" fmla="*/ 31 w 94"/>
                  <a:gd name="T11" fmla="*/ 55 h 136"/>
                  <a:gd name="T12" fmla="*/ 31 w 94"/>
                  <a:gd name="T13" fmla="*/ 45 h 136"/>
                  <a:gd name="T14" fmla="*/ 32 w 94"/>
                  <a:gd name="T15" fmla="*/ 44 h 136"/>
                  <a:gd name="T16" fmla="*/ 30 w 94"/>
                  <a:gd name="T17" fmla="*/ 30 h 136"/>
                  <a:gd name="T18" fmla="*/ 36 w 94"/>
                  <a:gd name="T19" fmla="*/ 11 h 136"/>
                  <a:gd name="T20" fmla="*/ 58 w 94"/>
                  <a:gd name="T21" fmla="*/ 0 h 136"/>
                  <a:gd name="T22" fmla="*/ 64 w 94"/>
                  <a:gd name="T23" fmla="*/ 0 h 136"/>
                  <a:gd name="T24" fmla="*/ 86 w 94"/>
                  <a:gd name="T25" fmla="*/ 11 h 136"/>
                  <a:gd name="T26" fmla="*/ 92 w 94"/>
                  <a:gd name="T27" fmla="*/ 30 h 136"/>
                  <a:gd name="T28" fmla="*/ 90 w 94"/>
                  <a:gd name="T29" fmla="*/ 44 h 136"/>
                  <a:gd name="T30" fmla="*/ 91 w 94"/>
                  <a:gd name="T31" fmla="*/ 45 h 136"/>
                  <a:gd name="T32" fmla="*/ 91 w 94"/>
                  <a:gd name="T33" fmla="*/ 55 h 136"/>
                  <a:gd name="T34" fmla="*/ 86 w 94"/>
                  <a:gd name="T35" fmla="*/ 68 h 136"/>
                  <a:gd name="T36" fmla="*/ 82 w 94"/>
                  <a:gd name="T37" fmla="*/ 80 h 136"/>
                  <a:gd name="T38" fmla="*/ 81 w 94"/>
                  <a:gd name="T39" fmla="*/ 88 h 136"/>
                  <a:gd name="T40" fmla="*/ 82 w 94"/>
                  <a:gd name="T41" fmla="*/ 92 h 136"/>
                  <a:gd name="T42" fmla="*/ 94 w 94"/>
                  <a:gd name="T43" fmla="*/ 96 h 136"/>
                  <a:gd name="T44" fmla="*/ 70 w 94"/>
                  <a:gd name="T45" fmla="*/ 105 h 136"/>
                  <a:gd name="T46" fmla="*/ 56 w 94"/>
                  <a:gd name="T47" fmla="*/ 125 h 136"/>
                  <a:gd name="T48" fmla="*/ 56 w 94"/>
                  <a:gd name="T49" fmla="*/ 136 h 136"/>
                  <a:gd name="T50" fmla="*/ 53 w 94"/>
                  <a:gd name="T51" fmla="*/ 136 h 136"/>
                  <a:gd name="T52" fmla="*/ 6 w 94"/>
                  <a:gd name="T53" fmla="*/ 136 h 136"/>
                  <a:gd name="T54" fmla="*/ 0 w 94"/>
                  <a:gd name="T55" fmla="*/ 130 h 136"/>
                  <a:gd name="T56" fmla="*/ 0 w 94"/>
                  <a:gd name="T57" fmla="*/ 114 h 136"/>
                  <a:gd name="T58" fmla="*/ 7 w 94"/>
                  <a:gd name="T59" fmla="*/ 10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36">
                    <a:moveTo>
                      <a:pt x="7" y="104"/>
                    </a:moveTo>
                    <a:cubicBezTo>
                      <a:pt x="14" y="101"/>
                      <a:pt x="31" y="95"/>
                      <a:pt x="41" y="92"/>
                    </a:cubicBezTo>
                    <a:cubicBezTo>
                      <a:pt x="42" y="92"/>
                      <a:pt x="42" y="92"/>
                      <a:pt x="42" y="88"/>
                    </a:cubicBezTo>
                    <a:cubicBezTo>
                      <a:pt x="42" y="85"/>
                      <a:pt x="41" y="82"/>
                      <a:pt x="40" y="80"/>
                    </a:cubicBezTo>
                    <a:cubicBezTo>
                      <a:pt x="38" y="77"/>
                      <a:pt x="37" y="72"/>
                      <a:pt x="36" y="68"/>
                    </a:cubicBezTo>
                    <a:cubicBezTo>
                      <a:pt x="35" y="66"/>
                      <a:pt x="33" y="62"/>
                      <a:pt x="31" y="55"/>
                    </a:cubicBezTo>
                    <a:cubicBezTo>
                      <a:pt x="30" y="49"/>
                      <a:pt x="31" y="47"/>
                      <a:pt x="31" y="45"/>
                    </a:cubicBezTo>
                    <a:cubicBezTo>
                      <a:pt x="31" y="45"/>
                      <a:pt x="32" y="45"/>
                      <a:pt x="32" y="44"/>
                    </a:cubicBezTo>
                    <a:cubicBezTo>
                      <a:pt x="32" y="43"/>
                      <a:pt x="31" y="36"/>
                      <a:pt x="30" y="30"/>
                    </a:cubicBezTo>
                    <a:cubicBezTo>
                      <a:pt x="30" y="26"/>
                      <a:pt x="31" y="18"/>
                      <a:pt x="36" y="11"/>
                    </a:cubicBezTo>
                    <a:cubicBezTo>
                      <a:pt x="39" y="6"/>
                      <a:pt x="46" y="1"/>
                      <a:pt x="5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6" y="1"/>
                      <a:pt x="83" y="6"/>
                      <a:pt x="86" y="11"/>
                    </a:cubicBezTo>
                    <a:cubicBezTo>
                      <a:pt x="91" y="18"/>
                      <a:pt x="92" y="26"/>
                      <a:pt x="92" y="30"/>
                    </a:cubicBezTo>
                    <a:cubicBezTo>
                      <a:pt x="91" y="36"/>
                      <a:pt x="90" y="43"/>
                      <a:pt x="90" y="44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7"/>
                      <a:pt x="92" y="49"/>
                      <a:pt x="91" y="55"/>
                    </a:cubicBezTo>
                    <a:cubicBezTo>
                      <a:pt x="90" y="62"/>
                      <a:pt x="87" y="66"/>
                      <a:pt x="86" y="68"/>
                    </a:cubicBezTo>
                    <a:cubicBezTo>
                      <a:pt x="85" y="72"/>
                      <a:pt x="84" y="77"/>
                      <a:pt x="82" y="80"/>
                    </a:cubicBezTo>
                    <a:cubicBezTo>
                      <a:pt x="81" y="82"/>
                      <a:pt x="81" y="84"/>
                      <a:pt x="81" y="88"/>
                    </a:cubicBezTo>
                    <a:cubicBezTo>
                      <a:pt x="81" y="92"/>
                      <a:pt x="81" y="92"/>
                      <a:pt x="82" y="92"/>
                    </a:cubicBezTo>
                    <a:cubicBezTo>
                      <a:pt x="85" y="93"/>
                      <a:pt x="90" y="95"/>
                      <a:pt x="94" y="96"/>
                    </a:cubicBezTo>
                    <a:cubicBezTo>
                      <a:pt x="84" y="99"/>
                      <a:pt x="75" y="103"/>
                      <a:pt x="70" y="105"/>
                    </a:cubicBezTo>
                    <a:cubicBezTo>
                      <a:pt x="60" y="109"/>
                      <a:pt x="56" y="118"/>
                      <a:pt x="56" y="12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5" y="136"/>
                      <a:pt x="54" y="136"/>
                      <a:pt x="53" y="136"/>
                    </a:cubicBezTo>
                    <a:cubicBezTo>
                      <a:pt x="40" y="136"/>
                      <a:pt x="10" y="136"/>
                      <a:pt x="6" y="136"/>
                    </a:cubicBezTo>
                    <a:cubicBezTo>
                      <a:pt x="1" y="136"/>
                      <a:pt x="0" y="132"/>
                      <a:pt x="0" y="130"/>
                    </a:cubicBezTo>
                    <a:cubicBezTo>
                      <a:pt x="0" y="128"/>
                      <a:pt x="0" y="117"/>
                      <a:pt x="0" y="114"/>
                    </a:cubicBezTo>
                    <a:cubicBezTo>
                      <a:pt x="0" y="110"/>
                      <a:pt x="2" y="106"/>
                      <a:pt x="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20343A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26782" y="2471508"/>
              <a:ext cx="719138" cy="560387"/>
              <a:chOff x="5056188" y="2484438"/>
              <a:chExt cx="719138" cy="560387"/>
            </a:xfrm>
            <a:solidFill>
              <a:schemeClr val="accent1"/>
            </a:solidFill>
          </p:grpSpPr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5268913" y="2484438"/>
                <a:ext cx="506413" cy="560387"/>
              </a:xfrm>
              <a:custGeom>
                <a:avLst/>
                <a:gdLst>
                  <a:gd name="T0" fmla="*/ 47 w 152"/>
                  <a:gd name="T1" fmla="*/ 115 h 168"/>
                  <a:gd name="T2" fmla="*/ 52 w 152"/>
                  <a:gd name="T3" fmla="*/ 109 h 168"/>
                  <a:gd name="T4" fmla="*/ 52 w 152"/>
                  <a:gd name="T5" fmla="*/ 103 h 168"/>
                  <a:gd name="T6" fmla="*/ 48 w 152"/>
                  <a:gd name="T7" fmla="*/ 95 h 168"/>
                  <a:gd name="T8" fmla="*/ 47 w 152"/>
                  <a:gd name="T9" fmla="*/ 90 h 168"/>
                  <a:gd name="T10" fmla="*/ 45 w 152"/>
                  <a:gd name="T11" fmla="*/ 83 h 168"/>
                  <a:gd name="T12" fmla="*/ 43 w 152"/>
                  <a:gd name="T13" fmla="*/ 80 h 168"/>
                  <a:gd name="T14" fmla="*/ 41 w 152"/>
                  <a:gd name="T15" fmla="*/ 76 h 168"/>
                  <a:gd name="T16" fmla="*/ 40 w 152"/>
                  <a:gd name="T17" fmla="*/ 74 h 168"/>
                  <a:gd name="T18" fmla="*/ 39 w 152"/>
                  <a:gd name="T19" fmla="*/ 68 h 168"/>
                  <a:gd name="T20" fmla="*/ 38 w 152"/>
                  <a:gd name="T21" fmla="*/ 64 h 168"/>
                  <a:gd name="T22" fmla="*/ 38 w 152"/>
                  <a:gd name="T23" fmla="*/ 61 h 168"/>
                  <a:gd name="T24" fmla="*/ 38 w 152"/>
                  <a:gd name="T25" fmla="*/ 59 h 168"/>
                  <a:gd name="T26" fmla="*/ 39 w 152"/>
                  <a:gd name="T27" fmla="*/ 57 h 168"/>
                  <a:gd name="T28" fmla="*/ 39 w 152"/>
                  <a:gd name="T29" fmla="*/ 56 h 168"/>
                  <a:gd name="T30" fmla="*/ 39 w 152"/>
                  <a:gd name="T31" fmla="*/ 55 h 168"/>
                  <a:gd name="T32" fmla="*/ 39 w 152"/>
                  <a:gd name="T33" fmla="*/ 54 h 168"/>
                  <a:gd name="T34" fmla="*/ 38 w 152"/>
                  <a:gd name="T35" fmla="*/ 40 h 168"/>
                  <a:gd name="T36" fmla="*/ 38 w 152"/>
                  <a:gd name="T37" fmla="*/ 37 h 168"/>
                  <a:gd name="T38" fmla="*/ 45 w 152"/>
                  <a:gd name="T39" fmla="*/ 13 h 168"/>
                  <a:gd name="T40" fmla="*/ 48 w 152"/>
                  <a:gd name="T41" fmla="*/ 10 h 168"/>
                  <a:gd name="T42" fmla="*/ 52 w 152"/>
                  <a:gd name="T43" fmla="*/ 7 h 168"/>
                  <a:gd name="T44" fmla="*/ 58 w 152"/>
                  <a:gd name="T45" fmla="*/ 3 h 168"/>
                  <a:gd name="T46" fmla="*/ 62 w 152"/>
                  <a:gd name="T47" fmla="*/ 2 h 168"/>
                  <a:gd name="T48" fmla="*/ 72 w 152"/>
                  <a:gd name="T49" fmla="*/ 0 h 168"/>
                  <a:gd name="T50" fmla="*/ 80 w 152"/>
                  <a:gd name="T51" fmla="*/ 0 h 168"/>
                  <a:gd name="T52" fmla="*/ 88 w 152"/>
                  <a:gd name="T53" fmla="*/ 1 h 168"/>
                  <a:gd name="T54" fmla="*/ 94 w 152"/>
                  <a:gd name="T55" fmla="*/ 3 h 168"/>
                  <a:gd name="T56" fmla="*/ 99 w 152"/>
                  <a:gd name="T57" fmla="*/ 6 h 168"/>
                  <a:gd name="T58" fmla="*/ 103 w 152"/>
                  <a:gd name="T59" fmla="*/ 9 h 168"/>
                  <a:gd name="T60" fmla="*/ 107 w 152"/>
                  <a:gd name="T61" fmla="*/ 13 h 168"/>
                  <a:gd name="T62" fmla="*/ 113 w 152"/>
                  <a:gd name="T63" fmla="*/ 39 h 168"/>
                  <a:gd name="T64" fmla="*/ 112 w 152"/>
                  <a:gd name="T65" fmla="*/ 49 h 168"/>
                  <a:gd name="T66" fmla="*/ 112 w 152"/>
                  <a:gd name="T67" fmla="*/ 52 h 168"/>
                  <a:gd name="T68" fmla="*/ 112 w 152"/>
                  <a:gd name="T69" fmla="*/ 55 h 168"/>
                  <a:gd name="T70" fmla="*/ 113 w 152"/>
                  <a:gd name="T71" fmla="*/ 56 h 168"/>
                  <a:gd name="T72" fmla="*/ 114 w 152"/>
                  <a:gd name="T73" fmla="*/ 62 h 168"/>
                  <a:gd name="T74" fmla="*/ 113 w 152"/>
                  <a:gd name="T75" fmla="*/ 65 h 168"/>
                  <a:gd name="T76" fmla="*/ 107 w 152"/>
                  <a:gd name="T77" fmla="*/ 83 h 168"/>
                  <a:gd name="T78" fmla="*/ 105 w 152"/>
                  <a:gd name="T79" fmla="*/ 91 h 168"/>
                  <a:gd name="T80" fmla="*/ 102 w 152"/>
                  <a:gd name="T81" fmla="*/ 98 h 168"/>
                  <a:gd name="T82" fmla="*/ 101 w 152"/>
                  <a:gd name="T83" fmla="*/ 103 h 168"/>
                  <a:gd name="T84" fmla="*/ 100 w 152"/>
                  <a:gd name="T85" fmla="*/ 109 h 168"/>
                  <a:gd name="T86" fmla="*/ 101 w 152"/>
                  <a:gd name="T87" fmla="*/ 114 h 168"/>
                  <a:gd name="T88" fmla="*/ 121 w 152"/>
                  <a:gd name="T89" fmla="*/ 120 h 168"/>
                  <a:gd name="T90" fmla="*/ 125 w 152"/>
                  <a:gd name="T91" fmla="*/ 122 h 168"/>
                  <a:gd name="T92" fmla="*/ 128 w 152"/>
                  <a:gd name="T93" fmla="*/ 123 h 168"/>
                  <a:gd name="T94" fmla="*/ 140 w 152"/>
                  <a:gd name="T95" fmla="*/ 127 h 168"/>
                  <a:gd name="T96" fmla="*/ 146 w 152"/>
                  <a:gd name="T97" fmla="*/ 130 h 168"/>
                  <a:gd name="T98" fmla="*/ 149 w 152"/>
                  <a:gd name="T99" fmla="*/ 132 h 168"/>
                  <a:gd name="T100" fmla="*/ 150 w 152"/>
                  <a:gd name="T101" fmla="*/ 135 h 168"/>
                  <a:gd name="T102" fmla="*/ 151 w 152"/>
                  <a:gd name="T103" fmla="*/ 137 h 168"/>
                  <a:gd name="T104" fmla="*/ 152 w 152"/>
                  <a:gd name="T105" fmla="*/ 141 h 168"/>
                  <a:gd name="T106" fmla="*/ 144 w 152"/>
                  <a:gd name="T107" fmla="*/ 168 h 168"/>
                  <a:gd name="T108" fmla="*/ 76 w 152"/>
                  <a:gd name="T109" fmla="*/ 168 h 168"/>
                  <a:gd name="T110" fmla="*/ 8 w 152"/>
                  <a:gd name="T111" fmla="*/ 168 h 168"/>
                  <a:gd name="T112" fmla="*/ 0 w 152"/>
                  <a:gd name="T113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2" h="168">
                    <a:moveTo>
                      <a:pt x="9" y="128"/>
                    </a:moveTo>
                    <a:cubicBezTo>
                      <a:pt x="16" y="126"/>
                      <a:pt x="30" y="120"/>
                      <a:pt x="42" y="117"/>
                    </a:cubicBezTo>
                    <a:cubicBezTo>
                      <a:pt x="44" y="116"/>
                      <a:pt x="45" y="116"/>
                      <a:pt x="47" y="115"/>
                    </a:cubicBezTo>
                    <a:cubicBezTo>
                      <a:pt x="47" y="115"/>
                      <a:pt x="47" y="115"/>
                      <a:pt x="47" y="115"/>
                    </a:cubicBezTo>
                    <a:cubicBezTo>
                      <a:pt x="49" y="115"/>
                      <a:pt x="50" y="114"/>
                      <a:pt x="51" y="114"/>
                    </a:cubicBezTo>
                    <a:cubicBezTo>
                      <a:pt x="52" y="113"/>
                      <a:pt x="52" y="113"/>
                      <a:pt x="52" y="109"/>
                    </a:cubicBezTo>
                    <a:cubicBezTo>
                      <a:pt x="52" y="108"/>
                      <a:pt x="52" y="107"/>
                      <a:pt x="52" y="106"/>
                    </a:cubicBezTo>
                    <a:cubicBezTo>
                      <a:pt x="52" y="105"/>
                      <a:pt x="52" y="105"/>
                      <a:pt x="52" y="104"/>
                    </a:cubicBezTo>
                    <a:cubicBezTo>
                      <a:pt x="52" y="104"/>
                      <a:pt x="52" y="104"/>
                      <a:pt x="52" y="103"/>
                    </a:cubicBezTo>
                    <a:cubicBezTo>
                      <a:pt x="51" y="103"/>
                      <a:pt x="51" y="102"/>
                      <a:pt x="51" y="102"/>
                    </a:cubicBezTo>
                    <a:cubicBezTo>
                      <a:pt x="51" y="101"/>
                      <a:pt x="50" y="99"/>
                      <a:pt x="49" y="98"/>
                    </a:cubicBezTo>
                    <a:cubicBezTo>
                      <a:pt x="49" y="97"/>
                      <a:pt x="49" y="96"/>
                      <a:pt x="48" y="95"/>
                    </a:cubicBezTo>
                    <a:cubicBezTo>
                      <a:pt x="48" y="95"/>
                      <a:pt x="48" y="94"/>
                      <a:pt x="48" y="94"/>
                    </a:cubicBezTo>
                    <a:cubicBezTo>
                      <a:pt x="48" y="93"/>
                      <a:pt x="47" y="92"/>
                      <a:pt x="47" y="91"/>
                    </a:cubicBezTo>
                    <a:cubicBezTo>
                      <a:pt x="47" y="91"/>
                      <a:pt x="47" y="91"/>
                      <a:pt x="47" y="90"/>
                    </a:cubicBezTo>
                    <a:cubicBezTo>
                      <a:pt x="46" y="89"/>
                      <a:pt x="46" y="88"/>
                      <a:pt x="46" y="87"/>
                    </a:cubicBezTo>
                    <a:cubicBezTo>
                      <a:pt x="46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4" y="83"/>
                      <a:pt x="44" y="81"/>
                      <a:pt x="43" y="80"/>
                    </a:cubicBezTo>
                    <a:cubicBezTo>
                      <a:pt x="43" y="80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8"/>
                    </a:cubicBezTo>
                    <a:cubicBezTo>
                      <a:pt x="42" y="78"/>
                      <a:pt x="41" y="77"/>
                      <a:pt x="41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1" y="76"/>
                      <a:pt x="41" y="75"/>
                      <a:pt x="40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3"/>
                      <a:pt x="40" y="72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0"/>
                      <a:pt x="39" y="69"/>
                      <a:pt x="39" y="68"/>
                    </a:cubicBezTo>
                    <a:cubicBezTo>
                      <a:pt x="39" y="67"/>
                      <a:pt x="39" y="67"/>
                      <a:pt x="38" y="66"/>
                    </a:cubicBezTo>
                    <a:cubicBezTo>
                      <a:pt x="38" y="66"/>
                      <a:pt x="38" y="65"/>
                      <a:pt x="38" y="65"/>
                    </a:cubicBezTo>
                    <a:cubicBezTo>
                      <a:pt x="38" y="65"/>
                      <a:pt x="38" y="64"/>
                      <a:pt x="38" y="64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2"/>
                      <a:pt x="38" y="62"/>
                    </a:cubicBezTo>
                    <a:cubicBezTo>
                      <a:pt x="38" y="62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7"/>
                      <a:pt x="39" y="57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0" y="51"/>
                      <a:pt x="39" y="47"/>
                      <a:pt x="39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8" y="40"/>
                    </a:cubicBezTo>
                    <a:cubicBezTo>
                      <a:pt x="38" y="40"/>
                      <a:pt x="38" y="40"/>
                      <a:pt x="38" y="39"/>
                    </a:cubicBezTo>
                    <a:cubicBezTo>
                      <a:pt x="38" y="39"/>
                      <a:pt x="38" y="38"/>
                      <a:pt x="38" y="3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6"/>
                      <a:pt x="38" y="35"/>
                      <a:pt x="38" y="35"/>
                    </a:cubicBezTo>
                    <a:cubicBezTo>
                      <a:pt x="38" y="31"/>
                      <a:pt x="38" y="27"/>
                      <a:pt x="40" y="22"/>
                    </a:cubicBezTo>
                    <a:cubicBezTo>
                      <a:pt x="41" y="19"/>
                      <a:pt x="43" y="16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2"/>
                      <a:pt x="46" y="11"/>
                      <a:pt x="47" y="11"/>
                    </a:cubicBezTo>
                    <a:cubicBezTo>
                      <a:pt x="47" y="10"/>
                      <a:pt x="48" y="10"/>
                      <a:pt x="48" y="10"/>
                    </a:cubicBezTo>
                    <a:cubicBezTo>
                      <a:pt x="48" y="9"/>
                      <a:pt x="49" y="9"/>
                      <a:pt x="49" y="9"/>
                    </a:cubicBezTo>
                    <a:cubicBezTo>
                      <a:pt x="50" y="8"/>
                      <a:pt x="50" y="8"/>
                      <a:pt x="51" y="7"/>
                    </a:cubicBezTo>
                    <a:cubicBezTo>
                      <a:pt x="51" y="7"/>
                      <a:pt x="51" y="7"/>
                      <a:pt x="52" y="7"/>
                    </a:cubicBezTo>
                    <a:cubicBezTo>
                      <a:pt x="52" y="6"/>
                      <a:pt x="53" y="6"/>
                      <a:pt x="54" y="5"/>
                    </a:cubicBezTo>
                    <a:cubicBezTo>
                      <a:pt x="54" y="5"/>
                      <a:pt x="54" y="5"/>
                      <a:pt x="55" y="5"/>
                    </a:cubicBezTo>
                    <a:cubicBezTo>
                      <a:pt x="56" y="4"/>
                      <a:pt x="57" y="4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0" y="2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3" y="1"/>
                      <a:pt x="65" y="1"/>
                      <a:pt x="66" y="1"/>
                    </a:cubicBezTo>
                    <a:cubicBezTo>
                      <a:pt x="66" y="1"/>
                      <a:pt x="67" y="1"/>
                      <a:pt x="67" y="1"/>
                    </a:cubicBezTo>
                    <a:cubicBezTo>
                      <a:pt x="68" y="0"/>
                      <a:pt x="70" y="0"/>
                      <a:pt x="7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0"/>
                      <a:pt x="83" y="0"/>
                    </a:cubicBezTo>
                    <a:cubicBezTo>
                      <a:pt x="84" y="1"/>
                      <a:pt x="84" y="1"/>
                      <a:pt x="85" y="1"/>
                    </a:cubicBezTo>
                    <a:cubicBezTo>
                      <a:pt x="86" y="1"/>
                      <a:pt x="87" y="1"/>
                      <a:pt x="88" y="1"/>
                    </a:cubicBezTo>
                    <a:cubicBezTo>
                      <a:pt x="88" y="1"/>
                      <a:pt x="89" y="2"/>
                      <a:pt x="90" y="2"/>
                    </a:cubicBezTo>
                    <a:cubicBezTo>
                      <a:pt x="91" y="2"/>
                      <a:pt x="91" y="2"/>
                      <a:pt x="92" y="3"/>
                    </a:cubicBezTo>
                    <a:cubicBezTo>
                      <a:pt x="93" y="3"/>
                      <a:pt x="93" y="3"/>
                      <a:pt x="94" y="3"/>
                    </a:cubicBezTo>
                    <a:cubicBezTo>
                      <a:pt x="94" y="4"/>
                      <a:pt x="95" y="4"/>
                      <a:pt x="96" y="4"/>
                    </a:cubicBezTo>
                    <a:cubicBezTo>
                      <a:pt x="96" y="4"/>
                      <a:pt x="97" y="5"/>
                      <a:pt x="97" y="5"/>
                    </a:cubicBezTo>
                    <a:cubicBezTo>
                      <a:pt x="98" y="5"/>
                      <a:pt x="98" y="6"/>
                      <a:pt x="99" y="6"/>
                    </a:cubicBezTo>
                    <a:cubicBezTo>
                      <a:pt x="99" y="6"/>
                      <a:pt x="100" y="7"/>
                      <a:pt x="100" y="7"/>
                    </a:cubicBezTo>
                    <a:cubicBezTo>
                      <a:pt x="101" y="7"/>
                      <a:pt x="101" y="8"/>
                      <a:pt x="102" y="8"/>
                    </a:cubicBezTo>
                    <a:cubicBezTo>
                      <a:pt x="102" y="8"/>
                      <a:pt x="103" y="9"/>
                      <a:pt x="103" y="9"/>
                    </a:cubicBezTo>
                    <a:cubicBezTo>
                      <a:pt x="103" y="9"/>
                      <a:pt x="104" y="10"/>
                      <a:pt x="105" y="11"/>
                    </a:cubicBezTo>
                    <a:cubicBezTo>
                      <a:pt x="105" y="11"/>
                      <a:pt x="105" y="11"/>
                      <a:pt x="105" y="11"/>
                    </a:cubicBezTo>
                    <a:cubicBezTo>
                      <a:pt x="106" y="12"/>
                      <a:pt x="106" y="12"/>
                      <a:pt x="107" y="13"/>
                    </a:cubicBezTo>
                    <a:cubicBezTo>
                      <a:pt x="113" y="22"/>
                      <a:pt x="115" y="32"/>
                      <a:pt x="114" y="37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3" y="38"/>
                      <a:pt x="113" y="39"/>
                      <a:pt x="113" y="39"/>
                    </a:cubicBezTo>
                    <a:cubicBezTo>
                      <a:pt x="113" y="42"/>
                      <a:pt x="113" y="45"/>
                      <a:pt x="112" y="47"/>
                    </a:cubicBezTo>
                    <a:cubicBezTo>
                      <a:pt x="112" y="47"/>
                      <a:pt x="112" y="47"/>
                      <a:pt x="112" y="47"/>
                    </a:cubicBezTo>
                    <a:cubicBezTo>
                      <a:pt x="112" y="48"/>
                      <a:pt x="112" y="49"/>
                      <a:pt x="112" y="49"/>
                    </a:cubicBezTo>
                    <a:cubicBezTo>
                      <a:pt x="112" y="49"/>
                      <a:pt x="112" y="50"/>
                      <a:pt x="112" y="50"/>
                    </a:cubicBezTo>
                    <a:cubicBezTo>
                      <a:pt x="112" y="50"/>
                      <a:pt x="112" y="51"/>
                      <a:pt x="112" y="51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53"/>
                      <a:pt x="112" y="53"/>
                      <a:pt x="112" y="54"/>
                    </a:cubicBezTo>
                    <a:cubicBezTo>
                      <a:pt x="112" y="54"/>
                      <a:pt x="112" y="54"/>
                      <a:pt x="112" y="54"/>
                    </a:cubicBezTo>
                    <a:cubicBezTo>
                      <a:pt x="112" y="54"/>
                      <a:pt x="112" y="54"/>
                      <a:pt x="112" y="55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5"/>
                      <a:pt x="112" y="55"/>
                      <a:pt x="113" y="56"/>
                    </a:cubicBezTo>
                    <a:cubicBezTo>
                      <a:pt x="113" y="57"/>
                      <a:pt x="113" y="59"/>
                      <a:pt x="114" y="60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2"/>
                    </a:cubicBezTo>
                    <a:cubicBezTo>
                      <a:pt x="114" y="62"/>
                      <a:pt x="114" y="62"/>
                      <a:pt x="114" y="63"/>
                    </a:cubicBezTo>
                    <a:cubicBezTo>
                      <a:pt x="113" y="63"/>
                      <a:pt x="113" y="63"/>
                      <a:pt x="113" y="64"/>
                    </a:cubicBezTo>
                    <a:cubicBezTo>
                      <a:pt x="113" y="64"/>
                      <a:pt x="113" y="65"/>
                      <a:pt x="113" y="65"/>
                    </a:cubicBezTo>
                    <a:cubicBezTo>
                      <a:pt x="113" y="65"/>
                      <a:pt x="113" y="66"/>
                      <a:pt x="113" y="66"/>
                    </a:cubicBezTo>
                    <a:cubicBezTo>
                      <a:pt x="113" y="67"/>
                      <a:pt x="113" y="67"/>
                      <a:pt x="113" y="68"/>
                    </a:cubicBezTo>
                    <a:cubicBezTo>
                      <a:pt x="111" y="76"/>
                      <a:pt x="109" y="80"/>
                      <a:pt x="107" y="83"/>
                    </a:cubicBezTo>
                    <a:cubicBezTo>
                      <a:pt x="107" y="83"/>
                      <a:pt x="107" y="83"/>
                      <a:pt x="106" y="83"/>
                    </a:cubicBezTo>
                    <a:cubicBezTo>
                      <a:pt x="106" y="86"/>
                      <a:pt x="106" y="88"/>
                      <a:pt x="105" y="90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4" y="92"/>
                      <a:pt x="104" y="93"/>
                      <a:pt x="104" y="93"/>
                    </a:cubicBezTo>
                    <a:cubicBezTo>
                      <a:pt x="104" y="94"/>
                      <a:pt x="104" y="95"/>
                      <a:pt x="103" y="95"/>
                    </a:cubicBezTo>
                    <a:cubicBezTo>
                      <a:pt x="103" y="96"/>
                      <a:pt x="103" y="97"/>
                      <a:pt x="102" y="98"/>
                    </a:cubicBezTo>
                    <a:cubicBezTo>
                      <a:pt x="102" y="99"/>
                      <a:pt x="102" y="99"/>
                      <a:pt x="101" y="100"/>
                    </a:cubicBezTo>
                    <a:cubicBezTo>
                      <a:pt x="101" y="100"/>
                      <a:pt x="101" y="100"/>
                      <a:pt x="101" y="101"/>
                    </a:cubicBezTo>
                    <a:cubicBezTo>
                      <a:pt x="101" y="101"/>
                      <a:pt x="101" y="102"/>
                      <a:pt x="101" y="103"/>
                    </a:cubicBezTo>
                    <a:cubicBezTo>
                      <a:pt x="101" y="103"/>
                      <a:pt x="101" y="103"/>
                      <a:pt x="101" y="104"/>
                    </a:cubicBezTo>
                    <a:cubicBezTo>
                      <a:pt x="101" y="104"/>
                      <a:pt x="101" y="105"/>
                      <a:pt x="100" y="106"/>
                    </a:cubicBezTo>
                    <a:cubicBezTo>
                      <a:pt x="100" y="107"/>
                      <a:pt x="100" y="108"/>
                      <a:pt x="100" y="109"/>
                    </a:cubicBezTo>
                    <a:cubicBezTo>
                      <a:pt x="100" y="112"/>
                      <a:pt x="100" y="113"/>
                      <a:pt x="101" y="113"/>
                    </a:cubicBezTo>
                    <a:cubicBezTo>
                      <a:pt x="101" y="114"/>
                      <a:pt x="101" y="114"/>
                      <a:pt x="101" y="114"/>
                    </a:cubicBezTo>
                    <a:cubicBezTo>
                      <a:pt x="101" y="114"/>
                      <a:pt x="101" y="114"/>
                      <a:pt x="101" y="114"/>
                    </a:cubicBezTo>
                    <a:cubicBezTo>
                      <a:pt x="101" y="114"/>
                      <a:pt x="101" y="114"/>
                      <a:pt x="102" y="114"/>
                    </a:cubicBezTo>
                    <a:cubicBezTo>
                      <a:pt x="102" y="114"/>
                      <a:pt x="103" y="114"/>
                      <a:pt x="104" y="115"/>
                    </a:cubicBezTo>
                    <a:cubicBezTo>
                      <a:pt x="109" y="116"/>
                      <a:pt x="115" y="118"/>
                      <a:pt x="121" y="120"/>
                    </a:cubicBezTo>
                    <a:cubicBezTo>
                      <a:pt x="121" y="120"/>
                      <a:pt x="121" y="120"/>
                      <a:pt x="122" y="120"/>
                    </a:cubicBezTo>
                    <a:cubicBezTo>
                      <a:pt x="122" y="121"/>
                      <a:pt x="123" y="121"/>
                      <a:pt x="124" y="121"/>
                    </a:cubicBezTo>
                    <a:cubicBezTo>
                      <a:pt x="124" y="121"/>
                      <a:pt x="124" y="121"/>
                      <a:pt x="125" y="122"/>
                    </a:cubicBezTo>
                    <a:cubicBezTo>
                      <a:pt x="125" y="122"/>
                      <a:pt x="126" y="122"/>
                      <a:pt x="126" y="122"/>
                    </a:cubicBezTo>
                    <a:cubicBezTo>
                      <a:pt x="127" y="122"/>
                      <a:pt x="127" y="122"/>
                      <a:pt x="128" y="123"/>
                    </a:cubicBezTo>
                    <a:cubicBezTo>
                      <a:pt x="128" y="123"/>
                      <a:pt x="128" y="123"/>
                      <a:pt x="128" y="123"/>
                    </a:cubicBezTo>
                    <a:cubicBezTo>
                      <a:pt x="129" y="123"/>
                      <a:pt x="130" y="123"/>
                      <a:pt x="13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34" y="125"/>
                      <a:pt x="138" y="126"/>
                      <a:pt x="140" y="127"/>
                    </a:cubicBezTo>
                    <a:cubicBezTo>
                      <a:pt x="142" y="128"/>
                      <a:pt x="143" y="128"/>
                      <a:pt x="144" y="129"/>
                    </a:cubicBezTo>
                    <a:cubicBezTo>
                      <a:pt x="145" y="129"/>
                      <a:pt x="145" y="130"/>
                      <a:pt x="146" y="130"/>
                    </a:cubicBezTo>
                    <a:cubicBezTo>
                      <a:pt x="146" y="130"/>
                      <a:pt x="146" y="130"/>
                      <a:pt x="146" y="130"/>
                    </a:cubicBezTo>
                    <a:cubicBezTo>
                      <a:pt x="147" y="131"/>
                      <a:pt x="147" y="131"/>
                      <a:pt x="147" y="131"/>
                    </a:cubicBezTo>
                    <a:cubicBezTo>
                      <a:pt x="148" y="131"/>
                      <a:pt x="148" y="131"/>
                      <a:pt x="148" y="132"/>
                    </a:cubicBezTo>
                    <a:cubicBezTo>
                      <a:pt x="148" y="132"/>
                      <a:pt x="149" y="132"/>
                      <a:pt x="149" y="132"/>
                    </a:cubicBezTo>
                    <a:cubicBezTo>
                      <a:pt x="149" y="133"/>
                      <a:pt x="149" y="133"/>
                      <a:pt x="149" y="133"/>
                    </a:cubicBezTo>
                    <a:cubicBezTo>
                      <a:pt x="150" y="133"/>
                      <a:pt x="150" y="134"/>
                      <a:pt x="150" y="134"/>
                    </a:cubicBezTo>
                    <a:cubicBezTo>
                      <a:pt x="150" y="134"/>
                      <a:pt x="150" y="134"/>
                      <a:pt x="150" y="135"/>
                    </a:cubicBezTo>
                    <a:cubicBezTo>
                      <a:pt x="150" y="135"/>
                      <a:pt x="150" y="135"/>
                      <a:pt x="151" y="135"/>
                    </a:cubicBezTo>
                    <a:cubicBezTo>
                      <a:pt x="151" y="136"/>
                      <a:pt x="151" y="136"/>
                      <a:pt x="151" y="136"/>
                    </a:cubicBezTo>
                    <a:cubicBezTo>
                      <a:pt x="151" y="137"/>
                      <a:pt x="151" y="137"/>
                      <a:pt x="151" y="137"/>
                    </a:cubicBezTo>
                    <a:cubicBezTo>
                      <a:pt x="151" y="137"/>
                      <a:pt x="151" y="138"/>
                      <a:pt x="151" y="138"/>
                    </a:cubicBezTo>
                    <a:cubicBezTo>
                      <a:pt x="151" y="138"/>
                      <a:pt x="151" y="139"/>
                      <a:pt x="151" y="139"/>
                    </a:cubicBezTo>
                    <a:cubicBezTo>
                      <a:pt x="152" y="139"/>
                      <a:pt x="152" y="140"/>
                      <a:pt x="152" y="141"/>
                    </a:cubicBezTo>
                    <a:cubicBezTo>
                      <a:pt x="152" y="145"/>
                      <a:pt x="152" y="157"/>
                      <a:pt x="152" y="160"/>
                    </a:cubicBezTo>
                    <a:cubicBezTo>
                      <a:pt x="152" y="160"/>
                      <a:pt x="152" y="161"/>
                      <a:pt x="152" y="161"/>
                    </a:cubicBezTo>
                    <a:cubicBezTo>
                      <a:pt x="152" y="164"/>
                      <a:pt x="150" y="168"/>
                      <a:pt x="144" y="168"/>
                    </a:cubicBezTo>
                    <a:cubicBezTo>
                      <a:pt x="144" y="168"/>
                      <a:pt x="144" y="168"/>
                      <a:pt x="144" y="168"/>
                    </a:cubicBezTo>
                    <a:cubicBezTo>
                      <a:pt x="138" y="168"/>
                      <a:pt x="102" y="168"/>
                      <a:pt x="85" y="168"/>
                    </a:cubicBezTo>
                    <a:cubicBezTo>
                      <a:pt x="80" y="168"/>
                      <a:pt x="76" y="168"/>
                      <a:pt x="76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68"/>
                      <a:pt x="72" y="168"/>
                      <a:pt x="66" y="168"/>
                    </a:cubicBezTo>
                    <a:cubicBezTo>
                      <a:pt x="50" y="168"/>
                      <a:pt x="13" y="168"/>
                      <a:pt x="8" y="168"/>
                    </a:cubicBezTo>
                    <a:cubicBezTo>
                      <a:pt x="8" y="168"/>
                      <a:pt x="7" y="168"/>
                      <a:pt x="7" y="168"/>
                    </a:cubicBezTo>
                    <a:cubicBezTo>
                      <a:pt x="2" y="168"/>
                      <a:pt x="0" y="164"/>
                      <a:pt x="0" y="16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37"/>
                      <a:pt x="2" y="131"/>
                      <a:pt x="9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20343A"/>
                  </a:solidFill>
                </a:endParaRPr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5056188" y="2536825"/>
                <a:ext cx="312738" cy="454025"/>
              </a:xfrm>
              <a:custGeom>
                <a:avLst/>
                <a:gdLst>
                  <a:gd name="T0" fmla="*/ 7 w 94"/>
                  <a:gd name="T1" fmla="*/ 104 h 136"/>
                  <a:gd name="T2" fmla="*/ 41 w 94"/>
                  <a:gd name="T3" fmla="*/ 92 h 136"/>
                  <a:gd name="T4" fmla="*/ 42 w 94"/>
                  <a:gd name="T5" fmla="*/ 88 h 136"/>
                  <a:gd name="T6" fmla="*/ 40 w 94"/>
                  <a:gd name="T7" fmla="*/ 80 h 136"/>
                  <a:gd name="T8" fmla="*/ 36 w 94"/>
                  <a:gd name="T9" fmla="*/ 68 h 136"/>
                  <a:gd name="T10" fmla="*/ 31 w 94"/>
                  <a:gd name="T11" fmla="*/ 55 h 136"/>
                  <a:gd name="T12" fmla="*/ 31 w 94"/>
                  <a:gd name="T13" fmla="*/ 45 h 136"/>
                  <a:gd name="T14" fmla="*/ 32 w 94"/>
                  <a:gd name="T15" fmla="*/ 44 h 136"/>
                  <a:gd name="T16" fmla="*/ 30 w 94"/>
                  <a:gd name="T17" fmla="*/ 30 h 136"/>
                  <a:gd name="T18" fmla="*/ 36 w 94"/>
                  <a:gd name="T19" fmla="*/ 11 h 136"/>
                  <a:gd name="T20" fmla="*/ 58 w 94"/>
                  <a:gd name="T21" fmla="*/ 0 h 136"/>
                  <a:gd name="T22" fmla="*/ 64 w 94"/>
                  <a:gd name="T23" fmla="*/ 0 h 136"/>
                  <a:gd name="T24" fmla="*/ 86 w 94"/>
                  <a:gd name="T25" fmla="*/ 11 h 136"/>
                  <a:gd name="T26" fmla="*/ 92 w 94"/>
                  <a:gd name="T27" fmla="*/ 30 h 136"/>
                  <a:gd name="T28" fmla="*/ 90 w 94"/>
                  <a:gd name="T29" fmla="*/ 44 h 136"/>
                  <a:gd name="T30" fmla="*/ 91 w 94"/>
                  <a:gd name="T31" fmla="*/ 45 h 136"/>
                  <a:gd name="T32" fmla="*/ 91 w 94"/>
                  <a:gd name="T33" fmla="*/ 55 h 136"/>
                  <a:gd name="T34" fmla="*/ 86 w 94"/>
                  <a:gd name="T35" fmla="*/ 68 h 136"/>
                  <a:gd name="T36" fmla="*/ 82 w 94"/>
                  <a:gd name="T37" fmla="*/ 80 h 136"/>
                  <a:gd name="T38" fmla="*/ 81 w 94"/>
                  <a:gd name="T39" fmla="*/ 88 h 136"/>
                  <a:gd name="T40" fmla="*/ 82 w 94"/>
                  <a:gd name="T41" fmla="*/ 92 h 136"/>
                  <a:gd name="T42" fmla="*/ 94 w 94"/>
                  <a:gd name="T43" fmla="*/ 96 h 136"/>
                  <a:gd name="T44" fmla="*/ 70 w 94"/>
                  <a:gd name="T45" fmla="*/ 105 h 136"/>
                  <a:gd name="T46" fmla="*/ 56 w 94"/>
                  <a:gd name="T47" fmla="*/ 125 h 136"/>
                  <a:gd name="T48" fmla="*/ 56 w 94"/>
                  <a:gd name="T49" fmla="*/ 136 h 136"/>
                  <a:gd name="T50" fmla="*/ 53 w 94"/>
                  <a:gd name="T51" fmla="*/ 136 h 136"/>
                  <a:gd name="T52" fmla="*/ 6 w 94"/>
                  <a:gd name="T53" fmla="*/ 136 h 136"/>
                  <a:gd name="T54" fmla="*/ 0 w 94"/>
                  <a:gd name="T55" fmla="*/ 130 h 136"/>
                  <a:gd name="T56" fmla="*/ 0 w 94"/>
                  <a:gd name="T57" fmla="*/ 114 h 136"/>
                  <a:gd name="T58" fmla="*/ 7 w 94"/>
                  <a:gd name="T59" fmla="*/ 10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36">
                    <a:moveTo>
                      <a:pt x="7" y="104"/>
                    </a:moveTo>
                    <a:cubicBezTo>
                      <a:pt x="14" y="101"/>
                      <a:pt x="31" y="95"/>
                      <a:pt x="41" y="92"/>
                    </a:cubicBezTo>
                    <a:cubicBezTo>
                      <a:pt x="42" y="92"/>
                      <a:pt x="42" y="92"/>
                      <a:pt x="42" y="88"/>
                    </a:cubicBezTo>
                    <a:cubicBezTo>
                      <a:pt x="42" y="85"/>
                      <a:pt x="41" y="82"/>
                      <a:pt x="40" y="80"/>
                    </a:cubicBezTo>
                    <a:cubicBezTo>
                      <a:pt x="38" y="77"/>
                      <a:pt x="37" y="72"/>
                      <a:pt x="36" y="68"/>
                    </a:cubicBezTo>
                    <a:cubicBezTo>
                      <a:pt x="35" y="66"/>
                      <a:pt x="33" y="62"/>
                      <a:pt x="31" y="55"/>
                    </a:cubicBezTo>
                    <a:cubicBezTo>
                      <a:pt x="30" y="49"/>
                      <a:pt x="31" y="47"/>
                      <a:pt x="31" y="45"/>
                    </a:cubicBezTo>
                    <a:cubicBezTo>
                      <a:pt x="31" y="45"/>
                      <a:pt x="32" y="45"/>
                      <a:pt x="32" y="44"/>
                    </a:cubicBezTo>
                    <a:cubicBezTo>
                      <a:pt x="32" y="43"/>
                      <a:pt x="31" y="36"/>
                      <a:pt x="30" y="30"/>
                    </a:cubicBezTo>
                    <a:cubicBezTo>
                      <a:pt x="30" y="26"/>
                      <a:pt x="31" y="18"/>
                      <a:pt x="36" y="11"/>
                    </a:cubicBezTo>
                    <a:cubicBezTo>
                      <a:pt x="39" y="6"/>
                      <a:pt x="46" y="1"/>
                      <a:pt x="5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6" y="1"/>
                      <a:pt x="83" y="6"/>
                      <a:pt x="86" y="11"/>
                    </a:cubicBezTo>
                    <a:cubicBezTo>
                      <a:pt x="91" y="18"/>
                      <a:pt x="92" y="26"/>
                      <a:pt x="92" y="30"/>
                    </a:cubicBezTo>
                    <a:cubicBezTo>
                      <a:pt x="91" y="36"/>
                      <a:pt x="90" y="43"/>
                      <a:pt x="90" y="44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7"/>
                      <a:pt x="92" y="49"/>
                      <a:pt x="91" y="55"/>
                    </a:cubicBezTo>
                    <a:cubicBezTo>
                      <a:pt x="90" y="62"/>
                      <a:pt x="87" y="66"/>
                      <a:pt x="86" y="68"/>
                    </a:cubicBezTo>
                    <a:cubicBezTo>
                      <a:pt x="85" y="72"/>
                      <a:pt x="84" y="77"/>
                      <a:pt x="82" y="80"/>
                    </a:cubicBezTo>
                    <a:cubicBezTo>
                      <a:pt x="81" y="82"/>
                      <a:pt x="81" y="84"/>
                      <a:pt x="81" y="88"/>
                    </a:cubicBezTo>
                    <a:cubicBezTo>
                      <a:pt x="81" y="92"/>
                      <a:pt x="81" y="92"/>
                      <a:pt x="82" y="92"/>
                    </a:cubicBezTo>
                    <a:cubicBezTo>
                      <a:pt x="85" y="93"/>
                      <a:pt x="90" y="95"/>
                      <a:pt x="94" y="96"/>
                    </a:cubicBezTo>
                    <a:cubicBezTo>
                      <a:pt x="84" y="99"/>
                      <a:pt x="75" y="103"/>
                      <a:pt x="70" y="105"/>
                    </a:cubicBezTo>
                    <a:cubicBezTo>
                      <a:pt x="60" y="109"/>
                      <a:pt x="56" y="118"/>
                      <a:pt x="56" y="12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5" y="136"/>
                      <a:pt x="54" y="136"/>
                      <a:pt x="53" y="136"/>
                    </a:cubicBezTo>
                    <a:cubicBezTo>
                      <a:pt x="40" y="136"/>
                      <a:pt x="10" y="136"/>
                      <a:pt x="6" y="136"/>
                    </a:cubicBezTo>
                    <a:cubicBezTo>
                      <a:pt x="1" y="136"/>
                      <a:pt x="0" y="132"/>
                      <a:pt x="0" y="130"/>
                    </a:cubicBezTo>
                    <a:cubicBezTo>
                      <a:pt x="0" y="128"/>
                      <a:pt x="0" y="117"/>
                      <a:pt x="0" y="114"/>
                    </a:cubicBezTo>
                    <a:cubicBezTo>
                      <a:pt x="0" y="110"/>
                      <a:pt x="2" y="106"/>
                      <a:pt x="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20343A"/>
                  </a:solidFill>
                </a:endParaRPr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9902045" y="5329141"/>
            <a:ext cx="14271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7" dirty="0">
              <a:solidFill>
                <a:srgbClr val="20343A"/>
              </a:solidFill>
            </a:endParaRPr>
          </a:p>
          <a:p>
            <a:r>
              <a:rPr lang="en-US" sz="1867" b="1" dirty="0">
                <a:solidFill>
                  <a:srgbClr val="20343A"/>
                </a:solidFill>
              </a:rPr>
              <a:t>Developers</a:t>
            </a:r>
          </a:p>
        </p:txBody>
      </p:sp>
      <p:pic>
        <p:nvPicPr>
          <p:cNvPr id="137" name="Picture 136" descr="CAT14117_Icon_Library_Security_N70_API_Gateway.png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62" y="4849109"/>
            <a:ext cx="949273" cy="952555"/>
          </a:xfrm>
          <a:prstGeom prst="rect">
            <a:avLst/>
          </a:prstGeom>
          <a:noFill/>
        </p:spPr>
      </p:pic>
      <p:sp>
        <p:nvSpPr>
          <p:cNvPr id="140" name="TextBox 139"/>
          <p:cNvSpPr txBox="1"/>
          <p:nvPr/>
        </p:nvSpPr>
        <p:spPr>
          <a:xfrm>
            <a:off x="4786729" y="5792648"/>
            <a:ext cx="1293840" cy="333563"/>
          </a:xfrm>
          <a:prstGeom prst="rect">
            <a:avLst/>
          </a:prstGeom>
          <a:noFill/>
        </p:spPr>
        <p:txBody>
          <a:bodyPr wrap="square" tIns="121920" bIns="12192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3B2259"/>
                </a:solidFill>
              </a:rPr>
              <a:t>OAuth HUB</a:t>
            </a: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2311090" y="4277937"/>
            <a:ext cx="0" cy="430867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9" name="Picture 148" descr="CAT14117_Icon_Library_Security_N72_API_Portal.png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1495" y="4979499"/>
            <a:ext cx="1111923" cy="1115771"/>
          </a:xfrm>
          <a:prstGeom prst="rect">
            <a:avLst/>
          </a:prstGeom>
          <a:noFill/>
        </p:spPr>
      </p:pic>
      <p:sp>
        <p:nvSpPr>
          <p:cNvPr id="150" name="Title 1"/>
          <p:cNvSpPr txBox="1">
            <a:spLocks/>
          </p:cNvSpPr>
          <p:nvPr/>
        </p:nvSpPr>
        <p:spPr bwMode="gray">
          <a:xfrm>
            <a:off x="7516155" y="4799184"/>
            <a:ext cx="2244019" cy="344710"/>
          </a:xfrm>
          <a:prstGeom prst="rect">
            <a:avLst/>
          </a:prstGeom>
          <a:ln>
            <a:noFill/>
            <a:prstDash val="dash"/>
          </a:ln>
        </p:spPr>
        <p:txBody>
          <a:bodyPr vert="horz" wrap="square" lIns="121920" tIns="60960" rIns="121920" bIns="6096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600" b="1" dirty="0">
                <a:solidFill>
                  <a:srgbClr val="3B2259"/>
                </a:solidFill>
              </a:rPr>
              <a:t>CA Developer Console</a:t>
            </a:r>
            <a:endParaRPr sz="1600" b="1" i="1" dirty="0">
              <a:solidFill>
                <a:srgbClr val="3B2259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91093" y="1232724"/>
            <a:ext cx="215285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20343A"/>
                </a:solidFill>
              </a:rPr>
              <a:t>Voice Assistant</a:t>
            </a:r>
          </a:p>
          <a:p>
            <a:r>
              <a:rPr lang="en-US" sz="2133" b="1" dirty="0">
                <a:solidFill>
                  <a:srgbClr val="20343A"/>
                </a:solidFill>
              </a:rPr>
              <a:t>           “ALEXA”</a:t>
            </a:r>
          </a:p>
        </p:txBody>
      </p:sp>
      <p:cxnSp>
        <p:nvCxnSpPr>
          <p:cNvPr id="167" name="Straight Connector 166"/>
          <p:cNvCxnSpPr>
            <a:cxnSpLocks/>
          </p:cNvCxnSpPr>
          <p:nvPr/>
        </p:nvCxnSpPr>
        <p:spPr>
          <a:xfrm flipV="1">
            <a:off x="7269722" y="3351041"/>
            <a:ext cx="2521371" cy="7338"/>
          </a:xfrm>
          <a:prstGeom prst="line">
            <a:avLst/>
          </a:prstGeom>
          <a:ln w="38100" cmpd="sng">
            <a:solidFill>
              <a:schemeClr val="accent5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21058" y="5329141"/>
            <a:ext cx="1139714" cy="1"/>
          </a:xfrm>
          <a:prstGeom prst="line">
            <a:avLst/>
          </a:prstGeom>
          <a:ln w="38100" cmpd="sng">
            <a:solidFill>
              <a:schemeClr val="accent5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images-60.jpe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0" y="328295"/>
            <a:ext cx="2206783" cy="668931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4401931" y="1530364"/>
            <a:ext cx="1421091" cy="902409"/>
            <a:chOff x="4859808" y="965613"/>
            <a:chExt cx="1157814" cy="797155"/>
          </a:xfrm>
        </p:grpSpPr>
        <p:grpSp>
          <p:nvGrpSpPr>
            <p:cNvPr id="103" name="Group 102"/>
            <p:cNvGrpSpPr/>
            <p:nvPr/>
          </p:nvGrpSpPr>
          <p:grpSpPr>
            <a:xfrm>
              <a:off x="4976603" y="965613"/>
              <a:ext cx="913069" cy="606277"/>
              <a:chOff x="4238815" y="3184733"/>
              <a:chExt cx="953851" cy="633356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24207" y="3184733"/>
                <a:ext cx="406589" cy="406589"/>
              </a:xfrm>
              <a:prstGeom prst="rect">
                <a:avLst/>
              </a:prstGeom>
              <a:noFill/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4238815" y="3601068"/>
                <a:ext cx="953851" cy="217021"/>
              </a:xfrm>
              <a:prstGeom prst="rect">
                <a:avLst/>
              </a:prstGeom>
              <a:noFill/>
            </p:spPr>
            <p:txBody>
              <a:bodyPr wrap="square" lIns="91428" tIns="45715" rIns="91428" bIns="45715" rtlCol="0">
                <a:spAutoFit/>
              </a:bodyPr>
              <a:lstStyle>
                <a:defPPr>
                  <a:defRPr lang="en-US"/>
                </a:defPPr>
                <a:lvl1pPr algn="ctr">
                  <a:defRPr sz="1200" b="1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</a:defRPr>
                </a:lvl1pPr>
              </a:lstStyle>
              <a:p>
                <a:pPr defTabSz="685698">
                  <a:defRPr/>
                </a:pPr>
                <a:r>
                  <a:rPr lang="en-US" b="0" i="1" kern="0" dirty="0">
                    <a:solidFill>
                      <a:srgbClr val="42368F">
                        <a:lumMod val="7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Policy Server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859808" y="1562768"/>
              <a:ext cx="1157814" cy="200000"/>
            </a:xfrm>
            <a:prstGeom prst="rect">
              <a:avLst/>
            </a:prstGeom>
            <a:noFill/>
          </p:spPr>
          <p:txBody>
            <a:bodyPr wrap="square" lIns="0" tIns="45715" rIns="0" bIns="45715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accent1"/>
                  </a:solidFill>
                  <a:latin typeface="Calibri"/>
                  <a:ea typeface="Calibri"/>
                  <a:cs typeface="Calibri"/>
                </a:defRPr>
              </a:lvl1pPr>
            </a:lstStyle>
            <a:p>
              <a:pPr defTabSz="685698">
                <a:lnSpc>
                  <a:spcPct val="85000"/>
                </a:lnSpc>
                <a:defRPr/>
              </a:pPr>
              <a:r>
                <a:rPr lang="en-US" sz="1333" b="0" u="sng" kern="0" dirty="0">
                  <a:solidFill>
                    <a:srgbClr val="42368F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 Single Sign-On </a:t>
              </a:r>
            </a:p>
          </p:txBody>
        </p:sp>
      </p:grp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6009179" y="5304588"/>
            <a:ext cx="1687683" cy="24553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44838" y="5485525"/>
            <a:ext cx="1046951" cy="3952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355" rIns="0" bIns="91355" rtlCol="0" anchor="ctr" anchorCtr="0">
            <a:noAutofit/>
          </a:bodyPr>
          <a:lstStyle/>
          <a:p>
            <a:pPr algn="ctr" defTabSz="914400">
              <a:defRPr/>
            </a:pPr>
            <a:r>
              <a:rPr lang="en-US" sz="1200" kern="0" dirty="0" err="1">
                <a:solidFill>
                  <a:srgbClr val="42368F">
                    <a:lumMod val="75000"/>
                  </a:srgbClr>
                </a:solidFill>
              </a:rPr>
              <a:t>Auth</a:t>
            </a:r>
            <a:r>
              <a:rPr lang="en-US" sz="1200" kern="0" dirty="0">
                <a:solidFill>
                  <a:srgbClr val="42368F">
                    <a:lumMod val="75000"/>
                  </a:srgbClr>
                </a:solidFill>
              </a:rPr>
              <a:t> and Risk Services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53894" y="5589463"/>
            <a:ext cx="1562519" cy="451769"/>
          </a:xfrm>
          <a:prstGeom prst="rect">
            <a:avLst/>
          </a:prstGeom>
          <a:noFill/>
        </p:spPr>
        <p:txBody>
          <a:bodyPr wrap="square" tIns="91355" bIns="91355" rtlCol="0" anchor="ctr" anchorCtr="0">
            <a:noAutofit/>
          </a:bodyPr>
          <a:lstStyle/>
          <a:p>
            <a:pPr marL="171450" indent="-171450" defTabSz="914400">
              <a:buFont typeface="Wingdings" panose="05000000000000000000" pitchFamily="2" charset="2"/>
              <a:buChar char="ü"/>
              <a:defRPr/>
            </a:pPr>
            <a:r>
              <a:rPr lang="en-US" sz="1000" kern="0" dirty="0">
                <a:solidFill>
                  <a:srgbClr val="0078E3">
                    <a:lumMod val="50000"/>
                  </a:srgbClr>
                </a:solidFill>
              </a:rPr>
              <a:t>Risk Engine</a:t>
            </a:r>
          </a:p>
          <a:p>
            <a:pPr marL="171450" indent="-171450" defTabSz="914400">
              <a:buFont typeface="Wingdings" panose="05000000000000000000" pitchFamily="2" charset="2"/>
              <a:buChar char="ü"/>
              <a:defRPr/>
            </a:pPr>
            <a:r>
              <a:rPr lang="en-US" sz="1000" kern="0" dirty="0">
                <a:solidFill>
                  <a:srgbClr val="0078E3">
                    <a:lumMod val="50000"/>
                  </a:srgbClr>
                </a:solidFill>
              </a:rPr>
              <a:t>Rules &amp; Policies</a:t>
            </a:r>
          </a:p>
          <a:p>
            <a:pPr marL="171450" indent="-171450" defTabSz="914400">
              <a:buFont typeface="Wingdings" panose="05000000000000000000" pitchFamily="2" charset="2"/>
              <a:buChar char="ü"/>
              <a:defRPr/>
            </a:pPr>
            <a:r>
              <a:rPr lang="en-US" sz="1000" kern="0" dirty="0">
                <a:solidFill>
                  <a:srgbClr val="0078E3">
                    <a:lumMod val="50000"/>
                  </a:srgbClr>
                </a:solidFill>
              </a:rPr>
              <a:t>Strong Authentication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311090" y="4911516"/>
            <a:ext cx="1325579" cy="643733"/>
            <a:chOff x="5064112" y="3423426"/>
            <a:chExt cx="1325579" cy="643733"/>
          </a:xfrm>
          <a:noFill/>
        </p:grpSpPr>
        <p:pic>
          <p:nvPicPr>
            <p:cNvPr id="129" name="Picture 128" descr="Mobility_22_secure.eps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4112" y="3432315"/>
              <a:ext cx="634844" cy="634844"/>
            </a:xfrm>
            <a:prstGeom prst="rect">
              <a:avLst/>
            </a:prstGeom>
            <a:grpFill/>
          </p:spPr>
        </p:pic>
        <p:pic>
          <p:nvPicPr>
            <p:cNvPr id="130" name="Picture 129" descr="Mobility_33_content_access_across_devices.eps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57036" y="3423426"/>
              <a:ext cx="632655" cy="634844"/>
            </a:xfrm>
            <a:prstGeom prst="rect">
              <a:avLst/>
            </a:prstGeom>
            <a:grpFill/>
          </p:spPr>
        </p:pic>
      </p:grpSp>
      <p:cxnSp>
        <p:nvCxnSpPr>
          <p:cNvPr id="123" name="Straight Connector 122"/>
          <p:cNvCxnSpPr>
            <a:cxnSpLocks/>
          </p:cNvCxnSpPr>
          <p:nvPr/>
        </p:nvCxnSpPr>
        <p:spPr>
          <a:xfrm flipV="1">
            <a:off x="3385038" y="2034738"/>
            <a:ext cx="687021" cy="599473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5" y="3241092"/>
            <a:ext cx="967114" cy="82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5239" y="2596722"/>
            <a:ext cx="1031919" cy="1031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9106" y="2966101"/>
            <a:ext cx="1050542" cy="105054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955033" y="992870"/>
            <a:ext cx="2062571" cy="370444"/>
          </a:xfrm>
          <a:prstGeom prst="rect">
            <a:avLst/>
          </a:prstGeom>
          <a:noFill/>
          <a:ln w="12700" cmpd="sng">
            <a:solidFill>
              <a:schemeClr val="bg1"/>
            </a:solidFill>
          </a:ln>
        </p:spPr>
        <p:txBody>
          <a:bodyPr wrap="none" tIns="121807" bIns="121807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3B2259"/>
                </a:solidFill>
                <a:latin typeface="+mj-lt"/>
                <a:ea typeface="+mj-ea"/>
                <a:cs typeface="+mj-cs"/>
              </a:rPr>
              <a:t>networks: Private VPC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2996A2-CA20-F74B-A7F6-D024BE7F58E7}"/>
              </a:ext>
            </a:extLst>
          </p:cNvPr>
          <p:cNvCxnSpPr>
            <a:cxnSpLocks/>
          </p:cNvCxnSpPr>
          <p:nvPr/>
        </p:nvCxnSpPr>
        <p:spPr>
          <a:xfrm>
            <a:off x="4008259" y="3603859"/>
            <a:ext cx="1814763" cy="0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A53EF3D-240C-F249-A6F2-0E285EC2A7CE}"/>
              </a:ext>
            </a:extLst>
          </p:cNvPr>
          <p:cNvCxnSpPr>
            <a:cxnSpLocks/>
          </p:cNvCxnSpPr>
          <p:nvPr/>
        </p:nvCxnSpPr>
        <p:spPr>
          <a:xfrm flipV="1">
            <a:off x="5622798" y="3991203"/>
            <a:ext cx="687021" cy="599473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026A8A-1D74-C143-9624-3492D4E16BF7}"/>
              </a:ext>
            </a:extLst>
          </p:cNvPr>
          <p:cNvCxnSpPr>
            <a:cxnSpLocks/>
          </p:cNvCxnSpPr>
          <p:nvPr/>
        </p:nvCxnSpPr>
        <p:spPr>
          <a:xfrm flipH="1" flipV="1">
            <a:off x="4020975" y="4016644"/>
            <a:ext cx="544356" cy="526642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D06A01D-EB4C-444F-A2D6-559D251D5823}"/>
              </a:ext>
            </a:extLst>
          </p:cNvPr>
          <p:cNvCxnSpPr>
            <a:cxnSpLocks/>
          </p:cNvCxnSpPr>
          <p:nvPr/>
        </p:nvCxnSpPr>
        <p:spPr>
          <a:xfrm flipV="1">
            <a:off x="5240811" y="2670621"/>
            <a:ext cx="0" cy="1786616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208B89-F4F3-8B44-9529-F726D3057EA2}"/>
              </a:ext>
            </a:extLst>
          </p:cNvPr>
          <p:cNvSpPr txBox="1"/>
          <p:nvPr/>
        </p:nvSpPr>
        <p:spPr>
          <a:xfrm>
            <a:off x="916155" y="1219313"/>
            <a:ext cx="3433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 Voice Skill +</a:t>
            </a:r>
          </a:p>
          <a:p>
            <a:r>
              <a:rPr lang="en-US" b="1" dirty="0"/>
              <a:t>AWS Lambda +</a:t>
            </a:r>
          </a:p>
          <a:p>
            <a:r>
              <a:rPr lang="en-US" b="1" dirty="0"/>
              <a:t>CA Rapid App Security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704CC5-4B07-444E-B2E8-740C236571E7}"/>
              </a:ext>
            </a:extLst>
          </p:cNvPr>
          <p:cNvSpPr txBox="1"/>
          <p:nvPr/>
        </p:nvSpPr>
        <p:spPr>
          <a:xfrm>
            <a:off x="5828994" y="2714210"/>
            <a:ext cx="1687161" cy="385446"/>
          </a:xfrm>
          <a:prstGeom prst="rect">
            <a:avLst/>
          </a:prstGeom>
          <a:noFill/>
        </p:spPr>
        <p:txBody>
          <a:bodyPr wrap="square" tIns="121920" bIns="121920" rtlCol="0" anchor="ctr" anchorCtr="0">
            <a:no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3B2259"/>
                </a:solidFill>
                <a:latin typeface="+mj-lt"/>
                <a:ea typeface="+mj-ea"/>
                <a:cs typeface="+mj-cs"/>
              </a:rPr>
              <a:t>AWS skill</a:t>
            </a:r>
          </a:p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3B2259"/>
                </a:solidFill>
                <a:latin typeface="+mj-lt"/>
                <a:ea typeface="+mj-ea"/>
                <a:cs typeface="+mj-cs"/>
              </a:rPr>
              <a:t>“APIM demo”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A379A17-ADB3-DA43-B8A1-DB0CF0A10B06}"/>
              </a:ext>
            </a:extLst>
          </p:cNvPr>
          <p:cNvSpPr/>
          <p:nvPr/>
        </p:nvSpPr>
        <p:spPr>
          <a:xfrm>
            <a:off x="330892" y="902328"/>
            <a:ext cx="6899697" cy="5321688"/>
          </a:xfrm>
          <a:prstGeom prst="roundRect">
            <a:avLst/>
          </a:prstGeom>
          <a:noFill/>
          <a:ln w="3175" cap="flat" cmpd="sng" algn="ctr">
            <a:solidFill>
              <a:srgbClr val="00B0F0"/>
            </a:solidFill>
            <a:prstDash val="solid"/>
          </a:ln>
          <a:effectLst/>
        </p:spPr>
        <p:txBody>
          <a:bodyPr vert="horz" lIns="121920" tIns="121920" rIns="121920" bIns="121920" rtlCol="0" anchor="ctr"/>
          <a:lstStyle/>
          <a:p>
            <a:pPr algn="ctr" defTabSz="1219080">
              <a:lnSpc>
                <a:spcPts val="2293"/>
              </a:lnSpc>
              <a:buClr>
                <a:srgbClr val="FFFFFF"/>
              </a:buClr>
            </a:pPr>
            <a:endParaRPr lang="en-US" sz="1600" kern="0" dirty="0">
              <a:solidFill>
                <a:srgbClr val="22475C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04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4E3984-8241-49B0-B6C8-833D0C436B91}"/>
              </a:ext>
            </a:extLst>
          </p:cNvPr>
          <p:cNvSpPr/>
          <p:nvPr/>
        </p:nvSpPr>
        <p:spPr>
          <a:xfrm>
            <a:off x="8104612" y="3797941"/>
            <a:ext cx="1973523" cy="1324455"/>
          </a:xfrm>
          <a:prstGeom prst="round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vert="horz" lIns="121920" tIns="121920" rIns="121920" bIns="121920" rtlCol="0" anchor="ctr"/>
          <a:lstStyle/>
          <a:p>
            <a:pPr algn="ctr" defTabSz="1219170">
              <a:lnSpc>
                <a:spcPts val="2293"/>
              </a:lnSpc>
              <a:buClr>
                <a:srgbClr val="FFFFFF"/>
              </a:buClr>
            </a:pPr>
            <a:endParaRPr lang="en-US" sz="16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119345-8AE1-4EE6-B31C-D4F807E3D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1539" y="886447"/>
          <a:ext cx="4253192" cy="522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192">
                  <a:extLst>
                    <a:ext uri="{9D8B030D-6E8A-4147-A177-3AD203B41FA5}">
                      <a16:colId xmlns:a16="http://schemas.microsoft.com/office/drawing/2014/main" val="94106122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Business Scenarios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94554427"/>
                  </a:ext>
                </a:extLst>
              </a:tr>
              <a:tr h="2174240">
                <a:tc>
                  <a:txBody>
                    <a:bodyPr/>
                    <a:lstStyle/>
                    <a:p>
                      <a:pPr lvl="0"/>
                      <a:r>
                        <a:rPr lang="en-GB" sz="13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Banking: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Login via echo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check balance via echo.   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request transfer fund via echo between accounts in 2 separate banks. 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Risk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Amt, Device DNA: 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If  Amt &lt;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stepup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step up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If  Amt &gt;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stepup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voice based FIDO step up via mobile app on mobile device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199739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lvl="0"/>
                      <a:r>
                        <a:rPr lang="en-GB" sz="13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Ecommerce ( Digital purchase/ Digital Payment): 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Look up an item via echo 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check price via echo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Request Buy Item(s) via echo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Provide credit card via echo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Credit card</a:t>
                      </a:r>
                      <a:endParaRPr lang="en-US" sz="13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Amt, Device DNA: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If Amt &lt;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stepup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step up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If Amt &gt;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stepup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</a:t>
                      </a:r>
                      <a:r>
                        <a:rPr lang="en-GB" sz="13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voice based FIDO step up via mobile app on mobile device 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0571233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70B964E-FD87-4BBD-B6C9-840F73CC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" y="886447"/>
            <a:ext cx="7853845" cy="4419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FA446F-3357-4BA4-9680-2BA4A517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33" y="5306047"/>
            <a:ext cx="2429637" cy="14867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E3E838-C5E4-4830-817B-80E923B4C354}"/>
              </a:ext>
            </a:extLst>
          </p:cNvPr>
          <p:cNvSpPr/>
          <p:nvPr/>
        </p:nvSpPr>
        <p:spPr>
          <a:xfrm>
            <a:off x="184710" y="133386"/>
            <a:ext cx="7428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Balancing Experience with Trust… </a:t>
            </a:r>
          </a:p>
        </p:txBody>
      </p:sp>
    </p:spTree>
    <p:extLst>
      <p:ext uri="{BB962C8B-B14F-4D97-AF65-F5344CB8AC3E}">
        <p14:creationId xmlns:p14="http://schemas.microsoft.com/office/powerpoint/2010/main" val="8066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4E3984-8241-49B0-B6C8-833D0C436B91}"/>
              </a:ext>
            </a:extLst>
          </p:cNvPr>
          <p:cNvSpPr/>
          <p:nvPr/>
        </p:nvSpPr>
        <p:spPr>
          <a:xfrm>
            <a:off x="8104613" y="3797942"/>
            <a:ext cx="1973523" cy="1324455"/>
          </a:xfrm>
          <a:prstGeom prst="round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vert="horz" lIns="121920" tIns="121920" rIns="121920" bIns="121920" rtlCol="0" anchor="ctr"/>
          <a:lstStyle/>
          <a:p>
            <a:pPr algn="ctr" defTabSz="1219140">
              <a:lnSpc>
                <a:spcPts val="2293"/>
              </a:lnSpc>
              <a:buClr>
                <a:srgbClr val="FFFFFF"/>
              </a:buClr>
            </a:pPr>
            <a:endParaRPr lang="en-US" sz="16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EFE5D-2127-46FC-BE1D-734B6418A290}"/>
              </a:ext>
            </a:extLst>
          </p:cNvPr>
          <p:cNvSpPr/>
          <p:nvPr/>
        </p:nvSpPr>
        <p:spPr>
          <a:xfrm>
            <a:off x="108969" y="282473"/>
            <a:ext cx="7428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Balancing Experience with Trust…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3FED9-CE3D-4328-8DA3-FDD24919D221}"/>
              </a:ext>
            </a:extLst>
          </p:cNvPr>
          <p:cNvSpPr txBox="1"/>
          <p:nvPr/>
        </p:nvSpPr>
        <p:spPr>
          <a:xfrm>
            <a:off x="1419226" y="2009775"/>
            <a:ext cx="1638300" cy="266700"/>
          </a:xfrm>
          <a:prstGeom prst="rect">
            <a:avLst/>
          </a:prstGeom>
          <a:solidFill>
            <a:schemeClr val="bg1"/>
          </a:solidFill>
        </p:spPr>
        <p:txBody>
          <a:bodyPr wrap="square" tIns="121920" bIns="121920" rtlCol="0" anchor="ctr" anchorCtr="0">
            <a:noAutofit/>
          </a:bodyPr>
          <a:lstStyle/>
          <a:p>
            <a:r>
              <a:rPr lang="en-US" sz="1467" b="1" dirty="0">
                <a:solidFill>
                  <a:srgbClr val="7030A0"/>
                </a:solidFill>
              </a:rPr>
              <a:t>CA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E78A-8203-BE48-845D-67BEB7AD5EFA}"/>
              </a:ext>
            </a:extLst>
          </p:cNvPr>
          <p:cNvSpPr txBox="1"/>
          <p:nvPr/>
        </p:nvSpPr>
        <p:spPr>
          <a:xfrm>
            <a:off x="8085156" y="938859"/>
            <a:ext cx="36396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## Speaking Flow ##</a:t>
            </a:r>
          </a:p>
          <a:p>
            <a:endParaRPr lang="en-US" dirty="0"/>
          </a:p>
          <a:p>
            <a:r>
              <a:rPr lang="en-US" dirty="0"/>
              <a:t>(user) Load voice demo</a:t>
            </a:r>
          </a:p>
          <a:p>
            <a:r>
              <a:rPr lang="en-US" dirty="0"/>
              <a:t>(</a:t>
            </a:r>
            <a:r>
              <a:rPr lang="en-US" dirty="0" err="1"/>
              <a:t>avs</a:t>
            </a:r>
            <a:r>
              <a:rPr lang="en-US" dirty="0"/>
              <a:t>) Welcome to the CA Alexa demo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(user) hello gateway</a:t>
            </a:r>
          </a:p>
          <a:p>
            <a:r>
              <a:rPr lang="en-US" dirty="0"/>
              <a:t>(</a:t>
            </a:r>
            <a:r>
              <a:rPr lang="en-US" dirty="0" err="1"/>
              <a:t>avs</a:t>
            </a:r>
            <a:r>
              <a:rPr lang="en-US" dirty="0"/>
              <a:t>) Hello from the gateway</a:t>
            </a:r>
          </a:p>
          <a:p>
            <a:r>
              <a:rPr lang="en-US" dirty="0"/>
              <a:t>          Connection is valid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(user) request with token</a:t>
            </a:r>
          </a:p>
          <a:p>
            <a:r>
              <a:rPr lang="en-US" dirty="0"/>
              <a:t>(</a:t>
            </a:r>
            <a:r>
              <a:rPr lang="en-US" dirty="0" err="1"/>
              <a:t>avs</a:t>
            </a:r>
            <a:r>
              <a:rPr lang="en-US" dirty="0"/>
              <a:t>) OAuth token valid (</a:t>
            </a:r>
            <a:r>
              <a:rPr lang="en-US" i="1" dirty="0"/>
              <a:t>if present</a:t>
            </a:r>
            <a:r>
              <a:rPr lang="en-US" dirty="0"/>
              <a:t>)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(user) OTP service</a:t>
            </a:r>
          </a:p>
          <a:p>
            <a:r>
              <a:rPr lang="en-US" dirty="0"/>
              <a:t>(</a:t>
            </a:r>
            <a:r>
              <a:rPr lang="en-US" dirty="0" err="1"/>
              <a:t>avs</a:t>
            </a:r>
            <a:r>
              <a:rPr lang="en-US" dirty="0"/>
              <a:t>) Pin sent </a:t>
            </a:r>
          </a:p>
          <a:p>
            <a:r>
              <a:rPr lang="en-US" dirty="0"/>
              <a:t>              &lt; OR &gt;</a:t>
            </a:r>
          </a:p>
          <a:p>
            <a:r>
              <a:rPr lang="en-US" dirty="0"/>
              <a:t>          Here is the secret resource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(user) enter pin {PIN}</a:t>
            </a:r>
          </a:p>
          <a:p>
            <a:r>
              <a:rPr lang="en-US" dirty="0"/>
              <a:t>(</a:t>
            </a:r>
            <a:r>
              <a:rPr lang="en-US" dirty="0" err="1"/>
              <a:t>avs</a:t>
            </a:r>
            <a:r>
              <a:rPr lang="en-US" dirty="0"/>
              <a:t>) Accepted. Resource </a:t>
            </a:r>
            <a:r>
              <a:rPr lang="en-US" dirty="0" err="1"/>
              <a:t>ulocked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6349D-FD5E-384C-BDEA-F6E4680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7" y="1527639"/>
            <a:ext cx="7683311" cy="507889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2C4746-1F0C-4D41-ABFB-1CE581BC97F7}"/>
              </a:ext>
            </a:extLst>
          </p:cNvPr>
          <p:cNvSpPr/>
          <p:nvPr/>
        </p:nvSpPr>
        <p:spPr>
          <a:xfrm>
            <a:off x="8006669" y="636416"/>
            <a:ext cx="3989017" cy="5934754"/>
          </a:xfrm>
          <a:prstGeom prst="roundRect">
            <a:avLst/>
          </a:prstGeom>
          <a:noFill/>
          <a:ln w="3175" cap="flat" cmpd="sng" algn="ctr">
            <a:solidFill>
              <a:srgbClr val="00B0F0"/>
            </a:solidFill>
            <a:prstDash val="solid"/>
          </a:ln>
          <a:effectLst/>
        </p:spPr>
        <p:txBody>
          <a:bodyPr vert="horz" lIns="121920" tIns="121920" rIns="121920" bIns="121920" rtlCol="0" anchor="ctr"/>
          <a:lstStyle/>
          <a:p>
            <a:pPr algn="ctr" defTabSz="1219080">
              <a:lnSpc>
                <a:spcPts val="2293"/>
              </a:lnSpc>
              <a:buClr>
                <a:srgbClr val="FFFFFF"/>
              </a:buClr>
            </a:pPr>
            <a:endParaRPr lang="en-US" sz="1600" kern="0" dirty="0">
              <a:solidFill>
                <a:srgbClr val="22475C"/>
              </a:solidFill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442E0E-CCD2-3548-B493-1E7D1CEC9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85493"/>
              </p:ext>
            </p:extLst>
          </p:nvPr>
        </p:nvGraphicFramePr>
        <p:xfrm>
          <a:off x="464949" y="309967"/>
          <a:ext cx="11360257" cy="5904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4646">
                  <a:extLst>
                    <a:ext uri="{9D8B030D-6E8A-4147-A177-3AD203B41FA5}">
                      <a16:colId xmlns:a16="http://schemas.microsoft.com/office/drawing/2014/main" val="3653829187"/>
                    </a:ext>
                  </a:extLst>
                </a:gridCol>
                <a:gridCol w="3628213">
                  <a:extLst>
                    <a:ext uri="{9D8B030D-6E8A-4147-A177-3AD203B41FA5}">
                      <a16:colId xmlns:a16="http://schemas.microsoft.com/office/drawing/2014/main" val="1189301013"/>
                    </a:ext>
                  </a:extLst>
                </a:gridCol>
                <a:gridCol w="3897398">
                  <a:extLst>
                    <a:ext uri="{9D8B030D-6E8A-4147-A177-3AD203B41FA5}">
                      <a16:colId xmlns:a16="http://schemas.microsoft.com/office/drawing/2014/main" val="396431945"/>
                    </a:ext>
                  </a:extLst>
                </a:gridCol>
              </a:tblGrid>
              <a:tr h="6563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Alexa 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72464"/>
                  </a:ext>
                </a:extLst>
              </a:tr>
              <a:tr h="982784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Connect Alexa to 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Alexa, load voice 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Initialize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190809"/>
                  </a:ext>
                </a:extLst>
              </a:tr>
              <a:tr h="947936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Connect Alexa to APIM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Connect API through GW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897823"/>
                  </a:ext>
                </a:extLst>
              </a:tr>
              <a:tr h="1050165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Secure API w/ OAuth (</a:t>
                      </a:r>
                      <a:r>
                        <a:rPr lang="en-US" sz="2400" i="0" dirty="0" err="1"/>
                        <a:t>AuthZ</a:t>
                      </a:r>
                      <a:r>
                        <a:rPr lang="en-US" sz="2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with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Validate OAuth and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042353"/>
                  </a:ext>
                </a:extLst>
              </a:tr>
              <a:tr h="954908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Issue </a:t>
                      </a:r>
                      <a:r>
                        <a:rPr lang="en-US" sz="2400" i="0" dirty="0" err="1"/>
                        <a:t>Twilio</a:t>
                      </a:r>
                      <a:r>
                        <a:rPr lang="en-US" sz="2400" i="0" dirty="0"/>
                        <a:t> OTP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MFA requirement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68102"/>
                  </a:ext>
                </a:extLst>
              </a:tr>
              <a:tr h="656353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Submit OTP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pin 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Validate </a:t>
                      </a:r>
                      <a:r>
                        <a:rPr lang="en-US" sz="2400" i="1" dirty="0" err="1"/>
                        <a:t>Twilio</a:t>
                      </a:r>
                      <a:r>
                        <a:rPr lang="en-US" sz="2400" i="1" dirty="0"/>
                        <a:t> SMS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411697"/>
                  </a:ext>
                </a:extLst>
              </a:tr>
              <a:tr h="656353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Close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Log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Clear OTP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3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263</Words>
  <Application>Microsoft Macintosh PowerPoint</Application>
  <PresentationFormat>Widescreen</PresentationFormat>
  <Paragraphs>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Day, Aric W</dc:creator>
  <cp:lastModifiedBy>Day, Aric W</cp:lastModifiedBy>
  <cp:revision>9</cp:revision>
  <dcterms:created xsi:type="dcterms:W3CDTF">2018-05-10T20:25:27Z</dcterms:created>
  <dcterms:modified xsi:type="dcterms:W3CDTF">2018-05-16T20:55:30Z</dcterms:modified>
</cp:coreProperties>
</file>