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Maven Pro Regular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Regular-bold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Power Plant Case Study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Indian company managed their data and discovered valuable information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4" name="Google Shape;28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Volume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Power Plants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34 Days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22 Inverters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15 Minute Snapshot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 Tables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 Attributes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Approximately</a:t>
            </a:r>
            <a:r>
              <a:rPr lang="en" sz="1600"/>
              <a:t> 150,000 Records</a:t>
            </a:r>
            <a:endParaRPr sz="1600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89" name="Google Shape;28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Variety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2" name="Google Shape;29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MySQL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PostgreSQL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SQL Server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File.csv</a:t>
            </a:r>
            <a:endParaRPr sz="1600"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4" name="Google Shape;29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Value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7" name="Google Shape;29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Predicting power generation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Forecasting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faulty equipment</a:t>
            </a:r>
            <a:endParaRPr sz="1600"/>
          </a:p>
        </p:txBody>
      </p:sp>
      <p:sp>
        <p:nvSpPr>
          <p:cNvPr id="298" name="Google Shape;298;p14"/>
          <p:cNvSpPr/>
          <p:nvPr/>
        </p:nvSpPr>
        <p:spPr>
          <a:xfrm>
            <a:off x="431925" y="346375"/>
            <a:ext cx="5780700" cy="5883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The Problem</a:t>
            </a:r>
            <a:endParaRPr sz="3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6212625" y="346375"/>
            <a:ext cx="864600" cy="588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7081400" y="346375"/>
            <a:ext cx="864600" cy="588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7946000" y="346375"/>
            <a:ext cx="864600" cy="588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Challenges</a:t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Collection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309" name="Google Shape;309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Large Volume &amp; Variety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PostgreSQL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SQL Server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File.csv</a:t>
            </a:r>
            <a:endParaRPr sz="1600"/>
          </a:p>
        </p:txBody>
      </p:sp>
      <p:sp>
        <p:nvSpPr>
          <p:cNvPr id="310" name="Google Shape;310;p15"/>
          <p:cNvSpPr/>
          <p:nvPr/>
        </p:nvSpPr>
        <p:spPr>
          <a:xfrm>
            <a:off x="3004689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 txBox="1"/>
          <p:nvPr>
            <p:ph idx="4294967295" type="body"/>
          </p:nvPr>
        </p:nvSpPr>
        <p:spPr>
          <a:xfrm>
            <a:off x="3296063" y="1451575"/>
            <a:ext cx="254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Ingestion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312" name="Google Shape;312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Organizing Data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Query jobs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Big Data File System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Data Lake</a:t>
            </a:r>
            <a:endParaRPr sz="1600"/>
          </a:p>
        </p:txBody>
      </p:sp>
      <p:sp>
        <p:nvSpPr>
          <p:cNvPr id="313" name="Google Shape;313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"/>
          <p:cNvSpPr txBox="1"/>
          <p:nvPr>
            <p:ph idx="4294967295" type="body"/>
          </p:nvPr>
        </p:nvSpPr>
        <p:spPr>
          <a:xfrm>
            <a:off x="6254225" y="1451575"/>
            <a:ext cx="2454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Preparation &amp; Computation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315" name="Google Shape;315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Warehousing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Parallel</a:t>
            </a:r>
            <a:r>
              <a:rPr lang="en" sz="1600"/>
              <a:t> Processing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Batch Runners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Data Warehouse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type="title"/>
          </p:nvPr>
        </p:nvSpPr>
        <p:spPr>
          <a:xfrm>
            <a:off x="824000" y="1613825"/>
            <a:ext cx="606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Hadoop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25" name="Google Shape;325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E39A3A"/>
              </a:gs>
              <a:gs pos="100000">
                <a:srgbClr val="825419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HDFS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27" name="Google Shape;327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28" name="Google Shape;328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" name="Google Shape;329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gradFill>
              <a:gsLst>
                <a:gs pos="0">
                  <a:srgbClr val="E39A3A"/>
                </a:gs>
                <a:gs pos="100000">
                  <a:srgbClr val="82541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Lake</a:t>
            </a:r>
            <a:endParaRPr sz="1600"/>
          </a:p>
        </p:txBody>
      </p:sp>
      <p:sp>
        <p:nvSpPr>
          <p:cNvPr descr="Background pointer shape in timeline graphic" id="331" name="Google Shape;331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E39A3A"/>
              </a:gs>
              <a:gs pos="100000">
                <a:srgbClr val="825419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RAW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33" name="Google Shape;333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334" name="Google Shape;334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5" name="Google Shape;335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gradFill>
              <a:gsLst>
                <a:gs pos="0">
                  <a:srgbClr val="E39A3A"/>
                </a:gs>
                <a:gs pos="100000">
                  <a:srgbClr val="82541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Ingest organized data in its original format</a:t>
            </a:r>
            <a:endParaRPr sz="1600"/>
          </a:p>
        </p:txBody>
      </p:sp>
      <p:sp>
        <p:nvSpPr>
          <p:cNvPr descr="Background pointer shape in timeline graphic" id="337" name="Google Shape;337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E39A3A"/>
              </a:gs>
              <a:gs pos="100000">
                <a:srgbClr val="825419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DSL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39" name="Google Shape;339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340" name="Google Shape;340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1" name="Google Shape;341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gradFill>
              <a:gsLst>
                <a:gs pos="0">
                  <a:srgbClr val="E39A3A"/>
                </a:gs>
                <a:gs pos="100000">
                  <a:srgbClr val="82541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Service Layer is independent of physical schema</a:t>
            </a:r>
            <a:endParaRPr sz="1600"/>
          </a:p>
        </p:txBody>
      </p:sp>
      <p:sp>
        <p:nvSpPr>
          <p:cNvPr descr="Background pointer shape in timeline graphic" id="343" name="Google Shape;343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E39A3A"/>
              </a:gs>
              <a:gs pos="100000">
                <a:srgbClr val="825419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Integration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45" name="Google Shape;345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46" name="Google Shape;346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" name="Google Shape;347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gradFill>
              <a:gsLst>
                <a:gs pos="0">
                  <a:srgbClr val="E39A3A"/>
                </a:gs>
                <a:gs pos="100000">
                  <a:srgbClr val="82541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Integrate data between HIVE and HBase</a:t>
            </a:r>
            <a:endParaRPr sz="1600"/>
          </a:p>
        </p:txBody>
      </p:sp>
      <p:sp>
        <p:nvSpPr>
          <p:cNvPr descr="Background pointer shape in timeline graphic" id="349" name="Google Shape;349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E39A3A"/>
              </a:gs>
              <a:gs pos="100000">
                <a:srgbClr val="825419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HBase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51" name="Google Shape;351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52" name="Google Shape;352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3" name="Google Shape;353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gradFill>
              <a:gsLst>
                <a:gs pos="0">
                  <a:srgbClr val="E39A3A"/>
                </a:gs>
                <a:gs pos="100000">
                  <a:srgbClr val="82541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warehouse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>
            <p:ph type="title"/>
          </p:nvPr>
        </p:nvSpPr>
        <p:spPr>
          <a:xfrm>
            <a:off x="528800" y="173550"/>
            <a:ext cx="1888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Pipeline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3698843" y="428908"/>
            <a:ext cx="17463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HBase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6221578" y="1648218"/>
            <a:ext cx="17463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RAW</a:t>
            </a:r>
            <a:endParaRPr b="1" sz="1200"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3698846" y="1648390"/>
            <a:ext cx="17463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DSL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729429" y="4206700"/>
            <a:ext cx="17463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636363"/>
              </a:gs>
              <a:gs pos="100000">
                <a:srgbClr val="22222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2705274" y="4206700"/>
            <a:ext cx="17463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636363"/>
              </a:gs>
              <a:gs pos="100000">
                <a:srgbClr val="222222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PostgreSQL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4681108" y="4206700"/>
            <a:ext cx="17463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636363"/>
              </a:gs>
              <a:gs pos="100000">
                <a:srgbClr val="22222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SQL Server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6668264" y="4206700"/>
            <a:ext cx="17463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636363"/>
              </a:gs>
              <a:gs pos="100000">
                <a:srgbClr val="222222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File.csv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2596048" y="2867894"/>
            <a:ext cx="39519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7DAFAF"/>
              </a:gs>
              <a:gs pos="100000">
                <a:srgbClr val="46636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Hadoop File System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8" name="Google Shape;368;p18"/>
          <p:cNvCxnSpPr>
            <a:stCxn id="363" idx="0"/>
            <a:endCxn id="367" idx="2"/>
          </p:cNvCxnSpPr>
          <p:nvPr/>
        </p:nvCxnSpPr>
        <p:spPr>
          <a:xfrm flipH="1" rot="10800000">
            <a:off x="1602579" y="3375700"/>
            <a:ext cx="29694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18"/>
          <p:cNvCxnSpPr>
            <a:stCxn id="364" idx="0"/>
            <a:endCxn id="367" idx="2"/>
          </p:cNvCxnSpPr>
          <p:nvPr/>
        </p:nvCxnSpPr>
        <p:spPr>
          <a:xfrm flipH="1" rot="10800000">
            <a:off x="3578424" y="3375700"/>
            <a:ext cx="9936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18"/>
          <p:cNvCxnSpPr>
            <a:stCxn id="365" idx="0"/>
            <a:endCxn id="367" idx="2"/>
          </p:cNvCxnSpPr>
          <p:nvPr/>
        </p:nvCxnSpPr>
        <p:spPr>
          <a:xfrm rot="10800000">
            <a:off x="4572058" y="3375700"/>
            <a:ext cx="9822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18"/>
          <p:cNvCxnSpPr>
            <a:stCxn id="366" idx="0"/>
            <a:endCxn id="367" idx="2"/>
          </p:cNvCxnSpPr>
          <p:nvPr/>
        </p:nvCxnSpPr>
        <p:spPr>
          <a:xfrm rot="10800000">
            <a:off x="4572014" y="3375700"/>
            <a:ext cx="29694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18"/>
          <p:cNvCxnSpPr>
            <a:stCxn id="361" idx="1"/>
            <a:endCxn id="362" idx="3"/>
          </p:cNvCxnSpPr>
          <p:nvPr/>
        </p:nvCxnSpPr>
        <p:spPr>
          <a:xfrm flipH="1">
            <a:off x="5445178" y="1902168"/>
            <a:ext cx="776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18"/>
          <p:cNvCxnSpPr>
            <a:stCxn id="361" idx="2"/>
            <a:endCxn id="367" idx="0"/>
          </p:cNvCxnSpPr>
          <p:nvPr/>
        </p:nvCxnSpPr>
        <p:spPr>
          <a:xfrm flipH="1">
            <a:off x="4572028" y="2156118"/>
            <a:ext cx="2522700" cy="71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4" name="Google Shape;374;p18"/>
          <p:cNvSpPr/>
          <p:nvPr/>
        </p:nvSpPr>
        <p:spPr>
          <a:xfrm>
            <a:off x="1265540" y="1648333"/>
            <a:ext cx="1746300" cy="50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HBase </a:t>
            </a: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Integration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5" name="Google Shape;375;p18"/>
          <p:cNvCxnSpPr>
            <a:stCxn id="362" idx="1"/>
            <a:endCxn id="374" idx="3"/>
          </p:cNvCxnSpPr>
          <p:nvPr/>
        </p:nvCxnSpPr>
        <p:spPr>
          <a:xfrm rot="10800000">
            <a:off x="3011846" y="1902340"/>
            <a:ext cx="68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18"/>
          <p:cNvCxnSpPr>
            <a:stCxn id="374" idx="0"/>
            <a:endCxn id="360" idx="2"/>
          </p:cNvCxnSpPr>
          <p:nvPr/>
        </p:nvCxnSpPr>
        <p:spPr>
          <a:xfrm flipH="1" rot="10800000">
            <a:off x="2138690" y="936733"/>
            <a:ext cx="2433300" cy="7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type="title"/>
          </p:nvPr>
        </p:nvSpPr>
        <p:spPr>
          <a:xfrm>
            <a:off x="1388625" y="13664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