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handoutMasterIdLst>
    <p:handoutMasterId r:id="rId21"/>
  </p:handoutMasterIdLst>
  <p:sldIdLst>
    <p:sldId id="257" r:id="rId2"/>
    <p:sldId id="258" r:id="rId3"/>
    <p:sldId id="262" r:id="rId4"/>
    <p:sldId id="259" r:id="rId5"/>
    <p:sldId id="261"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19/12/2023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19/12/2023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t>Click to edit Master subtitle style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19/12/2023</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a:t>Click to edit Master title style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19/12/2023</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19/12/2023</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a:t>Click to edit Master title style</a:t>
            </a:r>
            <a:endParaRPr lang="en-US" dirty="0"/>
          </a:p>
        </p:txBody>
      </p:sp>
      <p:sp>
        <p:nvSpPr>
          <p:cNvPr id="3" name="Espace réservé du contenu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19/12/2023</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19/12/2023</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19/12/2023</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19/12/2023</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19/12/2023</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19/12/2023</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t>Click to edit Master title style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19/12/2023</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t>Click to edit Master title style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19/12/2023</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19/12/2023</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belio.com/livres/Flaubert-Madame-Bovary/894329/critique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fr" sz="5000" dirty="0"/>
              <a:t>Sentimental Analysis of Mme Bovary blog comments</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fr" sz="2400" dirty="0">
                <a:solidFill>
                  <a:schemeClr val="tx1">
                    <a:lumMod val="85000"/>
                    <a:lumOff val="15000"/>
                  </a:schemeClr>
                </a:solidFill>
              </a:rPr>
              <a:t>Ariana ayaviri</a:t>
            </a: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621E4B-4C4E-449A-52D9-7184B5083B5B}"/>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6146" name="Picture 2">
            <a:extLst>
              <a:ext uri="{FF2B5EF4-FFF2-40B4-BE49-F238E27FC236}">
                <a16:creationId xmlns:a16="http://schemas.microsoft.com/office/drawing/2014/main" id="{829B33F5-D83B-078D-7781-E96B75DB7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990600"/>
            <a:ext cx="4657725"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9911F45-8479-BB13-370F-F2EDE3B1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5" y="990600"/>
            <a:ext cx="46672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82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1E68-0BD2-992D-6922-4073801207E4}"/>
              </a:ext>
            </a:extLst>
          </p:cNvPr>
          <p:cNvSpPr>
            <a:spLocks noGrp="1"/>
          </p:cNvSpPr>
          <p:nvPr>
            <p:ph type="title"/>
          </p:nvPr>
        </p:nvSpPr>
        <p:spPr>
          <a:xfrm>
            <a:off x="1097280" y="0"/>
            <a:ext cx="10058400" cy="1450757"/>
          </a:xfrm>
        </p:spPr>
        <p:txBody>
          <a:bodyPr/>
          <a:lstStyle/>
          <a:p>
            <a:r>
              <a:rPr lang="es-419" dirty="0"/>
              <a:t>Rating </a:t>
            </a:r>
            <a:r>
              <a:rPr lang="es-419" dirty="0" err="1"/>
              <a:t>by</a:t>
            </a:r>
            <a:r>
              <a:rPr lang="es-419" dirty="0"/>
              <a:t> </a:t>
            </a:r>
            <a:r>
              <a:rPr lang="es-419" dirty="0" err="1"/>
              <a:t>sentiment</a:t>
            </a:r>
            <a:endParaRPr lang="fr-FR" dirty="0"/>
          </a:p>
        </p:txBody>
      </p:sp>
      <p:sp>
        <p:nvSpPr>
          <p:cNvPr id="4" name="Date Placeholder 3">
            <a:extLst>
              <a:ext uri="{FF2B5EF4-FFF2-40B4-BE49-F238E27FC236}">
                <a16:creationId xmlns:a16="http://schemas.microsoft.com/office/drawing/2014/main" id="{903F5ED9-45E4-F8B1-6540-38740EE12502}"/>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2050" name="Picture 2">
            <a:extLst>
              <a:ext uri="{FF2B5EF4-FFF2-40B4-BE49-F238E27FC236}">
                <a16:creationId xmlns:a16="http://schemas.microsoft.com/office/drawing/2014/main" id="{37B5AA6D-9970-4388-4F79-DC9252933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619935"/>
            <a:ext cx="58102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76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EA8A-E210-8226-95AE-71A41769F545}"/>
              </a:ext>
            </a:extLst>
          </p:cNvPr>
          <p:cNvSpPr>
            <a:spLocks noGrp="1"/>
          </p:cNvSpPr>
          <p:nvPr>
            <p:ph type="title"/>
          </p:nvPr>
        </p:nvSpPr>
        <p:spPr/>
        <p:txBody>
          <a:bodyPr/>
          <a:lstStyle/>
          <a:p>
            <a:r>
              <a:rPr lang="es-419" dirty="0" err="1"/>
              <a:t>Cathegorize</a:t>
            </a:r>
            <a:r>
              <a:rPr lang="es-419" dirty="0"/>
              <a:t> </a:t>
            </a:r>
            <a:r>
              <a:rPr lang="es-419" dirty="0" err="1"/>
              <a:t>with</a:t>
            </a:r>
            <a:r>
              <a:rPr lang="es-419" dirty="0"/>
              <a:t> </a:t>
            </a:r>
            <a:r>
              <a:rPr lang="es-419" dirty="0" err="1"/>
              <a:t>key</a:t>
            </a:r>
            <a:r>
              <a:rPr lang="es-419" dirty="0"/>
              <a:t> </a:t>
            </a:r>
            <a:r>
              <a:rPr lang="es-419" dirty="0" err="1"/>
              <a:t>words</a:t>
            </a:r>
            <a:r>
              <a:rPr lang="es-419" dirty="0"/>
              <a:t> </a:t>
            </a:r>
            <a:r>
              <a:rPr lang="es-419" dirty="0" err="1"/>
              <a:t>the</a:t>
            </a:r>
            <a:r>
              <a:rPr lang="es-419" dirty="0"/>
              <a:t> </a:t>
            </a:r>
            <a:r>
              <a:rPr lang="es-419" dirty="0" err="1"/>
              <a:t>comments</a:t>
            </a:r>
            <a:endParaRPr lang="fr-FR" dirty="0"/>
          </a:p>
        </p:txBody>
      </p:sp>
      <p:sp>
        <p:nvSpPr>
          <p:cNvPr id="4" name="Date Placeholder 3">
            <a:extLst>
              <a:ext uri="{FF2B5EF4-FFF2-40B4-BE49-F238E27FC236}">
                <a16:creationId xmlns:a16="http://schemas.microsoft.com/office/drawing/2014/main" id="{7FE4D144-4687-BDE4-589A-9241A7BD83A5}"/>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3076" name="Picture 4">
            <a:extLst>
              <a:ext uri="{FF2B5EF4-FFF2-40B4-BE49-F238E27FC236}">
                <a16:creationId xmlns:a16="http://schemas.microsoft.com/office/drawing/2014/main" id="{6EDDB2ED-950B-FD8C-CE60-C24A62FB2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3" y="2309814"/>
            <a:ext cx="4063941" cy="324326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9FCCDEB-72E7-2586-F913-30590DC22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352" y="2309814"/>
            <a:ext cx="3855074" cy="30765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836624F-2802-FE9E-55E7-2A7D7D559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114" y="2350295"/>
            <a:ext cx="3753626" cy="299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21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BA9-6EE8-C968-B019-849ECD9D9EB8}"/>
              </a:ext>
            </a:extLst>
          </p:cNvPr>
          <p:cNvSpPr>
            <a:spLocks noGrp="1"/>
          </p:cNvSpPr>
          <p:nvPr>
            <p:ph type="title"/>
          </p:nvPr>
        </p:nvSpPr>
        <p:spPr/>
        <p:txBody>
          <a:bodyPr>
            <a:normAutofit/>
          </a:bodyPr>
          <a:lstStyle/>
          <a:p>
            <a:r>
              <a:rPr lang="es-419" sz="3200" dirty="0" err="1"/>
              <a:t>We</a:t>
            </a:r>
            <a:r>
              <a:rPr lang="es-419" sz="3200" dirty="0"/>
              <a:t> </a:t>
            </a:r>
            <a:r>
              <a:rPr lang="es-419" sz="3200" dirty="0" err="1"/>
              <a:t>create</a:t>
            </a:r>
            <a:r>
              <a:rPr lang="es-419" sz="3200" dirty="0"/>
              <a:t> a </a:t>
            </a:r>
            <a:r>
              <a:rPr lang="es-419" sz="3200" dirty="0" err="1"/>
              <a:t>cathegory</a:t>
            </a:r>
            <a:r>
              <a:rPr lang="es-419" sz="3200" dirty="0"/>
              <a:t> </a:t>
            </a:r>
            <a:r>
              <a:rPr lang="es-419" sz="3200" dirty="0" err="1"/>
              <a:t>that</a:t>
            </a:r>
            <a:r>
              <a:rPr lang="es-419" sz="3200" dirty="0"/>
              <a:t> </a:t>
            </a:r>
            <a:r>
              <a:rPr lang="es-419" sz="3200" dirty="0" err="1"/>
              <a:t>makes</a:t>
            </a:r>
            <a:r>
              <a:rPr lang="es-419" sz="3200" dirty="0"/>
              <a:t> more Depth análisis </a:t>
            </a:r>
            <a:r>
              <a:rPr lang="es-419" sz="3200" dirty="0" err="1"/>
              <a:t>with</a:t>
            </a:r>
            <a:r>
              <a:rPr lang="es-419" sz="3200" dirty="0"/>
              <a:t> </a:t>
            </a:r>
            <a:r>
              <a:rPr lang="es-419" sz="3200" dirty="0" err="1"/>
              <a:t>some</a:t>
            </a:r>
            <a:r>
              <a:rPr lang="es-419" sz="3200" dirty="0"/>
              <a:t> </a:t>
            </a:r>
            <a:r>
              <a:rPr lang="es-419" sz="3200" dirty="0" err="1"/>
              <a:t>commun</a:t>
            </a:r>
            <a:r>
              <a:rPr lang="es-419" sz="3200" dirty="0"/>
              <a:t> </a:t>
            </a:r>
            <a:r>
              <a:rPr lang="es-419" sz="3200" dirty="0" err="1"/>
              <a:t>adejctives</a:t>
            </a:r>
            <a:endParaRPr lang="fr-FR" sz="3200" dirty="0"/>
          </a:p>
        </p:txBody>
      </p:sp>
      <p:sp>
        <p:nvSpPr>
          <p:cNvPr id="4" name="Date Placeholder 3">
            <a:extLst>
              <a:ext uri="{FF2B5EF4-FFF2-40B4-BE49-F238E27FC236}">
                <a16:creationId xmlns:a16="http://schemas.microsoft.com/office/drawing/2014/main" id="{E39E4BC7-7559-7BA8-F9F9-2A97935AA257}"/>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4098" name="Picture 2">
            <a:extLst>
              <a:ext uri="{FF2B5EF4-FFF2-40B4-BE49-F238E27FC236}">
                <a16:creationId xmlns:a16="http://schemas.microsoft.com/office/drawing/2014/main" id="{C499E10A-0E36-141A-ACB1-482C2CCFC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2134711"/>
            <a:ext cx="49053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10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4187CB-41D0-7768-7C62-2583EC49BBA6}"/>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5122" name="Picture 2">
            <a:extLst>
              <a:ext uri="{FF2B5EF4-FFF2-40B4-BE49-F238E27FC236}">
                <a16:creationId xmlns:a16="http://schemas.microsoft.com/office/drawing/2014/main" id="{F3B05260-8B8F-81B6-7DE6-0A75A8714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771525"/>
            <a:ext cx="48006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1C49A90-7AD4-91A2-567C-622BDCE55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175" y="771525"/>
            <a:ext cx="46672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4187CB-41D0-7768-7C62-2583EC49BBA6}"/>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6146" name="Picture 2">
            <a:extLst>
              <a:ext uri="{FF2B5EF4-FFF2-40B4-BE49-F238E27FC236}">
                <a16:creationId xmlns:a16="http://schemas.microsoft.com/office/drawing/2014/main" id="{D8176009-A98B-E80D-6DC2-AABF954A0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904875"/>
            <a:ext cx="466725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975A07C-EDC4-B29E-F836-D28BBBE0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363" y="904875"/>
            <a:ext cx="4657725"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9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BD26-C1D3-014A-9998-0085683664FB}"/>
              </a:ext>
            </a:extLst>
          </p:cNvPr>
          <p:cNvSpPr>
            <a:spLocks noGrp="1"/>
          </p:cNvSpPr>
          <p:nvPr>
            <p:ph type="title"/>
          </p:nvPr>
        </p:nvSpPr>
        <p:spPr/>
        <p:txBody>
          <a:bodyPr/>
          <a:lstStyle/>
          <a:p>
            <a:r>
              <a:rPr lang="es-419" dirty="0" err="1"/>
              <a:t>We</a:t>
            </a:r>
            <a:r>
              <a:rPr lang="es-419" dirty="0"/>
              <a:t> use Machine </a:t>
            </a:r>
            <a:r>
              <a:rPr lang="es-419" dirty="0" err="1"/>
              <a:t>Learning</a:t>
            </a:r>
            <a:r>
              <a:rPr lang="es-419" dirty="0"/>
              <a:t> </a:t>
            </a:r>
            <a:r>
              <a:rPr lang="es-419" dirty="0" err="1"/>
              <a:t>to</a:t>
            </a:r>
            <a:r>
              <a:rPr lang="es-419" dirty="0"/>
              <a:t> </a:t>
            </a:r>
            <a:r>
              <a:rPr lang="es-419" dirty="0" err="1"/>
              <a:t>predict</a:t>
            </a:r>
            <a:r>
              <a:rPr lang="es-419" dirty="0"/>
              <a:t> </a:t>
            </a:r>
            <a:r>
              <a:rPr lang="es-419" dirty="0" err="1"/>
              <a:t>sentiment</a:t>
            </a:r>
            <a:endParaRPr lang="fr-FR" dirty="0"/>
          </a:p>
        </p:txBody>
      </p:sp>
      <p:sp>
        <p:nvSpPr>
          <p:cNvPr id="4" name="Date Placeholder 3">
            <a:extLst>
              <a:ext uri="{FF2B5EF4-FFF2-40B4-BE49-F238E27FC236}">
                <a16:creationId xmlns:a16="http://schemas.microsoft.com/office/drawing/2014/main" id="{EA6B2E69-BBA8-0305-BE5F-655D3E61B6B2}"/>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7170" name="Picture 2">
            <a:extLst>
              <a:ext uri="{FF2B5EF4-FFF2-40B4-BE49-F238E27FC236}">
                <a16:creationId xmlns:a16="http://schemas.microsoft.com/office/drawing/2014/main" id="{F993C93B-8152-892F-E239-6300156C3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1925161"/>
            <a:ext cx="54006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D4B73D5-7B60-0B7B-E90E-B368C5140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1925161"/>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3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8BEEDB-B3A2-AA53-0521-E903AEBEDA1C}"/>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8194" name="Picture 2">
            <a:extLst>
              <a:ext uri="{FF2B5EF4-FFF2-40B4-BE49-F238E27FC236}">
                <a16:creationId xmlns:a16="http://schemas.microsoft.com/office/drawing/2014/main" id="{F76F8FEE-E623-19C7-837B-B302A3DD6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286603"/>
            <a:ext cx="5400675"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09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84D7-304A-C1DD-AC88-903D31A62048}"/>
              </a:ext>
            </a:extLst>
          </p:cNvPr>
          <p:cNvSpPr>
            <a:spLocks noGrp="1"/>
          </p:cNvSpPr>
          <p:nvPr>
            <p:ph type="title"/>
          </p:nvPr>
        </p:nvSpPr>
        <p:spPr/>
        <p:txBody>
          <a:bodyPr/>
          <a:lstStyle/>
          <a:p>
            <a:r>
              <a:rPr lang="es-419" dirty="0" err="1"/>
              <a:t>Performing</a:t>
            </a:r>
            <a:r>
              <a:rPr lang="es-419" dirty="0"/>
              <a:t> </a:t>
            </a:r>
            <a:r>
              <a:rPr lang="es-419" dirty="0" err="1"/>
              <a:t>accuracy</a:t>
            </a:r>
            <a:r>
              <a:rPr lang="es-419" dirty="0"/>
              <a:t> </a:t>
            </a:r>
            <a:r>
              <a:rPr lang="es-419" dirty="0" err="1"/>
              <a:t>with</a:t>
            </a:r>
            <a:r>
              <a:rPr lang="es-419" dirty="0"/>
              <a:t> LSTM </a:t>
            </a:r>
            <a:r>
              <a:rPr lang="es-419" dirty="0" err="1"/>
              <a:t>model</a:t>
            </a:r>
            <a:endParaRPr lang="fr-FR" dirty="0"/>
          </a:p>
        </p:txBody>
      </p:sp>
      <p:sp>
        <p:nvSpPr>
          <p:cNvPr id="3" name="Content Placeholder 2">
            <a:extLst>
              <a:ext uri="{FF2B5EF4-FFF2-40B4-BE49-F238E27FC236}">
                <a16:creationId xmlns:a16="http://schemas.microsoft.com/office/drawing/2014/main" id="{FA0C4546-9059-812E-CE04-0CCA44BEDBCB}"/>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2AA2C84A-92C2-61B9-4DBD-BEBBF8595017}"/>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6" name="Picture 5">
            <a:extLst>
              <a:ext uri="{FF2B5EF4-FFF2-40B4-BE49-F238E27FC236}">
                <a16:creationId xmlns:a16="http://schemas.microsoft.com/office/drawing/2014/main" id="{A29C9A28-231B-D745-FA2F-6A04E65F0A8E}"/>
              </a:ext>
            </a:extLst>
          </p:cNvPr>
          <p:cNvPicPr>
            <a:picLocks noChangeAspect="1"/>
          </p:cNvPicPr>
          <p:nvPr/>
        </p:nvPicPr>
        <p:blipFill>
          <a:blip r:embed="rId2"/>
          <a:stretch>
            <a:fillRect/>
          </a:stretch>
        </p:blipFill>
        <p:spPr>
          <a:xfrm>
            <a:off x="1036320" y="2108201"/>
            <a:ext cx="7048500" cy="1133475"/>
          </a:xfrm>
          <a:prstGeom prst="rect">
            <a:avLst/>
          </a:prstGeom>
        </p:spPr>
      </p:pic>
      <p:pic>
        <p:nvPicPr>
          <p:cNvPr id="8" name="Picture 7">
            <a:extLst>
              <a:ext uri="{FF2B5EF4-FFF2-40B4-BE49-F238E27FC236}">
                <a16:creationId xmlns:a16="http://schemas.microsoft.com/office/drawing/2014/main" id="{2D79ECAB-0142-9523-888F-C3596588AC8B}"/>
              </a:ext>
            </a:extLst>
          </p:cNvPr>
          <p:cNvPicPr>
            <a:picLocks noChangeAspect="1"/>
          </p:cNvPicPr>
          <p:nvPr/>
        </p:nvPicPr>
        <p:blipFill>
          <a:blip r:embed="rId3"/>
          <a:stretch>
            <a:fillRect/>
          </a:stretch>
        </p:blipFill>
        <p:spPr>
          <a:xfrm>
            <a:off x="1140142" y="3612517"/>
            <a:ext cx="9972675" cy="2152650"/>
          </a:xfrm>
          <a:prstGeom prst="rect">
            <a:avLst/>
          </a:prstGeom>
        </p:spPr>
      </p:pic>
    </p:spTree>
    <p:extLst>
      <p:ext uri="{BB962C8B-B14F-4D97-AF65-F5344CB8AC3E}">
        <p14:creationId xmlns:p14="http://schemas.microsoft.com/office/powerpoint/2010/main" val="153572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br>
              <a:rPr lang="en-US" sz="2800" i="1" dirty="0">
                <a:solidFill>
                  <a:srgbClr val="FFFFFF"/>
                </a:solidFill>
              </a:rPr>
            </a:br>
            <a:r>
              <a:rPr lang="en-US" sz="2800" i="1" dirty="0">
                <a:solidFill>
                  <a:srgbClr val="FFFFFF"/>
                </a:solidFill>
              </a:rPr>
              <a:t>Madame Bovary" is a novel written by the French author Gustave Flaubert. The novel was first published in 1857 and is considered one of the greatest works of literature. The full title of the novel is "Madame Bovary: </a:t>
            </a:r>
            <a:r>
              <a:rPr lang="en-US" sz="2800" i="1" dirty="0" err="1">
                <a:solidFill>
                  <a:srgbClr val="FFFFFF"/>
                </a:solidFill>
              </a:rPr>
              <a:t>Mœurs</a:t>
            </a:r>
            <a:r>
              <a:rPr lang="en-US" sz="2800" i="1" dirty="0">
                <a:solidFill>
                  <a:srgbClr val="FFFFFF"/>
                </a:solidFill>
              </a:rPr>
              <a:t> de province" (Madame Bovary: Provincial Customs). The story is set in provincial France in the 19th century and follows the life of Emma Bovary, a young woman who marries a country doctor named Charles Bovary.</a:t>
            </a:r>
            <a:endParaRPr lang="fr"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fontScale="85000" lnSpcReduction="20000"/>
          </a:bodyPr>
          <a:lstStyle/>
          <a:p>
            <a:pPr rtl="0"/>
            <a:r>
              <a:rPr lang="fr" dirty="0">
                <a:solidFill>
                  <a:srgbClr val="FFFFFF"/>
                </a:solidFill>
              </a:rPr>
              <a:t>We will analyse reviews from the website:</a:t>
            </a:r>
          </a:p>
          <a:p>
            <a:pPr rtl="0"/>
            <a:r>
              <a:rPr lang="fr-FR" dirty="0">
                <a:solidFill>
                  <a:srgbClr val="FFFFFF"/>
                </a:solidFill>
                <a:hlinkClick r:id="rId2"/>
              </a:rPr>
              <a:t>https://www.babelio.com/livres/Flaubert-Madame-Bovary/894329/critiques</a:t>
            </a:r>
            <a:endParaRPr lang="fr-FR" dirty="0">
              <a:solidFill>
                <a:srgbClr val="FFFFFF"/>
              </a:solidFill>
            </a:endParaRPr>
          </a:p>
          <a:p>
            <a:pPr rtl="0"/>
            <a:endParaRPr lang="fr"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BD26-C1D3-014A-9998-0085683664FB}"/>
              </a:ext>
            </a:extLst>
          </p:cNvPr>
          <p:cNvSpPr>
            <a:spLocks noGrp="1"/>
          </p:cNvSpPr>
          <p:nvPr>
            <p:ph type="title"/>
          </p:nvPr>
        </p:nvSpPr>
        <p:spPr/>
        <p:txBody>
          <a:bodyPr/>
          <a:lstStyle/>
          <a:p>
            <a:r>
              <a:rPr lang="es-419" dirty="0" err="1"/>
              <a:t>Blobber</a:t>
            </a:r>
            <a:r>
              <a:rPr lang="es-419" dirty="0"/>
              <a:t> </a:t>
            </a:r>
            <a:r>
              <a:rPr lang="es-419" dirty="0" err="1"/>
              <a:t>sentiment</a:t>
            </a:r>
            <a:r>
              <a:rPr lang="es-419" dirty="0"/>
              <a:t> </a:t>
            </a:r>
            <a:r>
              <a:rPr lang="es-419" dirty="0" err="1"/>
              <a:t>Classification</a:t>
            </a:r>
            <a:r>
              <a:rPr lang="es-419" dirty="0"/>
              <a:t> </a:t>
            </a:r>
            <a:r>
              <a:rPr lang="es-419" dirty="0" err="1"/>
              <a:t>analysis</a:t>
            </a:r>
            <a:endParaRPr lang="fr-FR" dirty="0"/>
          </a:p>
        </p:txBody>
      </p:sp>
      <p:sp>
        <p:nvSpPr>
          <p:cNvPr id="3" name="Content Placeholder 2">
            <a:extLst>
              <a:ext uri="{FF2B5EF4-FFF2-40B4-BE49-F238E27FC236}">
                <a16:creationId xmlns:a16="http://schemas.microsoft.com/office/drawing/2014/main" id="{4720C9AF-5B84-41FE-7215-0E2ECCDEB73D}"/>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EA6B2E69-BBA8-0305-BE5F-655D3E61B6B2}"/>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6" name="Picture 5">
            <a:extLst>
              <a:ext uri="{FF2B5EF4-FFF2-40B4-BE49-F238E27FC236}">
                <a16:creationId xmlns:a16="http://schemas.microsoft.com/office/drawing/2014/main" id="{2B248464-F260-F296-5336-21AB6F8D9585}"/>
              </a:ext>
            </a:extLst>
          </p:cNvPr>
          <p:cNvPicPr>
            <a:picLocks noChangeAspect="1"/>
          </p:cNvPicPr>
          <p:nvPr/>
        </p:nvPicPr>
        <p:blipFill>
          <a:blip r:embed="rId2"/>
          <a:stretch>
            <a:fillRect/>
          </a:stretch>
        </p:blipFill>
        <p:spPr>
          <a:xfrm>
            <a:off x="1036320" y="2022476"/>
            <a:ext cx="5572125" cy="2266950"/>
          </a:xfrm>
          <a:prstGeom prst="rect">
            <a:avLst/>
          </a:prstGeom>
        </p:spPr>
      </p:pic>
    </p:spTree>
    <p:extLst>
      <p:ext uri="{BB962C8B-B14F-4D97-AF65-F5344CB8AC3E}">
        <p14:creationId xmlns:p14="http://schemas.microsoft.com/office/powerpoint/2010/main" val="191642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6A3C-08A4-003C-3D75-A71A50F3AFDB}"/>
              </a:ext>
            </a:extLst>
          </p:cNvPr>
          <p:cNvSpPr>
            <a:spLocks noGrp="1"/>
          </p:cNvSpPr>
          <p:nvPr>
            <p:ph type="title"/>
          </p:nvPr>
        </p:nvSpPr>
        <p:spPr/>
        <p:txBody>
          <a:bodyPr/>
          <a:lstStyle/>
          <a:p>
            <a:r>
              <a:rPr lang="es-419" dirty="0"/>
              <a:t>Negative, positive and neutral </a:t>
            </a:r>
            <a:r>
              <a:rPr lang="es-419" dirty="0" err="1"/>
              <a:t>reviews</a:t>
            </a:r>
            <a:r>
              <a:rPr lang="es-419" dirty="0"/>
              <a:t> </a:t>
            </a:r>
            <a:r>
              <a:rPr lang="es-419" dirty="0" err="1"/>
              <a:t>from</a:t>
            </a:r>
            <a:r>
              <a:rPr lang="es-419" dirty="0"/>
              <a:t> </a:t>
            </a:r>
            <a:r>
              <a:rPr lang="es-419" dirty="0" err="1"/>
              <a:t>Mme</a:t>
            </a:r>
            <a:r>
              <a:rPr lang="es-419" dirty="0"/>
              <a:t> Bovary</a:t>
            </a:r>
            <a:endParaRPr lang="fr-FR" dirty="0"/>
          </a:p>
        </p:txBody>
      </p:sp>
      <p:sp>
        <p:nvSpPr>
          <p:cNvPr id="4" name="Date Placeholder 3">
            <a:extLst>
              <a:ext uri="{FF2B5EF4-FFF2-40B4-BE49-F238E27FC236}">
                <a16:creationId xmlns:a16="http://schemas.microsoft.com/office/drawing/2014/main" id="{70B9EAB7-1399-6BB1-7665-4EC189BA3534}"/>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6" name="Picture 5">
            <a:extLst>
              <a:ext uri="{FF2B5EF4-FFF2-40B4-BE49-F238E27FC236}">
                <a16:creationId xmlns:a16="http://schemas.microsoft.com/office/drawing/2014/main" id="{2DC98750-CE46-BF54-AD11-BBCCA98346CC}"/>
              </a:ext>
            </a:extLst>
          </p:cNvPr>
          <p:cNvPicPr>
            <a:picLocks noChangeAspect="1"/>
          </p:cNvPicPr>
          <p:nvPr/>
        </p:nvPicPr>
        <p:blipFill>
          <a:blip r:embed="rId2"/>
          <a:stretch>
            <a:fillRect/>
          </a:stretch>
        </p:blipFill>
        <p:spPr>
          <a:xfrm>
            <a:off x="804862" y="1878858"/>
            <a:ext cx="5686425" cy="4219575"/>
          </a:xfrm>
          <a:prstGeom prst="rect">
            <a:avLst/>
          </a:prstGeom>
        </p:spPr>
      </p:pic>
      <p:pic>
        <p:nvPicPr>
          <p:cNvPr id="8" name="Picture 7">
            <a:extLst>
              <a:ext uri="{FF2B5EF4-FFF2-40B4-BE49-F238E27FC236}">
                <a16:creationId xmlns:a16="http://schemas.microsoft.com/office/drawing/2014/main" id="{80672DAB-56FF-3C6B-9AE7-920FF0F24E63}"/>
              </a:ext>
            </a:extLst>
          </p:cNvPr>
          <p:cNvPicPr>
            <a:picLocks noChangeAspect="1"/>
          </p:cNvPicPr>
          <p:nvPr/>
        </p:nvPicPr>
        <p:blipFill>
          <a:blip r:embed="rId3"/>
          <a:stretch>
            <a:fillRect/>
          </a:stretch>
        </p:blipFill>
        <p:spPr>
          <a:xfrm>
            <a:off x="6126480" y="1878858"/>
            <a:ext cx="4838700" cy="3705225"/>
          </a:xfrm>
          <a:prstGeom prst="rect">
            <a:avLst/>
          </a:prstGeom>
        </p:spPr>
      </p:pic>
    </p:spTree>
    <p:extLst>
      <p:ext uri="{BB962C8B-B14F-4D97-AF65-F5344CB8AC3E}">
        <p14:creationId xmlns:p14="http://schemas.microsoft.com/office/powerpoint/2010/main" val="16770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3F6F-98D1-51E9-530B-5D366A0A1139}"/>
              </a:ext>
            </a:extLst>
          </p:cNvPr>
          <p:cNvSpPr>
            <a:spLocks noGrp="1"/>
          </p:cNvSpPr>
          <p:nvPr>
            <p:ph type="title"/>
          </p:nvPr>
        </p:nvSpPr>
        <p:spPr>
          <a:xfrm>
            <a:off x="359305" y="710375"/>
            <a:ext cx="4041245" cy="820080"/>
          </a:xfrm>
        </p:spPr>
        <p:txBody>
          <a:bodyPr>
            <a:normAutofit/>
          </a:bodyPr>
          <a:lstStyle/>
          <a:p>
            <a:r>
              <a:rPr lang="es-419" sz="3500" dirty="0"/>
              <a:t>Positive </a:t>
            </a:r>
            <a:r>
              <a:rPr lang="es-419" sz="3500" dirty="0" err="1"/>
              <a:t>words</a:t>
            </a:r>
            <a:endParaRPr lang="fr-FR" sz="3500" dirty="0"/>
          </a:p>
        </p:txBody>
      </p:sp>
      <p:sp>
        <p:nvSpPr>
          <p:cNvPr id="4" name="Date Placeholder 3">
            <a:extLst>
              <a:ext uri="{FF2B5EF4-FFF2-40B4-BE49-F238E27FC236}">
                <a16:creationId xmlns:a16="http://schemas.microsoft.com/office/drawing/2014/main" id="{EEFD9019-AB5F-B0E2-F0AD-3EACB08B8AB5}"/>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1026" name="Picture 2">
            <a:extLst>
              <a:ext uri="{FF2B5EF4-FFF2-40B4-BE49-F238E27FC236}">
                <a16:creationId xmlns:a16="http://schemas.microsoft.com/office/drawing/2014/main" id="{6BD14E20-C2CC-7304-0B08-68E457202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05" y="2723535"/>
            <a:ext cx="3548625" cy="285422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9B95C32-755E-21B6-DB40-85E578E4D701}"/>
              </a:ext>
            </a:extLst>
          </p:cNvPr>
          <p:cNvSpPr txBox="1">
            <a:spLocks/>
          </p:cNvSpPr>
          <p:nvPr/>
        </p:nvSpPr>
        <p:spPr>
          <a:xfrm>
            <a:off x="4468503" y="710375"/>
            <a:ext cx="3503841" cy="8200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419" dirty="0"/>
              <a:t>Neutral </a:t>
            </a:r>
            <a:r>
              <a:rPr lang="es-419" dirty="0" err="1"/>
              <a:t>words</a:t>
            </a:r>
            <a:endParaRPr lang="fr-FR" dirty="0"/>
          </a:p>
        </p:txBody>
      </p:sp>
      <p:pic>
        <p:nvPicPr>
          <p:cNvPr id="1030" name="Picture 6">
            <a:extLst>
              <a:ext uri="{FF2B5EF4-FFF2-40B4-BE49-F238E27FC236}">
                <a16:creationId xmlns:a16="http://schemas.microsoft.com/office/drawing/2014/main" id="{CCC70907-F102-832A-F54B-BE805F11D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202" y="2561627"/>
            <a:ext cx="3749923" cy="301613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E418151-6274-6361-BF61-81EF56244EDC}"/>
              </a:ext>
            </a:extLst>
          </p:cNvPr>
          <p:cNvSpPr txBox="1">
            <a:spLocks/>
          </p:cNvSpPr>
          <p:nvPr/>
        </p:nvSpPr>
        <p:spPr>
          <a:xfrm>
            <a:off x="8422005" y="710375"/>
            <a:ext cx="3503841" cy="8200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419" dirty="0"/>
              <a:t>Negative </a:t>
            </a:r>
            <a:r>
              <a:rPr lang="es-419" dirty="0" err="1"/>
              <a:t>words</a:t>
            </a:r>
            <a:endParaRPr lang="fr-FR" dirty="0"/>
          </a:p>
        </p:txBody>
      </p:sp>
      <p:pic>
        <p:nvPicPr>
          <p:cNvPr id="1034" name="Picture 10">
            <a:extLst>
              <a:ext uri="{FF2B5EF4-FFF2-40B4-BE49-F238E27FC236}">
                <a16:creationId xmlns:a16="http://schemas.microsoft.com/office/drawing/2014/main" id="{677CEADB-91E6-F926-6251-F781D6DCE33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72344" y="2364889"/>
            <a:ext cx="4037770" cy="324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5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B57F83-FBA1-B296-416A-58A4727F70B2}"/>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2050" name="Picture 2">
            <a:extLst>
              <a:ext uri="{FF2B5EF4-FFF2-40B4-BE49-F238E27FC236}">
                <a16:creationId xmlns:a16="http://schemas.microsoft.com/office/drawing/2014/main" id="{C2B8CFCE-EA37-A34F-1769-4F2DF5822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128" y="984719"/>
            <a:ext cx="5479324" cy="45990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B11DAFB-AA0D-CD42-C3CB-1F9E1CC5A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452" y="1115199"/>
            <a:ext cx="5574276" cy="446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92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40A63-D85A-5782-A963-5676B443ABF3}"/>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3074" name="Picture 2">
            <a:extLst>
              <a:ext uri="{FF2B5EF4-FFF2-40B4-BE49-F238E27FC236}">
                <a16:creationId xmlns:a16="http://schemas.microsoft.com/office/drawing/2014/main" id="{DCC12A0A-1DD6-B5E2-EC2F-2C2B3CA80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500063"/>
            <a:ext cx="4638675" cy="5457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68B331-F0D6-E476-C9BE-766A1AB9B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95313"/>
            <a:ext cx="4638675"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67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3F2CA7-71BE-286B-9A66-E660511D332F}"/>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4098" name="Picture 2">
            <a:extLst>
              <a:ext uri="{FF2B5EF4-FFF2-40B4-BE49-F238E27FC236}">
                <a16:creationId xmlns:a16="http://schemas.microsoft.com/office/drawing/2014/main" id="{2C9F32EF-F087-6941-8266-B94F9AE92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943897"/>
            <a:ext cx="5645569" cy="47663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D1C46FF-AF6C-42ED-0A22-0E0A011DD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634" y="762132"/>
            <a:ext cx="5313106" cy="499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31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91139E-B877-FB1D-E5C7-074339B874D9}"/>
              </a:ext>
            </a:extLst>
          </p:cNvPr>
          <p:cNvSpPr>
            <a:spLocks noGrp="1"/>
          </p:cNvSpPr>
          <p:nvPr>
            <p:ph type="dt" sz="half" idx="10"/>
          </p:nvPr>
        </p:nvSpPr>
        <p:spPr/>
        <p:txBody>
          <a:bodyPr/>
          <a:lstStyle/>
          <a:p>
            <a:pPr rtl="0"/>
            <a:fld id="{75162FBC-E467-46B8-ABE1-98D95CFF2BA6}" type="datetime1">
              <a:rPr lang="fr-FR" smtClean="0"/>
              <a:t>19/12/2023</a:t>
            </a:fld>
            <a:endParaRPr lang="en-US" dirty="0"/>
          </a:p>
        </p:txBody>
      </p:sp>
      <p:pic>
        <p:nvPicPr>
          <p:cNvPr id="5122" name="Picture 2">
            <a:extLst>
              <a:ext uri="{FF2B5EF4-FFF2-40B4-BE49-F238E27FC236}">
                <a16:creationId xmlns:a16="http://schemas.microsoft.com/office/drawing/2014/main" id="{25BA233B-A711-3353-AE6C-9419943F1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990600"/>
            <a:ext cx="54292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43514"/>
      </p:ext>
    </p:extLst>
  </p:cSld>
  <p:clrMapOvr>
    <a:masterClrMapping/>
  </p:clrMapOvr>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{999EE90D-AED0-45BF-8CA7-7597ECE93044}tf56160789_win32</Template>
  <TotalTime>41</TotalTime>
  <Words>187</Words>
  <Application>Microsoft Office PowerPoint</Application>
  <PresentationFormat>Widescreen</PresentationFormat>
  <Paragraphs>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Personnalisé</vt:lpstr>
      <vt:lpstr>Sentimental Analysis of Mme Bovary blog comments</vt:lpstr>
      <vt:lpstr> Madame Bovary" is a novel written by the French author Gustave Flaubert. The novel was first published in 1857 and is considered one of the greatest works of literature. The full title of the novel is "Madame Bovary: Mœurs de province" (Madame Bovary: Provincial Customs). The story is set in provincial France in the 19th century and follows the life of Emma Bovary, a young woman who marries a country doctor named Charles Bovary.</vt:lpstr>
      <vt:lpstr>Blobber sentiment Classification analysis</vt:lpstr>
      <vt:lpstr>Negative, positive and neutral reviews from Mme Bovary</vt:lpstr>
      <vt:lpstr>Positive words</vt:lpstr>
      <vt:lpstr>PowerPoint Presentation</vt:lpstr>
      <vt:lpstr>PowerPoint Presentation</vt:lpstr>
      <vt:lpstr>PowerPoint Presentation</vt:lpstr>
      <vt:lpstr>PowerPoint Presentation</vt:lpstr>
      <vt:lpstr>PowerPoint Presentation</vt:lpstr>
      <vt:lpstr>Rating by sentiment</vt:lpstr>
      <vt:lpstr>Cathegorize with key words the comments</vt:lpstr>
      <vt:lpstr>We create a cathegory that makes more Depth análisis with some commun adejctives</vt:lpstr>
      <vt:lpstr>PowerPoint Presentation</vt:lpstr>
      <vt:lpstr>PowerPoint Presentation</vt:lpstr>
      <vt:lpstr>We use Machine Learning to predict sentiment</vt:lpstr>
      <vt:lpstr>PowerPoint Presentation</vt:lpstr>
      <vt:lpstr>Performing accuracy with LSTM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ari.ayaviri@outlook.fr</dc:creator>
  <cp:lastModifiedBy>ari.ayaviri@outlook.fr</cp:lastModifiedBy>
  <cp:revision>2</cp:revision>
  <dcterms:created xsi:type="dcterms:W3CDTF">2023-12-19T12:15:48Z</dcterms:created>
  <dcterms:modified xsi:type="dcterms:W3CDTF">2023-12-19T13:23:31Z</dcterms:modified>
</cp:coreProperties>
</file>