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2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6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带标题，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、图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张图片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y.oschina.net/feichexia/blog/196575" TargetMode="External"/><Relationship Id="rId3" Type="http://schemas.openxmlformats.org/officeDocument/2006/relationships/hyperlink" Target="http://www.cubrid.org/blog/dev-platform/understanding-java-garbage-collecti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线上性能问题分析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5460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怎样解决性能问题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81503" y="1747433"/>
            <a:ext cx="7076747" cy="5044137"/>
          </a:xfrm>
        </p:spPr>
        <p:txBody>
          <a:bodyPr>
            <a:noAutofit/>
          </a:bodyPr>
          <a:lstStyle/>
          <a:p>
            <a:r>
              <a:rPr kumimoji="1" lang="en-US" altLang="zh-CN" sz="1800" dirty="0">
                <a:latin typeface="+mn-ea"/>
              </a:rPr>
              <a:t>1 </a:t>
            </a:r>
            <a:r>
              <a:rPr kumimoji="1" lang="zh-CN" altLang="en-US" sz="1800" dirty="0">
                <a:latin typeface="+mn-ea"/>
              </a:rPr>
              <a:t>使用场景、技术性能需求</a:t>
            </a:r>
            <a:r>
              <a:rPr kumimoji="1" lang="en-US" altLang="zh-CN" sz="1800" dirty="0">
                <a:latin typeface="+mn-ea"/>
              </a:rPr>
              <a:t/>
            </a:r>
            <a:br>
              <a:rPr kumimoji="1" lang="en-US" altLang="zh-CN" sz="1800" dirty="0">
                <a:latin typeface="+mn-ea"/>
              </a:rPr>
            </a:br>
            <a:r>
              <a:rPr kumimoji="1" lang="zh-CN" altLang="en-US" sz="1800" dirty="0">
                <a:latin typeface="+mn-ea"/>
              </a:rPr>
              <a:t>比如 调用量 增长预计 数据量 计算量 一致性</a:t>
            </a:r>
            <a:r>
              <a:rPr kumimoji="1" lang="en-US" altLang="zh-CN" sz="1800" dirty="0" smtClean="0">
                <a:latin typeface="+mn-ea"/>
              </a:rPr>
              <a:t>…</a:t>
            </a:r>
          </a:p>
          <a:p>
            <a:r>
              <a:rPr kumimoji="1" lang="en-US" altLang="zh-CN" sz="1800" dirty="0" smtClean="0">
                <a:latin typeface="+mn-ea"/>
              </a:rPr>
              <a:t>2 </a:t>
            </a:r>
            <a:r>
              <a:rPr kumimoji="1" lang="zh-CN" altLang="en-US" sz="1800" dirty="0" smtClean="0">
                <a:latin typeface="+mn-ea"/>
              </a:rPr>
              <a:t>架构</a:t>
            </a:r>
            <a:r>
              <a:rPr kumimoji="1" lang="en-US" altLang="zh-CN" sz="1800" dirty="0" smtClean="0">
                <a:latin typeface="+mn-ea"/>
              </a:rPr>
              <a:t>(</a:t>
            </a:r>
            <a:r>
              <a:rPr kumimoji="1" lang="zh-CN" altLang="en-US" sz="1800" dirty="0" smtClean="0">
                <a:latin typeface="+mn-ea"/>
              </a:rPr>
              <a:t>高可用</a:t>
            </a:r>
            <a:r>
              <a:rPr kumimoji="1" lang="en-US" altLang="zh-CN" sz="1800" dirty="0" smtClean="0">
                <a:latin typeface="+mn-ea"/>
              </a:rPr>
              <a:t> </a:t>
            </a:r>
            <a:r>
              <a:rPr kumimoji="1" lang="zh-CN" altLang="en-US" sz="1800" dirty="0" smtClean="0">
                <a:latin typeface="+mn-ea"/>
              </a:rPr>
              <a:t>高性能</a:t>
            </a:r>
            <a:r>
              <a:rPr kumimoji="1" lang="en-US" altLang="zh-CN" sz="1800" dirty="0" smtClean="0">
                <a:latin typeface="+mn-ea"/>
              </a:rPr>
              <a:t> </a:t>
            </a:r>
            <a:r>
              <a:rPr kumimoji="1" lang="zh-CN" altLang="en-US" sz="1800" dirty="0" smtClean="0">
                <a:latin typeface="+mn-ea"/>
              </a:rPr>
              <a:t>可扩展</a:t>
            </a:r>
            <a:r>
              <a:rPr kumimoji="1" lang="en-US" altLang="zh-CN" sz="1800" dirty="0" smtClean="0">
                <a:latin typeface="+mn-ea"/>
              </a:rPr>
              <a:t>)、</a:t>
            </a:r>
            <a:r>
              <a:rPr kumimoji="1" lang="zh-CN" altLang="en-US" sz="1800" dirty="0" smtClean="0">
                <a:latin typeface="+mn-ea"/>
              </a:rPr>
              <a:t>设计</a:t>
            </a:r>
            <a:r>
              <a:rPr kumimoji="1" lang="en-US" altLang="zh-CN" sz="1800" dirty="0">
                <a:latin typeface="+mn-ea"/>
              </a:rPr>
              <a:t>、</a:t>
            </a:r>
            <a:r>
              <a:rPr kumimoji="1" lang="zh-CN" altLang="en-US" sz="1800" dirty="0" smtClean="0">
                <a:latin typeface="+mn-ea"/>
              </a:rPr>
              <a:t>算法</a:t>
            </a:r>
            <a:endParaRPr kumimoji="1" lang="en-US" altLang="zh-CN" sz="1800" dirty="0">
              <a:latin typeface="+mn-ea"/>
            </a:endParaRPr>
          </a:p>
          <a:p>
            <a:r>
              <a:rPr kumimoji="1" lang="en-US" altLang="zh-CN" sz="1800" dirty="0">
                <a:latin typeface="+mn-ea"/>
              </a:rPr>
              <a:t>3 </a:t>
            </a:r>
            <a:r>
              <a:rPr kumimoji="1" lang="zh-CN" altLang="en-US" sz="1800" dirty="0" smtClean="0">
                <a:latin typeface="+mn-ea"/>
              </a:rPr>
              <a:t>技术选型</a:t>
            </a:r>
            <a:r>
              <a:rPr kumimoji="1" lang="zh-CN" altLang="en-US" sz="1800" dirty="0">
                <a:latin typeface="+mn-ea"/>
              </a:rPr>
              <a:t>、团队成员掌握情况</a:t>
            </a:r>
            <a:r>
              <a:rPr kumimoji="1" lang="en-US" altLang="zh-CN" sz="1800" dirty="0">
                <a:latin typeface="+mn-ea"/>
              </a:rPr>
              <a:t/>
            </a:r>
            <a:br>
              <a:rPr kumimoji="1" lang="en-US" altLang="zh-CN" sz="1800" dirty="0">
                <a:latin typeface="+mn-ea"/>
              </a:rPr>
            </a:br>
            <a:r>
              <a:rPr kumimoji="1" lang="zh-CN" altLang="en-US" sz="1800" dirty="0">
                <a:latin typeface="+mn-ea"/>
              </a:rPr>
              <a:t> </a:t>
            </a:r>
            <a:r>
              <a:rPr kumimoji="1" lang="en-US" altLang="zh-CN" sz="1800" dirty="0">
                <a:latin typeface="+mn-ea"/>
              </a:rPr>
              <a:t>java/C/python/</a:t>
            </a:r>
            <a:r>
              <a:rPr kumimoji="1" lang="en-US" altLang="zh-CN" sz="1800" dirty="0" err="1">
                <a:latin typeface="+mn-ea"/>
              </a:rPr>
              <a:t>scala</a:t>
            </a:r>
            <a:r>
              <a:rPr kumimoji="1" lang="en-US" altLang="zh-CN" sz="1800" dirty="0">
                <a:latin typeface="+mn-ea"/>
              </a:rPr>
              <a:t>/</a:t>
            </a:r>
            <a:r>
              <a:rPr kumimoji="1" lang="en-US" altLang="zh-CN" sz="1800" dirty="0" err="1">
                <a:latin typeface="+mn-ea"/>
              </a:rPr>
              <a:t>nodejs</a:t>
            </a:r>
            <a:r>
              <a:rPr kumimoji="1" lang="en-US" altLang="zh-CN" sz="1800" dirty="0">
                <a:latin typeface="+mn-ea"/>
              </a:rPr>
              <a:t/>
            </a:r>
            <a:br>
              <a:rPr kumimoji="1" lang="en-US" altLang="zh-CN" sz="1800" dirty="0">
                <a:latin typeface="+mn-ea"/>
              </a:rPr>
            </a:br>
            <a:r>
              <a:rPr kumimoji="1" lang="en-US" altLang="zh-CN" sz="1800" dirty="0">
                <a:latin typeface="+mn-ea"/>
              </a:rPr>
              <a:t>spring </a:t>
            </a:r>
            <a:r>
              <a:rPr kumimoji="1" lang="en-US" altLang="zh-CN" sz="1800" dirty="0" err="1">
                <a:latin typeface="+mn-ea"/>
              </a:rPr>
              <a:t>Akka</a:t>
            </a:r>
            <a:r>
              <a:rPr kumimoji="1" lang="en-US" altLang="zh-CN" sz="1800" dirty="0">
                <a:latin typeface="+mn-ea"/>
              </a:rPr>
              <a:t>/ </a:t>
            </a:r>
            <a:r>
              <a:rPr kumimoji="1" lang="en-US" altLang="zh-CN" sz="1800" dirty="0" err="1">
                <a:latin typeface="+mn-ea"/>
              </a:rPr>
              <a:t>Netty</a:t>
            </a:r>
            <a:r>
              <a:rPr kumimoji="1" lang="en-US" altLang="zh-CN" sz="1800" dirty="0">
                <a:latin typeface="+mn-ea"/>
              </a:rPr>
              <a:t>/Kafka </a:t>
            </a:r>
            <a:r>
              <a:rPr kumimoji="1" lang="en-US" altLang="zh-CN" sz="1800" dirty="0" err="1">
                <a:latin typeface="+mn-ea"/>
              </a:rPr>
              <a:t>ActiveMQ</a:t>
            </a:r>
            <a:r>
              <a:rPr kumimoji="1" lang="en-US" altLang="zh-CN" sz="1800" dirty="0">
                <a:latin typeface="+mn-ea"/>
              </a:rPr>
              <a:t>/</a:t>
            </a:r>
            <a:r>
              <a:rPr kumimoji="1" lang="en-US" altLang="zh-CN" sz="1800" dirty="0" err="1" smtClean="0">
                <a:latin typeface="+mn-ea"/>
              </a:rPr>
              <a:t>Dubbo</a:t>
            </a:r>
            <a:r>
              <a:rPr kumimoji="1" lang="en-US" altLang="zh-CN" sz="1800" dirty="0" smtClean="0">
                <a:latin typeface="+mn-ea"/>
              </a:rPr>
              <a:t> Thrift</a:t>
            </a:r>
            <a:r>
              <a:rPr kumimoji="1" lang="en-US" altLang="zh-CN" sz="1800" dirty="0">
                <a:latin typeface="+mn-ea"/>
              </a:rPr>
              <a:t>/</a:t>
            </a:r>
            <a:r>
              <a:rPr kumimoji="1" lang="en-US" altLang="zh-CN" sz="1800" dirty="0" err="1">
                <a:latin typeface="+mn-ea"/>
              </a:rPr>
              <a:t>Solr</a:t>
            </a:r>
            <a:r>
              <a:rPr kumimoji="1" lang="en-US" altLang="zh-CN" sz="1800" dirty="0">
                <a:latin typeface="+mn-ea"/>
              </a:rPr>
              <a:t> ES/</a:t>
            </a:r>
            <a:r>
              <a:rPr kumimoji="1" lang="en-US" altLang="zh-CN" sz="1800" dirty="0" err="1">
                <a:latin typeface="+mn-ea"/>
              </a:rPr>
              <a:t>Mysql</a:t>
            </a:r>
            <a:r>
              <a:rPr kumimoji="1" lang="en-US" altLang="zh-CN" sz="1800" dirty="0">
                <a:latin typeface="+mn-ea"/>
              </a:rPr>
              <a:t> Maria Mongo </a:t>
            </a:r>
            <a:r>
              <a:rPr kumimoji="1" lang="en-US" altLang="zh-CN" sz="1800" dirty="0" err="1">
                <a:latin typeface="+mn-ea"/>
              </a:rPr>
              <a:t>Redis</a:t>
            </a:r>
            <a:r>
              <a:rPr kumimoji="1" lang="en-US" altLang="zh-CN" sz="1800" dirty="0">
                <a:latin typeface="+mn-ea"/>
              </a:rPr>
              <a:t> </a:t>
            </a:r>
            <a:r>
              <a:rPr kumimoji="1" lang="en-US" altLang="zh-CN" sz="1800" dirty="0" err="1" smtClean="0">
                <a:latin typeface="+mn-ea"/>
              </a:rPr>
              <a:t>Memcached</a:t>
            </a:r>
            <a:r>
              <a:rPr kumimoji="1" lang="en-US" altLang="zh-CN" sz="1800" dirty="0" smtClean="0">
                <a:latin typeface="+mn-ea"/>
              </a:rPr>
              <a:t>/</a:t>
            </a:r>
            <a:r>
              <a:rPr kumimoji="1" lang="en-US" altLang="zh-CN" sz="1800" dirty="0">
                <a:latin typeface="+mn-ea"/>
              </a:rPr>
              <a:t/>
            </a:r>
            <a:br>
              <a:rPr kumimoji="1" lang="en-US" altLang="zh-CN" sz="1800" dirty="0">
                <a:latin typeface="+mn-ea"/>
              </a:rPr>
            </a:br>
            <a:r>
              <a:rPr kumimoji="1" lang="en-US" altLang="zh-CN" sz="1800" dirty="0" err="1">
                <a:latin typeface="+mn-ea"/>
              </a:rPr>
              <a:t>Hadoop</a:t>
            </a:r>
            <a:r>
              <a:rPr kumimoji="1" lang="en-US" altLang="zh-CN" sz="1800" dirty="0">
                <a:latin typeface="+mn-ea"/>
              </a:rPr>
              <a:t> zookeeper spark pig hive </a:t>
            </a:r>
            <a:r>
              <a:rPr kumimoji="1" lang="en-US" altLang="zh-CN" sz="1800" dirty="0" err="1">
                <a:latin typeface="+mn-ea"/>
              </a:rPr>
              <a:t>hbase</a:t>
            </a:r>
            <a:r>
              <a:rPr kumimoji="1" lang="en-US" altLang="zh-CN" sz="1800" dirty="0">
                <a:latin typeface="+mn-ea"/>
              </a:rPr>
              <a:t> </a:t>
            </a:r>
            <a:r>
              <a:rPr kumimoji="1" lang="en-US" altLang="zh-CN" sz="1800" dirty="0" err="1">
                <a:latin typeface="+mn-ea"/>
              </a:rPr>
              <a:t>cassandra</a:t>
            </a:r>
            <a:endParaRPr kumimoji="1" lang="en-US" altLang="zh-CN" sz="1800" dirty="0">
              <a:latin typeface="+mn-ea"/>
            </a:endParaRPr>
          </a:p>
          <a:p>
            <a:r>
              <a:rPr kumimoji="1" lang="en-US" altLang="zh-CN" sz="1800" dirty="0">
                <a:latin typeface="+mn-ea"/>
              </a:rPr>
              <a:t>4</a:t>
            </a:r>
            <a:r>
              <a:rPr kumimoji="1" lang="zh-CN" altLang="en-US" sz="1800" dirty="0">
                <a:latin typeface="+mn-ea"/>
              </a:rPr>
              <a:t> 实现</a:t>
            </a:r>
            <a:r>
              <a:rPr kumimoji="1" lang="en-US" altLang="zh-CN" sz="1800" dirty="0">
                <a:latin typeface="+mn-ea"/>
              </a:rPr>
              <a:t> </a:t>
            </a:r>
            <a:r>
              <a:rPr kumimoji="1" lang="zh-CN" altLang="en-US" sz="1800" dirty="0">
                <a:latin typeface="+mn-ea"/>
              </a:rPr>
              <a:t>编码</a:t>
            </a:r>
            <a:r>
              <a:rPr kumimoji="1" lang="en-US" altLang="zh-CN" sz="1800" dirty="0">
                <a:latin typeface="+mn-ea"/>
              </a:rPr>
              <a:t> </a:t>
            </a:r>
            <a:r>
              <a:rPr kumimoji="1" lang="zh-CN" altLang="en-US" sz="1800" dirty="0" smtClean="0">
                <a:latin typeface="+mn-ea"/>
              </a:rPr>
              <a:t>类库</a:t>
            </a:r>
            <a:endParaRPr kumimoji="1" lang="en-US" altLang="zh-CN" sz="1800" dirty="0" smtClean="0">
              <a:latin typeface="+mn-ea"/>
            </a:endParaRPr>
          </a:p>
          <a:p>
            <a:r>
              <a:rPr kumimoji="1" lang="zh-CN" altLang="zh-CN" sz="1800" dirty="0" smtClean="0">
                <a:latin typeface="+mn-ea"/>
              </a:rPr>
              <a:t>5</a:t>
            </a:r>
            <a:r>
              <a:rPr kumimoji="1" lang="zh-CN" altLang="en-US" sz="1800" dirty="0" smtClean="0">
                <a:latin typeface="+mn-ea"/>
              </a:rPr>
              <a:t> 测试 性能测试 相关运维参数 系统瓶颈 设计验证</a:t>
            </a:r>
            <a:r>
              <a:rPr kumimoji="1" lang="en-US" altLang="zh-CN" sz="1800" dirty="0" smtClean="0">
                <a:latin typeface="+mn-ea"/>
              </a:rPr>
              <a:t>***</a:t>
            </a:r>
            <a:endParaRPr kumimoji="1" lang="en-US" altLang="zh-CN" sz="1800" dirty="0">
              <a:latin typeface="+mn-ea"/>
            </a:endParaRPr>
          </a:p>
          <a:p>
            <a:r>
              <a:rPr kumimoji="1" lang="zh-CN" altLang="zh-CN" sz="1800" dirty="0" smtClean="0">
                <a:latin typeface="+mn-ea"/>
              </a:rPr>
              <a:t>6</a:t>
            </a:r>
            <a:r>
              <a:rPr kumimoji="1" lang="zh-CN" altLang="en-US" sz="1800" dirty="0" smtClean="0">
                <a:latin typeface="+mn-ea"/>
              </a:rPr>
              <a:t> 部署 运维 监控</a:t>
            </a:r>
            <a:r>
              <a:rPr kumimoji="1" lang="en-US" altLang="zh-CN" sz="1800" dirty="0" smtClean="0">
                <a:latin typeface="+mn-ea"/>
              </a:rPr>
              <a:t>(</a:t>
            </a:r>
            <a:r>
              <a:rPr kumimoji="1" lang="zh-CN" altLang="en-US" sz="1800" dirty="0" smtClean="0">
                <a:latin typeface="+mn-ea"/>
              </a:rPr>
              <a:t>日志</a:t>
            </a:r>
            <a:r>
              <a:rPr kumimoji="1" lang="en-US" altLang="zh-CN" sz="1800" dirty="0" smtClean="0">
                <a:latin typeface="+mn-ea"/>
              </a:rPr>
              <a:t> </a:t>
            </a:r>
            <a:r>
              <a:rPr kumimoji="1" lang="en-US" altLang="zh-CN" sz="1800" dirty="0" err="1" smtClean="0">
                <a:latin typeface="+mn-ea"/>
              </a:rPr>
              <a:t>webconsole</a:t>
            </a:r>
            <a:r>
              <a:rPr kumimoji="1" lang="en-US" altLang="zh-CN" sz="1800" dirty="0" smtClean="0">
                <a:latin typeface="+mn-ea"/>
              </a:rPr>
              <a:t> telnet</a:t>
            </a:r>
            <a:r>
              <a:rPr kumimoji="1" lang="zh-CN" altLang="en-US" sz="1800" dirty="0" smtClean="0">
                <a:latin typeface="+mn-ea"/>
              </a:rPr>
              <a:t>端口</a:t>
            </a:r>
            <a:r>
              <a:rPr kumimoji="1" lang="en-US" altLang="zh-CN" sz="1800" dirty="0" smtClean="0">
                <a:latin typeface="+mn-ea"/>
              </a:rPr>
              <a:t> </a:t>
            </a:r>
            <a:r>
              <a:rPr kumimoji="1" lang="en-US" altLang="zh-CN" sz="1800" dirty="0" err="1" smtClean="0">
                <a:latin typeface="+mn-ea"/>
              </a:rPr>
              <a:t>jmx</a:t>
            </a:r>
            <a:r>
              <a:rPr kumimoji="1" lang="en-US" altLang="zh-CN" sz="1800" dirty="0" smtClean="0">
                <a:latin typeface="+mn-ea"/>
              </a:rPr>
              <a:t>)</a:t>
            </a:r>
          </a:p>
          <a:p>
            <a:r>
              <a:rPr kumimoji="1" lang="en-US" altLang="zh-CN" sz="1800" dirty="0" smtClean="0">
                <a:latin typeface="+mn-ea"/>
              </a:rPr>
              <a:t>7 </a:t>
            </a:r>
            <a:r>
              <a:rPr kumimoji="1" lang="zh-CN" altLang="en-US" sz="1800" dirty="0" smtClean="0">
                <a:latin typeface="+mn-ea"/>
              </a:rPr>
              <a:t>出问题</a:t>
            </a:r>
            <a:r>
              <a:rPr kumimoji="1" lang="en-US" altLang="zh-CN" sz="1800" dirty="0" smtClean="0">
                <a:latin typeface="+mn-ea"/>
              </a:rPr>
              <a:t> </a:t>
            </a:r>
            <a:r>
              <a:rPr kumimoji="1" lang="en-US" altLang="en-US" sz="1800" dirty="0" smtClean="0">
                <a:latin typeface="+mn-ea"/>
              </a:rPr>
              <a:t>最好的时自动解决。 人工查原因</a:t>
            </a:r>
            <a:r>
              <a:rPr kumimoji="1" lang="zh-CN" altLang="en-US" sz="1800" dirty="0" smtClean="0">
                <a:latin typeface="+mn-ea"/>
              </a:rPr>
              <a:t> 看统计 看日志 看系统状态 分析判断 验证 解决。</a:t>
            </a:r>
            <a:endParaRPr kumimoji="1" lang="zh-CN" altLang="en-US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5013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不同层</a:t>
            </a:r>
            <a:r>
              <a:rPr kumimoji="1" lang="zh-CN" altLang="en-US" dirty="0" smtClean="0"/>
              <a:t>的技术知识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zh-CN" altLang="en-US" dirty="0" smtClean="0"/>
              <a:t>整体架构和设计</a:t>
            </a:r>
            <a:endParaRPr kumimoji="1" lang="en-US" altLang="zh-CN" dirty="0" smtClean="0"/>
          </a:p>
          <a:p>
            <a:r>
              <a:rPr kumimoji="1" lang="zh-CN" altLang="en-US" dirty="0" smtClean="0"/>
              <a:t>业务实现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技术选型框架和类库等 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比如</a:t>
            </a:r>
            <a:r>
              <a:rPr kumimoji="1" lang="en-US" altLang="zh-CN" dirty="0" err="1" smtClean="0"/>
              <a:t>Redis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Memcached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Mysql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Maria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MongoDB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Solr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…</a:t>
            </a:r>
          </a:p>
          <a:p>
            <a:r>
              <a:rPr kumimoji="1" lang="en-US" altLang="zh-CN" b="1" dirty="0" smtClean="0"/>
              <a:t>Java JVM </a:t>
            </a:r>
            <a:r>
              <a:rPr kumimoji="1" lang="en-US" altLang="zh-CN" dirty="0" smtClean="0"/>
              <a:t>/Python/C …</a:t>
            </a:r>
            <a:r>
              <a:rPr kumimoji="1" lang="zh-CN" altLang="en-US" dirty="0" smtClean="0"/>
              <a:t>等的</a:t>
            </a:r>
            <a:r>
              <a:rPr kumimoji="1" lang="en-US" altLang="zh-CN" dirty="0" smtClean="0"/>
              <a:t> </a:t>
            </a:r>
            <a:br>
              <a:rPr kumimoji="1" lang="en-US" altLang="zh-CN" dirty="0" smtClean="0"/>
            </a:br>
            <a:r>
              <a:rPr kumimoji="1" lang="zh-CN" altLang="en-US" dirty="0" smtClean="0"/>
              <a:t>内存管理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多线程管理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包括锁实现等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 网络通信</a:t>
            </a:r>
            <a:r>
              <a:rPr kumimoji="1" lang="en-US" altLang="zh-CN" dirty="0" smtClean="0"/>
              <a:t>…</a:t>
            </a:r>
          </a:p>
          <a:p>
            <a:r>
              <a:rPr kumimoji="1" lang="zh-CN" altLang="en-US" dirty="0" smtClean="0"/>
              <a:t>网络协议</a:t>
            </a:r>
            <a:r>
              <a:rPr kumimoji="1" lang="en-US" altLang="zh-CN" dirty="0" smtClean="0"/>
              <a:t> TCP UDP IP</a:t>
            </a:r>
          </a:p>
          <a:p>
            <a:r>
              <a:rPr kumimoji="1" lang="en-US" altLang="zh-CN" dirty="0" smtClean="0"/>
              <a:t>Linux </a:t>
            </a:r>
            <a:r>
              <a:rPr kumimoji="1" lang="zh-CN" altLang="en-US" dirty="0" smtClean="0"/>
              <a:t>内存管理</a:t>
            </a:r>
            <a:r>
              <a:rPr kumimoji="1" lang="en-US" altLang="zh-CN" dirty="0"/>
              <a:t>、</a:t>
            </a:r>
            <a:r>
              <a:rPr kumimoji="1" lang="en-US" altLang="zh-CN" dirty="0" smtClean="0"/>
              <a:t>CPU</a:t>
            </a:r>
            <a:r>
              <a:rPr kumimoji="1" lang="zh-CN" altLang="en-US" dirty="0" smtClean="0"/>
              <a:t>调度、文件系统</a:t>
            </a:r>
            <a:r>
              <a:rPr kumimoji="1" lang="en-US" altLang="zh-CN" dirty="0" smtClean="0"/>
              <a:t>、</a:t>
            </a:r>
            <a:r>
              <a:rPr kumimoji="1" lang="zh-CN" altLang="en-US" dirty="0" smtClean="0"/>
              <a:t>网络实现</a:t>
            </a:r>
            <a:endParaRPr kumimoji="1" lang="en-US" altLang="zh-CN" dirty="0" smtClean="0"/>
          </a:p>
          <a:p>
            <a:r>
              <a:rPr kumimoji="1" lang="zh-CN" altLang="en-US" dirty="0" smtClean="0"/>
              <a:t>硬件层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多</a:t>
            </a:r>
            <a:r>
              <a:rPr kumimoji="1" lang="en-US" altLang="zh-CN" dirty="0" smtClean="0"/>
              <a:t>CPU</a:t>
            </a:r>
            <a:r>
              <a:rPr kumimoji="1" lang="zh-CN" altLang="en-US" dirty="0" smtClean="0"/>
              <a:t>多核结构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磁盘优缺点</a:t>
            </a:r>
            <a:r>
              <a:rPr kumimoji="1" lang="en-US" altLang="zh-CN" dirty="0" smtClean="0"/>
              <a:t>…</a:t>
            </a:r>
          </a:p>
          <a:p>
            <a:r>
              <a:rPr kumimoji="1" lang="zh-CN" altLang="en-US" dirty="0" smtClean="0"/>
              <a:t>需要团队配合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01708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Linux Performance </a:t>
            </a:r>
            <a:r>
              <a:rPr kumimoji="1" lang="en-US" altLang="zh-CN" dirty="0" err="1"/>
              <a:t>Observability</a:t>
            </a:r>
            <a:r>
              <a:rPr kumimoji="1" lang="en-US" altLang="zh-CN" dirty="0"/>
              <a:t> Tools.</a:t>
            </a:r>
            <a:endParaRPr kumimoji="1" lang="zh-CN" altLang="en-US" dirty="0"/>
          </a:p>
        </p:txBody>
      </p:sp>
      <p:pic>
        <p:nvPicPr>
          <p:cNvPr id="4" name="内容占位符 3" descr="1CD638CC-3AFE-406A-AD81-2184BF75E7C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91" b="979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93873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线上问题实际案例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sz="1800" dirty="0"/>
              <a:t>1</a:t>
            </a:r>
            <a:r>
              <a:rPr kumimoji="1" lang="zh-CN" altLang="en-US" sz="1800" dirty="0"/>
              <a:t> </a:t>
            </a:r>
            <a:r>
              <a:rPr kumimoji="1" lang="en-US" altLang="zh-CN" sz="1800" dirty="0" err="1" smtClean="0"/>
              <a:t>Memcached</a:t>
            </a:r>
            <a:r>
              <a:rPr kumimoji="1" lang="zh-CN" altLang="en-US" sz="1800" dirty="0" smtClean="0"/>
              <a:t> </a:t>
            </a:r>
            <a:r>
              <a:rPr kumimoji="1" lang="zh-CN" altLang="en-US" sz="1800" dirty="0"/>
              <a:t>池失效</a:t>
            </a:r>
            <a:r>
              <a:rPr kumimoji="1" lang="en-US" altLang="zh-CN" sz="1800" dirty="0"/>
              <a:t/>
            </a:r>
            <a:br>
              <a:rPr kumimoji="1" lang="en-US" altLang="zh-CN" sz="1800" dirty="0"/>
            </a:br>
            <a:r>
              <a:rPr kumimoji="1" lang="en-US" altLang="zh-CN" sz="1800" dirty="0" smtClean="0"/>
              <a:t>Java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err="1" smtClean="0"/>
              <a:t>DirectMemory</a:t>
            </a:r>
            <a:r>
              <a:rPr kumimoji="1" lang="zh-CN" altLang="en-US" sz="1800" smtClean="0"/>
              <a:t> </a:t>
            </a:r>
            <a:r>
              <a:rPr kumimoji="1" lang="zh-CN" altLang="en-US" sz="1800" dirty="0" smtClean="0"/>
              <a:t>日志显示内存溢出</a:t>
            </a:r>
            <a:r>
              <a:rPr kumimoji="1" lang="en-US" altLang="zh-CN" sz="1800" dirty="0" smtClean="0"/>
              <a:t>(</a:t>
            </a:r>
            <a:r>
              <a:rPr kumimoji="1" lang="zh-CN" altLang="en-US" sz="1800" dirty="0" smtClean="0"/>
              <a:t>超过</a:t>
            </a:r>
            <a:r>
              <a:rPr kumimoji="1" lang="en-US" altLang="zh-CN" sz="1800" dirty="0" smtClean="0"/>
              <a:t>8G) </a:t>
            </a:r>
            <a:br>
              <a:rPr kumimoji="1" lang="en-US" altLang="zh-CN" sz="1800" dirty="0" smtClean="0"/>
            </a:br>
            <a:r>
              <a:rPr kumimoji="1" lang="zh-CN" altLang="en-US" sz="1800" dirty="0" smtClean="0"/>
              <a:t>发现 网络连接总是重建</a:t>
            </a:r>
            <a:r>
              <a:rPr kumimoji="1" lang="en-US" altLang="zh-CN" sz="1800" dirty="0" smtClean="0"/>
              <a:t/>
            </a:r>
            <a:br>
              <a:rPr kumimoji="1" lang="en-US" altLang="zh-CN" sz="1800" dirty="0" smtClean="0"/>
            </a:br>
            <a:r>
              <a:rPr kumimoji="1" lang="zh-CN" altLang="en-US" sz="1800" dirty="0" smtClean="0"/>
              <a:t>旧的客户端库日志不全，换库以后反序列化失败</a:t>
            </a:r>
            <a:r>
              <a:rPr kumimoji="1" lang="en-US" altLang="zh-CN" sz="1800" dirty="0"/>
              <a:t/>
            </a:r>
            <a:br>
              <a:rPr kumimoji="1" lang="en-US" altLang="zh-CN" sz="1800" dirty="0"/>
            </a:br>
            <a:r>
              <a:rPr kumimoji="1" lang="zh-CN" altLang="en-US" sz="1800" dirty="0" smtClean="0"/>
              <a:t>检查代码 发现反序列化失败后 连接被关闭</a:t>
            </a:r>
            <a:endParaRPr kumimoji="1" lang="en-US" altLang="zh-CN" sz="1800" dirty="0"/>
          </a:p>
          <a:p>
            <a:r>
              <a:rPr kumimoji="1" lang="en-US" altLang="zh-CN" sz="1800" dirty="0" smtClean="0"/>
              <a:t>2 Rhea</a:t>
            </a:r>
            <a:r>
              <a:rPr kumimoji="1" lang="zh-CN" altLang="en-US" sz="1800" dirty="0" smtClean="0"/>
              <a:t>连接频繁中断</a:t>
            </a:r>
            <a:r>
              <a:rPr kumimoji="1" lang="en-US" altLang="zh-CN" sz="1800" dirty="0" smtClean="0"/>
              <a:t/>
            </a:r>
            <a:br>
              <a:rPr kumimoji="1" lang="en-US" altLang="zh-CN" sz="1800" dirty="0" smtClean="0"/>
            </a:br>
            <a:r>
              <a:rPr kumimoji="1" lang="en-US" altLang="zh-CN" sz="1800" dirty="0" smtClean="0"/>
              <a:t>Java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Heap</a:t>
            </a:r>
            <a:r>
              <a:rPr kumimoji="1" lang="zh-CN" altLang="en-US" sz="1800" dirty="0" smtClean="0"/>
              <a:t>中几十万的</a:t>
            </a:r>
            <a:r>
              <a:rPr kumimoji="1" lang="en-US" altLang="zh-CN" sz="1800" dirty="0" smtClean="0"/>
              <a:t>socket</a:t>
            </a:r>
            <a:r>
              <a:rPr kumimoji="1" lang="zh-CN" altLang="en-US" sz="1800" dirty="0" smtClean="0"/>
              <a:t>对象</a:t>
            </a:r>
            <a:r>
              <a:rPr kumimoji="1" lang="en-US" altLang="zh-CN" sz="1800" dirty="0" smtClean="0"/>
              <a:t/>
            </a:r>
            <a:br>
              <a:rPr kumimoji="1" lang="en-US" altLang="zh-CN" sz="1800" dirty="0" smtClean="0"/>
            </a:br>
            <a:r>
              <a:rPr kumimoji="1" lang="zh-CN" altLang="en-US" sz="1800" dirty="0" smtClean="0"/>
              <a:t>日志发现</a:t>
            </a:r>
            <a:r>
              <a:rPr kumimoji="1" lang="en-US" altLang="zh-CN" sz="1800" dirty="0" smtClean="0"/>
              <a:t>rhea</a:t>
            </a:r>
            <a:r>
              <a:rPr kumimoji="1" lang="zh-CN" altLang="en-US" sz="1800" dirty="0" smtClean="0"/>
              <a:t>池资源总是自动收缩 重复建立</a:t>
            </a:r>
            <a:r>
              <a:rPr kumimoji="1" lang="en-US" altLang="zh-CN" sz="1800" dirty="0" smtClean="0"/>
              <a:t/>
            </a:r>
            <a:br>
              <a:rPr kumimoji="1" lang="en-US" altLang="zh-CN" sz="1800" dirty="0" smtClean="0"/>
            </a:br>
            <a:r>
              <a:rPr kumimoji="1" lang="zh-CN" altLang="en-US" sz="1800" dirty="0" smtClean="0"/>
              <a:t>最终发现</a:t>
            </a:r>
            <a:r>
              <a:rPr kumimoji="1" lang="en-US" altLang="zh-CN" sz="1800" dirty="0" err="1" smtClean="0"/>
              <a:t>maxidle</a:t>
            </a:r>
            <a:r>
              <a:rPr kumimoji="1" lang="zh-CN" altLang="en-US" sz="1800" dirty="0" smtClean="0"/>
              <a:t> 设置过低</a:t>
            </a:r>
            <a:endParaRPr kumimoji="1" lang="en-US" altLang="zh-CN" sz="1800" dirty="0" smtClean="0"/>
          </a:p>
          <a:p>
            <a:r>
              <a:rPr kumimoji="1" lang="en-US" altLang="zh-CN" sz="1800" dirty="0" smtClean="0"/>
              <a:t>3 Medusa GC</a:t>
            </a:r>
            <a:r>
              <a:rPr kumimoji="1" lang="zh-CN" altLang="en-US" sz="1800" dirty="0" smtClean="0"/>
              <a:t>过于频繁</a:t>
            </a:r>
            <a:r>
              <a:rPr kumimoji="1" lang="en-US" altLang="zh-CN" sz="1800" dirty="0"/>
              <a:t/>
            </a:r>
            <a:br>
              <a:rPr kumimoji="1" lang="en-US" altLang="zh-CN" sz="1800" dirty="0"/>
            </a:br>
            <a:r>
              <a:rPr kumimoji="1" lang="en-US" altLang="zh-CN" sz="1800" dirty="0" smtClean="0"/>
              <a:t>top</a:t>
            </a:r>
            <a:r>
              <a:rPr kumimoji="1" lang="zh-CN" altLang="en-US" sz="1800" dirty="0" smtClean="0"/>
              <a:t>和</a:t>
            </a:r>
            <a:r>
              <a:rPr kumimoji="1" lang="en-US" altLang="zh-CN" sz="1800" dirty="0" err="1" smtClean="0"/>
              <a:t>jstack</a:t>
            </a:r>
            <a:r>
              <a:rPr kumimoji="1" lang="en-US" altLang="zh-CN" sz="1800" dirty="0" smtClean="0"/>
              <a:t> </a:t>
            </a:r>
            <a:r>
              <a:rPr kumimoji="1" lang="zh-CN" altLang="en-US" sz="1800" dirty="0" smtClean="0"/>
              <a:t>后分析</a:t>
            </a:r>
            <a:r>
              <a:rPr kumimoji="1" lang="en-US" altLang="zh-CN" sz="1800" dirty="0" smtClean="0"/>
              <a:t> </a:t>
            </a:r>
            <a:r>
              <a:rPr kumimoji="1" lang="zh-CN" altLang="en-US" sz="1800" dirty="0" smtClean="0"/>
              <a:t>发现</a:t>
            </a:r>
            <a:r>
              <a:rPr kumimoji="1" lang="en-US" altLang="zh-CN" sz="1800" dirty="0" err="1" smtClean="0"/>
              <a:t>cpu</a:t>
            </a:r>
            <a:r>
              <a:rPr kumimoji="1" lang="zh-CN" altLang="en-US" sz="1800" dirty="0" smtClean="0"/>
              <a:t>高时</a:t>
            </a:r>
            <a:r>
              <a:rPr kumimoji="1" lang="en-US" altLang="zh-CN" sz="1800" dirty="0" smtClean="0"/>
              <a:t> </a:t>
            </a:r>
            <a:r>
              <a:rPr kumimoji="1" lang="zh-CN" altLang="en-US" sz="1800" dirty="0" smtClean="0"/>
              <a:t>基本都在</a:t>
            </a:r>
            <a:r>
              <a:rPr kumimoji="1" lang="en-US" altLang="zh-CN" sz="1800" dirty="0" err="1" smtClean="0"/>
              <a:t>gc</a:t>
            </a:r>
            <a:r>
              <a:rPr kumimoji="1" lang="zh-CN" altLang="en-US" sz="1800" dirty="0" smtClean="0"/>
              <a:t>。</a:t>
            </a:r>
            <a:r>
              <a:rPr kumimoji="1" lang="en-US" altLang="zh-CN" sz="1800" dirty="0" smtClean="0"/>
              <a:t/>
            </a:r>
            <a:br>
              <a:rPr kumimoji="1" lang="en-US" altLang="zh-CN" sz="1800" dirty="0" smtClean="0"/>
            </a:br>
            <a:r>
              <a:rPr kumimoji="1" lang="zh-CN" altLang="en-US" sz="1800" dirty="0" smtClean="0"/>
              <a:t>监控预发布环境</a:t>
            </a:r>
            <a:r>
              <a:rPr kumimoji="1" lang="en-US" altLang="zh-CN" sz="1800" dirty="0" smtClean="0"/>
              <a:t>，</a:t>
            </a:r>
            <a:r>
              <a:rPr kumimoji="1" lang="zh-CN" altLang="en-US" sz="1800" dirty="0" smtClean="0"/>
              <a:t>部分接口调用一次</a:t>
            </a:r>
            <a:r>
              <a:rPr kumimoji="1" lang="en-US" altLang="zh-CN" sz="1800" dirty="0" smtClean="0"/>
              <a:t> </a:t>
            </a:r>
            <a:r>
              <a:rPr kumimoji="1" lang="zh-CN" altLang="en-US" sz="1800" dirty="0" smtClean="0"/>
              <a:t>占内存</a:t>
            </a:r>
            <a:r>
              <a:rPr kumimoji="1" lang="en-US" altLang="zh-CN" sz="1800" dirty="0" smtClean="0"/>
              <a:t>10M</a:t>
            </a:r>
            <a:r>
              <a:rPr kumimoji="1" lang="zh-CN" altLang="en-US" sz="1800" dirty="0" smtClean="0"/>
              <a:t>。</a:t>
            </a:r>
            <a:r>
              <a:rPr kumimoji="1" lang="en-US" altLang="zh-CN" sz="1800" dirty="0" smtClean="0"/>
              <a:t/>
            </a:r>
            <a:br>
              <a:rPr kumimoji="1" lang="en-US" altLang="zh-CN" sz="1800" dirty="0" smtClean="0"/>
            </a:br>
            <a:r>
              <a:rPr kumimoji="1" lang="zh-CN" altLang="en-US" sz="1800" dirty="0" smtClean="0"/>
              <a:t>发现初始</a:t>
            </a:r>
            <a:r>
              <a:rPr kumimoji="1" lang="en-US" altLang="zh-CN" sz="1800" dirty="0" err="1" smtClean="0"/>
              <a:t>javaHEAP</a:t>
            </a:r>
            <a:r>
              <a:rPr kumimoji="1" lang="zh-CN" altLang="en-US" sz="1800" dirty="0" smtClean="0"/>
              <a:t>大小过低。新生代仅</a:t>
            </a:r>
            <a:r>
              <a:rPr kumimoji="1" lang="en-US" altLang="zh-CN" sz="1800" dirty="0" smtClean="0"/>
              <a:t>70M,</a:t>
            </a:r>
            <a:r>
              <a:rPr kumimoji="1" lang="zh-CN" altLang="en-US" sz="1800" dirty="0" smtClean="0"/>
              <a:t> 高峰期自动扩展到</a:t>
            </a:r>
            <a:r>
              <a:rPr kumimoji="1" lang="en-US" altLang="zh-CN" sz="1800" dirty="0" smtClean="0"/>
              <a:t>1G</a:t>
            </a:r>
            <a:br>
              <a:rPr kumimoji="1" lang="en-US" altLang="zh-CN" sz="1800" dirty="0" smtClean="0"/>
            </a:br>
            <a:r>
              <a:rPr kumimoji="1" lang="zh-CN" altLang="en-US" sz="1800" dirty="0" smtClean="0"/>
              <a:t>晚上高峰期 每秒</a:t>
            </a:r>
            <a:r>
              <a:rPr kumimoji="1" lang="en-US" altLang="zh-CN" sz="1800" dirty="0" smtClean="0"/>
              <a:t>GC</a:t>
            </a:r>
            <a:r>
              <a:rPr kumimoji="1" lang="en-US" altLang="zh-CN" sz="1800" dirty="0"/>
              <a:t> </a:t>
            </a:r>
            <a:r>
              <a:rPr kumimoji="1" lang="en-US" altLang="zh-CN" sz="1800" dirty="0" smtClean="0"/>
              <a:t>10</a:t>
            </a:r>
            <a:r>
              <a:rPr kumimoji="1" lang="zh-CN" altLang="en-US" sz="1800" dirty="0" smtClean="0"/>
              <a:t>次到</a:t>
            </a:r>
            <a:r>
              <a:rPr kumimoji="1" lang="en-US" altLang="zh-CN" sz="1800" dirty="0" smtClean="0"/>
              <a:t>30</a:t>
            </a:r>
            <a:r>
              <a:rPr kumimoji="1" lang="zh-CN" altLang="en-US" sz="1800" dirty="0" smtClean="0"/>
              <a:t>次</a:t>
            </a:r>
            <a:r>
              <a:rPr kumimoji="1" lang="en-US" altLang="zh-CN" sz="1800" dirty="0" smtClean="0"/>
              <a:t> </a:t>
            </a:r>
            <a:r>
              <a:rPr kumimoji="1" lang="zh-CN" altLang="en-US" sz="1800" dirty="0" smtClean="0"/>
              <a:t>耗时</a:t>
            </a:r>
            <a:r>
              <a:rPr kumimoji="1" lang="en-US" altLang="zh-CN" sz="1800" dirty="0" smtClean="0"/>
              <a:t>200ms</a:t>
            </a:r>
            <a:r>
              <a:rPr kumimoji="1" lang="zh-CN" altLang="en-US" sz="1800" dirty="0" smtClean="0"/>
              <a:t>以上</a:t>
            </a:r>
            <a:r>
              <a:rPr kumimoji="1" lang="en-US" altLang="zh-CN" sz="1800" dirty="0" smtClean="0"/>
              <a:t> </a:t>
            </a:r>
            <a:r>
              <a:rPr kumimoji="1" lang="zh-CN" altLang="en-US" sz="1800" dirty="0" smtClean="0"/>
              <a:t>出问题时预计更高</a:t>
            </a:r>
            <a:r>
              <a:rPr kumimoji="1" lang="en-US" altLang="zh-CN" sz="1800" dirty="0"/>
              <a:t/>
            </a:r>
            <a:br>
              <a:rPr kumimoji="1" lang="en-US" altLang="zh-CN" sz="1800" dirty="0"/>
            </a:br>
            <a:r>
              <a:rPr kumimoji="1" lang="zh-CN" altLang="en-US" sz="1800" dirty="0" smtClean="0"/>
              <a:t>调整</a:t>
            </a:r>
            <a:r>
              <a:rPr kumimoji="1" lang="en-US" altLang="zh-CN" sz="1800" dirty="0" smtClean="0"/>
              <a:t>-</a:t>
            </a:r>
            <a:r>
              <a:rPr kumimoji="1" lang="en-US" altLang="zh-CN" sz="1800" dirty="0" err="1" smtClean="0"/>
              <a:t>Xms</a:t>
            </a:r>
            <a:r>
              <a:rPr kumimoji="1" lang="zh-CN" altLang="en-US" sz="1800" dirty="0" smtClean="0"/>
              <a:t> 到</a:t>
            </a:r>
            <a:r>
              <a:rPr kumimoji="1" lang="en-US" altLang="zh-CN" sz="1800" dirty="0" smtClean="0"/>
              <a:t>2G</a:t>
            </a:r>
            <a:r>
              <a:rPr kumimoji="1" lang="zh-CN" altLang="en-US" sz="1800" dirty="0" smtClean="0"/>
              <a:t> 高峰期耗时小于</a:t>
            </a:r>
            <a:r>
              <a:rPr kumimoji="1" lang="en-US" altLang="zh-CN" sz="1800" dirty="0" smtClean="0"/>
              <a:t>60ms</a:t>
            </a:r>
          </a:p>
          <a:p>
            <a:endParaRPr kumimoji="1" lang="en-US" altLang="zh-CN" sz="1800" dirty="0" smtClean="0"/>
          </a:p>
          <a:p>
            <a:endParaRPr kumimoji="1"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3977624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Java JVM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 /</a:t>
            </a:r>
            <a:r>
              <a:rPr lang="en-US" altLang="zh-CN" dirty="0" err="1"/>
              <a:t>usr</a:t>
            </a:r>
            <a:r>
              <a:rPr lang="en-US" altLang="zh-CN" dirty="0"/>
              <a:t>/local/medusa/bin/</a:t>
            </a:r>
            <a:r>
              <a:rPr lang="en-US" altLang="zh-CN" dirty="0" err="1" smtClean="0"/>
              <a:t>dump.sh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kumimoji="1" lang="en-US" altLang="zh-CN" dirty="0" smtClean="0"/>
              <a:t>Top </a:t>
            </a:r>
            <a:r>
              <a:rPr kumimoji="1" lang="en-US" altLang="zh-CN" dirty="0" err="1" smtClean="0"/>
              <a:t>Jstack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Jstat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Jmap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lsof</a:t>
            </a:r>
            <a:r>
              <a:rPr kumimoji="1" lang="en-US" altLang="zh-CN" dirty="0" smtClean="0"/>
              <a:t> </a:t>
            </a:r>
            <a:r>
              <a:rPr lang="en-US" altLang="zh-CN" dirty="0" err="1" smtClean="0"/>
              <a:t>netstat</a:t>
            </a:r>
            <a:r>
              <a:rPr lang="en-US" altLang="zh-CN" dirty="0" smtClean="0"/>
              <a:t> free </a:t>
            </a:r>
            <a:r>
              <a:rPr lang="en-US" altLang="zh-CN" dirty="0" err="1" smtClean="0"/>
              <a:t>nload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iftop</a:t>
            </a:r>
            <a:endParaRPr kumimoji="1" lang="en-US" altLang="zh-CN" dirty="0" smtClean="0"/>
          </a:p>
          <a:p>
            <a:r>
              <a:rPr kumimoji="1" lang="zh-CN" altLang="en-US" sz="1800" dirty="0">
                <a:latin typeface="+mn-ea"/>
              </a:rPr>
              <a:t>以</a:t>
            </a:r>
            <a:r>
              <a:rPr kumimoji="1" lang="en-US" altLang="zh-CN" sz="1800" dirty="0">
                <a:latin typeface="+mn-ea"/>
              </a:rPr>
              <a:t> </a:t>
            </a:r>
            <a:r>
              <a:rPr kumimoji="1" lang="ro-RO" altLang="zh-CN" sz="1800" dirty="0">
                <a:latin typeface="+mn-ea"/>
              </a:rPr>
              <a:t>/space/medusa_log/dump/20150610170313</a:t>
            </a:r>
            <a:r>
              <a:rPr kumimoji="1" lang="zh-CN" altLang="ro-RO" sz="1800" dirty="0" smtClean="0">
                <a:latin typeface="+mn-ea"/>
              </a:rPr>
              <a:t>为例</a:t>
            </a:r>
            <a:r>
              <a:rPr kumimoji="1" lang="en-US" altLang="zh-CN" sz="1800" dirty="0" smtClean="0">
                <a:latin typeface="+mn-ea"/>
              </a:rPr>
              <a:t/>
            </a:r>
            <a:br>
              <a:rPr kumimoji="1" lang="en-US" altLang="zh-CN" sz="1800" dirty="0" smtClean="0">
                <a:latin typeface="+mn-ea"/>
              </a:rPr>
            </a:br>
            <a:r>
              <a:rPr lang="en-US" altLang="zh-CN" sz="1800" dirty="0">
                <a:latin typeface="+mn-ea"/>
              </a:rPr>
              <a:t>cat jstack-17870.dump | ~/tools/</a:t>
            </a:r>
            <a:r>
              <a:rPr lang="en-US" altLang="zh-CN" sz="1800" dirty="0" err="1">
                <a:latin typeface="+mn-ea"/>
              </a:rPr>
              <a:t>analyze_jstack.py</a:t>
            </a:r>
            <a:r>
              <a:rPr lang="en-US" altLang="zh-CN" sz="1800" dirty="0">
                <a:latin typeface="+mn-ea"/>
              </a:rPr>
              <a:t> | </a:t>
            </a:r>
            <a:r>
              <a:rPr lang="en-US" altLang="zh-CN" sz="1800" dirty="0" smtClean="0">
                <a:latin typeface="+mn-ea"/>
              </a:rPr>
              <a:t>less</a:t>
            </a:r>
            <a:br>
              <a:rPr lang="en-US" altLang="zh-CN" sz="1800" dirty="0" smtClean="0">
                <a:latin typeface="+mn-ea"/>
              </a:rPr>
            </a:br>
            <a:r>
              <a:rPr lang="en-US" altLang="zh-CN" sz="1800" dirty="0" smtClean="0">
                <a:latin typeface="+mn-ea"/>
              </a:rPr>
              <a:t>~</a:t>
            </a:r>
            <a:r>
              <a:rPr lang="en-US" altLang="zh-CN" sz="1800" dirty="0">
                <a:latin typeface="+mn-ea"/>
              </a:rPr>
              <a:t>/tools/</a:t>
            </a:r>
            <a:r>
              <a:rPr lang="en-US" altLang="zh-CN" sz="1800" dirty="0" err="1">
                <a:latin typeface="+mn-ea"/>
              </a:rPr>
              <a:t>getHighCpuThreadStack.sh</a:t>
            </a:r>
            <a:endParaRPr lang="en-US" altLang="zh-CN" sz="1800" dirty="0" smtClean="0">
              <a:latin typeface="+mn-ea"/>
            </a:endParaRPr>
          </a:p>
          <a:p>
            <a:r>
              <a:rPr lang="zh-CN" altLang="en-US" dirty="0" smtClean="0"/>
              <a:t>其他工具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 smtClean="0"/>
              <a:t>hprof</a:t>
            </a:r>
            <a:r>
              <a:rPr lang="en-US" altLang="zh-CN" dirty="0"/>
              <a:t>,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jvisualvm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btrace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 smtClean="0"/>
              <a:t>jmap&amp;jhat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推荐看看</a:t>
            </a:r>
            <a:r>
              <a:rPr lang="en-US" altLang="zh-CN" dirty="0"/>
              <a:t> </a:t>
            </a:r>
            <a:r>
              <a:rPr lang="en-US" altLang="zh-CN" dirty="0">
                <a:hlinkClick r:id="rId2"/>
              </a:rPr>
              <a:t>http://my.oschina.net/feichexia/blog/</a:t>
            </a:r>
            <a:r>
              <a:rPr lang="en-US" altLang="zh-CN" dirty="0" smtClean="0">
                <a:hlinkClick r:id="rId2"/>
              </a:rPr>
              <a:t>196575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 smtClean="0"/>
              <a:t>Qcon</a:t>
            </a:r>
            <a:r>
              <a:rPr lang="zh-CN" altLang="en-US" dirty="0" smtClean="0"/>
              <a:t> </a:t>
            </a:r>
            <a:r>
              <a:rPr lang="en-US" altLang="zh-CN" dirty="0" smtClean="0"/>
              <a:t>4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24</a:t>
            </a:r>
            <a:r>
              <a:rPr lang="zh-CN" altLang="en-US" dirty="0" smtClean="0"/>
              <a:t>日 </a:t>
            </a:r>
            <a:r>
              <a:rPr lang="en-US" altLang="zh-CN" dirty="0" smtClean="0"/>
              <a:t>1.</a:t>
            </a:r>
            <a:r>
              <a:rPr lang="zh-CN" altLang="en-US" dirty="0" smtClean="0"/>
              <a:t>秦迪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微博在大规模、高负载系统中的典型问题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>
                <a:hlinkClick r:id="rId3"/>
              </a:rPr>
              <a:t>http://www.cubrid.org/blog/dev-platform/understanding-java-garbage-collection/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99011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光谱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光谱.thmx</Template>
  <TotalTime>407</TotalTime>
  <Words>41</Words>
  <Application>Microsoft Macintosh PowerPoint</Application>
  <PresentationFormat>全屏显示(4:3)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光谱</vt:lpstr>
      <vt:lpstr>线上性能问题分析</vt:lpstr>
      <vt:lpstr>怎样解决性能问题</vt:lpstr>
      <vt:lpstr>不同层的技术知识</vt:lpstr>
      <vt:lpstr>Linux Performance Observability Tools.</vt:lpstr>
      <vt:lpstr>线上问题实际案例</vt:lpstr>
      <vt:lpstr>Java JVM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线上性能问题分析</dc:title>
  <dc:creator>Li</dc:creator>
  <cp:lastModifiedBy>Li</cp:lastModifiedBy>
  <cp:revision>42</cp:revision>
  <dcterms:created xsi:type="dcterms:W3CDTF">2015-06-10T14:40:10Z</dcterms:created>
  <dcterms:modified xsi:type="dcterms:W3CDTF">2015-06-11T07:42:54Z</dcterms:modified>
</cp:coreProperties>
</file>