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D5E2E-6114-4F0B-B001-ADB37CE6E9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05EC0-D005-4047-969B-221023A40A3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F351C-7FC2-4636-802F-DC02F424BE1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13C11-334A-4B8B-A878-77CC1927142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8E48E-9E9C-45A1-8B5D-18AA0804C5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FBD89-AD3C-42B8-87AE-8DC866CBCA7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4D2ED-B77D-4408-9658-7A74FB9325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44694-02DD-42B3-8EFA-B606AD1137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D03DD-1E74-431B-B72E-B2147C4D65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8EBD5-992B-4FCA-A163-D0A9FEA71D0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tIns="45720" rIns="91440" bIns="4572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48839-C9F0-401F-9FFB-B5E2A922D1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262" tIns="43631" rIns="87262" bIns="43631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262" tIns="43631" rIns="87262" bIns="43631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5188" cy="477838"/>
          </a:xfrm>
          <a:prstGeom prst="rect">
            <a:avLst/>
          </a:prstGeom>
          <a:noFill/>
          <a:ln>
            <a:noFill/>
          </a:ln>
        </p:spPr>
        <p:txBody>
          <a:bodyPr vert="horz" wrap="square" lIns="87262" tIns="43631" rIns="87262" bIns="43631" numCol="1" anchor="t" anchorCtr="0" compatLnSpc="1"/>
          <a:lstStyle>
            <a:lvl1pPr>
              <a:defRPr sz="14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7838"/>
          </a:xfrm>
          <a:prstGeom prst="rect">
            <a:avLst/>
          </a:prstGeom>
          <a:noFill/>
          <a:ln>
            <a:noFill/>
          </a:ln>
        </p:spPr>
        <p:txBody>
          <a:bodyPr vert="horz" wrap="square" lIns="87262" tIns="43631" rIns="87262" bIns="43631" numCol="1" anchor="t" anchorCtr="0" compatLnSpc="1"/>
          <a:lstStyle>
            <a:lvl1pPr algn="ctr">
              <a:defRPr sz="14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1613" y="6245225"/>
            <a:ext cx="2135187" cy="477838"/>
          </a:xfrm>
          <a:prstGeom prst="rect">
            <a:avLst/>
          </a:prstGeom>
          <a:noFill/>
          <a:ln>
            <a:noFill/>
          </a:ln>
        </p:spPr>
        <p:txBody>
          <a:bodyPr vert="horz" wrap="square" lIns="87262" tIns="43631" rIns="87262" bIns="43631" numCol="1" anchor="t" anchorCtr="0" compatLnSpc="1"/>
          <a:lstStyle>
            <a:lvl1pPr algn="r">
              <a:defRPr sz="14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977F01F-E129-4EE3-85D6-727FD4C69D3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873125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微软雅黑" charset="0"/>
        </a:defRPr>
      </a:lvl1pPr>
      <a:lvl2pPr algn="ctr" defTabSz="873125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Franklin Gothic Medium" pitchFamily="34" charset="0"/>
          <a:ea typeface="微软雅黑" pitchFamily="34" charset="-122"/>
          <a:cs typeface="微软雅黑" charset="0"/>
        </a:defRPr>
      </a:lvl2pPr>
      <a:lvl3pPr algn="ctr" defTabSz="873125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Franklin Gothic Medium" pitchFamily="34" charset="0"/>
          <a:ea typeface="微软雅黑" pitchFamily="34" charset="-122"/>
          <a:cs typeface="微软雅黑" charset="0"/>
        </a:defRPr>
      </a:lvl3pPr>
      <a:lvl4pPr algn="ctr" defTabSz="873125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Franklin Gothic Medium" pitchFamily="34" charset="0"/>
          <a:ea typeface="微软雅黑" pitchFamily="34" charset="-122"/>
          <a:cs typeface="微软雅黑" charset="0"/>
        </a:defRPr>
      </a:lvl4pPr>
      <a:lvl5pPr algn="ctr" defTabSz="873125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Franklin Gothic Medium" pitchFamily="34" charset="0"/>
          <a:ea typeface="微软雅黑" pitchFamily="34" charset="-122"/>
          <a:cs typeface="微软雅黑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9pPr>
    </p:titleStyle>
    <p:bodyStyle>
      <a:lvl1pPr marL="328930" indent="-328930" algn="l" defTabSz="873125" rtl="0" eaLnBrk="0" fontAlgn="base" hangingPunct="0">
        <a:spcBef>
          <a:spcPct val="20000"/>
        </a:spcBef>
        <a:spcAft>
          <a:spcPct val="0"/>
        </a:spcAft>
        <a:buChar char="•"/>
        <a:defRPr kumimoji="1" sz="3100">
          <a:solidFill>
            <a:schemeClr val="tx1"/>
          </a:solidFill>
          <a:latin typeface="+mn-lt"/>
          <a:ea typeface="+mn-ea"/>
          <a:cs typeface="黑体" charset="0"/>
        </a:defRPr>
      </a:lvl1pPr>
      <a:lvl2pPr marL="708025" indent="-271780" algn="l" defTabSz="873125" rtl="0" eaLnBrk="0" fontAlgn="base" hangingPunct="0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  <a:cs typeface="黑体" charset="0"/>
        </a:defRPr>
      </a:lvl2pPr>
      <a:lvl3pPr marL="1090930" indent="-217805" algn="l" defTabSz="873125" rtl="0" eaLnBrk="0" fontAlgn="base" hangingPunct="0">
        <a:spcBef>
          <a:spcPct val="20000"/>
        </a:spcBef>
        <a:spcAft>
          <a:spcPct val="0"/>
        </a:spcAft>
        <a:buChar char="•"/>
        <a:defRPr kumimoji="1" sz="2300">
          <a:solidFill>
            <a:schemeClr val="tx1"/>
          </a:solidFill>
          <a:latin typeface="+mn-lt"/>
          <a:ea typeface="+mn-ea"/>
          <a:cs typeface="黑体" charset="0"/>
        </a:defRPr>
      </a:lvl3pPr>
      <a:lvl4pPr marL="1527175" indent="-217805" algn="l" defTabSz="873125" rtl="0" eaLnBrk="0" fontAlgn="base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  <a:cs typeface="黑体" charset="0"/>
        </a:defRPr>
      </a:lvl4pPr>
      <a:lvl5pPr marL="1964055" indent="-219075" algn="l" defTabSz="873125" rtl="0" eaLnBrk="0" fontAlgn="base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  <a:cs typeface="黑体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sz="3200" dirty="0" smtClean="0"/>
              <a:t>Rhea</a:t>
            </a:r>
            <a:r>
              <a:rPr lang="zh-CN" altLang="en-US" sz="3200" dirty="0" smtClean="0"/>
              <a:t>规范</a:t>
            </a:r>
            <a:br>
              <a:rPr lang="en-US" altLang="zh-CN" sz="3200" dirty="0" smtClean="0"/>
            </a:br>
            <a:r>
              <a:rPr lang="zh-CN" altLang="en-US" sz="3200" dirty="0"/>
              <a:t>分</a:t>
            </a:r>
            <a:r>
              <a:rPr lang="zh-CN" altLang="en-US" sz="3200" dirty="0" smtClean="0"/>
              <a:t>表中间件注意事项</a:t>
            </a:r>
            <a:br>
              <a:rPr lang="en-US" altLang="zh-CN" sz="3200" dirty="0" smtClean="0"/>
            </a:br>
            <a:r>
              <a:rPr lang="zh-CN" altLang="en-US" sz="3200" dirty="0"/>
              <a:t>一</a:t>
            </a:r>
            <a:r>
              <a:rPr lang="zh-CN" altLang="en-US" sz="3200" dirty="0" smtClean="0"/>
              <a:t>个小</a:t>
            </a:r>
            <a:r>
              <a:rPr lang="en-US" altLang="zh-CN" sz="3200" dirty="0" smtClean="0"/>
              <a:t>v</a:t>
            </a:r>
            <a:r>
              <a:rPr lang="zh-CN" altLang="en-US" sz="3200" dirty="0" smtClean="0"/>
              <a:t>引发的事故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--</a:t>
            </a:r>
            <a:r>
              <a:rPr lang="zh-CN" altLang="en-US" dirty="0" smtClean="0"/>
              <a:t>李芳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Rhea</a:t>
            </a:r>
            <a:r>
              <a:rPr lang="zh-CN" altLang="en-US" dirty="0" smtClean="0"/>
              <a:t>使用规范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>
                <a:latin typeface="+mj-ea"/>
                <a:ea typeface="+mj-ea"/>
              </a:rPr>
              <a:t>先判断谁否适合使用</a:t>
            </a:r>
            <a:r>
              <a:rPr lang="en-US" altLang="zh-CN" sz="2000" b="1" dirty="0">
                <a:latin typeface="+mj-ea"/>
                <a:ea typeface="+mj-ea"/>
              </a:rPr>
              <a:t>rhea</a:t>
            </a:r>
            <a:endParaRPr lang="zh-CN" altLang="en-US" sz="2000" b="1" dirty="0">
              <a:latin typeface="+mj-ea"/>
              <a:ea typeface="+mj-ea"/>
            </a:endParaRPr>
          </a:p>
          <a:p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1 rhea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的适用场景 适合快速写入和快速读取 读多写也多 且要求数据不丢失的场景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.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以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key value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为基础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支持列表 哈希 排序集合等数据结构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.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吞吐量和存储容量方便扩展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2 rhea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的不适用场景 数据完全使用内存 成本较高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.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如果读写吞吐量 延迟等要求不高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不要求数据不丢失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数据量过大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关联查询较多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要求分布式事务等 都不太适合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3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如果数据冷热明显 请设置过期或者仅将热数据写入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rhea.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另外 数据自动区分冷热的机制还在规划过程中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br>
              <a:rPr lang="en-US" altLang="zh-CN" sz="2000" dirty="0"/>
            </a:br>
            <a:r>
              <a:rPr lang="zh-CN" altLang="en-US" sz="2000" b="1" dirty="0">
                <a:latin typeface="+mj-ea"/>
                <a:ea typeface="+mj-ea"/>
              </a:rPr>
              <a:t>容量和吞吐量预估</a:t>
            </a:r>
            <a:endParaRPr lang="zh-CN" altLang="en-US" sz="2000" b="1" dirty="0">
              <a:latin typeface="+mj-ea"/>
              <a:ea typeface="+mj-ea"/>
            </a:endParaRPr>
          </a:p>
          <a:p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1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使用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rhea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前 请先预估所使用的容量和吞吐量</a:t>
            </a:r>
            <a:endParaRPr lang="zh-CN" altLang="en-US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br>
              <a:rPr lang="zh-CN" altLang="en-US" sz="2000" dirty="0" smtClean="0"/>
            </a:b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Rhea</a:t>
            </a:r>
            <a:r>
              <a:rPr lang="zh-CN" altLang="en-US" dirty="0" smtClean="0"/>
              <a:t>使用规范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latin typeface="+mj-ea"/>
                <a:ea typeface="+mj-ea"/>
              </a:rPr>
              <a:t>rhea key</a:t>
            </a:r>
            <a:r>
              <a:rPr lang="zh-CN" altLang="en-US" sz="2000" b="1" dirty="0">
                <a:latin typeface="+mj-ea"/>
                <a:ea typeface="+mj-ea"/>
              </a:rPr>
              <a:t>规范</a:t>
            </a:r>
            <a:endParaRPr lang="zh-CN" altLang="en-US" sz="2000" b="1" dirty="0">
              <a:latin typeface="+mj-ea"/>
              <a:ea typeface="+mj-ea"/>
            </a:endParaRPr>
          </a:p>
          <a:p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1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统一使用 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前缀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] + [:] + [id]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组成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前缀为 小写字母的单词或单词组合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小写字母开头的 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camel case)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以及 英文标点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"."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组成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.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注意单词不包含复数形式 例如 使用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post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而不是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posts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如果有多个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id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请使用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"."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分割开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. 2 key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长度不要过长 建议不超过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30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个字符</a:t>
            </a:r>
            <a:endParaRPr lang="zh-CN" altLang="en-US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3 key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按照业务线和系统划分 并反应业务含义</a:t>
            </a:r>
            <a:endParaRPr lang="zh-CN" altLang="en-US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4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由于历史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较多 历史可以暂时沿用 但是新的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需要按照规范使用</a:t>
            </a:r>
            <a:endParaRPr lang="zh-CN" altLang="en-US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例如</a:t>
            </a:r>
            <a:endParaRPr lang="zh-CN" altLang="en-US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而当前使用的 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medusa:user:session:xxxx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应该改为 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hers.medusa.userSession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:[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xxxid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] 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forum.posts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.[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xxxpostid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]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应该改为 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hers.forum.mainPost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:[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xxxpostid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] (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此缓存被多个社区系统通用 所以没有加系统名字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多个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id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的例子 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hers.medusa.userPostViewCount:xxuserid.xxxpostid</a:t>
            </a:r>
            <a:endParaRPr lang="zh-CN" altLang="en-US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Rhea</a:t>
            </a:r>
            <a:r>
              <a:rPr lang="zh-CN" altLang="en-US" dirty="0" smtClean="0"/>
              <a:t>使用规范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latin typeface="+mj-ea"/>
                <a:ea typeface="+mj-ea"/>
              </a:rPr>
              <a:t>rhea</a:t>
            </a:r>
            <a:r>
              <a:rPr lang="zh-CN" altLang="en-US" sz="2000" b="1" dirty="0">
                <a:latin typeface="+mj-ea"/>
                <a:ea typeface="+mj-ea"/>
              </a:rPr>
              <a:t>对象使用</a:t>
            </a:r>
            <a:endParaRPr lang="zh-CN" altLang="en-US" sz="2000" b="1" dirty="0">
              <a:latin typeface="+mj-ea"/>
              <a:ea typeface="+mj-ea"/>
            </a:endParaRPr>
          </a:p>
          <a:p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1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从池获取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rhea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对象后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包括使用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rheapool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获取 或者 使用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rio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库的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usingrhea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不要有耗时或者可能阻塞的操作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并尽快释放资源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否则可能导致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rhea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选择超时不响应的实例 以及导致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rheapool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资源泄露</a:t>
            </a:r>
            <a:endParaRPr lang="zh-CN" altLang="en-US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br>
              <a:rPr lang="zh-CN" altLang="en-US" sz="2000" dirty="0"/>
            </a:br>
            <a:r>
              <a:rPr lang="en-US" altLang="zh-CN" sz="2000" b="1" dirty="0">
                <a:latin typeface="+mj-ea"/>
                <a:ea typeface="+mj-ea"/>
              </a:rPr>
              <a:t>pipeline</a:t>
            </a:r>
            <a:r>
              <a:rPr lang="zh-CN" altLang="en-US" sz="2000" b="1" dirty="0">
                <a:latin typeface="+mj-ea"/>
                <a:ea typeface="+mj-ea"/>
              </a:rPr>
              <a:t>使用</a:t>
            </a:r>
            <a:endParaRPr lang="zh-CN" altLang="en-US" sz="2000" b="1" dirty="0">
              <a:latin typeface="+mj-ea"/>
              <a:ea typeface="+mj-ea"/>
            </a:endParaRPr>
          </a:p>
          <a:p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1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不要使用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pipeline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一次大量读写数据 容易造成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rhea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阻塞</a:t>
            </a:r>
            <a:endParaRPr lang="zh-CN" altLang="en-US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br>
              <a:rPr lang="zh-CN" altLang="en-US" sz="2000" dirty="0"/>
            </a:br>
            <a:r>
              <a:rPr lang="zh-CN" altLang="en-US" sz="2000" b="1" dirty="0">
                <a:latin typeface="+mj-ea"/>
                <a:ea typeface="+mj-ea"/>
              </a:rPr>
              <a:t>过期设置</a:t>
            </a:r>
            <a:endParaRPr lang="zh-CN" altLang="en-US" sz="2000" b="1" dirty="0">
              <a:latin typeface="+mj-ea"/>
              <a:ea typeface="+mj-ea"/>
            </a:endParaRPr>
          </a:p>
          <a:p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1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尽量设置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的过期时间 即使时间是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个月 防止无用数据长期积累</a:t>
            </a:r>
            <a:endParaRPr lang="zh-CN" altLang="en-US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分表中间件注意事项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1 </a:t>
            </a:r>
            <a:r>
              <a:rPr lang="zh-CN" altLang="en-US" sz="2000" dirty="0"/>
              <a:t>使用</a:t>
            </a:r>
            <a:r>
              <a:rPr lang="en-US" altLang="zh-CN" sz="2000" dirty="0"/>
              <a:t>max min </a:t>
            </a:r>
            <a:r>
              <a:rPr lang="en-US" altLang="zh-CN" sz="2000" dirty="0" err="1"/>
              <a:t>avg</a:t>
            </a:r>
            <a:r>
              <a:rPr lang="zh-CN" altLang="en-US" sz="2000" dirty="0"/>
              <a:t>等聚合函数时</a:t>
            </a:r>
            <a:r>
              <a:rPr lang="en-US" altLang="zh-CN" sz="2000" dirty="0"/>
              <a:t>, </a:t>
            </a:r>
            <a:r>
              <a:rPr lang="zh-CN" altLang="en-US" sz="2000" dirty="0"/>
              <a:t>目前的实现方案是将符合要求的数据全部从数据库加载到</a:t>
            </a:r>
            <a:r>
              <a:rPr lang="zh-CN" altLang="en-US" sz="2000" dirty="0" smtClean="0"/>
              <a:t>内存，然后</a:t>
            </a:r>
            <a:r>
              <a:rPr lang="zh-CN" altLang="en-US" sz="2000" dirty="0"/>
              <a:t>在内存中处理</a:t>
            </a:r>
            <a:r>
              <a:rPr lang="en-US" altLang="zh-CN" sz="2000" dirty="0"/>
              <a:t>. </a:t>
            </a:r>
            <a:r>
              <a:rPr lang="zh-CN" altLang="en-US" sz="2000" dirty="0"/>
              <a:t>如果没有合适的</a:t>
            </a:r>
            <a:r>
              <a:rPr lang="en-US" altLang="zh-CN" sz="2000" dirty="0"/>
              <a:t>where</a:t>
            </a:r>
            <a:r>
              <a:rPr lang="zh-CN" altLang="en-US" sz="2000" dirty="0"/>
              <a:t>条件 将导致内存溢出 数据库阻塞等问题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2 </a:t>
            </a:r>
            <a:r>
              <a:rPr lang="en-US" altLang="zh-CN" sz="2000" dirty="0" err="1"/>
              <a:t>jdbctemplateproxy</a:t>
            </a:r>
            <a:r>
              <a:rPr lang="en-US" altLang="zh-CN" sz="2000" dirty="0"/>
              <a:t> </a:t>
            </a:r>
            <a:r>
              <a:rPr lang="zh-CN" altLang="en-US" sz="2000" dirty="0"/>
              <a:t>中 部分查询方法没有重载</a:t>
            </a:r>
            <a:r>
              <a:rPr lang="en-US" altLang="zh-CN" sz="2000" dirty="0"/>
              <a:t>, </a:t>
            </a:r>
            <a:r>
              <a:rPr lang="zh-CN" altLang="en-US" sz="2000" dirty="0"/>
              <a:t>此时使用</a:t>
            </a:r>
            <a:r>
              <a:rPr lang="en-US" altLang="zh-CN" sz="2000" dirty="0" err="1"/>
              <a:t>form_post</a:t>
            </a:r>
            <a:r>
              <a:rPr lang="en-US" altLang="zh-CN" sz="2000" dirty="0"/>
              <a:t> </a:t>
            </a:r>
            <a:r>
              <a:rPr lang="zh-CN" altLang="en-US" sz="2000" dirty="0"/>
              <a:t>表将导致尝试读取老表而报错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因此</a:t>
            </a:r>
            <a:r>
              <a:rPr lang="zh-CN" altLang="en-US" sz="2000" dirty="0"/>
              <a:t>使用时需要检查并测试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一个小</a:t>
            </a:r>
            <a:r>
              <a:rPr lang="en-US" altLang="zh-CN" dirty="0" smtClean="0"/>
              <a:t>v</a:t>
            </a:r>
            <a:r>
              <a:rPr lang="zh-CN" altLang="en-US" dirty="0" smtClean="0"/>
              <a:t>引发的事故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User.v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起因</a:t>
            </a:r>
            <a:endParaRPr lang="en-US" altLang="zh-CN" dirty="0" smtClean="0"/>
          </a:p>
          <a:p>
            <a:r>
              <a:rPr lang="zh-CN" altLang="en-US" dirty="0" smtClean="0"/>
              <a:t>经过</a:t>
            </a:r>
            <a:endParaRPr lang="en-US" altLang="zh-CN" dirty="0" smtClean="0"/>
          </a:p>
          <a:p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zh-CN" altLang="en-US" dirty="0"/>
              <a:t>反思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浪淘金PPT模版">
  <a:themeElements>
    <a:clrScheme name="浪淘金PPT模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浪淘金PPT模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浪淘金PPT模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浪淘金PPT模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浪淘金PPT模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浪淘金PPT模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浪淘金PPT模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浪淘金PPT模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浪淘金PPT模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浪淘金PPT模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浪淘金PPT模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浪淘金PPT模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浪淘金PPT模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1167</Words>
  <Application>WPS 文字</Application>
  <PresentationFormat>全屏显示(4:3)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7" baseType="lpstr">
      <vt:lpstr>Arial</vt:lpstr>
      <vt:lpstr>方正书宋_GBK</vt:lpstr>
      <vt:lpstr>Wingdings</vt:lpstr>
      <vt:lpstr>宋体</vt:lpstr>
      <vt:lpstr>微软雅黑</vt:lpstr>
      <vt:lpstr>Franklin Gothic Medium</vt:lpstr>
      <vt:lpstr>微软雅黑</vt:lpstr>
      <vt:lpstr>黑体</vt:lpstr>
      <vt:lpstr>新宋体</vt:lpstr>
      <vt:lpstr>苹方-简</vt:lpstr>
      <vt:lpstr>HYJunHei</vt:lpstr>
      <vt:lpstr>Franklin Gothic Book</vt:lpstr>
      <vt:lpstr>HYZhongHeiKW</vt:lpstr>
      <vt:lpstr>宋体</vt:lpstr>
      <vt:lpstr>Arial Unicode MS</vt:lpstr>
      <vt:lpstr>HYShuSongErKW</vt:lpstr>
      <vt:lpstr>Calibri</vt:lpstr>
      <vt:lpstr>Helvetica Neue</vt:lpstr>
      <vt:lpstr>华文宋体</vt:lpstr>
      <vt:lpstr>冬青黑体简体中文</vt:lpstr>
      <vt:lpstr>浪淘金PPT模版</vt:lpstr>
      <vt:lpstr>Rhea规范 分表中间件注意事项 一个小v引发的事故</vt:lpstr>
      <vt:lpstr>Rhea使用规范</vt:lpstr>
      <vt:lpstr>Rhea使用规范</vt:lpstr>
      <vt:lpstr>Rhea使用规范</vt:lpstr>
      <vt:lpstr>分表中间件注意事项</vt:lpstr>
      <vt:lpstr>一个小v引发的事故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Rhea规范 分表中间件注意事项 一个小v引发的事故</dc:title>
  <dc:creator>Windows 用户</dc:creator>
  <cp:lastModifiedBy>aric</cp:lastModifiedBy>
  <cp:revision>2</cp:revision>
  <dcterms:created xsi:type="dcterms:W3CDTF">2019-03-23T01:50:00Z</dcterms:created>
  <dcterms:modified xsi:type="dcterms:W3CDTF">2019-03-23T01:50:00Z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2052-2.4.1.841</vt:lpwstr>
  </property>
</Properties>
</file>