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91" r:id="rId4"/>
    <p:sldId id="292" r:id="rId5"/>
    <p:sldId id="293" r:id="rId6"/>
    <p:sldId id="294" r:id="rId7"/>
    <p:sldId id="295" r:id="rId8"/>
    <p:sldId id="296" r:id="rId9"/>
    <p:sldId id="301" r:id="rId10"/>
    <p:sldId id="297" r:id="rId11"/>
    <p:sldId id="298" r:id="rId12"/>
    <p:sldId id="302" r:id="rId13"/>
    <p:sldId id="300" r:id="rId14"/>
    <p:sldId id="299" r:id="rId15"/>
    <p:sldId id="303" r:id="rId16"/>
    <p:sldId id="304" r:id="rId17"/>
    <p:sldId id="305" r:id="rId18"/>
    <p:sldId id="307" r:id="rId19"/>
    <p:sldId id="306" r:id="rId20"/>
    <p:sldId id="308" r:id="rId21"/>
    <p:sldId id="310" r:id="rId22"/>
    <p:sldId id="311" r:id="rId23"/>
    <p:sldId id="312" r:id="rId24"/>
    <p:sldId id="313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1"/>
    <p:restoredTop sz="82325"/>
  </p:normalViewPr>
  <p:slideViewPr>
    <p:cSldViewPr>
      <p:cViewPr varScale="1">
        <p:scale>
          <a:sx n="88" d="100"/>
          <a:sy n="88" d="100"/>
        </p:scale>
        <p:origin x="1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D2F5A-BF58-FC46-A779-5B4CE7D4D1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7696-617F-3F45-A78D-FBB38A1EE2B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E27B0-EB8F-498F-A461-7A3B89413A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E0699-737E-41A5-A033-A39C50D481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28B1F-F47D-4577-9FEF-41BCC20396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D49D0-10BA-4D66-9CF4-BC252F29F4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89449-9BE4-4CA5-B538-D050DFB38F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5D565-883F-4705-9CB9-FA663A2B0C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177C-2576-4CA6-826D-3EAC46CD3A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B6F5-6E7F-45D6-A4AD-7AF82668A5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2EFA9-7E1C-4C34-BE41-2AFCD1FD88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D5900-CBDC-45E8-87E1-E665A3E941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D58CE-53F4-43C5-91AF-5DD00AE207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7120" tIns="43560" rIns="87120" bIns="43560" numCol="1" anchor="ctr" anchorCtr="0" compatLnSpc="1"/>
          <a:lstStyle/>
          <a:p>
            <a:pPr lvl="0"/>
            <a:r>
              <a:rPr lang="zh-CN" altLang="en-GB" smtClean="0"/>
              <a:t>单击鼠标编辑标题文的格式</a:t>
            </a:r>
            <a:endParaRPr lang="zh-CN" altLang="en-GB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7120" tIns="43560" rIns="87120" bIns="43560" numCol="1" anchor="t" anchorCtr="0" compatLnSpc="1"/>
          <a:lstStyle/>
          <a:p>
            <a:pPr lvl="0"/>
            <a:r>
              <a:rPr lang="zh-CN" altLang="en-GB" smtClean="0"/>
              <a:t>单击鼠标编辑大纲正文格式</a:t>
            </a:r>
            <a:endParaRPr lang="zh-CN" altLang="en-GB" smtClean="0"/>
          </a:p>
          <a:p>
            <a:pPr lvl="1"/>
            <a:r>
              <a:rPr lang="zh-CN" altLang="en-GB" smtClean="0"/>
              <a:t>第二个大纲级</a:t>
            </a:r>
            <a:endParaRPr lang="zh-CN" altLang="en-GB" smtClean="0"/>
          </a:p>
          <a:p>
            <a:pPr lvl="2"/>
            <a:r>
              <a:rPr lang="zh-CN" altLang="en-GB" smtClean="0"/>
              <a:t>第三个大纲级</a:t>
            </a:r>
            <a:endParaRPr lang="zh-CN" altLang="en-GB" smtClean="0"/>
          </a:p>
          <a:p>
            <a:pPr lvl="3"/>
            <a:r>
              <a:rPr lang="zh-CN" altLang="en-GB" smtClean="0"/>
              <a:t>第四个大纲级</a:t>
            </a:r>
            <a:endParaRPr lang="zh-CN" altLang="en-GB" smtClean="0"/>
          </a:p>
          <a:p>
            <a:pPr lvl="4"/>
            <a:r>
              <a:rPr lang="zh-CN" altLang="en-GB" smtClean="0"/>
              <a:t>第五个大纲级</a:t>
            </a:r>
            <a:endParaRPr lang="zh-CN" altLang="en-GB" smtClean="0"/>
          </a:p>
          <a:p>
            <a:pPr lvl="4"/>
            <a:r>
              <a:rPr lang="zh-CN" altLang="en-GB" smtClean="0"/>
              <a:t>第六个大纲级</a:t>
            </a:r>
            <a:endParaRPr lang="zh-CN" altLang="en-GB" smtClean="0"/>
          </a:p>
          <a:p>
            <a:pPr lvl="4"/>
            <a:r>
              <a:rPr lang="zh-CN" altLang="en-GB" smtClean="0"/>
              <a:t>第七个大纲级</a:t>
            </a:r>
            <a:endParaRPr lang="zh-CN" altLang="en-GB" smtClean="0"/>
          </a:p>
          <a:p>
            <a:pPr lvl="4"/>
            <a:r>
              <a:rPr lang="zh-CN" altLang="en-GB" smtClean="0"/>
              <a:t>第八个大纲级</a:t>
            </a:r>
            <a:endParaRPr lang="zh-CN" altLang="en-GB" smtClean="0"/>
          </a:p>
          <a:p>
            <a:pPr lvl="4"/>
            <a:r>
              <a:rPr lang="zh-CN" altLang="en-GB" smtClean="0"/>
              <a:t>第九个大纲级</a:t>
            </a:r>
            <a:endParaRPr lang="zh-CN" altLang="en-GB" smtClean="0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5188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1613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120" tIns="43560" rIns="87120" bIns="4356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00CE7E-E633-434F-867A-4DEB2A95B0B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200">
          <a:solidFill>
            <a:srgbClr val="000000"/>
          </a:solidFill>
          <a:latin typeface="Franklin Gothic Medium" charset="0"/>
          <a:ea typeface="Microsoft YaHei" panose="020B0503020204020204" charset="-122"/>
        </a:defRPr>
      </a:lvl2pPr>
      <a:lvl3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200">
          <a:solidFill>
            <a:srgbClr val="000000"/>
          </a:solidFill>
          <a:latin typeface="Franklin Gothic Medium" charset="0"/>
          <a:ea typeface="Microsoft YaHei" panose="020B0503020204020204" charset="-122"/>
        </a:defRPr>
      </a:lvl3pPr>
      <a:lvl4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200">
          <a:solidFill>
            <a:srgbClr val="000000"/>
          </a:solidFill>
          <a:latin typeface="Franklin Gothic Medium" charset="0"/>
          <a:ea typeface="Microsoft YaHei" panose="020B0503020204020204" charset="-122"/>
        </a:defRPr>
      </a:lvl4pPr>
      <a:lvl5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200">
          <a:solidFill>
            <a:srgbClr val="000000"/>
          </a:solidFill>
          <a:latin typeface="Franklin Gothic Medium" charset="0"/>
          <a:ea typeface="Microsoft YaHei" panose="020B0503020204020204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200">
          <a:solidFill>
            <a:srgbClr val="000000"/>
          </a:solidFill>
          <a:latin typeface="Franklin Gothic Medium" charset="0"/>
          <a:ea typeface="Microsoft YaHei" panose="020B0503020204020204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200">
          <a:solidFill>
            <a:srgbClr val="000000"/>
          </a:solidFill>
          <a:latin typeface="Franklin Gothic Medium" charset="0"/>
          <a:ea typeface="Microsoft YaHei" panose="020B0503020204020204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200">
          <a:solidFill>
            <a:srgbClr val="000000"/>
          </a:solidFill>
          <a:latin typeface="Franklin Gothic Medium" charset="0"/>
          <a:ea typeface="Microsoft YaHei" panose="020B0503020204020204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200">
          <a:solidFill>
            <a:srgbClr val="000000"/>
          </a:solidFill>
          <a:latin typeface="Franklin Gothic Medium" charset="0"/>
          <a:ea typeface="Microsoft YaHei" panose="020B0503020204020204" charset="-122"/>
        </a:defRPr>
      </a:lvl9pPr>
    </p:titleStyle>
    <p:bodyStyle>
      <a:lvl1pPr marL="342900" indent="-342900" algn="l" defTabSz="449580" rtl="0" eaLnBrk="1" fontAlgn="base" hangingPunct="1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700">
          <a:solidFill>
            <a:srgbClr val="000000"/>
          </a:solidFill>
          <a:latin typeface="+mn-lt"/>
          <a:ea typeface="+mn-ea"/>
        </a:defRPr>
      </a:lvl2pPr>
      <a:lvl3pPr marL="1143000" indent="-228600" algn="l" defTabSz="449580" rtl="0" eaLnBrk="1" fontAlgn="base" hangingPunct="1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300">
          <a:solidFill>
            <a:srgbClr val="000000"/>
          </a:solidFill>
          <a:latin typeface="+mn-lt"/>
          <a:ea typeface="+mn-ea"/>
        </a:defRPr>
      </a:lvl3pPr>
      <a:lvl4pPr marL="1600200" indent="-228600" algn="l" defTabSz="449580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580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1900">
          <a:solidFill>
            <a:srgbClr val="000000"/>
          </a:solidFill>
          <a:latin typeface="+mn-lt"/>
          <a:ea typeface="+mn-ea"/>
        </a:defRPr>
      </a:lvl5pPr>
      <a:lvl6pPr marL="2514600" indent="-228600" algn="l" defTabSz="449580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1900">
          <a:solidFill>
            <a:srgbClr val="000000"/>
          </a:solidFill>
          <a:latin typeface="+mn-lt"/>
          <a:ea typeface="+mn-ea"/>
        </a:defRPr>
      </a:lvl6pPr>
      <a:lvl7pPr marL="2971800" indent="-228600" algn="l" defTabSz="449580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1900">
          <a:solidFill>
            <a:srgbClr val="000000"/>
          </a:solidFill>
          <a:latin typeface="+mn-lt"/>
          <a:ea typeface="+mn-ea"/>
        </a:defRPr>
      </a:lvl7pPr>
      <a:lvl8pPr marL="3429000" indent="-228600" algn="l" defTabSz="449580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1900">
          <a:solidFill>
            <a:srgbClr val="000000"/>
          </a:solidFill>
          <a:latin typeface="+mn-lt"/>
          <a:ea typeface="+mn-ea"/>
        </a:defRPr>
      </a:lvl8pPr>
      <a:lvl9pPr marL="3886200" indent="-228600" algn="l" defTabSz="449580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19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dirty="0" smtClean="0"/>
              <a:t>AlphaGo Zero</a:t>
            </a:r>
            <a:endParaRPr kumimoji="1" lang="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先聊点别的 UCB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怎样确定 一个东东 的好坏呢 试初来。</a:t>
            </a:r>
            <a:endParaRPr lang="" altLang="en-US"/>
          </a:p>
          <a:p>
            <a:r>
              <a:rPr lang="" altLang="en-US"/>
              <a:t>经典问题 Multi-Armed Bandits 或者 视频 帖子</a:t>
            </a:r>
            <a:endParaRPr lang="" altLang="en-US"/>
          </a:p>
          <a:p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920" y="2647950"/>
            <a:ext cx="484251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先聊点别的 UCB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6610" cy="4526280"/>
          </a:xfrm>
        </p:spPr>
        <p:txBody>
          <a:bodyPr/>
          <a:p>
            <a:pPr marL="0" indent="0">
              <a:buNone/>
            </a:pPr>
            <a:r>
              <a:rPr lang="en-US" altLang="en-US" sz="2800">
                <a:sym typeface="+mn-ea"/>
              </a:rPr>
              <a:t>选哪个去试呢 表现太差的不值得试。但总试表现好的，你怎么</a:t>
            </a:r>
            <a:r>
              <a:rPr lang="" altLang="en-US" sz="2800">
                <a:sym typeface="+mn-ea"/>
              </a:rPr>
              <a:t>知道</a:t>
            </a:r>
            <a:r>
              <a:rPr lang="en-US" altLang="en-US" sz="2800">
                <a:sym typeface="+mn-ea"/>
              </a:rPr>
              <a:t>其他的就一定比他差</a:t>
            </a:r>
            <a:endParaRPr lang="en-US" altLang="en-US" sz="2800"/>
          </a:p>
          <a:p>
            <a:pPr marL="0" indent="0">
              <a:buNone/>
            </a:pPr>
            <a:endParaRPr lang="en-US" altLang="en-US" sz="2800">
              <a:sym typeface="+mn-ea"/>
            </a:endParaRPr>
          </a:p>
          <a:p>
            <a:r>
              <a:rPr lang="" altLang="en-US" sz="2800">
                <a:sym typeface="+mn-ea"/>
              </a:rPr>
              <a:t>正</a:t>
            </a:r>
            <a:r>
              <a:rPr lang="en-US" altLang="en-US" sz="2800">
                <a:sym typeface="+mn-ea"/>
              </a:rPr>
              <a:t>着想 </a:t>
            </a:r>
            <a:endParaRPr lang="en-US" altLang="en-US" sz="2800">
              <a:sym typeface="+mn-ea"/>
            </a:endParaRPr>
          </a:p>
          <a:p>
            <a:r>
              <a:rPr lang="en-US" altLang="en-US" sz="2800">
                <a:sym typeface="+mn-ea"/>
              </a:rPr>
              <a:t>小明学霸 实际考试水平90分 </a:t>
            </a:r>
            <a:r>
              <a:rPr lang="" altLang="en-US" sz="2800">
                <a:sym typeface="+mn-ea"/>
              </a:rPr>
              <a:t>考试分数为 80 90 100 </a:t>
            </a:r>
            <a:endParaRPr lang="" altLang="en-US" sz="2800">
              <a:sym typeface="+mn-ea"/>
            </a:endParaRPr>
          </a:p>
          <a:p>
            <a:r>
              <a:rPr lang="" altLang="en-US" sz="2800">
                <a:sym typeface="+mn-ea"/>
              </a:rPr>
              <a:t>学渣小刚 平均分60 考 40 60 80 </a:t>
            </a:r>
            <a:endParaRPr lang="" altLang="en-US" sz="2800">
              <a:sym typeface="+mn-ea"/>
            </a:endParaRPr>
          </a:p>
          <a:p>
            <a:r>
              <a:rPr lang="" altLang="en-US" sz="2800">
                <a:sym typeface="+mn-ea"/>
              </a:rPr>
              <a:t>反过来 </a:t>
            </a:r>
            <a:endParaRPr lang="" altLang="en-US" sz="2800">
              <a:sym typeface="+mn-ea"/>
            </a:endParaRPr>
          </a:p>
          <a:p>
            <a:r>
              <a:rPr lang="" altLang="en-US" sz="2800">
                <a:sym typeface="+mn-ea"/>
              </a:rPr>
              <a:t>如果小草 这次考80 小花这次考70分呢</a:t>
            </a:r>
            <a:endParaRPr lang="" altLang="en-US" sz="2800">
              <a:sym typeface="+mn-ea"/>
            </a:endParaRPr>
          </a:p>
          <a:p>
            <a:r>
              <a:rPr lang="" altLang="en-US" sz="2800">
                <a:sym typeface="+mn-ea"/>
              </a:rPr>
              <a:t>他们的实际水平 或者说 考试平均分是多少？ </a:t>
            </a:r>
            <a:endParaRPr lang="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先聊点别的 UCB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6430" y="1979295"/>
            <a:ext cx="4717415" cy="10248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65250" y="4251960"/>
            <a:ext cx="2603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这个是平均的价值得分 试的次数越多 就约准</a:t>
            </a:r>
            <a:endParaRPr lang="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55875" y="3004185"/>
            <a:ext cx="1412875" cy="12166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5363845" y="3975100"/>
            <a:ext cx="2673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这个是上置信边界的加权的值 根据不同分布 可以选取不同的公式</a:t>
            </a:r>
            <a:endParaRPr lang="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27065" y="2955925"/>
            <a:ext cx="861695" cy="104902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Text Box 12"/>
          <p:cNvSpPr txBox="1"/>
          <p:nvPr/>
        </p:nvSpPr>
        <p:spPr>
          <a:xfrm>
            <a:off x="1305560" y="1605280"/>
            <a:ext cx="6588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先聊点别的 MCTS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4440" y="1718310"/>
            <a:ext cx="5964555" cy="4198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先聊点别的 MCTS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MCTS怎么下五子棋之类的零和游戏</a:t>
            </a:r>
            <a:endParaRPr lang="" altLang="en-US"/>
          </a:p>
          <a:p>
            <a:r>
              <a:rPr lang="" altLang="en-US"/>
              <a:t>每层 分数 交替变正 变负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先聊点别的 DNN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4855" y="1416050"/>
            <a:ext cx="4533900" cy="2533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27015" y="1616710"/>
            <a:ext cx="3535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这么点时间 讲不明白 先不说 给大家点感觉。 总之他能表达各种线性和非线性逻辑。甚至循环逻辑。长短记忆 。。。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116965" y="3949700"/>
            <a:ext cx="62344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大体的理解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预先定义了网络结构 和参数的形式 以及损失函数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通过结果的反馈 调整这些参数。 使得输出更接近目标。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一般用数据公式 损失函数。出一个 离目标的距离。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然后 调整 参数，使得这个距离最小。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具体方法 多是 反向传播 随机梯度下降等 也有新算法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也有新的概念出来 可以调整网络结构 learn to learn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alpha go的演变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/>
              <a:t>alpha go </a:t>
            </a:r>
            <a:r>
              <a:rPr lang="" altLang="en-US" sz="3600" b="1"/>
              <a:t>若干版本</a:t>
            </a:r>
            <a:endParaRPr lang="en-US"/>
          </a:p>
          <a:p>
            <a:r>
              <a:rPr lang="" altLang="en-US"/>
              <a:t>我看人类棋谱 学会下围棋 赢世界冠军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/>
              <a:t>alpha go zero</a:t>
            </a:r>
            <a:endParaRPr lang="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" altLang="en-US"/>
              <a:t>我鄙视人类老师 按照围棋规则 自学成才 打败alpha-go</a:t>
            </a:r>
            <a:endParaRPr lang="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/>
              <a:t>alpha zero</a:t>
            </a:r>
            <a:endParaRPr lang="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" altLang="en-US"/>
              <a:t>别以为我只会下围棋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提示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前方高能烧脑</a:t>
            </a:r>
            <a:endParaRPr lang="en-US" altLang="en-US"/>
          </a:p>
          <a:p>
            <a:r>
              <a:rPr lang="en-US" altLang="en-US"/>
              <a:t>大脑缺氧者 请</a:t>
            </a:r>
            <a:r>
              <a:rPr lang="" altLang="en-US"/>
              <a:t>给自己一巴掌</a:t>
            </a:r>
            <a:endParaRPr lang="" altLang="en-US"/>
          </a:p>
          <a:p>
            <a:r>
              <a:rPr lang="" altLang="en-US"/>
              <a:t>之前的都不算烧脑</a:t>
            </a:r>
            <a:endParaRPr lang="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alpha go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8330" cy="4935855"/>
          </a:xfrm>
        </p:spPr>
        <p:txBody>
          <a:bodyPr/>
          <a:p>
            <a:r>
              <a:rPr lang="" altLang="en-US"/>
              <a:t>我自己和自己玩 不断改进自己 具体怎么玩自己 下一篇说</a:t>
            </a:r>
            <a:endParaRPr lang="" altLang="en-US"/>
          </a:p>
          <a:p>
            <a:r>
              <a:rPr lang="" altLang="en-US"/>
              <a:t>我们先看看过程中 其中一个人是怎么玩的</a:t>
            </a:r>
            <a:endParaRPr lang="" altLang="en-US"/>
          </a:p>
          <a:p>
            <a:r>
              <a:rPr lang="" altLang="en-US"/>
              <a:t>我有一个神经网络 DNN </a:t>
            </a:r>
            <a:endParaRPr lang="" altLang="en-US"/>
          </a:p>
          <a:p>
            <a:r>
              <a:rPr lang="" altLang="en-US"/>
              <a:t>一个输入（走子情况和历史 s）</a:t>
            </a:r>
            <a:endParaRPr lang="" altLang="en-US"/>
          </a:p>
          <a:p>
            <a:r>
              <a:rPr lang="" altLang="en-US"/>
              <a:t>两个输出 （各个可行的下一步的概率 向量p，</a:t>
            </a:r>
            <a:endParaRPr lang="" altLang="en-US"/>
          </a:p>
          <a:p>
            <a:r>
              <a:rPr lang="" altLang="en-US"/>
              <a:t>和当前状态s的价值评分）</a:t>
            </a:r>
            <a:endParaRPr lang="" altLang="en-US"/>
          </a:p>
          <a:p>
            <a:r>
              <a:rPr lang="" altLang="en-US"/>
              <a:t>(p, v) = f θ (s)</a:t>
            </a:r>
            <a:endParaRPr lang="" altLang="en-US"/>
          </a:p>
          <a:p>
            <a:r>
              <a:rPr lang="" altLang="en-US" b="1">
                <a:solidFill>
                  <a:srgbClr val="FF0000"/>
                </a:solidFill>
              </a:rPr>
              <a:t>只靠这个还不够强</a:t>
            </a:r>
            <a:r>
              <a:rPr lang="" altLang="en-US"/>
              <a:t> </a:t>
            </a:r>
            <a:r>
              <a:rPr lang="en-US" altLang="en-US" b="1">
                <a:solidFill>
                  <a:srgbClr val="FF0000"/>
                </a:solidFill>
              </a:rPr>
              <a:t>让神经网络循环递推太复杂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alpha go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我用MCTS 作增强</a:t>
            </a:r>
            <a:endParaRPr lang="" altLang="en-US"/>
          </a:p>
          <a:p>
            <a:r>
              <a:rPr lang="" altLang="en-US"/>
              <a:t>但区别于前边的mcts 我用DNN输出的P 给新扩展的节点赋值 并用于UCB算法的置信度部分。 这样更多的去探索 有价值的节点。</a:t>
            </a:r>
            <a:endParaRPr lang="" altLang="en-US"/>
          </a:p>
          <a:p>
            <a:r>
              <a:rPr lang="" altLang="en-US"/>
              <a:t>另外 我去掉了快速走子。用DNN引导的UCB 探索更有效。并且使用DNN输出的V作为新探索节点的V值（如果是游戏结束节点，则用游戏规则计算）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提示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前方高能烧脑</a:t>
            </a:r>
            <a:endParaRPr lang="" altLang="en-US"/>
          </a:p>
          <a:p>
            <a:r>
              <a:rPr lang="" altLang="en-US"/>
              <a:t>大脑缺氧者 请绕行</a:t>
            </a:r>
            <a:endParaRPr lang="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alpha go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2010" y="2225675"/>
            <a:ext cx="7458075" cy="2647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86535" y="1608455"/>
            <a:ext cx="4226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MCTS </a:t>
            </a:r>
            <a:r>
              <a:rPr lang="" altLang="en-US">
                <a:sym typeface="+mn-ea"/>
              </a:rPr>
              <a:t>运行方式 注意 这是其中一个选手正在思考的过程</a:t>
            </a:r>
            <a:endParaRPr lang="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13510" y="5127625"/>
            <a:ext cx="4526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MCTS可以看作是 神经网络的Policy增强器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alpha go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7840" y="1540510"/>
            <a:ext cx="5175250" cy="40093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70660" y="1311275"/>
            <a:ext cx="422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自我对弈过程</a:t>
            </a:r>
            <a:endParaRPr lang="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57730" y="5658485"/>
            <a:ext cx="482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自我对弈SelfPlay可以看作是算法的估值器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alpha go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35" y="1230630"/>
            <a:ext cx="8228013" cy="4525963"/>
          </a:xfrm>
        </p:spPr>
        <p:txBody>
          <a:bodyPr/>
          <a:p>
            <a:r>
              <a:rPr lang="en-US" altLang="en-US">
                <a:sym typeface="+mn-ea"/>
              </a:rPr>
              <a:t>alpha go</a:t>
            </a:r>
            <a:r>
              <a:rPr lang="" altLang="en-US">
                <a:sym typeface="+mn-ea"/>
              </a:rPr>
              <a:t>的局限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大话骰它做不了 因为 信息不全。你不知道对手的牌。同样的出牌 这次赢 下次可能输。而用ucb算法 可能就会再探索了。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zero-sum（没有双赢）、perfect information（信息完全公开 且大家都工人）、deterministic（同样输入 同样结果）、discrete（各自为站 没有合作）、sequential（一步一步进行 没有并行 实时）的游戏统称为Combinatorial Game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烧脑结束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谢谢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大家有什么问题吗？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先聊点别的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咱们怎么设计一个下棋的程序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关键 就一个方法</a:t>
            </a:r>
            <a:endParaRPr lang="" altLang="en-US"/>
          </a:p>
          <a:p>
            <a:r>
              <a:rPr lang="" altLang="en-US"/>
              <a:t>def get_next_move(stat):</a:t>
            </a:r>
            <a:endParaRPr lang="" altLang="en-US"/>
          </a:p>
          <a:p>
            <a:r>
              <a:rPr lang="" altLang="en-US"/>
              <a:t>	一堆看不懂的代码</a:t>
            </a:r>
            <a:endParaRPr lang="" altLang="en-US"/>
          </a:p>
          <a:p>
            <a:r>
              <a:rPr lang="" altLang="en-US"/>
              <a:t>	return next_move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先聊点别的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一堆看不懂的代码</a:t>
            </a:r>
            <a:r>
              <a:rPr lang="" altLang="en-US">
                <a:sym typeface="+mn-ea"/>
              </a:rPr>
              <a:t>干了什么？</a:t>
            </a:r>
            <a:endParaRPr lang="" altLang="en-US">
              <a:sym typeface="+mn-ea"/>
            </a:endParaRPr>
          </a:p>
          <a:p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从可以做的动作里边 选一个最容易赢的。</a:t>
            </a:r>
            <a:endParaRPr lang="" altLang="en-US">
              <a:sym typeface="+mn-ea"/>
            </a:endParaRPr>
          </a:p>
          <a:p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怎样选择最容易赢的动作呢？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先聊点别的 </a:t>
            </a:r>
            <a:r>
              <a:rPr lang="en-US" altLang="en-US">
                <a:sym typeface="+mn-ea"/>
              </a:rPr>
              <a:t>game-tree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例子 五子棋</a:t>
            </a:r>
            <a:endParaRPr lang="" altLang="en-US"/>
          </a:p>
          <a:p>
            <a:r>
              <a:rPr lang="" altLang="en-US"/>
              <a:t>博弈树 game-tree</a:t>
            </a:r>
            <a:endParaRPr lang="" altLang="en-US"/>
          </a:p>
          <a:p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75" y="2791460"/>
            <a:ext cx="57143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先聊点别的 min-max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min-max 加 剪枝</a:t>
            </a:r>
            <a:endParaRPr lang="en-US" altLang="en-US">
              <a:sym typeface="+mn-ea"/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005" y="2172335"/>
            <a:ext cx="4999990" cy="3751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先聊点别的 min-max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590" y="1351280"/>
            <a:ext cx="8046085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200910" y="5666105"/>
            <a:ext cx="5259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如果我们用v 表示自己操作的层的价值</a:t>
            </a:r>
            <a:endParaRPr lang="" altLang="en-US"/>
          </a:p>
          <a:p>
            <a:r>
              <a:rPr lang="" altLang="en-US"/>
              <a:t>而 用-v 表示对方操作层的价值 则 都是选max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先聊点别的 </a:t>
            </a:r>
            <a:r>
              <a:rPr lang="" altLang="en-US">
                <a:sym typeface="+mn-ea"/>
              </a:rPr>
              <a:t>游戏相关的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游戏的理论</a:t>
            </a:r>
            <a:endParaRPr lang="" altLang="en-US"/>
          </a:p>
          <a:p>
            <a:endParaRPr lang="" altLang="en-US"/>
          </a:p>
          <a:p>
            <a:r>
              <a:rPr lang="" altLang="en-US">
                <a:sym typeface="+mn-ea"/>
              </a:rPr>
              <a:t>《</a:t>
            </a:r>
            <a:r>
              <a:rPr lang="en-US" altLang="en-US">
                <a:sym typeface="+mn-ea"/>
              </a:rPr>
              <a:t>Game Theory</a:t>
            </a:r>
            <a:r>
              <a:rPr lang="" altLang="en-US">
                <a:sym typeface="+mn-ea"/>
              </a:rPr>
              <a:t>》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博弈论</a:t>
            </a:r>
            <a:endParaRPr lang="" altLang="en-US"/>
          </a:p>
          <a:p>
            <a:r>
              <a:rPr lang="" altLang="en-US"/>
              <a:t>零和游戏</a:t>
            </a:r>
            <a:endParaRPr lang="" altLang="en-US"/>
          </a:p>
          <a:p>
            <a:r>
              <a:rPr lang="" altLang="en-US"/>
              <a:t>纳什平衡（非合作）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先聊点别的 </a:t>
            </a:r>
            <a:r>
              <a:rPr lang="" altLang="en-US">
                <a:sym typeface="+mn-ea"/>
              </a:rPr>
              <a:t>UCB</a:t>
            </a:r>
            <a:endParaRPr lang="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树太大 太深 搜索不过来怎么办 搜索一部分 结果又台不准确。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关键 怎样横量 一个步骤的价值。算不出来 就试出来 或者 推导出来。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ngtaojin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zh-CN" sz="17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zh-CN" sz="17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ltj</Template>
  <TotalTime>0</TotalTime>
  <Words>1702</Words>
  <Application>WPS Presentation</Application>
  <PresentationFormat>全屏显示(4:3)</PresentationFormat>
  <Paragraphs>158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Franklin Gothic Medium</vt:lpstr>
      <vt:lpstr>Microsoft YaHei</vt:lpstr>
      <vt:lpstr>Franklin Gothic Book</vt:lpstr>
      <vt:lpstr>Gubbi</vt:lpstr>
      <vt:lpstr>宋体</vt:lpstr>
      <vt:lpstr>Arial Unicode MS</vt:lpstr>
      <vt:lpstr>黑体</vt:lpstr>
      <vt:lpstr>DengXian</vt:lpstr>
      <vt:lpstr>Droid Sans Fallback</vt:lpstr>
      <vt:lpstr>东文宋体</vt:lpstr>
      <vt:lpstr>langtaojin</vt:lpstr>
      <vt:lpstr>来自NASA的管理经验 4D-Leadership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dimension leadership</dc:title>
  <dc:creator>Microsoft Office 用户</dc:creator>
  <cp:lastModifiedBy>aric</cp:lastModifiedBy>
  <cp:revision>198</cp:revision>
  <dcterms:created xsi:type="dcterms:W3CDTF">2019-03-14T12:49:13Z</dcterms:created>
  <dcterms:modified xsi:type="dcterms:W3CDTF">2019-03-14T12:49:13Z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