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4" r:id="rId20"/>
    <p:sldId id="26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7"/>
    <p:restoredTop sz="64729"/>
  </p:normalViewPr>
  <p:slideViewPr>
    <p:cSldViewPr snapToGrid="0" snapToObjects="1">
      <p:cViewPr varScale="1">
        <p:scale>
          <a:sx n="67" d="100"/>
          <a:sy n="67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71B90-6C28-964A-8475-6996EDE0EC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gett/mongojs" TargetMode="External"/><Relationship Id="rId8" Type="http://schemas.openxmlformats.org/officeDocument/2006/relationships/hyperlink" Target="https://npmjs.org/package/mongodb" TargetMode="External"/><Relationship Id="rId7" Type="http://schemas.openxmlformats.org/officeDocument/2006/relationships/hyperlink" Target="http://jade-lang.com/" TargetMode="External"/><Relationship Id="rId6" Type="http://schemas.openxmlformats.org/officeDocument/2006/relationships/hyperlink" Target="https://github.com/sockjs" TargetMode="External"/><Relationship Id="rId5" Type="http://schemas.openxmlformats.org/officeDocument/2006/relationships/hyperlink" Target="http://socket.io/" TargetMode="External"/><Relationship Id="rId4" Type="http://schemas.openxmlformats.org/officeDocument/2006/relationships/hyperlink" Target="http://www.senchalabs.org/connect/" TargetMode="External"/><Relationship Id="rId3" Type="http://schemas.openxmlformats.org/officeDocument/2006/relationships/hyperlink" Target="http://expressjs.com/" TargetMode="External"/><Relationship Id="rId2" Type="http://schemas.openxmlformats.org/officeDocument/2006/relationships/notesMaster" Target="../notesMasters/notesMaster1.xml"/><Relationship Id="rId17" Type="http://schemas.openxmlformats.org/officeDocument/2006/relationships/hyperlink" Target="https://npmjs.org/package/forever" TargetMode="External"/><Relationship Id="rId16" Type="http://schemas.openxmlformats.org/officeDocument/2006/relationships/hyperlink" Target="http://philosopherdeveloper.com/posts/introducing-lazy-js.html" TargetMode="External"/><Relationship Id="rId15" Type="http://schemas.openxmlformats.org/officeDocument/2006/relationships/hyperlink" Target="https://npmjs.org/package/lazy" TargetMode="External"/><Relationship Id="rId14" Type="http://schemas.openxmlformats.org/officeDocument/2006/relationships/hyperlink" Target="http://lodash.com/" TargetMode="External"/><Relationship Id="rId13" Type="http://schemas.openxmlformats.org/officeDocument/2006/relationships/hyperlink" Target="https://npmjs.org/package/underscore" TargetMode="External"/><Relationship Id="rId12" Type="http://schemas.openxmlformats.org/officeDocument/2006/relationships/hyperlink" Target="https://npmjs.org/package/coffee-script" TargetMode="External"/><Relationship Id="rId11" Type="http://schemas.openxmlformats.org/officeDocument/2006/relationships/hyperlink" Target="https://github.com/mranney/node_redis" TargetMode="External"/><Relationship Id="rId10" Type="http://schemas.openxmlformats.org/officeDocument/2006/relationships/hyperlink" Target="http://mongoosejs.com/" TargetMode="Externa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tom.io/2015/04/23/electron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www.cnblogs.com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liangdaye</a:t>
            </a:r>
            <a:r>
              <a:rPr kumimoji="1" lang="en-US" altLang="zh-CN" dirty="0" smtClean="0"/>
              <a:t>/p/4654734.html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jiangnanyidiao</a:t>
            </a:r>
            <a:r>
              <a:rPr kumimoji="1" lang="en-US" altLang="zh-CN" dirty="0" smtClean="0"/>
              <a:t>/article/details/43762269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www.cnblogs.com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liangdaye</a:t>
            </a:r>
            <a:r>
              <a:rPr kumimoji="1" lang="en-US" altLang="zh-CN" dirty="0" smtClean="0"/>
              <a:t>/p/4654734.html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code.google.com</a:t>
            </a:r>
            <a:r>
              <a:rPr kumimoji="1" lang="en-US" altLang="zh-CN" dirty="0" smtClean="0"/>
              <a:t>/p/v8/issues/</a:t>
            </a:r>
            <a:r>
              <a:rPr kumimoji="1" lang="en-US" altLang="zh-CN" dirty="0" err="1" smtClean="0"/>
              <a:t>detail?id</a:t>
            </a:r>
            <a:r>
              <a:rPr kumimoji="1" lang="en-US" altLang="zh-CN" dirty="0" smtClean="0"/>
              <a:t>=847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bugs.chromium.org</a:t>
            </a:r>
            <a:r>
              <a:rPr kumimoji="1" lang="en-US" altLang="zh-CN" dirty="0" smtClean="0"/>
              <a:t>/p/v8/issues/</a:t>
            </a:r>
            <a:r>
              <a:rPr kumimoji="1" lang="en-US" altLang="zh-CN" dirty="0" err="1" smtClean="0"/>
              <a:t>detail?id</a:t>
            </a:r>
            <a:r>
              <a:rPr kumimoji="1" lang="en-US" altLang="zh-CN" dirty="0" smtClean="0"/>
              <a:t>=847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nodejs.org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cluster.html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www.zhihu.com</a:t>
            </a:r>
            <a:r>
              <a:rPr kumimoji="1" lang="en-US" altLang="zh-CN" dirty="0" smtClean="0"/>
              <a:t>/question/19653241?sort=</a:t>
            </a:r>
            <a:r>
              <a:rPr kumimoji="1" lang="en-US" altLang="zh-CN" dirty="0" err="1" smtClean="0"/>
              <a:t>created&amp;page</a:t>
            </a:r>
            <a:r>
              <a:rPr kumimoji="1" lang="en-US" altLang="zh-CN" dirty="0" smtClean="0"/>
              <a:t>=1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目前非常流行的一些 </a:t>
            </a:r>
            <a:r>
              <a:rPr lang="en-US" altLang="zh-CN" dirty="0" smtClean="0"/>
              <a:t>NPM </a:t>
            </a:r>
            <a:r>
              <a:rPr lang="zh-CN" altLang="en-US" dirty="0" smtClean="0"/>
              <a:t>模块有：</a:t>
            </a:r>
            <a:endParaRPr lang="zh-CN" altLang="en-US" dirty="0" smtClean="0"/>
          </a:p>
          <a:p>
            <a:r>
              <a:rPr lang="en-US" altLang="zh-CN" dirty="0" smtClean="0">
                <a:hlinkClick r:id="rId3"/>
              </a:rPr>
              <a:t>express</a:t>
            </a:r>
            <a:r>
              <a:rPr lang="zh-CN" altLang="en-US" dirty="0" smtClean="0"/>
              <a:t> 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Express.js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是一个简洁而灵活的 </a:t>
            </a:r>
            <a:r>
              <a:rPr lang="en-US" altLang="zh-CN" dirty="0" err="1" smtClean="0"/>
              <a:t>node.js</a:t>
            </a:r>
            <a:r>
              <a:rPr lang="en-US" altLang="zh-CN" dirty="0" smtClean="0"/>
              <a:t> Web</a:t>
            </a:r>
            <a:r>
              <a:rPr lang="zh-CN" altLang="en-US" dirty="0" smtClean="0"/>
              <a:t>应用框架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并且已经是现在大多数 </a:t>
            </a:r>
            <a:r>
              <a:rPr lang="en-US" altLang="zh-CN" dirty="0" err="1" smtClean="0"/>
              <a:t>Node.js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应用的标准框架，你已经可以在很多 </a:t>
            </a:r>
            <a:r>
              <a:rPr lang="en-US" altLang="zh-CN" dirty="0" err="1" smtClean="0"/>
              <a:t>Node.js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的书籍中看到它了。</a:t>
            </a:r>
            <a:endParaRPr lang="zh-CN" altLang="en-US" dirty="0" smtClean="0"/>
          </a:p>
          <a:p>
            <a:r>
              <a:rPr lang="en-US" altLang="zh-CN" dirty="0" smtClean="0">
                <a:hlinkClick r:id="rId4"/>
              </a:rPr>
              <a:t>connect</a:t>
            </a:r>
            <a:r>
              <a:rPr lang="zh-CN" altLang="en-US" dirty="0" smtClean="0"/>
              <a:t> </a:t>
            </a:r>
            <a:r>
              <a:rPr lang="en-US" altLang="zh-CN" dirty="0" smtClean="0"/>
              <a:t>– Connect </a:t>
            </a:r>
            <a:r>
              <a:rPr lang="zh-CN" altLang="en-US" dirty="0" smtClean="0"/>
              <a:t>是一个 </a:t>
            </a:r>
            <a:r>
              <a:rPr lang="en-US" altLang="zh-CN" dirty="0" err="1" smtClean="0"/>
              <a:t>Node.js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服务拓展框架，提供一个高性能的“插件”集合，以中间件闻名，是 </a:t>
            </a:r>
            <a:r>
              <a:rPr lang="en-US" altLang="zh-CN" dirty="0" smtClean="0"/>
              <a:t>Express </a:t>
            </a:r>
            <a:r>
              <a:rPr lang="zh-CN" altLang="en-US" dirty="0" smtClean="0"/>
              <a:t>的基础部分之一。</a:t>
            </a:r>
            <a:endParaRPr lang="zh-CN" altLang="en-US" dirty="0" smtClean="0"/>
          </a:p>
          <a:p>
            <a:r>
              <a:rPr lang="en-US" altLang="zh-CN" dirty="0" smtClean="0">
                <a:hlinkClick r:id="rId5"/>
              </a:rPr>
              <a:t>socket.io</a:t>
            </a:r>
            <a:r>
              <a:rPr lang="zh-CN" altLang="en-US" dirty="0" smtClean="0"/>
              <a:t> 和 </a:t>
            </a:r>
            <a:r>
              <a:rPr lang="en-US" altLang="zh-CN" dirty="0" smtClean="0">
                <a:hlinkClick r:id="rId6"/>
              </a:rPr>
              <a:t>sockjs</a:t>
            </a:r>
            <a:r>
              <a:rPr lang="zh-CN" altLang="en-US" dirty="0" smtClean="0"/>
              <a:t> 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目前服务端最流行的两个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组件。</a:t>
            </a:r>
            <a:endParaRPr lang="zh-CN" altLang="en-US" dirty="0" smtClean="0"/>
          </a:p>
          <a:p>
            <a:r>
              <a:rPr lang="en-US" altLang="zh-CN" dirty="0" smtClean="0">
                <a:hlinkClick r:id="rId7"/>
              </a:rPr>
              <a:t>Jade</a:t>
            </a:r>
            <a:r>
              <a:rPr lang="zh-CN" altLang="en-US" dirty="0" smtClean="0"/>
              <a:t> 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流行的模板引擎之一，并且是 </a:t>
            </a:r>
            <a:r>
              <a:rPr lang="en-US" altLang="zh-CN" dirty="0" err="1" smtClean="0"/>
              <a:t>Express.js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的默认模板引擎。其灵感来源于 </a:t>
            </a:r>
            <a:r>
              <a:rPr lang="en-US" altLang="zh-CN" dirty="0" smtClean="0"/>
              <a:t>HAML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 smtClean="0">
                <a:hlinkClick r:id="rId8"/>
              </a:rPr>
              <a:t>mongo</a:t>
            </a:r>
            <a:r>
              <a:rPr lang="zh-CN" altLang="en-US" dirty="0" smtClean="0"/>
              <a:t> 和 </a:t>
            </a:r>
            <a:r>
              <a:rPr lang="en-US" altLang="zh-CN" dirty="0" smtClean="0">
                <a:hlinkClick r:id="rId9"/>
              </a:rPr>
              <a:t>mongojs</a:t>
            </a:r>
            <a:r>
              <a:rPr lang="zh-CN" altLang="en-US" dirty="0" smtClean="0"/>
              <a:t> 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封装了 </a:t>
            </a:r>
            <a:r>
              <a:rPr lang="en-US" altLang="zh-CN" dirty="0" smtClean="0"/>
              <a:t>MongoDB </a:t>
            </a:r>
            <a:r>
              <a:rPr lang="zh-CN" altLang="en-US" dirty="0" smtClean="0"/>
              <a:t>的的各种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，不过笔者平常工作用的是 </a:t>
            </a:r>
            <a:r>
              <a:rPr lang="en-US" altLang="zh-CN" dirty="0" smtClean="0">
                <a:hlinkClick r:id="rId10"/>
              </a:rPr>
              <a:t>mongoose</a:t>
            </a:r>
            <a:r>
              <a:rPr lang="zh-CN" altLang="en-US" dirty="0" smtClean="0"/>
              <a:t> 也很推荐。</a:t>
            </a:r>
            <a:endParaRPr lang="zh-CN" altLang="en-US" dirty="0" smtClean="0"/>
          </a:p>
          <a:p>
            <a:r>
              <a:rPr lang="en-US" altLang="zh-CN" dirty="0" smtClean="0">
                <a:hlinkClick r:id="rId11"/>
              </a:rPr>
              <a:t>redis</a:t>
            </a:r>
            <a:r>
              <a:rPr lang="zh-CN" altLang="en-US" dirty="0" smtClean="0"/>
              <a:t> 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的客户端函数库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>
                <a:hlinkClick r:id="rId12"/>
              </a:rPr>
              <a:t>coffee-script</a:t>
            </a:r>
            <a:r>
              <a:rPr lang="zh-CN" altLang="en-US" dirty="0" smtClean="0"/>
              <a:t> 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CoffeeScript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编译器，允许开发者使用 </a:t>
            </a:r>
            <a:r>
              <a:rPr lang="en-US" altLang="zh-CN" dirty="0" smtClean="0"/>
              <a:t>Coffee </a:t>
            </a:r>
            <a:r>
              <a:rPr lang="zh-CN" altLang="en-US" dirty="0" smtClean="0"/>
              <a:t>来编写他们的 </a:t>
            </a:r>
            <a:r>
              <a:rPr lang="en-US" altLang="zh-CN" dirty="0" err="1" smtClean="0"/>
              <a:t>Node.js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程序。</a:t>
            </a:r>
            <a:endParaRPr lang="zh-CN" altLang="en-US" dirty="0" smtClean="0"/>
          </a:p>
          <a:p>
            <a:r>
              <a:rPr lang="en-US" altLang="zh-CN" dirty="0" smtClean="0">
                <a:hlinkClick r:id="rId13"/>
              </a:rPr>
              <a:t>underscore</a:t>
            </a:r>
            <a:r>
              <a:rPr lang="zh-CN" altLang="en-US" dirty="0" smtClean="0"/>
              <a:t> 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14"/>
              </a:rPr>
              <a:t>lodash</a:t>
            </a:r>
            <a:r>
              <a:rPr lang="en-US" altLang="zh-CN" dirty="0" smtClean="0"/>
              <a:t>, </a:t>
            </a:r>
            <a:r>
              <a:rPr lang="en-US" altLang="zh-CN" dirty="0" smtClean="0">
                <a:hlinkClick r:id="rId15"/>
              </a:rPr>
              <a:t>lazy</a:t>
            </a:r>
            <a:r>
              <a:rPr lang="en-US" altLang="zh-CN" dirty="0" smtClean="0"/>
              <a:t>) – </a:t>
            </a:r>
            <a:r>
              <a:rPr lang="zh-CN" altLang="en-US" dirty="0" smtClean="0"/>
              <a:t>最流行的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工具库 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用于 </a:t>
            </a:r>
            <a:r>
              <a:rPr lang="en-US" altLang="zh-CN" dirty="0" err="1" smtClean="0"/>
              <a:t>Node.js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的封装包，以及两个采取略有不同的实现方法来获得</a:t>
            </a:r>
            <a:r>
              <a:rPr lang="zh-CN" altLang="en-US" dirty="0" smtClean="0">
                <a:hlinkClick r:id="rId16"/>
              </a:rPr>
              <a:t>更好性能</a:t>
            </a:r>
            <a:r>
              <a:rPr lang="zh-CN" altLang="en-US" dirty="0" smtClean="0"/>
              <a:t>的同行。</a:t>
            </a:r>
            <a:endParaRPr lang="zh-CN" altLang="en-US" dirty="0" smtClean="0"/>
          </a:p>
          <a:p>
            <a:r>
              <a:rPr lang="en-US" altLang="zh-CN" dirty="0" smtClean="0">
                <a:hlinkClick r:id="rId17"/>
              </a:rPr>
              <a:t>forever</a:t>
            </a:r>
            <a:r>
              <a:rPr lang="zh-CN" altLang="en-US" dirty="0" smtClean="0"/>
              <a:t> 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可能是用来确保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脚本持续运行的最流行的工具。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 </a:t>
            </a:r>
            <a:r>
              <a:rPr lang="zh-CN" altLang="en-US" dirty="0" smtClean="0"/>
              <a:t>年，期待 </a:t>
            </a:r>
            <a:r>
              <a:rPr lang="en-US" altLang="zh-CN" dirty="0" smtClean="0"/>
              <a:t>JavaScript Native </a:t>
            </a:r>
            <a:r>
              <a:rPr lang="zh-CN" altLang="en-US" dirty="0" smtClean="0"/>
              <a:t>的平台能够稳定下来，能有应用在这些平台上开发。随着 </a:t>
            </a:r>
            <a:r>
              <a:rPr lang="en-US" altLang="zh-CN" dirty="0" smtClean="0"/>
              <a:t>React Native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NativeScript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框架的功能集的固化，希望看到更多的围绕这些框架创建的工具，譬如 </a:t>
            </a:r>
            <a:r>
              <a:rPr lang="en-US" altLang="zh-CN" dirty="0" err="1" smtClean="0"/>
              <a:t>Telerik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自己的用来创建 </a:t>
            </a:r>
            <a:r>
              <a:rPr lang="en-US" altLang="zh-CN" dirty="0" err="1" smtClean="0"/>
              <a:t>NativeScript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应用的 </a:t>
            </a:r>
            <a:r>
              <a:rPr lang="en-US" altLang="zh-CN" dirty="0" err="1" smtClean="0"/>
              <a:t>Telerik</a:t>
            </a:r>
            <a:r>
              <a:rPr lang="en-US" altLang="zh-CN" dirty="0" smtClean="0"/>
              <a:t> </a:t>
            </a:r>
            <a:r>
              <a:rPr lang="zh-CN" altLang="en-US" dirty="0" smtClean="0"/>
              <a:t>平台。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对于需要带有原生界面的原生应用的公司来说，和构建 </a:t>
            </a:r>
            <a:r>
              <a:rPr lang="en-US" altLang="zh-CN" dirty="0" smtClean="0"/>
              <a:t>iOS </a:t>
            </a:r>
            <a:r>
              <a:rPr lang="zh-CN" altLang="en-US" dirty="0" smtClean="0"/>
              <a:t>应用（用 </a:t>
            </a:r>
            <a:r>
              <a:rPr lang="en-US" altLang="zh-CN" dirty="0" err="1" smtClean="0"/>
              <a:t>Xcode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Objective-C/Swift</a:t>
            </a:r>
            <a:r>
              <a:rPr lang="zh-CN" altLang="en-US" dirty="0" smtClean="0"/>
              <a:t>）以及构建 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应用（用 </a:t>
            </a:r>
            <a:r>
              <a:rPr lang="en-US" altLang="zh-CN" dirty="0" smtClean="0"/>
              <a:t>Android Studio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）比较起来，特别是考虑到很多公司的开发人员都掌握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开发技术这一点，则 </a:t>
            </a:r>
            <a:r>
              <a:rPr lang="en-US" altLang="zh-CN" dirty="0" smtClean="0"/>
              <a:t>JavaScript Native </a:t>
            </a:r>
            <a:r>
              <a:rPr lang="zh-CN" altLang="en-US" dirty="0" smtClean="0"/>
              <a:t>框架是一个有竞争力的选择。</a:t>
            </a:r>
            <a:endParaRPr lang="it-IT" altLang="zh-CN" b="1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zh-CN" dirty="0" smtClean="0"/>
              <a:t>Intel </a:t>
            </a:r>
            <a:r>
              <a:rPr lang="zh-CN" altLang="de-DE" dirty="0" smtClean="0"/>
              <a:t>创建的 </a:t>
            </a:r>
            <a:r>
              <a:rPr lang="de-DE" altLang="zh-CN" dirty="0" err="1" smtClean="0"/>
              <a:t>Node-WebKit</a:t>
            </a:r>
            <a:r>
              <a:rPr lang="zh-CN" altLang="en-US" dirty="0" smtClean="0"/>
              <a:t> </a:t>
            </a:r>
            <a:br>
              <a:rPr lang="en-US" altLang="zh-CN" dirty="0" smtClean="0"/>
            </a:br>
            <a:r>
              <a:rPr lang="en-US" altLang="zh-CN" dirty="0" err="1" smtClean="0"/>
              <a:t>NW.js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将一个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应用程序包装在一个原生的外壳中，这样就可以访问原生的桌面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，如文件选择器、窗口菜单等等。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2015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4 </a:t>
            </a:r>
            <a:r>
              <a:rPr lang="zh-CN" altLang="en-US" dirty="0" smtClean="0"/>
              <a:t>月，</a:t>
            </a:r>
            <a:r>
              <a:rPr lang="en-US" altLang="zh-CN" dirty="0" smtClean="0">
                <a:hlinkClick r:id="rId3"/>
              </a:rPr>
              <a:t>GitHub </a:t>
            </a:r>
            <a:r>
              <a:rPr lang="zh-CN" altLang="en-US" dirty="0" smtClean="0">
                <a:hlinkClick r:id="rId3"/>
              </a:rPr>
              <a:t>宣布了 </a:t>
            </a:r>
            <a:r>
              <a:rPr lang="en-US" altLang="zh-CN" dirty="0" smtClean="0">
                <a:hlinkClick r:id="rId3"/>
              </a:rPr>
              <a:t>Electron</a:t>
            </a:r>
            <a:r>
              <a:rPr lang="zh-CN" altLang="en-US" dirty="0" smtClean="0"/>
              <a:t>，这是一个类似的构建跨平台桌面应用的框架。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en-US" dirty="0" smtClean="0"/>
              <a:t>还有 智能硬件</a:t>
            </a:r>
            <a:endParaRPr kumimoji="1" lang="en-US" altLang="zh-CN" dirty="0" smtClean="0"/>
          </a:p>
          <a:p>
            <a:endParaRPr lang="de-DE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nodejs.org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/about/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nya.io</a:t>
            </a:r>
            <a:r>
              <a:rPr kumimoji="1" lang="en-US" altLang="zh-CN" dirty="0" smtClean="0"/>
              <a:t>/Node-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/promise-in-</a:t>
            </a:r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-get-rid-of-callback-hell/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developer.mozilla.org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zh</a:t>
            </a:r>
            <a:r>
              <a:rPr kumimoji="1" lang="en-US" altLang="zh-CN" dirty="0" smtClean="0"/>
              <a:t>-CN/docs/Web/JavaScript/Reference/</a:t>
            </a:r>
            <a:r>
              <a:rPr kumimoji="1" lang="en-US" altLang="zh-CN" dirty="0" err="1" smtClean="0"/>
              <a:t>Global_Objects</a:t>
            </a:r>
            <a:r>
              <a:rPr kumimoji="1" lang="en-US" altLang="zh-CN" dirty="0" smtClean="0"/>
              <a:t>/Promise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nodejs.org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dist</a:t>
            </a:r>
            <a:r>
              <a:rPr kumimoji="1" lang="en-US" altLang="zh-CN" dirty="0" smtClean="0"/>
              <a:t>/latest-v6.x/docs/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events.html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nodejs.org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dist</a:t>
            </a:r>
            <a:r>
              <a:rPr kumimoji="1" lang="en-US" altLang="zh-CN" dirty="0" smtClean="0"/>
              <a:t>/latest-v6.x/docs/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stream.html</a:t>
            </a:r>
            <a:endParaRPr kumimoji="1" lang="en-US" altLang="zh-CN" dirty="0" smtClean="0"/>
          </a:p>
          <a:p>
            <a:r>
              <a:rPr kumimoji="1" lang="zh-CN" altLang="en-US" dirty="0" smtClean="0"/>
              <a:t>加上 </a:t>
            </a:r>
            <a:r>
              <a:rPr kumimoji="1" lang="en-US" altLang="zh-CN" dirty="0" err="1" smtClean="0"/>
              <a:t>epoll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kqueue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完成端口</a:t>
            </a:r>
            <a:r>
              <a:rPr kumimoji="1" lang="en-US" altLang="zh-CN" baseline="0" dirty="0" smtClean="0"/>
              <a:t> </a:t>
            </a:r>
            <a:r>
              <a:rPr kumimoji="1" lang="zh-CN" altLang="en-US" dirty="0" smtClean="0"/>
              <a:t>由此支持完全异步化的各种类库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据说超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20%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www.zhihu.com</a:t>
            </a:r>
            <a:r>
              <a:rPr kumimoji="1" lang="en-US" altLang="zh-CN" dirty="0" smtClean="0"/>
              <a:t>/question/19721167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code.google.com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intl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apis</a:t>
            </a:r>
            <a:r>
              <a:rPr kumimoji="1" lang="en-US" altLang="zh-CN" dirty="0" smtClean="0"/>
              <a:t>/v8/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20DF-5887-8341-A3FA-1714CF6174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ourjs.com/detail/52a914f0127c763203000008" TargetMode="External"/><Relationship Id="rId2" Type="http://schemas.openxmlformats.org/officeDocument/2006/relationships/hyperlink" Target="https://www.zhihu.com/question/21176891" TargetMode="External"/><Relationship Id="rId1" Type="http://schemas.openxmlformats.org/officeDocument/2006/relationships/hyperlink" Target="https://www.zhihu.com/question/37379084/answer/7189461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eveloper.telerik.com/featured/defining-a-new-breed-of-cross-platform-mobile-app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特性</a:t>
            </a:r>
            <a:r>
              <a:rPr kumimoji="1" lang="zh-CN" altLang="en-US" dirty="0"/>
              <a:t>和</a:t>
            </a:r>
            <a:r>
              <a:rPr kumimoji="1" lang="zh-CN" altLang="en-US" dirty="0" smtClean="0"/>
              <a:t>优缺点</a:t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EventEmitter</a:t>
            </a:r>
            <a:r>
              <a:rPr lang="en-US" altLang="zh-CN" sz="2400" dirty="0"/>
              <a:t> = require('events');</a:t>
            </a:r>
            <a:endParaRPr lang="en-US" altLang="zh-CN" sz="2400" dirty="0"/>
          </a:p>
          <a:p>
            <a:r>
              <a:rPr lang="en-US" altLang="zh-CN" sz="2400" dirty="0"/>
              <a:t>class </a:t>
            </a:r>
            <a:r>
              <a:rPr lang="en-US" altLang="zh-CN" sz="2400" dirty="0" err="1"/>
              <a:t>MyEmitter</a:t>
            </a:r>
            <a:r>
              <a:rPr lang="en-US" altLang="zh-CN" sz="2400" dirty="0"/>
              <a:t> extends </a:t>
            </a:r>
            <a:r>
              <a:rPr lang="en-US" altLang="zh-CN" sz="2400" dirty="0" err="1"/>
              <a:t>EventEmitter</a:t>
            </a:r>
            <a:r>
              <a:rPr lang="en-US" altLang="zh-CN" sz="2400" dirty="0"/>
              <a:t> {}</a:t>
            </a:r>
            <a:endParaRPr lang="en-US" altLang="zh-CN" sz="2400" dirty="0"/>
          </a:p>
          <a:p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myEmitter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MyEmitter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r>
              <a:rPr lang="en-US" altLang="zh-CN" sz="2400" dirty="0" err="1"/>
              <a:t>myEmitter.on</a:t>
            </a:r>
            <a:r>
              <a:rPr lang="en-US" altLang="zh-CN" sz="2400" dirty="0"/>
              <a:t>('event', () =&gt; {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console.log</a:t>
            </a:r>
            <a:r>
              <a:rPr lang="en-US" altLang="zh-CN" sz="2400" dirty="0"/>
              <a:t>('an event occurred!');</a:t>
            </a:r>
            <a:endParaRPr lang="en-US" altLang="zh-CN" sz="2400" dirty="0"/>
          </a:p>
          <a:p>
            <a:r>
              <a:rPr lang="en-US" altLang="zh-CN" sz="2400" dirty="0"/>
              <a:t>});</a:t>
            </a:r>
            <a:endParaRPr lang="en-US" altLang="zh-CN" sz="2400" dirty="0"/>
          </a:p>
          <a:p>
            <a:r>
              <a:rPr lang="en-US" altLang="zh-CN" sz="2400" dirty="0" err="1"/>
              <a:t>myEmitter.emit</a:t>
            </a:r>
            <a:r>
              <a:rPr lang="en-US" altLang="zh-CN" sz="2400" dirty="0"/>
              <a:t>('event');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特性和优缺点</a:t>
            </a:r>
            <a:br>
              <a:rPr kumimoji="1" lang="en-US" altLang="zh-CN" dirty="0"/>
            </a:br>
            <a:r>
              <a:rPr kumimoji="1" lang="en-US" altLang="zh-CN" dirty="0"/>
              <a:t>				--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stream</a:t>
            </a:r>
            <a:r>
              <a:rPr kumimoji="1" lang="zh-CN" altLang="en-US" dirty="0" smtClean="0"/>
              <a:t> 完全支持异步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5640339" cy="3880773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const</a:t>
            </a:r>
            <a:r>
              <a:rPr lang="en-US" altLang="zh-CN" sz="2000" dirty="0"/>
              <a:t> readable = </a:t>
            </a:r>
            <a:r>
              <a:rPr lang="en-US" altLang="zh-CN" sz="2000" dirty="0" err="1"/>
              <a:t>getReadableStreamSomehow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r>
              <a:rPr lang="en-US" altLang="zh-CN" sz="2000" dirty="0" err="1"/>
              <a:t>readable.on</a:t>
            </a:r>
            <a:r>
              <a:rPr lang="en-US" altLang="zh-CN" sz="2000" dirty="0"/>
              <a:t>('data', (chunk) =&gt; {</a:t>
            </a:r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console.log</a:t>
            </a:r>
            <a:r>
              <a:rPr lang="en-US" altLang="zh-CN" sz="2000" dirty="0"/>
              <a:t>(`Received ${</a:t>
            </a:r>
            <a:r>
              <a:rPr lang="en-US" altLang="zh-CN" sz="2000" dirty="0" err="1"/>
              <a:t>chunk.length</a:t>
            </a:r>
            <a:r>
              <a:rPr lang="en-US" altLang="zh-CN" sz="2000" dirty="0"/>
              <a:t>} bytes of data.`);</a:t>
            </a:r>
            <a:endParaRPr lang="en-US" altLang="zh-CN" sz="2000" dirty="0"/>
          </a:p>
          <a:p>
            <a:r>
              <a:rPr lang="en-US" altLang="zh-CN" sz="2000" dirty="0" smtClean="0"/>
              <a:t>});</a:t>
            </a:r>
            <a:endParaRPr lang="en-US" altLang="zh-CN" sz="20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869857" y="1794045"/>
            <a:ext cx="56867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req.on</a:t>
            </a:r>
            <a:r>
              <a:rPr lang="en-US" altLang="zh-CN" dirty="0"/>
              <a:t>('</a:t>
            </a:r>
            <a:r>
              <a:rPr lang="en-US" altLang="zh-CN" dirty="0" err="1"/>
              <a:t>data</a:t>
            </a:r>
            <a:r>
              <a:rPr lang="en-US" altLang="zh-CN" dirty="0"/>
              <a:t>', (</a:t>
            </a:r>
            <a:r>
              <a:rPr lang="en-US" altLang="zh-CN" dirty="0" err="1"/>
              <a:t>chunk</a:t>
            </a:r>
            <a:r>
              <a:rPr lang="en-US" altLang="zh-CN" dirty="0"/>
              <a:t>) =&gt; 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body</a:t>
            </a:r>
            <a:r>
              <a:rPr lang="en-US" altLang="zh-CN" dirty="0"/>
              <a:t> += </a:t>
            </a:r>
            <a:r>
              <a:rPr lang="en-US" altLang="zh-CN" dirty="0" err="1"/>
              <a:t>chunk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});</a:t>
            </a:r>
            <a:endParaRPr lang="en-US" altLang="zh-CN" dirty="0"/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req.on</a:t>
            </a:r>
            <a:r>
              <a:rPr lang="en-US" altLang="zh-CN" dirty="0"/>
              <a:t>('</a:t>
            </a:r>
            <a:r>
              <a:rPr lang="en-US" altLang="zh-CN" dirty="0" err="1"/>
              <a:t>end</a:t>
            </a:r>
            <a:r>
              <a:rPr lang="en-US" altLang="zh-CN" dirty="0"/>
              <a:t>', () =&gt; 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try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const</a:t>
            </a:r>
            <a:r>
              <a:rPr lang="en-US" altLang="zh-CN" dirty="0"/>
              <a:t> data = </a:t>
            </a:r>
            <a:r>
              <a:rPr lang="en-US" altLang="zh-CN" dirty="0" err="1"/>
              <a:t>JSON.parse</a:t>
            </a:r>
            <a:r>
              <a:rPr lang="en-US" altLang="zh-CN" dirty="0"/>
              <a:t>(body);</a:t>
            </a:r>
            <a:endParaRPr lang="en-US" altLang="zh-CN" dirty="0"/>
          </a:p>
          <a:p>
            <a:r>
              <a:rPr lang="en-US" altLang="zh-CN" dirty="0"/>
              <a:t>      // write back something interesting to the user: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res.write</a:t>
            </a:r>
            <a:r>
              <a:rPr lang="en-US" altLang="zh-CN" dirty="0"/>
              <a:t>(</a:t>
            </a:r>
            <a:r>
              <a:rPr lang="en-US" altLang="zh-CN" dirty="0" err="1"/>
              <a:t>typeof</a:t>
            </a:r>
            <a:r>
              <a:rPr lang="en-US" altLang="zh-CN" dirty="0"/>
              <a:t> data);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res.end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} catch (</a:t>
            </a:r>
            <a:r>
              <a:rPr lang="en-US" altLang="zh-CN" dirty="0" err="1"/>
              <a:t>er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  // </a:t>
            </a:r>
            <a:r>
              <a:rPr lang="en-US" altLang="zh-CN" dirty="0" err="1"/>
              <a:t>uh</a:t>
            </a:r>
            <a:r>
              <a:rPr lang="en-US" altLang="zh-CN" dirty="0"/>
              <a:t> </a:t>
            </a:r>
            <a:r>
              <a:rPr lang="en-US" altLang="zh-CN" dirty="0" err="1"/>
              <a:t>oh</a:t>
            </a:r>
            <a:r>
              <a:rPr lang="en-US" altLang="zh-CN" dirty="0"/>
              <a:t>!  </a:t>
            </a:r>
            <a:r>
              <a:rPr lang="en-US" altLang="zh-CN" dirty="0" err="1"/>
              <a:t>bad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en-US" altLang="zh-CN" dirty="0"/>
              <a:t>!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res.statusCode</a:t>
            </a:r>
            <a:r>
              <a:rPr lang="en-US" altLang="zh-CN" dirty="0"/>
              <a:t> = 400;</a:t>
            </a:r>
            <a:endParaRPr lang="en-US" altLang="zh-CN" dirty="0"/>
          </a:p>
          <a:p>
            <a:r>
              <a:rPr lang="en-US" altLang="zh-CN" dirty="0"/>
              <a:t>      return </a:t>
            </a:r>
            <a:r>
              <a:rPr lang="en-US" altLang="zh-CN" dirty="0" err="1"/>
              <a:t>res.end</a:t>
            </a:r>
            <a:r>
              <a:rPr lang="en-US" altLang="zh-CN" dirty="0"/>
              <a:t>(`error: ${</a:t>
            </a:r>
            <a:r>
              <a:rPr lang="en-US" altLang="zh-CN" dirty="0" err="1"/>
              <a:t>er.message</a:t>
            </a:r>
            <a:r>
              <a:rPr lang="en-US" altLang="zh-CN" dirty="0"/>
              <a:t>}`);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});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特性和</a:t>
            </a:r>
            <a:r>
              <a:rPr kumimoji="1" lang="zh-CN" altLang="en-US" dirty="0" smtClean="0"/>
              <a:t>优缺点</a:t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-- V8</a:t>
            </a:r>
            <a:r>
              <a:rPr kumimoji="1" lang="zh-CN" altLang="en-US" dirty="0" smtClean="0"/>
              <a:t> 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There are three key areas to V8's performance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Fast Property Access</a:t>
            </a:r>
            <a:endParaRPr lang="en-US" altLang="zh-CN" dirty="0"/>
          </a:p>
          <a:p>
            <a:pPr lvl="1"/>
            <a:r>
              <a:rPr lang="en-US" altLang="zh-CN" dirty="0"/>
              <a:t>Dynamic Machine Code Generation</a:t>
            </a:r>
            <a:endParaRPr lang="en-US" altLang="zh-CN" dirty="0"/>
          </a:p>
          <a:p>
            <a:pPr lvl="1"/>
            <a:r>
              <a:rPr lang="en-US" altLang="zh-CN" dirty="0"/>
              <a:t>Efficient Garbage </a:t>
            </a:r>
            <a:r>
              <a:rPr lang="en-US" altLang="zh-CN" dirty="0" smtClean="0"/>
              <a:t>Collection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特性和优缺点</a:t>
            </a:r>
            <a:br>
              <a:rPr kumimoji="1" lang="en-US" altLang="zh-CN" dirty="0"/>
            </a:br>
            <a:r>
              <a:rPr kumimoji="1" lang="en-US" altLang="zh-CN" dirty="0"/>
              <a:t>				-- V8</a:t>
            </a:r>
            <a:r>
              <a:rPr kumimoji="1" lang="zh-CN" altLang="en-US" dirty="0"/>
              <a:t> 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编译模式的改变</a:t>
            </a:r>
            <a:endParaRPr lang="zh-CN" altLang="en-US" dirty="0"/>
          </a:p>
          <a:p>
            <a:r>
              <a:rPr lang="zh-CN" altLang="en-US" dirty="0"/>
              <a:t>传统的</a:t>
            </a:r>
            <a:r>
              <a:rPr lang="en-US" altLang="zh-CN" dirty="0" err="1"/>
              <a:t>js</a:t>
            </a:r>
            <a:r>
              <a:rPr lang="zh-CN" altLang="en-US" dirty="0"/>
              <a:t>引擎是把</a:t>
            </a:r>
            <a:r>
              <a:rPr lang="en-US" altLang="zh-CN" dirty="0" err="1"/>
              <a:t>js</a:t>
            </a:r>
            <a:r>
              <a:rPr lang="zh-CN" altLang="en-US" dirty="0"/>
              <a:t>代码先编译为</a:t>
            </a:r>
            <a:r>
              <a:rPr lang="zh-CN" altLang="en-US" b="1" dirty="0"/>
              <a:t>字节码</a:t>
            </a:r>
            <a:r>
              <a:rPr lang="zh-CN" altLang="en-US" dirty="0"/>
              <a:t>，然后再通过</a:t>
            </a:r>
            <a:r>
              <a:rPr lang="zh-CN" altLang="en-US" b="1" dirty="0"/>
              <a:t>解释器执行字节码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而新一代的</a:t>
            </a:r>
            <a:r>
              <a:rPr lang="en-US" altLang="zh-CN" dirty="0" err="1"/>
              <a:t>js</a:t>
            </a:r>
            <a:r>
              <a:rPr lang="zh-CN" altLang="en-US" dirty="0"/>
              <a:t>引擎，不只是</a:t>
            </a:r>
            <a:r>
              <a:rPr lang="en-US" altLang="zh-CN" dirty="0"/>
              <a:t>v8</a:t>
            </a:r>
            <a:r>
              <a:rPr lang="zh-CN" altLang="en-US" dirty="0"/>
              <a:t>，其他如</a:t>
            </a:r>
            <a:r>
              <a:rPr lang="en-US" altLang="zh-CN" dirty="0" err="1"/>
              <a:t>mozilla</a:t>
            </a:r>
            <a:r>
              <a:rPr lang="zh-CN" altLang="en-US" dirty="0"/>
              <a:t>的</a:t>
            </a:r>
            <a:r>
              <a:rPr lang="en-US" altLang="zh-CN" dirty="0" err="1"/>
              <a:t>XXXmonkey</a:t>
            </a:r>
            <a:r>
              <a:rPr lang="zh-CN" altLang="en-US" dirty="0"/>
              <a:t>系列，是运用</a:t>
            </a:r>
            <a:r>
              <a:rPr lang="en-US" altLang="zh-CN" b="1" dirty="0"/>
              <a:t>JIT</a:t>
            </a:r>
            <a:r>
              <a:rPr lang="zh-CN" altLang="en-US" dirty="0"/>
              <a:t>技术，不通过解释器执行，而且直接编译成运行在</a:t>
            </a:r>
            <a:r>
              <a:rPr lang="en-US" altLang="zh-CN" dirty="0"/>
              <a:t>CPU </a:t>
            </a:r>
            <a:r>
              <a:rPr lang="zh-CN" altLang="en-US" dirty="0"/>
              <a:t>（</a:t>
            </a:r>
            <a:r>
              <a:rPr lang="en-US" altLang="zh-CN" dirty="0"/>
              <a:t>x86/x64/ARM</a:t>
            </a:r>
            <a:r>
              <a:rPr lang="zh-CN" altLang="en-US" dirty="0"/>
              <a:t>）上的</a:t>
            </a:r>
            <a:r>
              <a:rPr lang="zh-CN" altLang="en-US" b="1" dirty="0"/>
              <a:t>机器码；</a:t>
            </a:r>
            <a:endParaRPr lang="zh-CN" altLang="en-US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编译阶段优化</a:t>
            </a:r>
            <a:endParaRPr lang="zh-CN" altLang="en-US" dirty="0"/>
          </a:p>
          <a:p>
            <a:r>
              <a:rPr lang="zh-CN" altLang="en-US" dirty="0"/>
              <a:t>优化的部分涉及很多，如通过</a:t>
            </a:r>
            <a:r>
              <a:rPr lang="en-US" altLang="zh-CN" dirty="0"/>
              <a:t>inline caching</a:t>
            </a:r>
            <a:r>
              <a:rPr lang="zh-CN" altLang="en-US" dirty="0"/>
              <a:t>机制让属性访问更快速；通过类型推断，减少对</a:t>
            </a:r>
            <a:r>
              <a:rPr lang="en-US" altLang="zh-CN" dirty="0" err="1"/>
              <a:t>javascript</a:t>
            </a:r>
            <a:r>
              <a:rPr lang="zh-CN" altLang="en-US" dirty="0"/>
              <a:t>弱类型变量的拆封装（</a:t>
            </a:r>
            <a:r>
              <a:rPr lang="en-US" altLang="zh-CN" dirty="0" err="1"/>
              <a:t>boxing&amp;unboxing</a:t>
            </a:r>
            <a:r>
              <a:rPr lang="zh-CN" altLang="en-US" dirty="0"/>
              <a:t>）；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特性和优缺点</a:t>
            </a:r>
            <a:br>
              <a:rPr kumimoji="1" lang="en-US" altLang="zh-CN" dirty="0"/>
            </a:br>
            <a:r>
              <a:rPr kumimoji="1" lang="en-US" altLang="zh-CN" dirty="0"/>
              <a:t>				-- V8</a:t>
            </a:r>
            <a:r>
              <a:rPr kumimoji="1" lang="zh-CN" altLang="en-US" dirty="0"/>
              <a:t> 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145389" cy="388077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内部全是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对象句柄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jvm</a:t>
            </a:r>
            <a:r>
              <a:rPr kumimoji="1" lang="zh-CN" altLang="en-US" dirty="0" smtClean="0"/>
              <a:t>的单线程版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两代 </a:t>
            </a:r>
            <a:endParaRPr kumimoji="1" lang="en-US" altLang="zh-CN" dirty="0" smtClean="0"/>
          </a:p>
          <a:p>
            <a:r>
              <a:rPr kumimoji="1" lang="zh-CN" altLang="en-US" dirty="0" smtClean="0"/>
              <a:t>年轻代 </a:t>
            </a:r>
            <a:r>
              <a:rPr kumimoji="1" lang="en-US" altLang="zh-CN" dirty="0" smtClean="0"/>
              <a:t>FROM/TO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老年代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Compact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问题 基于浏览器设计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稳定性问题！！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内存限制！！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并发问题！！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536276" y="2160589"/>
            <a:ext cx="5270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内存限制（</a:t>
            </a:r>
            <a:r>
              <a:rPr lang="en-US" altLang="zh-CN" dirty="0" smtClean="0"/>
              <a:t>64</a:t>
            </a:r>
            <a:r>
              <a:rPr lang="zh-CN" altLang="en-US" dirty="0"/>
              <a:t>位为</a:t>
            </a:r>
            <a:r>
              <a:rPr lang="en-US" altLang="zh-CN" dirty="0"/>
              <a:t>1.4GB</a:t>
            </a:r>
            <a:r>
              <a:rPr lang="zh-CN" altLang="en-US" dirty="0"/>
              <a:t>，</a:t>
            </a:r>
            <a:r>
              <a:rPr lang="en-US" altLang="zh-CN" dirty="0"/>
              <a:t>32</a:t>
            </a:r>
            <a:r>
              <a:rPr lang="zh-CN" altLang="en-US" dirty="0"/>
              <a:t>位为</a:t>
            </a:r>
            <a:r>
              <a:rPr lang="en-US" altLang="zh-CN" dirty="0"/>
              <a:t>1.0GB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kumimoji="1" lang="zh-CN" altLang="en-US" dirty="0" smtClean="0"/>
              <a:t>因为它最初是为浏览器设计的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大家的电脑很少内存</a:t>
            </a:r>
            <a:r>
              <a:rPr kumimoji="1" lang="en-US" altLang="zh-CN" dirty="0" smtClean="0"/>
              <a:t>64G</a:t>
            </a:r>
            <a:r>
              <a:rPr kumimoji="1" lang="zh-CN" altLang="en-US" dirty="0" smtClean="0"/>
              <a:t> 加上沙箱机制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垃圾回收会导致整体停滞 </a:t>
            </a:r>
            <a:r>
              <a:rPr kumimoji="1" lang="en-US" altLang="zh-CN" dirty="0" smtClean="0"/>
              <a:t>stop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内存大会导致垃圾回收 停顿过长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特性和优缺点</a:t>
            </a:r>
            <a:br>
              <a:rPr kumimoji="1" lang="en-US" altLang="zh-CN" dirty="0"/>
            </a:br>
            <a:r>
              <a:rPr kumimoji="1" lang="en-US" altLang="zh-CN" dirty="0"/>
              <a:t>				-- V8</a:t>
            </a:r>
            <a:r>
              <a:rPr kumimoji="1" lang="zh-CN" altLang="en-US" dirty="0"/>
              <a:t> 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3612033" cy="3880773"/>
          </a:xfrm>
        </p:spPr>
        <p:txBody>
          <a:bodyPr/>
          <a:lstStyle/>
          <a:p>
            <a:r>
              <a:rPr kumimoji="1" lang="en-US" altLang="zh-CN" dirty="0" smtClean="0"/>
              <a:t>Cluster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多个子进程监听 操作系统</a:t>
            </a:r>
            <a:r>
              <a:rPr kumimoji="1" lang="zh-CN" altLang="en-US" dirty="0" smtClean="0"/>
              <a:t>轮询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微服务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69775" y="815687"/>
            <a:ext cx="63841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cluster = require('cluster');</a:t>
            </a:r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http = require('http');</a:t>
            </a:r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numCPUs</a:t>
            </a:r>
            <a:r>
              <a:rPr lang="en-US" altLang="zh-CN" dirty="0"/>
              <a:t> = require('</a:t>
            </a:r>
            <a:r>
              <a:rPr lang="en-US" altLang="zh-CN" dirty="0" err="1"/>
              <a:t>os</a:t>
            </a:r>
            <a:r>
              <a:rPr lang="en-US" altLang="zh-CN" dirty="0"/>
              <a:t>').</a:t>
            </a:r>
            <a:r>
              <a:rPr lang="en-US" altLang="zh-CN" dirty="0" err="1"/>
              <a:t>cpus</a:t>
            </a:r>
            <a:r>
              <a:rPr lang="en-US" altLang="zh-CN" dirty="0"/>
              <a:t>().length;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(</a:t>
            </a:r>
            <a:r>
              <a:rPr lang="en-US" altLang="zh-CN" dirty="0" err="1"/>
              <a:t>cluster.isMaster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// Fork workers.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for</a:t>
            </a:r>
            <a:r>
              <a:rPr lang="en-US" altLang="zh-CN" dirty="0"/>
              <a:t> 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numCPUs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cluster.fork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cluster.on</a:t>
            </a:r>
            <a:r>
              <a:rPr lang="en-US" altLang="zh-CN" dirty="0"/>
              <a:t>('exit', (worker, code, signal) =&gt; 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console.log</a:t>
            </a:r>
            <a:r>
              <a:rPr lang="en-US" altLang="zh-CN" dirty="0"/>
              <a:t>(`worker ${</a:t>
            </a:r>
            <a:r>
              <a:rPr lang="en-US" altLang="zh-CN" dirty="0" err="1"/>
              <a:t>worker.process.pid</a:t>
            </a:r>
            <a:r>
              <a:rPr lang="en-US" altLang="zh-CN" dirty="0"/>
              <a:t>} died`);</a:t>
            </a:r>
            <a:endParaRPr lang="en-US" altLang="zh-CN" dirty="0"/>
          </a:p>
          <a:p>
            <a:r>
              <a:rPr lang="en-US" altLang="zh-CN" dirty="0"/>
              <a:t>  });</a:t>
            </a:r>
            <a:endParaRPr lang="en-US" altLang="zh-CN" dirty="0"/>
          </a:p>
          <a:p>
            <a:r>
              <a:rPr lang="en-US" altLang="zh-CN" dirty="0"/>
              <a:t>} else {</a:t>
            </a:r>
            <a:endParaRPr lang="en-US" altLang="zh-CN" dirty="0"/>
          </a:p>
          <a:p>
            <a:r>
              <a:rPr lang="en-US" altLang="zh-CN" dirty="0"/>
              <a:t>  // Workers can share any TCP connection</a:t>
            </a:r>
            <a:endParaRPr lang="en-US" altLang="zh-CN" dirty="0"/>
          </a:p>
          <a:p>
            <a:r>
              <a:rPr lang="en-US" altLang="zh-CN" dirty="0"/>
              <a:t>  // In this case it is an HTTP server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http.createServer</a:t>
            </a:r>
            <a:r>
              <a:rPr lang="en-US" altLang="zh-CN" dirty="0"/>
              <a:t>((</a:t>
            </a:r>
            <a:r>
              <a:rPr lang="en-US" altLang="zh-CN" dirty="0" err="1"/>
              <a:t>req</a:t>
            </a:r>
            <a:r>
              <a:rPr lang="en-US" altLang="zh-CN" dirty="0"/>
              <a:t>, res) =&gt; 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res.writeHead</a:t>
            </a:r>
            <a:r>
              <a:rPr lang="en-US" altLang="zh-CN" dirty="0"/>
              <a:t>(200);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res.end</a:t>
            </a:r>
            <a:r>
              <a:rPr lang="en-US" altLang="zh-CN" dirty="0"/>
              <a:t>('hello world\n');</a:t>
            </a:r>
            <a:endParaRPr lang="en-US" altLang="zh-CN" dirty="0"/>
          </a:p>
          <a:p>
            <a:r>
              <a:rPr lang="en-US" altLang="zh-CN" dirty="0"/>
              <a:t>  }).</a:t>
            </a:r>
            <a:r>
              <a:rPr lang="en-US" altLang="zh-CN" dirty="0" err="1"/>
              <a:t>listen</a:t>
            </a:r>
            <a:r>
              <a:rPr lang="en-US" altLang="zh-CN" dirty="0"/>
              <a:t>(8000);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kumimoji="1" lang="zh-CN" altLang="en-US" dirty="0"/>
              <a:t>适用场景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适合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密集型 网络服务 （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服务 音视频流服务等）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适合高并发场景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适合前后端统一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适合微服务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不适合 计算密集型处理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不适合 过于复杂的业务逻辑？ </a:t>
            </a:r>
            <a:r>
              <a:rPr kumimoji="1" lang="en-US" altLang="zh-CN" dirty="0" smtClean="0"/>
              <a:t>/ </a:t>
            </a:r>
            <a:r>
              <a:rPr kumimoji="1" lang="zh-CN" altLang="en-US" dirty="0" smtClean="0"/>
              <a:t>提升设计 和 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不适合 需要大量内存的场景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kumimoji="1" lang="zh-CN" altLang="en-US" dirty="0" smtClean="0"/>
              <a:t>业界应用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9298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200" b="1" dirty="0"/>
              <a:t>百度音乐</a:t>
            </a:r>
            <a:endParaRPr lang="en-US" altLang="zh-CN" sz="2200" b="1" dirty="0"/>
          </a:p>
          <a:p>
            <a:r>
              <a:rPr lang="zh-CN" altLang="en-US" sz="2200" b="1" dirty="0"/>
              <a:t>淘宝双十一支持</a:t>
            </a:r>
            <a:endParaRPr lang="en-US" altLang="zh-CN" sz="2200" b="1" dirty="0"/>
          </a:p>
          <a:p>
            <a:r>
              <a:rPr lang="zh-CN" altLang="en-US" sz="2200" b="1" dirty="0"/>
              <a:t>阿里云云</a:t>
            </a:r>
            <a:r>
              <a:rPr lang="zh-CN" altLang="en-US" sz="2200" b="1" dirty="0" smtClean="0"/>
              <a:t>支持</a:t>
            </a:r>
            <a:endParaRPr lang="en-US" altLang="zh-CN" sz="2200" b="1" dirty="0" smtClean="0"/>
          </a:p>
          <a:p>
            <a:r>
              <a:rPr lang="en-US" altLang="zh-CN" sz="2200" b="1" dirty="0" err="1" smtClean="0"/>
              <a:t>Paypal</a:t>
            </a:r>
            <a:endParaRPr lang="en-US" altLang="zh-CN" sz="2200" b="1" dirty="0" smtClean="0"/>
          </a:p>
          <a:p>
            <a:r>
              <a:rPr lang="en-US" altLang="zh-CN" sz="2200" b="1" dirty="0"/>
              <a:t>IBM</a:t>
            </a:r>
            <a:endParaRPr kumimoji="1" lang="en-US" altLang="zh-CN" sz="2200" dirty="0" smtClean="0"/>
          </a:p>
          <a:p>
            <a:r>
              <a:rPr lang="en-US" altLang="zh-CN" sz="2200" b="1" dirty="0" smtClean="0"/>
              <a:t>Yahoo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Microsoft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SAP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Uber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Netflix</a:t>
            </a:r>
            <a:endParaRPr lang="en-US" altLang="zh-CN" sz="2200" b="1" dirty="0" smtClean="0"/>
          </a:p>
          <a:p>
            <a:r>
              <a:rPr kumimoji="1" lang="en-US" altLang="zh-CN" sz="2200" dirty="0" smtClean="0">
                <a:hlinkClick r:id="rId1"/>
              </a:rPr>
              <a:t>https</a:t>
            </a:r>
            <a:r>
              <a:rPr kumimoji="1" lang="en-US" altLang="zh-CN" sz="2200" dirty="0">
                <a:hlinkClick r:id="rId1"/>
              </a:rPr>
              <a:t>://</a:t>
            </a:r>
            <a:r>
              <a:rPr kumimoji="1" lang="en-US" altLang="zh-CN" sz="2200" dirty="0" smtClean="0">
                <a:hlinkClick r:id="rId1"/>
              </a:rPr>
              <a:t>www.zhihu.com/question/37379084/answer/71894611</a:t>
            </a:r>
            <a:endParaRPr kumimoji="1" lang="en-US" altLang="zh-CN" sz="2200" dirty="0">
              <a:hlinkClick r:id="rId2"/>
            </a:endParaRPr>
          </a:p>
          <a:p>
            <a:r>
              <a:rPr kumimoji="1" lang="en-US" altLang="zh-CN" sz="2200" dirty="0">
                <a:hlinkClick r:id="rId2"/>
              </a:rPr>
              <a:t>https://</a:t>
            </a:r>
            <a:r>
              <a:rPr kumimoji="1" lang="en-US" altLang="zh-CN" sz="2200" dirty="0" smtClean="0">
                <a:hlinkClick r:id="rId2"/>
              </a:rPr>
              <a:t>www.zhihu.com/question/21176891</a:t>
            </a:r>
            <a:endParaRPr kumimoji="1" lang="en-US" altLang="zh-CN" sz="2200" dirty="0" smtClean="0"/>
          </a:p>
          <a:p>
            <a:r>
              <a:rPr kumimoji="1" lang="en-US" altLang="zh-CN" sz="2200" dirty="0">
                <a:hlinkClick r:id="rId3"/>
              </a:rPr>
              <a:t>http://</a:t>
            </a:r>
            <a:r>
              <a:rPr kumimoji="1" lang="en-US" altLang="zh-CN" sz="2200" dirty="0" smtClean="0">
                <a:hlinkClick r:id="rId3"/>
              </a:rPr>
              <a:t>ourjs.com/detail/52a914f0127c763203000008</a:t>
            </a:r>
            <a:endParaRPr kumimoji="1" lang="en-US" altLang="zh-CN" sz="2200" dirty="0"/>
          </a:p>
          <a:p>
            <a:endParaRPr kumimoji="1" lang="en-US" altLang="zh-CN" sz="2200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生态环境 </a:t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--</a:t>
            </a:r>
            <a:r>
              <a:rPr kumimoji="1" lang="zh-CN" altLang="en-US" dirty="0" smtClean="0"/>
              <a:t> 相关类库 </a:t>
            </a:r>
            <a:r>
              <a:rPr kumimoji="1" lang="en-US" altLang="zh-CN" dirty="0" err="1" smtClean="0"/>
              <a:t>npm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Express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Connect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socket.io</a:t>
            </a:r>
            <a:endParaRPr kumimoji="1" lang="en-US" altLang="zh-CN" dirty="0" smtClean="0"/>
          </a:p>
          <a:p>
            <a:r>
              <a:rPr kumimoji="1" lang="en-US" altLang="zh-CN" dirty="0" smtClean="0"/>
              <a:t>Jade</a:t>
            </a:r>
            <a:endParaRPr kumimoji="1" lang="en-US" altLang="zh-CN" dirty="0" smtClean="0"/>
          </a:p>
          <a:p>
            <a:r>
              <a:rPr kumimoji="1" lang="en-US" altLang="zh-CN" dirty="0" smtClean="0"/>
              <a:t>Mongo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mongojs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coffee-script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Underscore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forever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生态</a:t>
            </a:r>
            <a:r>
              <a:rPr kumimoji="1" lang="zh-CN" altLang="en-US" dirty="0" smtClean="0"/>
              <a:t>环境</a:t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--</a:t>
            </a:r>
            <a:r>
              <a:rPr kumimoji="1" lang="zh-CN" altLang="en-US" dirty="0" smtClean="0"/>
              <a:t>过程支持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Ide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Webstorm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Eclipse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纯文本编辑器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调试方式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命令行 远程 </a:t>
            </a:r>
            <a:r>
              <a:rPr kumimoji="1" lang="en-US" altLang="zh-CN" dirty="0" smtClean="0"/>
              <a:t>chrome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 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单元测试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Mocha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should.js</a:t>
            </a:r>
            <a:r>
              <a:rPr kumimoji="1" lang="zh-CN" altLang="en-US" dirty="0"/>
              <a:t> </a:t>
            </a:r>
            <a:r>
              <a:rPr lang="en-US" altLang="zh-CN" dirty="0" err="1" smtClean="0"/>
              <a:t>supertest</a:t>
            </a:r>
            <a:endParaRPr lang="en-US" altLang="zh-CN" dirty="0" smtClean="0"/>
          </a:p>
          <a:p>
            <a:r>
              <a:rPr lang="zh-CN" altLang="en-US" dirty="0" smtClean="0"/>
              <a:t>性能分析工具 </a:t>
            </a:r>
            <a:endParaRPr lang="en-US" altLang="zh-CN" dirty="0" smtClean="0"/>
          </a:p>
          <a:p>
            <a:r>
              <a:rPr lang="zh-CN" altLang="en-US" dirty="0" smtClean="0"/>
              <a:t>。。。。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故事是这样的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>
                <a:latin typeface="宋体" charset="-122"/>
                <a:ea typeface="宋体" charset="-122"/>
                <a:cs typeface="宋体" charset="-122"/>
              </a:rPr>
              <a:t>有一件几乎大家可能在做的事</a:t>
            </a:r>
            <a:endParaRPr kumimoji="1" lang="en-US" altLang="zh-CN" sz="2800" dirty="0" smtClean="0">
              <a:latin typeface="宋体" charset="-122"/>
              <a:ea typeface="宋体" charset="-122"/>
              <a:cs typeface="宋体" charset="-122"/>
            </a:endParaRPr>
          </a:p>
          <a:p>
            <a:r>
              <a:rPr kumimoji="1" lang="zh-CN" altLang="en-US" sz="2800" dirty="0" smtClean="0">
                <a:latin typeface="宋体" charset="-122"/>
                <a:ea typeface="宋体" charset="-122"/>
                <a:cs typeface="宋体" charset="-122"/>
              </a:rPr>
              <a:t>用浏览器上网 和 写</a:t>
            </a:r>
            <a:r>
              <a:rPr kumimoji="1" lang="en-US" altLang="zh-CN" sz="2800" dirty="0" smtClean="0">
                <a:latin typeface="宋体" charset="-122"/>
                <a:ea typeface="宋体" charset="-122"/>
                <a:cs typeface="宋体" charset="-122"/>
              </a:rPr>
              <a:t>BUG</a:t>
            </a:r>
            <a:endParaRPr kumimoji="1" lang="en-US" altLang="zh-CN" sz="2800" dirty="0" smtClean="0">
              <a:latin typeface="宋体" charset="-122"/>
              <a:ea typeface="宋体" charset="-122"/>
              <a:cs typeface="宋体" charset="-122"/>
            </a:endParaRPr>
          </a:p>
          <a:p>
            <a:r>
              <a:rPr kumimoji="1" lang="zh-CN" altLang="en-US" sz="2800" dirty="0" smtClean="0">
                <a:latin typeface="宋体" charset="-122"/>
                <a:ea typeface="宋体" charset="-122"/>
                <a:cs typeface="宋体" charset="-122"/>
              </a:rPr>
              <a:t>有一天 一个前端攻城狮想写一个后端的</a:t>
            </a:r>
            <a:r>
              <a:rPr kumimoji="1" lang="en-US" altLang="zh-CN" sz="2800" dirty="0" smtClean="0">
                <a:latin typeface="宋体" charset="-122"/>
                <a:ea typeface="宋体" charset="-122"/>
                <a:cs typeface="宋体" charset="-122"/>
              </a:rPr>
              <a:t>BUG</a:t>
            </a:r>
            <a:r>
              <a:rPr kumimoji="1" lang="zh-CN" altLang="en-US" sz="2800" dirty="0" smtClean="0">
                <a:latin typeface="宋体" charset="-122"/>
                <a:ea typeface="宋体" charset="-122"/>
                <a:cs typeface="宋体" charset="-122"/>
              </a:rPr>
              <a:t> 但是语言不通啊 咋办</a:t>
            </a:r>
            <a:endParaRPr kumimoji="1" lang="en-US" altLang="zh-CN" sz="2800" dirty="0" smtClean="0">
              <a:latin typeface="宋体" charset="-122"/>
              <a:ea typeface="宋体" charset="-122"/>
              <a:cs typeface="宋体" charset="-122"/>
            </a:endParaRPr>
          </a:p>
          <a:p>
            <a:r>
              <a:rPr kumimoji="1" lang="zh-CN" altLang="en-US" sz="2800" dirty="0" smtClean="0">
                <a:latin typeface="宋体" charset="-122"/>
                <a:ea typeface="宋体" charset="-122"/>
                <a:cs typeface="宋体" charset="-122"/>
              </a:rPr>
              <a:t>于是 他把谷歌浏览器上的</a:t>
            </a:r>
            <a:r>
              <a:rPr kumimoji="1" lang="en-US" altLang="zh-CN" sz="2800" dirty="0" err="1" smtClean="0">
                <a:latin typeface="宋体" charset="-122"/>
                <a:ea typeface="宋体" charset="-122"/>
                <a:cs typeface="宋体" charset="-122"/>
              </a:rPr>
              <a:t>javascript</a:t>
            </a:r>
            <a:r>
              <a:rPr kumimoji="1" lang="zh-CN" altLang="en-US" sz="2800" dirty="0" smtClean="0">
                <a:latin typeface="宋体" charset="-122"/>
                <a:ea typeface="宋体" charset="-122"/>
                <a:cs typeface="宋体" charset="-122"/>
              </a:rPr>
              <a:t> </a:t>
            </a:r>
            <a:r>
              <a:rPr kumimoji="1" lang="en-US" altLang="zh-CN" sz="2800" dirty="0" smtClean="0">
                <a:latin typeface="宋体" charset="-122"/>
                <a:ea typeface="宋体" charset="-122"/>
                <a:cs typeface="宋体" charset="-122"/>
              </a:rPr>
              <a:t>V8</a:t>
            </a:r>
            <a:r>
              <a:rPr kumimoji="1" lang="zh-CN" altLang="en-US" sz="2800" dirty="0" smtClean="0">
                <a:latin typeface="宋体" charset="-122"/>
                <a:ea typeface="宋体" charset="-122"/>
                <a:cs typeface="宋体" charset="-122"/>
              </a:rPr>
              <a:t>运行时提取出来 加了点工具 起了个名字叫 </a:t>
            </a:r>
            <a:r>
              <a:rPr kumimoji="1" lang="en-US" altLang="zh-CN" sz="2800" dirty="0" err="1" smtClean="0">
                <a:latin typeface="宋体" charset="-122"/>
                <a:ea typeface="宋体" charset="-122"/>
                <a:cs typeface="宋体" charset="-122"/>
              </a:rPr>
              <a:t>node.js</a:t>
            </a:r>
            <a:endParaRPr kumimoji="1" lang="en-US" altLang="zh-CN" sz="2800" dirty="0" smtClean="0">
              <a:latin typeface="宋体" charset="-122"/>
              <a:ea typeface="宋体" charset="-122"/>
              <a:cs typeface="宋体" charset="-122"/>
            </a:endParaRPr>
          </a:p>
          <a:p>
            <a:r>
              <a:rPr kumimoji="1" lang="zh-CN" altLang="en-US" sz="2800" dirty="0" smtClean="0">
                <a:latin typeface="宋体" charset="-122"/>
                <a:ea typeface="宋体" charset="-122"/>
                <a:cs typeface="宋体" charset="-122"/>
              </a:rPr>
              <a:t>以上故事纯属胡扯</a:t>
            </a:r>
            <a:endParaRPr kumimoji="1" lang="en-US" altLang="zh-CN" sz="2800" dirty="0" smtClean="0">
              <a:latin typeface="宋体" charset="-122"/>
              <a:ea typeface="宋体" charset="-122"/>
              <a:cs typeface="宋体" charset="-122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02328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Javascipt</a:t>
            </a:r>
            <a:r>
              <a:rPr kumimoji="1" lang="zh-CN" altLang="en-US" dirty="0" smtClean="0"/>
              <a:t>的新边疆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dirty="0" smtClean="0"/>
              <a:t>						--</a:t>
            </a:r>
            <a:r>
              <a:rPr kumimoji="1" lang="zh-CN" altLang="en-US" dirty="0" smtClean="0"/>
              <a:t> 服务端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11927"/>
            <a:ext cx="8596668" cy="1327678"/>
          </a:xfrm>
        </p:spPr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写于 </a:t>
            </a:r>
            <a:r>
              <a:rPr kumimoji="1" lang="en-US" altLang="zh-CN" dirty="0"/>
              <a:t>2009 </a:t>
            </a:r>
            <a:r>
              <a:rPr kumimoji="1" lang="zh-CN" altLang="en-US" dirty="0"/>
              <a:t>年，此后即声名鹊起。使用 </a:t>
            </a:r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的公司众多，最近成立的 </a:t>
            </a:r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基金会包括了诸如 </a:t>
            </a:r>
            <a:r>
              <a:rPr kumimoji="1" lang="en-US" altLang="zh-CN" dirty="0"/>
              <a:t>IBM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Paypal</a:t>
            </a:r>
            <a:r>
              <a:rPr kumimoji="1" lang="en-US" altLang="zh-CN" dirty="0"/>
              <a:t> </a:t>
            </a:r>
            <a:r>
              <a:rPr kumimoji="1" lang="zh-CN" altLang="en-US" dirty="0"/>
              <a:t>以及微软这样的公司。</a:t>
            </a:r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的包管理器 </a:t>
            </a:r>
            <a:r>
              <a:rPr kumimoji="1" lang="en-US" altLang="zh-CN" dirty="0" err="1"/>
              <a:t>npm</a:t>
            </a:r>
            <a:r>
              <a:rPr kumimoji="1" lang="en-US" altLang="zh-CN" dirty="0"/>
              <a:t> 2014 </a:t>
            </a:r>
            <a:r>
              <a:rPr kumimoji="1" lang="zh-CN" altLang="en-US" dirty="0"/>
              <a:t>年成为软件界最大的包管理器，其包含的模块数大概是 </a:t>
            </a:r>
            <a:r>
              <a:rPr kumimoji="1" lang="en-US" altLang="zh-CN" dirty="0"/>
              <a:t>Java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Ruby </a:t>
            </a:r>
            <a:r>
              <a:rPr kumimoji="1" lang="zh-CN" altLang="en-US" dirty="0"/>
              <a:t>两者之和的两倍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778" y="3325091"/>
            <a:ext cx="6441400" cy="3302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6882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Javascipt</a:t>
            </a:r>
            <a:r>
              <a:rPr kumimoji="1" lang="zh-CN" altLang="en-US" dirty="0"/>
              <a:t>的新</a:t>
            </a:r>
            <a:r>
              <a:rPr kumimoji="1" lang="zh-CN" altLang="en-US" dirty="0" smtClean="0"/>
              <a:t>边疆 </a:t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		--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78428"/>
            <a:ext cx="8596668" cy="363067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2015 </a:t>
            </a:r>
            <a:r>
              <a:rPr lang="zh-CN" altLang="en-US" sz="2400" dirty="0"/>
              <a:t>年出现了一种新的基于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的移动应用开发方式，叫做“</a:t>
            </a:r>
            <a:r>
              <a:rPr lang="en-US" altLang="zh-CN" sz="2400" dirty="0">
                <a:hlinkClick r:id="rId1"/>
              </a:rPr>
              <a:t>JavaScript Native</a:t>
            </a:r>
            <a:r>
              <a:rPr lang="zh-CN" altLang="en-US" sz="2400" dirty="0"/>
              <a:t>”。和基于 </a:t>
            </a:r>
            <a:r>
              <a:rPr lang="en-US" altLang="zh-CN" sz="2400" dirty="0"/>
              <a:t>Cordova/</a:t>
            </a:r>
            <a:r>
              <a:rPr lang="en-US" altLang="zh-CN" sz="2400" dirty="0" err="1"/>
              <a:t>PhoneGap</a:t>
            </a:r>
            <a:r>
              <a:rPr lang="en-US" altLang="zh-CN" sz="2400" dirty="0"/>
              <a:t> </a:t>
            </a:r>
            <a:r>
              <a:rPr lang="zh-CN" altLang="en-US" sz="2400" dirty="0"/>
              <a:t>的应用不一样，</a:t>
            </a:r>
            <a:r>
              <a:rPr lang="en-US" altLang="zh-CN" sz="2400" dirty="0"/>
              <a:t>JavaScript Native </a:t>
            </a:r>
            <a:r>
              <a:rPr lang="zh-CN" altLang="en-US" sz="2400" dirty="0"/>
              <a:t>应用使用平台的原生控件及范式来构建用户界面，不用浏览器，也不用 </a:t>
            </a:r>
            <a:r>
              <a:rPr lang="en-US" altLang="zh-CN" sz="2400" dirty="0"/>
              <a:t>web </a:t>
            </a:r>
            <a:r>
              <a:rPr lang="zh-CN" altLang="en-US" sz="2400" dirty="0"/>
              <a:t>视图控件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React </a:t>
            </a:r>
            <a:r>
              <a:rPr lang="en-US" altLang="zh-CN" sz="2400" dirty="0" smtClean="0"/>
              <a:t>Native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NativeScript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Telerik</a:t>
            </a:r>
            <a:endParaRPr lang="it-IT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3557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Javascipt</a:t>
            </a:r>
            <a:r>
              <a:rPr kumimoji="1" lang="zh-CN" altLang="en-US" dirty="0"/>
              <a:t>的新</a:t>
            </a:r>
            <a:r>
              <a:rPr kumimoji="1" lang="zh-CN" altLang="en-US" dirty="0" smtClean="0"/>
              <a:t>边疆</a:t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		--</a:t>
            </a:r>
            <a:r>
              <a:rPr kumimoji="1" lang="zh-CN" altLang="en-US" dirty="0" smtClean="0"/>
              <a:t> 桌面版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77935"/>
            <a:ext cx="8596668" cy="386342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传统上，如果想构建一款 </a:t>
            </a:r>
            <a:r>
              <a:rPr lang="en-US" altLang="zh-CN" sz="2400" dirty="0"/>
              <a:t>Windows </a:t>
            </a:r>
            <a:r>
              <a:rPr lang="zh-CN" altLang="en-US" sz="2400" dirty="0"/>
              <a:t>或 </a:t>
            </a:r>
            <a:r>
              <a:rPr lang="en-US" altLang="zh-CN" sz="2400" dirty="0"/>
              <a:t>Mac </a:t>
            </a:r>
            <a:r>
              <a:rPr lang="zh-CN" altLang="en-US" sz="2400" dirty="0"/>
              <a:t>应用，你得用平台专用的工具，譬如 </a:t>
            </a:r>
            <a:r>
              <a:rPr lang="en-US" altLang="zh-CN" sz="2400" dirty="0"/>
              <a:t>WPF </a:t>
            </a:r>
            <a:r>
              <a:rPr lang="zh-CN" altLang="en-US" sz="2400" dirty="0"/>
              <a:t>以及 </a:t>
            </a:r>
            <a:r>
              <a:rPr lang="en-US" altLang="zh-CN" sz="2400" dirty="0"/>
              <a:t>Windows Forms</a:t>
            </a:r>
            <a:r>
              <a:rPr lang="zh-CN" altLang="en-US" sz="2400" dirty="0"/>
              <a:t>，或像 </a:t>
            </a:r>
            <a:r>
              <a:rPr lang="en-US" altLang="zh-CN" sz="2400" dirty="0"/>
              <a:t>Java</a:t>
            </a:r>
            <a:r>
              <a:rPr lang="zh-CN" altLang="en-US" sz="2400" dirty="0"/>
              <a:t>、</a:t>
            </a:r>
            <a:r>
              <a:rPr lang="en-US" altLang="zh-CN" sz="2400" dirty="0"/>
              <a:t>Adobe Air </a:t>
            </a:r>
            <a:r>
              <a:rPr lang="zh-CN" altLang="en-US" sz="2400" dirty="0"/>
              <a:t>这样的跨平台接口。不过，就像本文所讨论的其他软件生态系统一样，基于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的解决方案正在慢慢进入这片领地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de-DE" altLang="zh-CN" sz="2400" dirty="0" err="1"/>
              <a:t>Node-WebKit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Electron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2698"/>
          </a:xfrm>
        </p:spPr>
        <p:txBody>
          <a:bodyPr/>
          <a:lstStyle/>
          <a:p>
            <a:r>
              <a:rPr kumimoji="1" lang="nl-NL" altLang="zh-CN" dirty="0"/>
              <a:t>http</a:t>
            </a:r>
            <a:r>
              <a:rPr kumimoji="1" lang="zh-CN" altLang="nl-NL" dirty="0"/>
              <a:t>的新力量 </a:t>
            </a:r>
            <a:r>
              <a:rPr kumimoji="1" lang="nl-NL" altLang="zh-CN" dirty="0" err="1"/>
              <a:t>node.js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err="1"/>
              <a:t>const</a:t>
            </a:r>
            <a:r>
              <a:rPr lang="en-US" altLang="zh-CN" b="1" dirty="0"/>
              <a:t> http = require('http</a:t>
            </a:r>
            <a:r>
              <a:rPr lang="en-US" altLang="zh-CN" b="1" dirty="0" smtClean="0"/>
              <a:t>');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err="1" smtClean="0"/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/>
              <a:t>hostname = '127.0.0.1'; 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err="1" smtClean="0"/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/>
              <a:t>port = 3000; 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err="1" smtClean="0"/>
              <a:t>const</a:t>
            </a:r>
            <a:r>
              <a:rPr lang="en-US" altLang="zh-CN" b="1" dirty="0" smtClean="0"/>
              <a:t> </a:t>
            </a:r>
            <a:r>
              <a:rPr lang="en-US" altLang="zh-CN" b="1" dirty="0"/>
              <a:t>server = </a:t>
            </a:r>
            <a:r>
              <a:rPr lang="en-US" altLang="zh-CN" b="1" dirty="0" err="1"/>
              <a:t>http.createServer</a:t>
            </a:r>
            <a:r>
              <a:rPr lang="en-US" altLang="zh-CN" b="1" dirty="0"/>
              <a:t>((</a:t>
            </a:r>
            <a:r>
              <a:rPr lang="en-US" altLang="zh-CN" b="1" dirty="0" err="1"/>
              <a:t>req</a:t>
            </a:r>
            <a:r>
              <a:rPr lang="en-US" altLang="zh-CN" b="1" dirty="0"/>
              <a:t>, res) =&gt; { 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res.statusCode</a:t>
            </a:r>
            <a:r>
              <a:rPr lang="en-US" altLang="zh-CN" b="1" dirty="0" smtClean="0"/>
              <a:t> </a:t>
            </a:r>
            <a:r>
              <a:rPr lang="en-US" altLang="zh-CN" b="1" dirty="0"/>
              <a:t>= 200; 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res.setHeader</a:t>
            </a:r>
            <a:r>
              <a:rPr lang="en-US" altLang="zh-CN" b="1" dirty="0"/>
              <a:t>('Content-Type', 'text/plain'); </a:t>
            </a:r>
            <a:r>
              <a:rPr lang="en-US" altLang="zh-CN" b="1" dirty="0" err="1"/>
              <a:t>res.end</a:t>
            </a:r>
            <a:r>
              <a:rPr lang="en-US" altLang="zh-CN" b="1" dirty="0"/>
              <a:t>('Hello World\n'); 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smtClean="0"/>
              <a:t>});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b="1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err="1" smtClean="0"/>
              <a:t>server.listen</a:t>
            </a:r>
            <a:r>
              <a:rPr lang="en-US" altLang="zh-CN" b="1" dirty="0" smtClean="0"/>
              <a:t>(port</a:t>
            </a:r>
            <a:r>
              <a:rPr lang="en-US" altLang="zh-CN" b="1" dirty="0"/>
              <a:t>, hostname, () =&gt; { 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console.log</a:t>
            </a:r>
            <a:r>
              <a:rPr lang="en-US" altLang="zh-CN" b="1" dirty="0"/>
              <a:t>(`Server running at http://${hostname}:${port}/`); 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smtClean="0"/>
              <a:t>});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b="1" dirty="0" smtClean="0"/>
              <a:t>---------------</a:t>
            </a:r>
            <a:endParaRPr kumimoji="1" lang="en-US" altLang="zh-CN" b="1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/>
              <a:t>curl 'http://localhost:3000</a:t>
            </a:r>
            <a:r>
              <a:rPr lang="en-US" altLang="zh-CN" b="1" dirty="0" smtClean="0"/>
              <a:t>/’</a:t>
            </a:r>
            <a:endParaRPr lang="en-US" altLang="zh-CN" b="1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pt-BR" altLang="zh-CN" b="1" dirty="0" err="1"/>
              <a:t>ab</a:t>
            </a:r>
            <a:r>
              <a:rPr lang="pt-BR" altLang="zh-CN" b="1" dirty="0"/>
              <a:t> -</a:t>
            </a:r>
            <a:r>
              <a:rPr lang="pt-BR" altLang="zh-CN" b="1" dirty="0" err="1"/>
              <a:t>n</a:t>
            </a:r>
            <a:r>
              <a:rPr lang="pt-BR" altLang="zh-CN" b="1" dirty="0"/>
              <a:t> 5000 -</a:t>
            </a:r>
            <a:r>
              <a:rPr lang="pt-BR" altLang="zh-CN" b="1" dirty="0" err="1"/>
              <a:t>c</a:t>
            </a:r>
            <a:r>
              <a:rPr lang="pt-BR" altLang="zh-CN" b="1" dirty="0"/>
              <a:t> 100 '</a:t>
            </a:r>
            <a:r>
              <a:rPr lang="pt-BR" altLang="zh-CN" b="1" dirty="0" err="1"/>
              <a:t>http</a:t>
            </a:r>
            <a:r>
              <a:rPr lang="pt-BR" altLang="zh-CN" b="1" dirty="0"/>
              <a:t>://localhost:3000/'</a:t>
            </a:r>
            <a:endParaRPr kumimoji="1"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特性和优缺点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6539"/>
            <a:ext cx="8596668" cy="4644824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As an asynchronous event driven JavaScript runtime, Node is designed to build scalable network applications</a:t>
            </a:r>
            <a:r>
              <a:rPr kumimoji="1" lang="en-US" altLang="zh-CN" sz="2800" dirty="0" smtClean="0"/>
              <a:t>.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异步</a:t>
            </a:r>
            <a:r>
              <a:rPr kumimoji="1" lang="zh-CN" altLang="en-US" sz="2800" dirty="0"/>
              <a:t>事件触发式的</a:t>
            </a:r>
            <a:r>
              <a:rPr kumimoji="1" lang="en-US" altLang="zh-CN" sz="2800" dirty="0" err="1"/>
              <a:t>js</a:t>
            </a:r>
            <a:r>
              <a:rPr kumimoji="1" lang="zh-CN" altLang="en-US" sz="2800" dirty="0"/>
              <a:t>运行</a:t>
            </a:r>
            <a:r>
              <a:rPr kumimoji="1" lang="zh-CN" altLang="en-US" sz="2800" dirty="0" smtClean="0"/>
              <a:t>时</a:t>
            </a:r>
            <a:endParaRPr kumimoji="1" lang="en-US" altLang="zh-CN" sz="2800" dirty="0" smtClean="0"/>
          </a:p>
          <a:p>
            <a:r>
              <a:rPr kumimoji="1" lang="en-US" altLang="zh-CN" sz="2800" dirty="0" err="1" smtClean="0"/>
              <a:t>io</a:t>
            </a:r>
            <a:r>
              <a:rPr kumimoji="1" lang="zh-CN" altLang="en-US" sz="2800" dirty="0"/>
              <a:t>轻松</a:t>
            </a:r>
            <a:r>
              <a:rPr kumimoji="1" lang="zh-CN" altLang="en-US" sz="2800" dirty="0" smtClean="0"/>
              <a:t>上万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支持异步操作</a:t>
            </a:r>
            <a:r>
              <a:rPr kumimoji="1" lang="en-US" altLang="zh-CN" sz="2800" dirty="0" err="1" smtClean="0"/>
              <a:t>mysql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redis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mongo</a:t>
            </a:r>
            <a:r>
              <a:rPr kumimoji="1" lang="zh-CN" altLang="en-US" sz="2800" dirty="0" smtClean="0"/>
              <a:t>等 </a:t>
            </a:r>
            <a:r>
              <a:rPr kumimoji="1" lang="en-US" altLang="zh-CN" sz="2800" dirty="0" smtClean="0"/>
              <a:t> --</a:t>
            </a:r>
            <a:r>
              <a:rPr kumimoji="1" lang="zh-CN" altLang="en-US" sz="2800" dirty="0" smtClean="0"/>
              <a:t> 对比</a:t>
            </a:r>
            <a:r>
              <a:rPr kumimoji="1" lang="en-US" altLang="zh-CN" sz="2800" dirty="0" err="1" smtClean="0"/>
              <a:t>scala</a:t>
            </a:r>
            <a:endParaRPr kumimoji="1" lang="en-US" altLang="zh-CN" sz="2800" dirty="0"/>
          </a:p>
          <a:p>
            <a:r>
              <a:rPr kumimoji="1" lang="zh-CN" altLang="en-US" sz="2800" dirty="0" smtClean="0"/>
              <a:t>比较新 不成熟？</a:t>
            </a:r>
            <a:endParaRPr kumimoji="1"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特性和优缺点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5922971" cy="3880773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前后端</a:t>
            </a:r>
            <a:r>
              <a:rPr lang="zh-CN" altLang="en-US" sz="2400" dirty="0" smtClean="0"/>
              <a:t>统一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=&gt;</a:t>
            </a:r>
            <a:r>
              <a:rPr lang="zh-CN" altLang="en-US" sz="2400" dirty="0" smtClean="0"/>
              <a:t>  但知识体系不一样</a:t>
            </a:r>
            <a:endParaRPr lang="zh-CN" altLang="en-US" sz="2400" dirty="0"/>
          </a:p>
          <a:p>
            <a:r>
              <a:rPr lang="en-US" altLang="zh-CN" sz="2400" dirty="0" err="1" smtClean="0"/>
              <a:t>js</a:t>
            </a:r>
            <a:r>
              <a:rPr lang="zh-CN" altLang="en-US" sz="2400" dirty="0"/>
              <a:t>特点 脚本（</a:t>
            </a:r>
            <a:r>
              <a:rPr lang="zh-CN" altLang="en-US" sz="2400" dirty="0" smtClean="0"/>
              <a:t>非编译）</a:t>
            </a:r>
            <a:r>
              <a:rPr lang="en-US" altLang="zh-CN" sz="2400" dirty="0"/>
              <a:t> =&gt;</a:t>
            </a:r>
            <a:r>
              <a:rPr lang="zh-CN" altLang="en-US" sz="2400" dirty="0" smtClean="0"/>
              <a:t> 容易出错</a:t>
            </a:r>
            <a:endParaRPr lang="en-US" altLang="zh-CN" sz="2400" dirty="0" smtClean="0"/>
          </a:p>
          <a:p>
            <a:r>
              <a:rPr lang="zh-CN" altLang="en-US" sz="2400" dirty="0" smtClean="0"/>
              <a:t>动态类型 类型</a:t>
            </a:r>
            <a:r>
              <a:rPr lang="zh-CN" altLang="en-US" sz="2400" dirty="0"/>
              <a:t>可变 可以</a:t>
            </a:r>
            <a:r>
              <a:rPr lang="zh-CN" altLang="en-US" sz="2400" dirty="0" smtClean="0"/>
              <a:t>覆盖 </a:t>
            </a:r>
            <a:endParaRPr lang="en-US" altLang="zh-CN" sz="2400" dirty="0" smtClean="0"/>
          </a:p>
          <a:p>
            <a:r>
              <a:rPr lang="zh-CN" altLang="en-US" sz="2400" dirty="0" smtClean="0"/>
              <a:t>异步</a:t>
            </a:r>
            <a:r>
              <a:rPr lang="en-US" altLang="zh-CN" sz="2400" dirty="0"/>
              <a:t>/</a:t>
            </a:r>
            <a:r>
              <a:rPr lang="en-US" altLang="zh-CN" sz="2400" dirty="0" smtClean="0"/>
              <a:t>promise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=&gt; </a:t>
            </a:r>
            <a:r>
              <a:rPr lang="zh-CN" altLang="en-US" sz="2400" dirty="0" smtClean="0"/>
              <a:t>调试难</a:t>
            </a:r>
            <a:endParaRPr lang="en-US" altLang="zh-CN" sz="2400" dirty="0"/>
          </a:p>
          <a:p>
            <a:r>
              <a:rPr lang="en-US" altLang="zh-CN" sz="2400" dirty="0" smtClean="0"/>
              <a:t>prototype </a:t>
            </a:r>
            <a:r>
              <a:rPr lang="zh-CN" altLang="en-US" sz="2400" dirty="0"/>
              <a:t>原型</a:t>
            </a:r>
            <a:r>
              <a:rPr lang="en-US" altLang="zh-CN" sz="2400" dirty="0"/>
              <a:t> </a:t>
            </a:r>
            <a:br>
              <a:rPr lang="en-US" altLang="zh-CN" sz="2400" dirty="0" smtClean="0"/>
            </a:br>
            <a:r>
              <a:rPr lang="zh-CN" altLang="en-US" sz="2400" dirty="0" smtClean="0"/>
              <a:t>而</a:t>
            </a:r>
            <a:r>
              <a:rPr lang="zh-CN" altLang="en-US" sz="2400" dirty="0"/>
              <a:t>不是直接的继承（</a:t>
            </a:r>
            <a:r>
              <a:rPr lang="en-US" altLang="zh-CN" sz="2400" dirty="0" err="1"/>
              <a:t>object.create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650180" y="1564640"/>
            <a:ext cx="4821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step1(function </a:t>
            </a:r>
            <a:r>
              <a:rPr lang="en-US" altLang="zh-CN" dirty="0"/>
              <a:t>(value1) {</a:t>
            </a:r>
            <a:endParaRPr lang="en-US" altLang="zh-CN" dirty="0"/>
          </a:p>
          <a:p>
            <a:r>
              <a:rPr lang="en-US" altLang="zh-CN" dirty="0"/>
              <a:t>    step2(value1, function(value2) {</a:t>
            </a:r>
            <a:endParaRPr lang="en-US" altLang="zh-CN" dirty="0"/>
          </a:p>
          <a:p>
            <a:r>
              <a:rPr lang="en-US" altLang="zh-CN" dirty="0"/>
              <a:t>        step3(value2, function(value3) {</a:t>
            </a:r>
            <a:endParaRPr lang="en-US" altLang="zh-CN" dirty="0"/>
          </a:p>
          <a:p>
            <a:r>
              <a:rPr lang="en-US" altLang="zh-CN" dirty="0"/>
              <a:t>            step4(value3, </a:t>
            </a:r>
            <a:r>
              <a:rPr lang="en-US" altLang="zh-CN" dirty="0" err="1"/>
              <a:t>function</a:t>
            </a:r>
            <a:r>
              <a:rPr lang="en-US" altLang="zh-CN" dirty="0"/>
              <a:t>(value4) {</a:t>
            </a:r>
            <a:endParaRPr lang="en-US" altLang="zh-CN" dirty="0"/>
          </a:p>
          <a:p>
            <a:r>
              <a:rPr lang="en-US" altLang="zh-CN" dirty="0"/>
              <a:t>                // Do something with value4</a:t>
            </a:r>
            <a:endParaRPr lang="en-US" altLang="zh-CN" dirty="0"/>
          </a:p>
          <a:p>
            <a:r>
              <a:rPr lang="en-US" altLang="zh-CN" dirty="0"/>
              <a:t>            });</a:t>
            </a:r>
            <a:endParaRPr lang="en-US" altLang="zh-CN" dirty="0"/>
          </a:p>
          <a:p>
            <a:r>
              <a:rPr lang="en-US" altLang="zh-CN" dirty="0"/>
              <a:t>        });</a:t>
            </a:r>
            <a:endParaRPr lang="en-US" altLang="zh-CN" dirty="0"/>
          </a:p>
          <a:p>
            <a:r>
              <a:rPr lang="en-US" altLang="zh-CN" dirty="0"/>
              <a:t>    });</a:t>
            </a:r>
            <a:endParaRPr lang="en-US" altLang="zh-CN" dirty="0"/>
          </a:p>
          <a:p>
            <a:r>
              <a:rPr lang="en-US" altLang="zh-CN" dirty="0"/>
              <a:t>});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return step1().then(step2).then(step3).then(step4)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特性和优缺点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366913" cy="388077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核心</a:t>
            </a:r>
            <a:r>
              <a:rPr kumimoji="1" lang="zh-CN" altLang="en-US" sz="2400" dirty="0"/>
              <a:t>类库 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http 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buffer</a:t>
            </a:r>
            <a:r>
              <a:rPr kumimoji="1" lang="zh-CN" altLang="en-US" sz="2400" dirty="0"/>
              <a:t>（快速处理二进制</a:t>
            </a:r>
            <a:r>
              <a:rPr kumimoji="1" lang="zh-CN" altLang="en-US" sz="2400" dirty="0" smtClean="0"/>
              <a:t>数据 </a:t>
            </a:r>
            <a:r>
              <a:rPr kumimoji="1" lang="en-US" altLang="zh-CN" sz="2400" dirty="0" err="1" smtClean="0"/>
              <a:t>gc</a:t>
            </a:r>
            <a:r>
              <a:rPr kumimoji="1" lang="zh-CN" altLang="en-US" sz="2400" dirty="0" smtClean="0"/>
              <a:t>之外的内存）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eventemitters</a:t>
            </a:r>
            <a:r>
              <a:rPr kumimoji="1" lang="zh-CN" altLang="en-US" sz="2400" dirty="0"/>
              <a:t>（事件基础） 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stream</a:t>
            </a:r>
            <a:r>
              <a:rPr kumimoji="1" lang="zh-CN" altLang="en-US" sz="2400" dirty="0"/>
              <a:t>（异步例子）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0</TotalTime>
  <Words>4235</Words>
  <Application>WPS 文字</Application>
  <PresentationFormat>宽屏</PresentationFormat>
  <Paragraphs>243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方正书宋_GBK</vt:lpstr>
      <vt:lpstr>Wingdings</vt:lpstr>
      <vt:lpstr>Wingdings 3</vt:lpstr>
      <vt:lpstr>宋体</vt:lpstr>
      <vt:lpstr>Trebuchet MS</vt:lpstr>
      <vt:lpstr>方正姚体</vt:lpstr>
      <vt:lpstr>苹方-简</vt:lpstr>
      <vt:lpstr>华文新魏</vt:lpstr>
      <vt:lpstr>微软雅黑</vt:lpstr>
      <vt:lpstr>HYJunHei</vt:lpstr>
      <vt:lpstr>宋体</vt:lpstr>
      <vt:lpstr>Arial Unicode MS</vt:lpstr>
      <vt:lpstr>HYShuSongErKW</vt:lpstr>
      <vt:lpstr>DengXian</vt:lpstr>
      <vt:lpstr>HYZhongDengXianKW</vt:lpstr>
      <vt:lpstr>平面</vt:lpstr>
      <vt:lpstr>Node.js 介绍</vt:lpstr>
      <vt:lpstr>故事是这样的</vt:lpstr>
      <vt:lpstr>Javascipt的新边疆  						-- 服务端</vt:lpstr>
      <vt:lpstr>Javascipt的新边疆  						-- 客户端</vt:lpstr>
      <vt:lpstr>Javascipt的新边疆 						-- 桌面版</vt:lpstr>
      <vt:lpstr>http的新力量 node.js</vt:lpstr>
      <vt:lpstr>node.js 特性和优缺点</vt:lpstr>
      <vt:lpstr>node.js 特性和优缺点</vt:lpstr>
      <vt:lpstr>node.js 特性和优缺点</vt:lpstr>
      <vt:lpstr>node.js 特性和优缺点 				-- events</vt:lpstr>
      <vt:lpstr>node.js 特性和优缺点 				-- stream 完全支持异步</vt:lpstr>
      <vt:lpstr>node.js 特性和优缺点 				-- V8 性能</vt:lpstr>
      <vt:lpstr>node.js 特性和优缺点 				-- V8 性能</vt:lpstr>
      <vt:lpstr>node.js 特性和优缺点 				-- V8 性能</vt:lpstr>
      <vt:lpstr>node.js 特性和优缺点 				-- V8 性能</vt:lpstr>
      <vt:lpstr>适用场景</vt:lpstr>
      <vt:lpstr>业界应用</vt:lpstr>
      <vt:lpstr>生态环境  			-- 相关类库 npm</vt:lpstr>
      <vt:lpstr>生态环境 			--过程支持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介绍</dc:title>
  <dc:creator>Microsoft Office 用户</dc:creator>
  <cp:lastModifiedBy>aric</cp:lastModifiedBy>
  <cp:revision>116</cp:revision>
  <dcterms:created xsi:type="dcterms:W3CDTF">2019-03-23T01:51:42Z</dcterms:created>
  <dcterms:modified xsi:type="dcterms:W3CDTF">2019-03-23T01:51:42Z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