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0" r:id="rId5"/>
    <p:sldId id="269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инова Дарья" initials="РД" lastIdx="1" clrIdx="0">
    <p:extLst>
      <p:ext uri="{19B8F6BF-5375-455C-9EA6-DF929625EA0E}">
        <p15:presenceInfo xmlns:p15="http://schemas.microsoft.com/office/powerpoint/2012/main" userId="S-1-5-21-886474834-2101138800-1617218986-37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E2C0-F24F-4FE6-A288-470AF9E3A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44694-3004-46F1-BDB4-AE8FE7A19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9802-407F-44A7-AB1D-7AD6294B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667-84CB-4295-B6C1-3F90925BAA0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D84A4-B015-480A-8441-B59C0D66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F68C-FF09-44C4-A575-11C5CC9B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E277-2D09-4556-BCB2-3E0174A4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08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A283-E859-4625-B23A-29386CB4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11ED9-F23A-4CB8-95AD-FA9845E7F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C34D-FD5C-403D-A6A0-C8ECDAAC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667-84CB-4295-B6C1-3F90925BAA0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9772-7EAA-4E38-AD41-F881278C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237C-9073-4E67-810B-556CD4A5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E277-2D09-4556-BCB2-3E0174A4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2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B404C-99AF-4928-A7E7-F7BD190BB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6B482-4934-4859-93A1-AE39C9B1C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83E5C-243D-4476-9047-8E346A26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667-84CB-4295-B6C1-3F90925BAA0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53A3-73B3-4D5D-BFD5-DC12268E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1DC4-1667-48F0-9780-D4F1E128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E277-2D09-4556-BCB2-3E0174A4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0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F2D6-4C8C-4FB8-B036-8A700CC8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B647-3D5D-4762-ACA2-C811581B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FD23-248E-4586-94FB-058FFC8B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667-84CB-4295-B6C1-3F90925BAA0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05C3-4519-4353-8530-9C9E5DA7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C835-6A3E-494D-BB66-688B9825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E277-2D09-4556-BCB2-3E0174A4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06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642D-EDBD-4506-B23B-7C84C904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CC78F-404E-4BC2-B541-C02D9ACDC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AAF9-3C41-402F-ACEB-0742C2A6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667-84CB-4295-B6C1-3F90925BAA0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8513-A8B1-46A2-8EE3-27FD98C6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F027-A72E-40EE-A388-6B0C2E5A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E277-2D09-4556-BCB2-3E0174A4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16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6325-36ED-4F59-BF72-C42ED88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D0B2-4DFA-42E4-9E47-EE9C32EE8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24A47-96D7-4557-82B5-1AB7308F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DB81A-57A8-4889-AAD7-A0529E1F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667-84CB-4295-B6C1-3F90925BAA0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8539C-FEAD-4501-8B1D-2BC64DE6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742D7-A1E8-41ED-9333-49956498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E277-2D09-4556-BCB2-3E0174A4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3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667B-D5F0-4406-9069-1FF91077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13E4-1F24-4CF8-A853-2ABEB43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163AF-DA5B-4DC3-9489-512C4978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08B9E-AEBB-4367-B7D2-1AE60D4AC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A5599-4F98-4BCA-880B-788EAE2FD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21BB8-CD83-40BD-A134-0568CB1A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667-84CB-4295-B6C1-3F90925BAA0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B1CD6-CE6E-4883-A115-91350CC4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298B7-00AB-4540-87EC-F82CF077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E277-2D09-4556-BCB2-3E0174A4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B51C-C75D-4B7E-9789-B88EE1B2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B184B-8345-4556-B98A-41DEED08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667-84CB-4295-B6C1-3F90925BAA0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719C5-6AC5-4661-B270-3A7A28EA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777A7-BDA1-4FFC-9CC3-E5782D49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E277-2D09-4556-BCB2-3E0174A4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87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BD91B-A266-4965-9801-168EA3D8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667-84CB-4295-B6C1-3F90925BAA0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77735-0B79-4203-B432-54C0A9E8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30E9C-BCCB-4AF3-9FEC-4E8E53CF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E277-2D09-4556-BCB2-3E0174A4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49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2A81-C602-4BF4-8566-0F62F49A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60F2-1C96-4341-A561-07DF6749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495BE-755C-41F8-96B3-F43E7889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E01F4-621E-4D0F-B67B-12DFC119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667-84CB-4295-B6C1-3F90925BAA0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40794-81E6-4EA1-B15B-CEE957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0A71-444E-452E-AFA5-1212577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E277-2D09-4556-BCB2-3E0174A4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3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0E7D-9707-43D2-8BED-33BECE57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F51BD-F505-434C-8F2D-B3B4041A0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048AF-8BE7-4C4A-9CF9-DF0EFA7C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A71A5-FC7D-4C01-8ABA-D592C493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667-84CB-4295-B6C1-3F90925BAA0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1BA22-B7C7-4BC7-B6FF-5FF22202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C298-B545-436A-BD38-810DD5EF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E277-2D09-4556-BCB2-3E0174A4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5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B9785-9369-4D72-AD1F-7B8969C2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12AE3-309E-4D7A-A21E-B6176CF28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D08E6-F946-407A-86B7-489559F48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B667-84CB-4295-B6C1-3F90925BAA07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34EF-E59B-418D-BF00-6FE16DDFB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7E11-86C3-4E8A-BFA7-6857D95F1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E277-2D09-4556-BCB2-3E0174A4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94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usinovadea@student.bmstu.ru" TargetMode="External"/><Relationship Id="rId2" Type="http://schemas.openxmlformats.org/officeDocument/2006/relationships/hyperlink" Target="mailto:ystroganov@bmst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3D56-E803-478B-958C-B4B7A40F4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94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Применение Графовых СУБД При Решении Задач Сравнительной Геномики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B5B958-E544-4680-970C-448FE2F07244}"/>
              </a:ext>
            </a:extLst>
          </p:cNvPr>
          <p:cNvSpPr txBox="1">
            <a:spLocks/>
          </p:cNvSpPr>
          <p:nvPr/>
        </p:nvSpPr>
        <p:spPr>
          <a:xfrm>
            <a:off x="3048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Строганов Юрий Владимирович</a:t>
            </a:r>
            <a:r>
              <a:rPr lang="ru-RU" baseline="30000" dirty="0"/>
              <a:t>МГТУ им. Н.Э. Баумана, </a:t>
            </a:r>
            <a:r>
              <a:rPr lang="en-US" u="sng" baseline="30000" dirty="0" err="1">
                <a:hlinkClick r:id="rId2"/>
              </a:rPr>
              <a:t>ystroganov</a:t>
            </a:r>
            <a:r>
              <a:rPr lang="ru-RU" u="sng" baseline="30000" dirty="0">
                <a:hlinkClick r:id="rId2"/>
              </a:rPr>
              <a:t>@</a:t>
            </a:r>
            <a:r>
              <a:rPr lang="en-US" u="sng" baseline="30000" dirty="0" err="1">
                <a:hlinkClick r:id="rId2"/>
              </a:rPr>
              <a:t>bmstu</a:t>
            </a:r>
            <a:r>
              <a:rPr lang="ru-RU" u="sng" baseline="30000" dirty="0">
                <a:hlinkClick r:id="rId2"/>
              </a:rPr>
              <a:t>.</a:t>
            </a:r>
            <a:r>
              <a:rPr lang="en-US" u="sng" baseline="30000" dirty="0">
                <a:hlinkClick r:id="rId2"/>
              </a:rPr>
              <a:t>ru</a:t>
            </a:r>
            <a:endParaRPr lang="ru-RU" dirty="0"/>
          </a:p>
          <a:p>
            <a:pPr algn="l"/>
            <a:r>
              <a:rPr lang="ru-RU" dirty="0"/>
              <a:t>Русинова Дарья Эдуардовна</a:t>
            </a:r>
            <a:r>
              <a:rPr lang="ru-RU" baseline="30000" dirty="0"/>
              <a:t>МГТУ им. Н.Э. Баумана, </a:t>
            </a:r>
            <a:r>
              <a:rPr lang="en-US" u="sng" baseline="30000" dirty="0" err="1">
                <a:hlinkClick r:id="rId3"/>
              </a:rPr>
              <a:t>rusinovadea</a:t>
            </a:r>
            <a:r>
              <a:rPr lang="ru-RU" u="sng" baseline="30000" dirty="0">
                <a:hlinkClick r:id="rId3"/>
              </a:rPr>
              <a:t>@</a:t>
            </a:r>
            <a:r>
              <a:rPr lang="en-US" u="sng" baseline="30000" dirty="0">
                <a:hlinkClick r:id="rId3"/>
              </a:rPr>
              <a:t>student</a:t>
            </a:r>
            <a:r>
              <a:rPr lang="ru-RU" u="sng" baseline="30000" dirty="0">
                <a:hlinkClick r:id="rId3"/>
              </a:rPr>
              <a:t>.</a:t>
            </a:r>
            <a:r>
              <a:rPr lang="en-US" u="sng" baseline="30000" dirty="0" err="1">
                <a:hlinkClick r:id="rId3"/>
              </a:rPr>
              <a:t>bmstu</a:t>
            </a:r>
            <a:r>
              <a:rPr lang="ru-RU" u="sng" baseline="30000" dirty="0">
                <a:hlinkClick r:id="rId3"/>
              </a:rPr>
              <a:t>.</a:t>
            </a:r>
            <a:r>
              <a:rPr lang="en-US" u="sng" baseline="30000" dirty="0">
                <a:hlinkClick r:id="rId3"/>
              </a:rPr>
              <a:t>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76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B9C6-86BE-48B4-8F13-FB728DDA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базы данных 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3D650186-EE83-40D3-B287-155260CBD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43" y="1781381"/>
            <a:ext cx="8085714" cy="32952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292A01-F920-4E96-AC57-DADD822FBE82}"/>
                  </a:ext>
                </a:extLst>
              </p:cNvPr>
              <p:cNvSpPr txBox="1"/>
              <p:nvPr/>
            </p:nvSpPr>
            <p:spPr>
              <a:xfrm>
                <a:off x="3810182" y="5365900"/>
                <a:ext cx="4690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Граф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«</a:t>
                </a:r>
                <a:r>
                  <a:rPr lang="en-US" dirty="0"/>
                  <a:t>ACCACCACCTG</a:t>
                </a:r>
                <a:r>
                  <a:rPr lang="ru-RU" dirty="0"/>
                  <a:t>»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292A01-F920-4E96-AC57-DADD822F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82" y="5365900"/>
                <a:ext cx="4690258" cy="369332"/>
              </a:xfrm>
              <a:prstGeom prst="rect">
                <a:avLst/>
              </a:prstGeom>
              <a:blipFill>
                <a:blip r:embed="rId3"/>
                <a:stretch>
                  <a:fillRect l="-1040" t="-8197" r="-39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55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0C18-1572-4481-A345-A2E45516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82F82924-60AD-4680-B100-90E0336EC2E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080498"/>
                  </p:ext>
                </p:extLst>
              </p:nvPr>
            </p:nvGraphicFramePr>
            <p:xfrm>
              <a:off x="838203" y="2094209"/>
              <a:ext cx="10515597" cy="212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2808234007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951649406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6728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Входная строка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Ожидаемый результат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Фактический результат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0304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AGGACC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09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AGCACC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AGCACC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AGCACC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0076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AACATT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CACCTG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CACCTG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632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CACAG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ACCAG</a:t>
                          </a:r>
                        </a:p>
                        <a:p>
                          <a:pPr algn="ctr"/>
                          <a:r>
                            <a:rPr lang="en-US" dirty="0"/>
                            <a:t>CACCT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ACCAG</a:t>
                          </a:r>
                        </a:p>
                        <a:p>
                          <a:pPr algn="ctr"/>
                          <a:r>
                            <a:rPr lang="en-US" dirty="0"/>
                            <a:t>CACCT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48947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82F82924-60AD-4680-B100-90E0336EC2E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080498"/>
                  </p:ext>
                </p:extLst>
              </p:nvPr>
            </p:nvGraphicFramePr>
            <p:xfrm>
              <a:off x="838203" y="2094209"/>
              <a:ext cx="10515597" cy="212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2808234007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951649406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6728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Входная строка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Ожидаемый результат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Фактический результат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0304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AGGACC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197" r="-100174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08197" r="-348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09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AGCACC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AGCACC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AGCACC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0076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AACATT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CACCTG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CACCTG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63279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CACAG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ACCAG</a:t>
                          </a:r>
                        </a:p>
                        <a:p>
                          <a:pPr algn="ctr"/>
                          <a:r>
                            <a:rPr lang="en-US" dirty="0"/>
                            <a:t>CACCT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ACCAG</a:t>
                          </a:r>
                        </a:p>
                        <a:p>
                          <a:pPr algn="ctr"/>
                          <a:r>
                            <a:rPr lang="en-US" dirty="0"/>
                            <a:t>CACCT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4894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F480D0-A976-485B-A47A-C15E91D16A67}"/>
                  </a:ext>
                </a:extLst>
              </p:cNvPr>
              <p:cNvSpPr txBox="1"/>
              <p:nvPr/>
            </p:nvSpPr>
            <p:spPr>
              <a:xfrm>
                <a:off x="739469" y="1571247"/>
                <a:ext cx="8478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Поиск различных строк в созданной базе данных для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«</a:t>
                </a: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ACCAGCACCTG</a:t>
                </a:r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»,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F480D0-A976-485B-A47A-C15E91D16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" y="1571247"/>
                <a:ext cx="8478796" cy="369332"/>
              </a:xfrm>
              <a:prstGeom prst="rect">
                <a:avLst/>
              </a:prstGeom>
              <a:blipFill>
                <a:blip r:embed="rId3"/>
                <a:stretch>
                  <a:fillRect l="-575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C415F-EEC7-4C0D-B644-525807067BB8}"/>
                  </a:ext>
                </a:extLst>
              </p:cNvPr>
              <p:cNvSpPr txBox="1"/>
              <p:nvPr/>
            </p:nvSpPr>
            <p:spPr>
              <a:xfrm>
                <a:off x="838203" y="4621170"/>
                <a:ext cx="10515597" cy="1605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180340" algn="just"/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Для алфавита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𝑁</m:t>
                    </m:r>
                    <m:r>
                      <a:rPr lang="ru-RU" sz="1800" i="1">
                        <a:effectLst/>
                        <a:ea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{</a:t>
                </a: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A</a:t>
                </a:r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C</a:t>
                </a:r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G</a:t>
                </a:r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T</a:t>
                </a:r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} и параметра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ea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 количество уникальных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ea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-мер 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effectLst/>
                        <a:ea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 ограничено сверху числом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effectLst/>
                        <a:ea typeface="Times New Roman" panose="02020603050405020304" pitchFamily="18" charset="0"/>
                      </a:rPr>
                      <m:t>m</m:t>
                    </m:r>
                    <m:r>
                      <a:rPr lang="ru-RU" sz="1800" i="1">
                        <a:effectLst/>
                        <a:ea typeface="Times New Roman" panose="02020603050405020304" pitchFamily="18" charset="0"/>
                      </a:rPr>
                      <m:t>𝑖𝑛</m:t>
                    </m:r>
                    <m:d>
                      <m:dPr>
                        <m:ctrlP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ea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effectLst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ru-RU" sz="1800" i="1">
                        <a:effectLst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 Следовательно, количество узлов графа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ea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 не превышает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effectLst/>
                        <a:ea typeface="Times New Roman" panose="02020603050405020304" pitchFamily="18" charset="0"/>
                      </a:rPr>
                      <m:t>m</m:t>
                    </m:r>
                    <m:r>
                      <a:rPr lang="ru-RU" sz="1800" i="1">
                        <a:effectLst/>
                        <a:ea typeface="Times New Roman" panose="02020603050405020304" pitchFamily="18" charset="0"/>
                      </a:rPr>
                      <m:t>𝑖𝑛</m:t>
                    </m:r>
                    <m:d>
                      <m:dPr>
                        <m:ctrlP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ea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effectLst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800" i="1">
                            <a:effectLst/>
                            <a:ea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.</a:t>
                </a:r>
              </a:p>
              <a:p>
                <a:pPr indent="180340" algn="just"/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 – число уникальных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-мер строки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тогда </a:t>
                </a:r>
                <a:r>
                  <a:rPr lang="ru-RU" dirty="0"/>
                  <a:t>, количество узлов графа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𝐵</m:t>
                        </m:r>
                      </m:e>
                      <m:sup>
                        <m:r>
                          <a:rPr lang="ru-RU" i="1"/>
                          <m:t>′′</m:t>
                        </m:r>
                      </m:sup>
                    </m:sSup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𝑠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𝑘</m:t>
                        </m:r>
                      </m:e>
                    </m:d>
                  </m:oMath>
                </a14:m>
                <a:r>
                  <a:rPr lang="ru-RU" dirty="0"/>
                  <a:t> не превышает значения </a:t>
                </a:r>
                <a14:m>
                  <m:oMath xmlns:m="http://schemas.openxmlformats.org/officeDocument/2006/math">
                    <m:r>
                      <a:rPr lang="ru-RU" i="1"/>
                      <m:t>𝑚𝑖𝑛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𝑄</m:t>
                        </m:r>
                        <m:r>
                          <a:rPr lang="ru-RU" i="1"/>
                          <m:t>,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2</m:t>
                            </m:r>
                          </m:e>
                          <m:sup>
                            <m:r>
                              <a:rPr lang="ru-RU" i="1"/>
                              <m:t>𝑘</m:t>
                            </m:r>
                          </m:sup>
                        </m:sSup>
                      </m:e>
                    </m:d>
                    <m:r>
                      <a:rPr lang="ru-RU"/>
                      <m:t>⋅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2</m:t>
                        </m:r>
                      </m:e>
                      <m:sup>
                        <m:r>
                          <a:rPr lang="ru-RU" i="1"/>
                          <m:t>𝑘</m:t>
                        </m:r>
                      </m:sup>
                    </m:sSup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C415F-EEC7-4C0D-B644-525807067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3" y="4621170"/>
                <a:ext cx="10515597" cy="1605889"/>
              </a:xfrm>
              <a:prstGeom prst="rect">
                <a:avLst/>
              </a:prstGeom>
              <a:blipFill>
                <a:blip r:embed="rId4"/>
                <a:stretch>
                  <a:fillRect l="-522" t="-1901" r="-464" b="-4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86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4B04-C3A2-486C-82B7-4ED3C7CF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0724-4163-4DC6-9C32-769822DE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Формат FASTA, активно используемый для описания геномных последовательностей, помимо алфавита {A, C, G, T}, определяет дополнительный набор однобуквенных кодов согласно стандарту IUPAC-IUB. Поэтому для корректной обработки нуклеотидных последовательностей в формате FASTA необходимо усовершенствование решения с учётом расширенного алфавита кодов.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представления в графе всех типов точечных мутаций необходима модель, которая будет содержать информация о всех возможных геномных вариациях. Заметим, что вероятности возникновения разных типов точечных мутаций различны – это важно для оценки схожести геномных подстрок при сравнении.</a:t>
            </a:r>
          </a:p>
        </p:txBody>
      </p:sp>
    </p:spTree>
    <p:extLst>
      <p:ext uri="{BB962C8B-B14F-4D97-AF65-F5344CB8AC3E}">
        <p14:creationId xmlns:p14="http://schemas.microsoft.com/office/powerpoint/2010/main" val="46743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081A-6459-4B7D-89BB-B13490F8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EDBA-9727-4A1A-857C-2754B1D8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1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Графовое</a:t>
            </a:r>
            <a:r>
              <a:rPr lang="ru-RU" dirty="0"/>
              <a:t> представление геномной информации позволяет избежать необходимости поиска выравниваний для сравнения геномов. Графовые СУБД предлагают эффективные подходы к хранению и обработке сетевых структур.</a:t>
            </a:r>
          </a:p>
          <a:p>
            <a:pPr marL="0" indent="0">
              <a:buNone/>
            </a:pPr>
            <a:r>
              <a:rPr lang="ru-RU" dirty="0"/>
              <a:t>На примере задачи поиска подстрок с учетом мутаций трансверсии оснований – замены аденина на цитозин и наоборот, а также тимина на гуанин и наоборот – продемонстрирована обоснованность применения графовых СУБД.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33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3B757-CD2A-4F8D-AC03-BFA14062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35" y="310734"/>
            <a:ext cx="10515600" cy="1325563"/>
          </a:xfrm>
        </p:spPr>
        <p:txBody>
          <a:bodyPr/>
          <a:lstStyle/>
          <a:p>
            <a:r>
              <a:rPr lang="ru-RU" dirty="0"/>
              <a:t>Геномика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92B085-1781-43A6-B2F7-2B893B5A0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670" y="1690688"/>
            <a:ext cx="51816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Геном – это последовательность молекул ДНК, несущая наследственную информацию клетки.</a:t>
            </a:r>
          </a:p>
          <a:p>
            <a:pPr marL="0" indent="0">
              <a:buNone/>
            </a:pPr>
            <a:br>
              <a:rPr lang="en-US" dirty="0"/>
            </a:br>
            <a:r>
              <a:rPr lang="ru-RU" dirty="0"/>
              <a:t>С точки зрения биоинформатики геном – это строка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baseline="-25000" dirty="0"/>
              <a:t>DNA</a:t>
            </a:r>
            <a:r>
              <a:rPr lang="ru-RU" baseline="30000" dirty="0"/>
              <a:t>* </a:t>
            </a:r>
            <a:r>
              <a:rPr lang="ru-RU" dirty="0"/>
              <a:t>символов в алфавите однобуквенных кодов нуклеотидов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baseline="-25000" dirty="0"/>
              <a:t>DNA</a:t>
            </a:r>
            <a:r>
              <a:rPr lang="en-US" dirty="0"/>
              <a:t> = {A, C, G, T}</a:t>
            </a:r>
            <a:r>
              <a:rPr lang="ru-RU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B3FDB8C-EDD1-4645-A1FC-4A42FE31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696" y="310734"/>
            <a:ext cx="5181600" cy="1768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Спираль ДНК состоит из двух цепей, соединенных с помощью водородных связей по принципу комплементарности оснований.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A175-5AC4-4EA2-9FF5-B441B99F584D}"/>
              </a:ext>
            </a:extLst>
          </p:cNvPr>
          <p:cNvSpPr txBox="1"/>
          <p:nvPr/>
        </p:nvSpPr>
        <p:spPr>
          <a:xfrm>
            <a:off x="8252790" y="2023396"/>
            <a:ext cx="1312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- T</a:t>
            </a:r>
          </a:p>
          <a:p>
            <a:r>
              <a:rPr lang="en-US" sz="3200" dirty="0"/>
              <a:t>G - C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0F814-1748-41B8-B94A-46130A001D9E}"/>
              </a:ext>
            </a:extLst>
          </p:cNvPr>
          <p:cNvSpPr txBox="1"/>
          <p:nvPr/>
        </p:nvSpPr>
        <p:spPr>
          <a:xfrm>
            <a:off x="6096000" y="3280333"/>
            <a:ext cx="5626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Направления чтения информации с цепей спирали противоположные: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11435-9A14-4B07-8C59-ED1F8F3A2795}"/>
              </a:ext>
            </a:extLst>
          </p:cNvPr>
          <p:cNvSpPr txBox="1"/>
          <p:nvPr/>
        </p:nvSpPr>
        <p:spPr>
          <a:xfrm>
            <a:off x="6253696" y="4778764"/>
            <a:ext cx="5090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ATGTCTGCTGTCGGGTG</a:t>
            </a:r>
          </a:p>
          <a:p>
            <a:pPr algn="ctr"/>
            <a:r>
              <a:rPr lang="en-US" sz="3600" dirty="0"/>
              <a:t>TACAGACGACAGCC</a:t>
            </a:r>
            <a:r>
              <a:rPr lang="ru-RU" sz="3600" dirty="0"/>
              <a:t>С</a:t>
            </a:r>
            <a:r>
              <a:rPr lang="en-US" sz="3600" dirty="0"/>
              <a:t>AC</a:t>
            </a:r>
            <a:endParaRPr lang="ru-RU" sz="36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D03FE69-9496-4C31-BD2B-DF7265D3C3A7}"/>
              </a:ext>
            </a:extLst>
          </p:cNvPr>
          <p:cNvCxnSpPr/>
          <p:nvPr/>
        </p:nvCxnSpPr>
        <p:spPr>
          <a:xfrm>
            <a:off x="6632049" y="4622040"/>
            <a:ext cx="4397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090CBB4-8CED-45A0-8EB4-F23BDFF462DA}"/>
              </a:ext>
            </a:extLst>
          </p:cNvPr>
          <p:cNvCxnSpPr>
            <a:cxnSpLocks/>
          </p:cNvCxnSpPr>
          <p:nvPr/>
        </p:nvCxnSpPr>
        <p:spPr>
          <a:xfrm flipH="1">
            <a:off x="6710571" y="6135817"/>
            <a:ext cx="4397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3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5D590554-2956-4116-9FBE-D6DB625A4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46" y="1444833"/>
            <a:ext cx="7952367" cy="48737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CBE0C-879A-4561-9ECB-5AE6203E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296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Классификация методов сравнительного анализа геномов</a:t>
            </a:r>
          </a:p>
        </p:txBody>
      </p:sp>
    </p:spTree>
    <p:extLst>
      <p:ext uri="{BB962C8B-B14F-4D97-AF65-F5344CB8AC3E}">
        <p14:creationId xmlns:p14="http://schemas.microsoft.com/office/powerpoint/2010/main" val="175269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202E-83FE-4865-9F16-6853D2F2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43" y="235114"/>
            <a:ext cx="10515600" cy="1325563"/>
          </a:xfrm>
        </p:spPr>
        <p:txBody>
          <a:bodyPr/>
          <a:lstStyle/>
          <a:p>
            <a:r>
              <a:rPr lang="ru-RU" dirty="0"/>
              <a:t>Сравнение геномов: выравнивание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FCB66-28F8-4AC6-BDE7-0D4F8EE1AAC3}"/>
              </a:ext>
            </a:extLst>
          </p:cNvPr>
          <p:cNvSpPr txBox="1"/>
          <p:nvPr/>
        </p:nvSpPr>
        <p:spPr>
          <a:xfrm>
            <a:off x="2554565" y="2458385"/>
            <a:ext cx="123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TG</a:t>
            </a:r>
            <a:r>
              <a:rPr lang="en-US" dirty="0">
                <a:solidFill>
                  <a:schemeClr val="accent6"/>
                </a:solidFill>
              </a:rPr>
              <a:t>GC</a:t>
            </a:r>
            <a:r>
              <a:rPr lang="en-US" dirty="0"/>
              <a:t>AGTG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E2CB4-F9F4-42BA-BBBF-2934D62869DF}"/>
              </a:ext>
            </a:extLst>
          </p:cNvPr>
          <p:cNvSpPr txBox="1"/>
          <p:nvPr/>
        </p:nvSpPr>
        <p:spPr>
          <a:xfrm>
            <a:off x="1447183" y="3654039"/>
            <a:ext cx="133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TG</a:t>
            </a:r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GTG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31099-6E40-444B-97EE-6B200B831079}"/>
              </a:ext>
            </a:extLst>
          </p:cNvPr>
          <p:cNvSpPr txBox="1"/>
          <p:nvPr/>
        </p:nvSpPr>
        <p:spPr>
          <a:xfrm>
            <a:off x="3717434" y="3654039"/>
            <a:ext cx="119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TG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AGTG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206C5D-E5DA-4162-8C77-8B710DFA270F}"/>
              </a:ext>
            </a:extLst>
          </p:cNvPr>
          <p:cNvSpPr txBox="1"/>
          <p:nvPr/>
        </p:nvSpPr>
        <p:spPr>
          <a:xfrm>
            <a:off x="2073023" y="2143810"/>
            <a:ext cx="219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Родительский геном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A9D68-5C1E-495F-9260-02F883E651BE}"/>
              </a:ext>
            </a:extLst>
          </p:cNvPr>
          <p:cNvSpPr txBox="1"/>
          <p:nvPr/>
        </p:nvSpPr>
        <p:spPr>
          <a:xfrm>
            <a:off x="1652408" y="3339464"/>
            <a:ext cx="96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Геном 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1A6EC-E2E5-41EB-8E72-798923335749}"/>
              </a:ext>
            </a:extLst>
          </p:cNvPr>
          <p:cNvSpPr txBox="1"/>
          <p:nvPr/>
        </p:nvSpPr>
        <p:spPr>
          <a:xfrm>
            <a:off x="3792243" y="3380114"/>
            <a:ext cx="95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Геном Б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A414C9-A68C-49BF-8B8E-D8CFD5A11806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2133983" y="2827717"/>
            <a:ext cx="1037033" cy="511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DDD713-FA6C-43DF-BF4E-EAEC7A0A426D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3171016" y="2827717"/>
            <a:ext cx="1097993" cy="552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F8D4A0-E76F-4494-A0D1-971178CFA984}"/>
              </a:ext>
            </a:extLst>
          </p:cNvPr>
          <p:cNvSpPr txBox="1"/>
          <p:nvPr/>
        </p:nvSpPr>
        <p:spPr>
          <a:xfrm>
            <a:off x="5828543" y="2237959"/>
            <a:ext cx="268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Геном А</a:t>
            </a:r>
            <a:r>
              <a:rPr lang="en-US" dirty="0"/>
              <a:t>: </a:t>
            </a:r>
            <a:r>
              <a:rPr lang="en-US" b="1" dirty="0"/>
              <a:t>T G</a:t>
            </a:r>
            <a:r>
              <a:rPr lang="ru-RU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G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err="1"/>
              <a:t>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 </a:t>
            </a:r>
            <a:r>
              <a:rPr lang="en-US" b="1" dirty="0"/>
              <a:t>G T G</a:t>
            </a:r>
            <a:endParaRPr lang="ru-RU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5EFE9E-7874-41BA-BA01-0C8211B049C9}"/>
              </a:ext>
            </a:extLst>
          </p:cNvPr>
          <p:cNvSpPr txBox="1"/>
          <p:nvPr/>
        </p:nvSpPr>
        <p:spPr>
          <a:xfrm>
            <a:off x="5828543" y="2513142"/>
            <a:ext cx="275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Геном Б</a:t>
            </a:r>
            <a:r>
              <a:rPr lang="en-US" dirty="0"/>
              <a:t>: </a:t>
            </a:r>
            <a:r>
              <a:rPr lang="en-US" b="1" dirty="0"/>
              <a:t>T G  </a:t>
            </a:r>
            <a:r>
              <a:rPr lang="en-US" b="1" dirty="0">
                <a:solidFill>
                  <a:srgbClr val="FF0000"/>
                </a:solidFill>
              </a:rPr>
              <a:t>T </a:t>
            </a:r>
            <a:r>
              <a:rPr lang="en-US" b="1" dirty="0">
                <a:solidFill>
                  <a:schemeClr val="accent6"/>
                </a:solidFill>
              </a:rPr>
              <a:t>C </a:t>
            </a:r>
            <a:r>
              <a:rPr lang="en-US" b="1" dirty="0"/>
              <a:t>A  - G T G</a:t>
            </a:r>
            <a:endParaRPr lang="ru-R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70763-2002-4189-BEAE-B3203D202438}"/>
              </a:ext>
            </a:extLst>
          </p:cNvPr>
          <p:cNvSpPr txBox="1"/>
          <p:nvPr/>
        </p:nvSpPr>
        <p:spPr>
          <a:xfrm>
            <a:off x="5828543" y="1891235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Глобальное выравнивание: </a:t>
            </a:r>
            <a:r>
              <a:rPr lang="en-US" dirty="0"/>
              <a:t>O(|A||B|)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2995B1-1672-4EC3-B4AD-4A12FE360E31}"/>
              </a:ext>
            </a:extLst>
          </p:cNvPr>
          <p:cNvSpPr txBox="1"/>
          <p:nvPr/>
        </p:nvSpPr>
        <p:spPr>
          <a:xfrm>
            <a:off x="5864705" y="3297561"/>
            <a:ext cx="285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Локальное выравнивание: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D8BF8-5A19-4907-A714-0D311953FAC5}"/>
              </a:ext>
            </a:extLst>
          </p:cNvPr>
          <p:cNvSpPr txBox="1"/>
          <p:nvPr/>
        </p:nvSpPr>
        <p:spPr>
          <a:xfrm>
            <a:off x="5864705" y="3654888"/>
            <a:ext cx="410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Геном А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 A 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/>
              <a:t>T G</a:t>
            </a:r>
            <a:r>
              <a:rPr lang="ru-RU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G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err="1"/>
              <a:t>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 </a:t>
            </a:r>
            <a:r>
              <a:rPr lang="en-US" b="1" dirty="0"/>
              <a:t>G T G</a:t>
            </a:r>
            <a:r>
              <a:rPr lang="en-US" dirty="0"/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 G A  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4E88E7-15AA-44D6-BD00-CBF430602849}"/>
              </a:ext>
            </a:extLst>
          </p:cNvPr>
          <p:cNvSpPr txBox="1"/>
          <p:nvPr/>
        </p:nvSpPr>
        <p:spPr>
          <a:xfrm>
            <a:off x="5864705" y="3930071"/>
            <a:ext cx="401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Геном Б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 A G C A </a:t>
            </a:r>
            <a:r>
              <a:rPr lang="en-US" b="1" dirty="0"/>
              <a:t>T G </a:t>
            </a:r>
            <a:r>
              <a:rPr lang="en-US" b="1" dirty="0">
                <a:solidFill>
                  <a:srgbClr val="FF0000"/>
                </a:solidFill>
              </a:rPr>
              <a:t>T </a:t>
            </a:r>
            <a:r>
              <a:rPr lang="en-US" b="1" dirty="0">
                <a:solidFill>
                  <a:schemeClr val="accent6"/>
                </a:solidFill>
              </a:rPr>
              <a:t>C </a:t>
            </a:r>
            <a:r>
              <a:rPr lang="en-US" b="1" dirty="0"/>
              <a:t>A  - G T G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 A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10C477-E19B-4685-82F8-8AFA1D76B451}"/>
              </a:ext>
            </a:extLst>
          </p:cNvPr>
          <p:cNvSpPr txBox="1"/>
          <p:nvPr/>
        </p:nvSpPr>
        <p:spPr>
          <a:xfrm>
            <a:off x="1446113" y="4547710"/>
            <a:ext cx="3625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Вставка (</a:t>
            </a:r>
            <a:r>
              <a:rPr lang="en-US" dirty="0"/>
              <a:t>Insertion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Удаление </a:t>
            </a:r>
            <a:r>
              <a:rPr lang="en-US" dirty="0"/>
              <a:t>(Deletion)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Замена основания</a:t>
            </a:r>
            <a:r>
              <a:rPr lang="en-US" dirty="0"/>
              <a:t> (Substitution)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Перестановка (</a:t>
            </a:r>
            <a:r>
              <a:rPr lang="en-US" dirty="0"/>
              <a:t>Rearrangement</a:t>
            </a:r>
            <a:r>
              <a:rPr lang="ru-RU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CBAFA-4A75-4AC3-BA4C-33DF619D09C4}"/>
              </a:ext>
            </a:extLst>
          </p:cNvPr>
          <p:cNvSpPr txBox="1"/>
          <p:nvPr/>
        </p:nvSpPr>
        <p:spPr>
          <a:xfrm>
            <a:off x="5864705" y="4687420"/>
            <a:ext cx="593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Множественное локальное выравнивание с дубликатами: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9D30AE-C204-4696-87D2-5AE95245F0D8}"/>
              </a:ext>
            </a:extLst>
          </p:cNvPr>
          <p:cNvSpPr txBox="1"/>
          <p:nvPr/>
        </p:nvSpPr>
        <p:spPr>
          <a:xfrm>
            <a:off x="5864706" y="5114512"/>
            <a:ext cx="579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Геном А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 A 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/>
              <a:t>T G</a:t>
            </a:r>
            <a:r>
              <a:rPr lang="ru-RU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G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err="1"/>
              <a:t>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 </a:t>
            </a:r>
            <a:r>
              <a:rPr lang="en-US" b="1" dirty="0"/>
              <a:t>G T G</a:t>
            </a:r>
            <a:r>
              <a:rPr lang="en-US" dirty="0"/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 G A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/>
              <a:t>T G</a:t>
            </a:r>
            <a:r>
              <a:rPr lang="ru-RU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G 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A G T 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F9F1A-E6EF-442B-8908-A45C0FD66A51}"/>
              </a:ext>
            </a:extLst>
          </p:cNvPr>
          <p:cNvSpPr txBox="1"/>
          <p:nvPr/>
        </p:nvSpPr>
        <p:spPr>
          <a:xfrm>
            <a:off x="5864706" y="5389695"/>
            <a:ext cx="564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Геном Б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 A G C A </a:t>
            </a:r>
            <a:r>
              <a:rPr lang="en-US" b="1" dirty="0"/>
              <a:t>T G </a:t>
            </a:r>
            <a:r>
              <a:rPr lang="en-US" b="1" dirty="0">
                <a:solidFill>
                  <a:srgbClr val="FF0000"/>
                </a:solidFill>
              </a:rPr>
              <a:t>T </a:t>
            </a:r>
            <a:r>
              <a:rPr lang="en-US" b="1" dirty="0">
                <a:solidFill>
                  <a:schemeClr val="accent6"/>
                </a:solidFill>
              </a:rPr>
              <a:t>C </a:t>
            </a:r>
            <a:r>
              <a:rPr lang="en-US" b="1" dirty="0"/>
              <a:t>A  - G T G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 A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 C G 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G C 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4B820-BF8D-4B05-9090-F6BB03AF27E0}"/>
              </a:ext>
            </a:extLst>
          </p:cNvPr>
          <p:cNvSpPr txBox="1"/>
          <p:nvPr/>
        </p:nvSpPr>
        <p:spPr>
          <a:xfrm>
            <a:off x="5864705" y="5656505"/>
            <a:ext cx="560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Геном В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 A G C A G C 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T G</a:t>
            </a:r>
            <a:r>
              <a:rPr lang="ru-RU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 A</a:t>
            </a:r>
            <a:r>
              <a:rPr lang="en-US" b="1" dirty="0"/>
              <a:t> T G </a:t>
            </a:r>
            <a:r>
              <a:rPr lang="en-US" b="1" dirty="0" err="1">
                <a:solidFill>
                  <a:schemeClr val="accent6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C </a:t>
            </a:r>
            <a:r>
              <a:rPr lang="en-US" b="1" dirty="0"/>
              <a:t>A G T G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126D87-EE25-4552-B0FC-64672A7BC7BB}"/>
              </a:ext>
            </a:extLst>
          </p:cNvPr>
          <p:cNvSpPr txBox="1"/>
          <p:nvPr/>
        </p:nvSpPr>
        <p:spPr>
          <a:xfrm>
            <a:off x="5864705" y="6091449"/>
            <a:ext cx="213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NP-</a:t>
            </a:r>
            <a:r>
              <a:rPr lang="ru-RU" b="1" dirty="0"/>
              <a:t>сложная задача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268070-BF4D-454B-9B8F-9C26772B8AF4}"/>
              </a:ext>
            </a:extLst>
          </p:cNvPr>
          <p:cNvSpPr txBox="1"/>
          <p:nvPr/>
        </p:nvSpPr>
        <p:spPr>
          <a:xfrm>
            <a:off x="641013" y="1277676"/>
            <a:ext cx="109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Рассмотрен пример мутации замены аденина на цитозин и наоборот, а также тимина на гуанин и наоборот. </a:t>
            </a:r>
          </a:p>
        </p:txBody>
      </p:sp>
    </p:spTree>
    <p:extLst>
      <p:ext uri="{BB962C8B-B14F-4D97-AF65-F5344CB8AC3E}">
        <p14:creationId xmlns:p14="http://schemas.microsoft.com/office/powerpoint/2010/main" val="329162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E89B-E0E1-472D-9793-D8FAC424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226803"/>
            <a:ext cx="10515600" cy="1325563"/>
          </a:xfrm>
        </p:spPr>
        <p:txBody>
          <a:bodyPr/>
          <a:lstStyle/>
          <a:p>
            <a:r>
              <a:rPr lang="ru-RU" dirty="0"/>
              <a:t>Сравнение геномов</a:t>
            </a:r>
            <a:r>
              <a:rPr lang="en-US" dirty="0"/>
              <a:t>:</a:t>
            </a:r>
            <a:r>
              <a:rPr lang="ru-RU" dirty="0"/>
              <a:t> Граф де Брюйна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DB7A0-BBE2-40C1-BA8E-6EBFAE6CC7EC}"/>
              </a:ext>
            </a:extLst>
          </p:cNvPr>
          <p:cNvSpPr txBox="1"/>
          <p:nvPr/>
        </p:nvSpPr>
        <p:spPr>
          <a:xfrm>
            <a:off x="497305" y="1469079"/>
            <a:ext cx="445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 де Брюйна </a:t>
            </a:r>
            <a:r>
              <a:rPr lang="en-US" dirty="0"/>
              <a:t>B(s, k), s=TGGCAGTGCA, k=3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CA823-BDC0-4634-8376-B5A7C42D4D48}"/>
              </a:ext>
            </a:extLst>
          </p:cNvPr>
          <p:cNvSpPr txBox="1"/>
          <p:nvPr/>
        </p:nvSpPr>
        <p:spPr>
          <a:xfrm>
            <a:off x="497305" y="3635864"/>
            <a:ext cx="601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 де Брюйна </a:t>
            </a:r>
            <a:r>
              <a:rPr lang="en-US" dirty="0"/>
              <a:t>B(S, k), S={TGGCAGTGCA, TGGCCGTGCA}, k=3</a:t>
            </a:r>
            <a:endParaRPr lang="ru-RU" dirty="0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FCF47ECA-E337-41E2-85F6-541C928B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9" y="1909771"/>
            <a:ext cx="6017994" cy="1368688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BEB82971-B4F0-4497-8E7F-FB29607AF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9" y="4163655"/>
            <a:ext cx="6017994" cy="20482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254526-2ACC-4F63-A9A7-D49F92C5EBCD}"/>
              </a:ext>
            </a:extLst>
          </p:cNvPr>
          <p:cNvSpPr txBox="1"/>
          <p:nvPr/>
        </p:nvSpPr>
        <p:spPr>
          <a:xfrm>
            <a:off x="6827520" y="4327186"/>
            <a:ext cx="289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Геном 1:</a:t>
            </a:r>
            <a:r>
              <a:rPr lang="ru-RU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T G </a:t>
            </a:r>
            <a:r>
              <a:rPr lang="en-US" b="1" dirty="0" err="1">
                <a:solidFill>
                  <a:srgbClr val="00B050"/>
                </a:solidFill>
              </a:rPr>
              <a:t>G</a:t>
            </a:r>
            <a:r>
              <a:rPr lang="en-US" b="1" dirty="0">
                <a:solidFill>
                  <a:srgbClr val="00B050"/>
                </a:solidFill>
              </a:rPr>
              <a:t> C</a:t>
            </a: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 T G C A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E56C52-2B7E-463C-A285-305FBF1B9552}"/>
              </a:ext>
            </a:extLst>
          </p:cNvPr>
          <p:cNvSpPr txBox="1"/>
          <p:nvPr/>
        </p:nvSpPr>
        <p:spPr>
          <a:xfrm>
            <a:off x="6827520" y="4696518"/>
            <a:ext cx="287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Геном 2:</a:t>
            </a:r>
            <a:r>
              <a:rPr lang="ru-RU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T G </a:t>
            </a:r>
            <a:r>
              <a:rPr lang="en-US" b="1" dirty="0" err="1">
                <a:solidFill>
                  <a:srgbClr val="00B050"/>
                </a:solidFill>
              </a:rPr>
              <a:t>G</a:t>
            </a:r>
            <a:r>
              <a:rPr lang="en-US" b="1" dirty="0">
                <a:solidFill>
                  <a:srgbClr val="00B050"/>
                </a:solidFill>
              </a:rPr>
              <a:t> C</a:t>
            </a:r>
            <a:r>
              <a:rPr lang="en-US" b="1" dirty="0"/>
              <a:t> </a:t>
            </a:r>
            <a:r>
              <a:rPr lang="en-US" dirty="0" err="1"/>
              <a:t>C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 T G C A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AD820D-8E52-4FDF-846D-D5C7983F284D}"/>
              </a:ext>
            </a:extLst>
          </p:cNvPr>
          <p:cNvSpPr txBox="1"/>
          <p:nvPr/>
        </p:nvSpPr>
        <p:spPr>
          <a:xfrm>
            <a:off x="6827520" y="5343742"/>
            <a:ext cx="516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подстроки длины хотя бы </a:t>
            </a:r>
            <a:r>
              <a:rPr lang="en-US" dirty="0"/>
              <a:t>k+1 </a:t>
            </a:r>
            <a:r>
              <a:rPr lang="ru-RU" dirty="0"/>
              <a:t>образуют неразвчетвляющиеся пути в графе де Брюйна</a:t>
            </a:r>
          </a:p>
        </p:txBody>
      </p:sp>
    </p:spTree>
    <p:extLst>
      <p:ext uri="{BB962C8B-B14F-4D97-AF65-F5344CB8AC3E}">
        <p14:creationId xmlns:p14="http://schemas.microsoft.com/office/powerpoint/2010/main" val="172342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B782-C418-4639-9142-184A362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31" y="-34604"/>
            <a:ext cx="1202436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Задача поиска строки с учетом мутаций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E4E3C23-B56A-4837-86F9-347AA776E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26" y="3152596"/>
            <a:ext cx="9179434" cy="3336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F6328-89EA-41B3-8DAA-E721C4D5C86E}"/>
                  </a:ext>
                </a:extLst>
              </p:cNvPr>
              <p:cNvSpPr txBox="1"/>
              <p:nvPr/>
            </p:nvSpPr>
            <p:spPr>
              <a:xfrm>
                <a:off x="419037" y="1177995"/>
                <a:ext cx="11451932" cy="177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>
                    <a:ea typeface="Times New Roman" panose="02020603050405020304" pitchFamily="18" charset="0"/>
                  </a:rPr>
                  <a:t>Для графа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 определим</a:t>
                </a:r>
                <a:r>
                  <a:rPr lang="en-US" dirty="0"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ea typeface="Times New Roman" panose="02020603050405020304" pitchFamily="18" charset="0"/>
                  </a:rPr>
                  <a:t>графы</a:t>
                </a:r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 – множество всех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-мер, которые могут быть образованы мутациями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-мер исходного графа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↔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𝑚𝑢𝑡𝑎𝑡𝑒</m:t>
                    </m:r>
                    <m:d>
                      <m:d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ru-RU" sz="1800" dirty="0">
                  <a:effectLst/>
                  <a:ea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-мера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 потенциально следует за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-мерой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ru-RU" sz="1800" dirty="0">
                    <a:effectLst/>
                    <a:ea typeface="Times New Roman" panose="02020603050405020304" pitchFamily="18" charset="0"/>
                  </a:rPr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F6328-89EA-41B3-8DAA-E721C4D5C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37" y="1177995"/>
                <a:ext cx="11451932" cy="1775871"/>
              </a:xfrm>
              <a:prstGeom prst="rect">
                <a:avLst/>
              </a:prstGeom>
              <a:blipFill>
                <a:blip r:embed="rId3"/>
                <a:stretch>
                  <a:fillRect l="-479" r="-53" b="-3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4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7219-A44A-4CA5-8273-A45D9E68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графа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106B43-08C0-4DB0-85C3-0E053B364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57" y="1856781"/>
            <a:ext cx="10496111" cy="3987427"/>
          </a:xfrm>
        </p:spPr>
      </p:pic>
    </p:spTree>
    <p:extLst>
      <p:ext uri="{BB962C8B-B14F-4D97-AF65-F5344CB8AC3E}">
        <p14:creationId xmlns:p14="http://schemas.microsoft.com/office/powerpoint/2010/main" val="37762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7062-8C74-4DFA-84C6-308BA93E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базы данных</a:t>
            </a:r>
          </a:p>
        </p:txBody>
      </p:sp>
      <p:pic>
        <p:nvPicPr>
          <p:cNvPr id="9" name="Content Placeholder 8" descr="Chart, bubble chart&#10;&#10;Description automatically generated">
            <a:extLst>
              <a:ext uri="{FF2B5EF4-FFF2-40B4-BE49-F238E27FC236}">
                <a16:creationId xmlns:a16="http://schemas.microsoft.com/office/drawing/2014/main" id="{D4D9FFAE-9879-4224-8BE7-F4C21BF80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380" y="1885880"/>
            <a:ext cx="7023028" cy="280415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4B79B0-E3A9-45EC-B7FC-CD512F4A5755}"/>
                  </a:ext>
                </a:extLst>
              </p:cNvPr>
              <p:cNvSpPr txBox="1"/>
              <p:nvPr/>
            </p:nvSpPr>
            <p:spPr>
              <a:xfrm>
                <a:off x="3810182" y="4690039"/>
                <a:ext cx="4571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Граф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«</a:t>
                </a:r>
                <a:r>
                  <a:rPr lang="en-US" dirty="0"/>
                  <a:t>ACCACCACCTG</a:t>
                </a:r>
                <a:r>
                  <a:rPr lang="ru-RU" dirty="0"/>
                  <a:t>»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4B79B0-E3A9-45EC-B7FC-CD512F4A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82" y="4690039"/>
                <a:ext cx="4571636" cy="369332"/>
              </a:xfrm>
              <a:prstGeom prst="rect">
                <a:avLst/>
              </a:prstGeom>
              <a:blipFill>
                <a:blip r:embed="rId3"/>
                <a:stretch>
                  <a:fillRect l="-1067" t="-8197" r="-4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09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E4A1-BF8C-4DE5-91D3-8B860C4C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базы данных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9BDDEC7-85D2-456C-99E0-A091B165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57" y="1690688"/>
            <a:ext cx="8714286" cy="33047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5A0A0A-AFF5-4E00-843B-CFE761AD754E}"/>
                  </a:ext>
                </a:extLst>
              </p:cNvPr>
              <p:cNvSpPr txBox="1"/>
              <p:nvPr/>
            </p:nvSpPr>
            <p:spPr>
              <a:xfrm>
                <a:off x="3810182" y="5167312"/>
                <a:ext cx="4630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Граф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«</a:t>
                </a:r>
                <a:r>
                  <a:rPr lang="en-US" dirty="0"/>
                  <a:t>ACCACCACCTG</a:t>
                </a:r>
                <a:r>
                  <a:rPr lang="ru-RU" dirty="0"/>
                  <a:t>»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5A0A0A-AFF5-4E00-843B-CFE761AD7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82" y="5167312"/>
                <a:ext cx="4630948" cy="369332"/>
              </a:xfrm>
              <a:prstGeom prst="rect">
                <a:avLst/>
              </a:prstGeom>
              <a:blipFill>
                <a:blip r:embed="rId3"/>
                <a:stretch>
                  <a:fillRect l="-1053" t="-10000" r="-26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98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811</Words>
  <Application>Microsoft Office PowerPoint</Application>
  <PresentationFormat>Широкоэкранный</PresentationFormat>
  <Paragraphs>83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Office Theme</vt:lpstr>
      <vt:lpstr>Применение Графовых СУБД При Решении Задач Сравнительной Геномики </vt:lpstr>
      <vt:lpstr>Геномика</vt:lpstr>
      <vt:lpstr>Классификация методов сравнительного анализа геномов</vt:lpstr>
      <vt:lpstr>Сравнение геномов: выравнивание</vt:lpstr>
      <vt:lpstr>Сравнение геномов: Граф де Брюйна</vt:lpstr>
      <vt:lpstr>Задача поиска строки с учетом мутаций</vt:lpstr>
      <vt:lpstr>Построение графа</vt:lpstr>
      <vt:lpstr>Реализация базы данных</vt:lpstr>
      <vt:lpstr>Реализация базы данных </vt:lpstr>
      <vt:lpstr>Реализация базы данных </vt:lpstr>
      <vt:lpstr>Результаты </vt:lpstr>
      <vt:lpstr>Обсуждения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Графовых СУБД При Решении Задач Сравнительной Геномики</dc:title>
  <dc:creator>Русинова Дарья</dc:creator>
  <cp:lastModifiedBy>Daria Rusinova</cp:lastModifiedBy>
  <cp:revision>20</cp:revision>
  <dcterms:created xsi:type="dcterms:W3CDTF">2021-10-15T23:01:21Z</dcterms:created>
  <dcterms:modified xsi:type="dcterms:W3CDTF">2021-11-17T15:33:23Z</dcterms:modified>
</cp:coreProperties>
</file>