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dc51ced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dc51ced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dc51ced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dc51ced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23bb28d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23bb28d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275c2bbc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275c2bbc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275c2bb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275c2bbc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275c2bb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275c2bb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23bb28d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23bb28d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5db1b21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5db1b2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5db1b21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5db1b21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6acef7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6acef7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f161fab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f161fab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275c2bb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275c2bb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cdc51ced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cdc51ced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5db1b21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5db1b21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23bb28d8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23bb28d8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275c2bb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275c2bb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f161fab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f161fab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275c2bb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275c2bb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dc51ced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dc51ced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dc51ced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dc51ced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dc51ced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dc51ced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GHzaOMDSfl_U8447SLvrFJY0nFxRSNUU/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drive.google.com/file/d/1t8HLCA_bIYWUZoL6_jF2TUUNWx81wGwl/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drive.google.com/file/d/1nPVdCM7yV7niSmVALF_QmTR9xeBl2vyU/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drive.google.com/file/d/1-f8D_gImWD3kQJAyzAoKs1xsnjEKL4Bo/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drive.google.com/file/d/1tznyyyLHrGNsnlg0s8H2sJh5xNBJfAFT/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drive.google.com/file/d/14gbHHAUU1P2BdKFjhNFdSNvGF2wzjLso/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drive.google.com/file/d/1DcaHtl3qkSrqU1sb2i4Df-VttShNCr6q/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drive.google.com/file/d/14NgWgZnZZxUipyYA_HScPSW3acU-HpDT/view"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C78GEkHGZyimzjkGvlf2Nl68YkwCO_YE/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drive.google.com/file/d/1RszgfyL43UGeshDjH_D2ejesOIlmR7a4/view" TargetMode="External"/><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youtube.com/watch?v=b0f-SKg699c"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gauthamp10/google-playstore-apps" TargetMode="External"/><Relationship Id="rId4" Type="http://schemas.openxmlformats.org/officeDocument/2006/relationships/hyperlink" Target="http://drive.google.com/file/d/1s-cwzLdLtIaK80M9V5N3M8Ka3MR5gXaY/view"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c1lqmU3qCiRdPMQZGUWjf3vPnlFW1re3/view"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8m-b9TOofVhb_lWuZksoO-vUZbqysOV9/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mDgbDSG0zlmJKIyAhJHm7WmO4O0sew5s/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drive.google.com/file/d/1oxmSuygeeVYugqYc6baCe7pF4gm2lz3G/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OadZeFsLwoGCAdh-C4sBFMMjTOnKnnGr/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uHiJf5J13P0mdhDE76xMSbRQCfooj4Cn/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gauthamp10/google-playstore-apps?select=Google-Playstore.csv" TargetMode="External"/><Relationship Id="rId4" Type="http://schemas.openxmlformats.org/officeDocument/2006/relationships/hyperlink" Target="http://drive.google.com/file/d/1oBSq3pvIzRcH2TZ1c79VU8gW2fex_n8T/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zqt8sLlpr0xceO8bmB-fUuLPvAogoMLk/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 of Google Play Store Applications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Chad Schaschwary, Aridania Gerardo, Phu Hoang</a:t>
            </a:r>
            <a:endParaRPr/>
          </a:p>
        </p:txBody>
      </p:sp>
      <p:pic>
        <p:nvPicPr>
          <p:cNvPr id="279" name="Google Shape;279;p13" title="Opening.mp3">
            <a:hlinkClick r:id="rId3"/>
          </p:cNvPr>
          <p:cNvPicPr preferRelativeResize="0"/>
          <p:nvPr/>
        </p:nvPicPr>
        <p:blipFill>
          <a:blip r:embed="rId4">
            <a:alphaModFix/>
          </a:blip>
          <a:stretch>
            <a:fillRect/>
          </a:stretch>
        </p:blipFill>
        <p:spPr>
          <a:xfrm>
            <a:off x="8479150" y="4465525"/>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294475"/>
            <a:ext cx="7634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FFFF"/>
                </a:highlight>
              </a:rPr>
              <a:t>Descriptive analysis:What strongly influences the rating of an application?</a:t>
            </a:r>
            <a:endParaRPr>
              <a:highlight>
                <a:srgbClr val="FFFFFF"/>
              </a:highlight>
            </a:endParaRPr>
          </a:p>
          <a:p>
            <a:pPr indent="0" lvl="0" marL="0" rtl="0" algn="l">
              <a:spcBef>
                <a:spcPts val="0"/>
              </a:spcBef>
              <a:spcAft>
                <a:spcPts val="0"/>
              </a:spcAft>
              <a:buNone/>
            </a:pPr>
            <a:r>
              <a:t/>
            </a:r>
            <a:endParaRPr>
              <a:highlight>
                <a:srgbClr val="FFFFFF"/>
              </a:highlight>
            </a:endParaRPr>
          </a:p>
        </p:txBody>
      </p:sp>
      <p:sp>
        <p:nvSpPr>
          <p:cNvPr id="339" name="Google Shape;339;p22"/>
          <p:cNvSpPr txBox="1"/>
          <p:nvPr>
            <p:ph idx="1" type="body"/>
          </p:nvPr>
        </p:nvSpPr>
        <p:spPr>
          <a:xfrm>
            <a:off x="6239475" y="1942213"/>
            <a:ext cx="21609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111111"/>
                </a:solidFill>
                <a:highlight>
                  <a:srgbClr val="FFFFFE"/>
                </a:highlight>
                <a:latin typeface="Times New Roman"/>
                <a:ea typeface="Times New Roman"/>
                <a:cs typeface="Times New Roman"/>
                <a:sym typeface="Times New Roman"/>
              </a:rPr>
              <a:t>Figure 1. Correlation Matrix of Top 100 Rating Count - Rating Count,Maximum Installs,Minimum Installs, and Rating</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rgbClr val="111111"/>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40" name="Google Shape;340;p22"/>
          <p:cNvPicPr preferRelativeResize="0"/>
          <p:nvPr/>
        </p:nvPicPr>
        <p:blipFill>
          <a:blip r:embed="rId3">
            <a:alphaModFix/>
          </a:blip>
          <a:stretch>
            <a:fillRect/>
          </a:stretch>
        </p:blipFill>
        <p:spPr>
          <a:xfrm>
            <a:off x="1303800" y="1216425"/>
            <a:ext cx="4869551" cy="3993175"/>
          </a:xfrm>
          <a:prstGeom prst="rect">
            <a:avLst/>
          </a:prstGeom>
          <a:noFill/>
          <a:ln>
            <a:noFill/>
          </a:ln>
        </p:spPr>
      </p:pic>
      <p:pic>
        <p:nvPicPr>
          <p:cNvPr id="341" name="Google Shape;341;p22" title="slide 10.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373800"/>
            <a:ext cx="7621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free or paid apps receive higher ratings?</a:t>
            </a:r>
            <a:endParaRPr/>
          </a:p>
        </p:txBody>
      </p:sp>
      <p:sp>
        <p:nvSpPr>
          <p:cNvPr id="347" name="Google Shape;347;p23"/>
          <p:cNvSpPr txBox="1"/>
          <p:nvPr>
            <p:ph idx="1" type="body"/>
          </p:nvPr>
        </p:nvSpPr>
        <p:spPr>
          <a:xfrm>
            <a:off x="1383125" y="4676350"/>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111111"/>
                </a:solidFill>
                <a:highlight>
                  <a:srgbClr val="FFFFFE"/>
                </a:highlight>
                <a:latin typeface="Times New Roman"/>
                <a:ea typeface="Times New Roman"/>
                <a:cs typeface="Times New Roman"/>
                <a:sym typeface="Times New Roman"/>
              </a:rPr>
              <a:t>Figure 2. Bokeh Scatter Plot of Paid vs Free Apps, Rating Count to Rating</a:t>
            </a:r>
            <a:endParaRPr sz="1350">
              <a:solidFill>
                <a:srgbClr val="111111"/>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48" name="Google Shape;348;p23"/>
          <p:cNvPicPr preferRelativeResize="0"/>
          <p:nvPr/>
        </p:nvPicPr>
        <p:blipFill>
          <a:blip r:embed="rId3">
            <a:alphaModFix/>
          </a:blip>
          <a:stretch>
            <a:fillRect/>
          </a:stretch>
        </p:blipFill>
        <p:spPr>
          <a:xfrm>
            <a:off x="1131525" y="1373100"/>
            <a:ext cx="6490776" cy="3379050"/>
          </a:xfrm>
          <a:prstGeom prst="rect">
            <a:avLst/>
          </a:prstGeom>
          <a:noFill/>
          <a:ln>
            <a:noFill/>
          </a:ln>
        </p:spPr>
      </p:pic>
      <p:pic>
        <p:nvPicPr>
          <p:cNvPr id="349" name="Google Shape;349;p23" title="slide 11.mp3">
            <a:hlinkClick r:id="rId4"/>
          </p:cNvPr>
          <p:cNvPicPr preferRelativeResize="0"/>
          <p:nvPr/>
        </p:nvPicPr>
        <p:blipFill>
          <a:blip r:embed="rId5">
            <a:alphaModFix/>
          </a:blip>
          <a:stretch>
            <a:fillRect/>
          </a:stretch>
        </p:blipFill>
        <p:spPr>
          <a:xfrm>
            <a:off x="8467800" y="456465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24"/>
          <p:cNvSpPr txBox="1"/>
          <p:nvPr>
            <p:ph type="title"/>
          </p:nvPr>
        </p:nvSpPr>
        <p:spPr>
          <a:xfrm>
            <a:off x="1254500" y="142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Do applications with more installations get rated more based on whether it being f</a:t>
            </a:r>
            <a:r>
              <a:rPr lang="en" sz="2120"/>
              <a:t>r</a:t>
            </a:r>
            <a:r>
              <a:rPr lang="en" sz="2120"/>
              <a:t>ee, ad supported, or an editor’s choice?: Free</a:t>
            </a:r>
            <a:endParaRPr sz="2120"/>
          </a:p>
        </p:txBody>
      </p:sp>
      <p:sp>
        <p:nvSpPr>
          <p:cNvPr id="355" name="Google Shape;355;p24"/>
          <p:cNvSpPr txBox="1"/>
          <p:nvPr>
            <p:ph idx="1" type="body"/>
          </p:nvPr>
        </p:nvSpPr>
        <p:spPr>
          <a:xfrm>
            <a:off x="7174325" y="1345475"/>
            <a:ext cx="1865400" cy="2769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111111"/>
                </a:solidFill>
                <a:highlight>
                  <a:srgbClr val="FFFFFE"/>
                </a:highlight>
                <a:latin typeface="Times New Roman"/>
                <a:ea typeface="Times New Roman"/>
                <a:cs typeface="Times New Roman"/>
                <a:sym typeface="Times New Roman"/>
              </a:rPr>
              <a:t>Figure 3. Bokeh Scatter Plots of Paid Apps and Free Apps Rating Count to Maximum Installs</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350">
              <a:solidFill>
                <a:srgbClr val="111111"/>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56" name="Google Shape;356;p24"/>
          <p:cNvPicPr preferRelativeResize="0"/>
          <p:nvPr/>
        </p:nvPicPr>
        <p:blipFill>
          <a:blip r:embed="rId3">
            <a:alphaModFix/>
          </a:blip>
          <a:stretch>
            <a:fillRect/>
          </a:stretch>
        </p:blipFill>
        <p:spPr>
          <a:xfrm>
            <a:off x="143825" y="1429800"/>
            <a:ext cx="7030502" cy="3470624"/>
          </a:xfrm>
          <a:prstGeom prst="rect">
            <a:avLst/>
          </a:prstGeom>
          <a:noFill/>
          <a:ln>
            <a:noFill/>
          </a:ln>
        </p:spPr>
      </p:pic>
      <p:pic>
        <p:nvPicPr>
          <p:cNvPr id="357" name="Google Shape;357;p24" title="slide 12.mp3">
            <a:hlinkClick r:id="rId4"/>
          </p:cNvPr>
          <p:cNvPicPr preferRelativeResize="0"/>
          <p:nvPr/>
        </p:nvPicPr>
        <p:blipFill>
          <a:blip r:embed="rId5">
            <a:alphaModFix/>
          </a:blip>
          <a:stretch>
            <a:fillRect/>
          </a:stretch>
        </p:blipFill>
        <p:spPr>
          <a:xfrm>
            <a:off x="7326727" y="4267775"/>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779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698"/>
              <a:buFont typeface="Arial"/>
              <a:buNone/>
            </a:pPr>
            <a:r>
              <a:rPr lang="en" sz="2120"/>
              <a:t>Do applications with more installations get rated more based on whether it being free, ad supported, or an editor’s choice?: Ad Supported</a:t>
            </a:r>
            <a:endParaRPr/>
          </a:p>
        </p:txBody>
      </p:sp>
      <p:sp>
        <p:nvSpPr>
          <p:cNvPr id="363" name="Google Shape;363;p25"/>
          <p:cNvSpPr txBox="1"/>
          <p:nvPr>
            <p:ph idx="1" type="body"/>
          </p:nvPr>
        </p:nvSpPr>
        <p:spPr>
          <a:xfrm>
            <a:off x="7457425" y="1752050"/>
            <a:ext cx="14808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111111"/>
                </a:solidFill>
                <a:highlight>
                  <a:srgbClr val="FFFFFE"/>
                </a:highlight>
                <a:latin typeface="Times New Roman"/>
                <a:ea typeface="Times New Roman"/>
                <a:cs typeface="Times New Roman"/>
                <a:sym typeface="Times New Roman"/>
              </a:rPr>
              <a:t>Figure 4. Bokeh Plot of Ads supported Apps Rating Count to Maximum Installs</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350">
              <a:solidFill>
                <a:srgbClr val="111111"/>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64" name="Google Shape;364;p25"/>
          <p:cNvPicPr preferRelativeResize="0"/>
          <p:nvPr/>
        </p:nvPicPr>
        <p:blipFill>
          <a:blip r:embed="rId3">
            <a:alphaModFix/>
          </a:blip>
          <a:stretch>
            <a:fillRect/>
          </a:stretch>
        </p:blipFill>
        <p:spPr>
          <a:xfrm>
            <a:off x="244975" y="1597875"/>
            <a:ext cx="7057751" cy="3453075"/>
          </a:xfrm>
          <a:prstGeom prst="rect">
            <a:avLst/>
          </a:prstGeom>
          <a:noFill/>
          <a:ln>
            <a:noFill/>
          </a:ln>
        </p:spPr>
      </p:pic>
      <p:pic>
        <p:nvPicPr>
          <p:cNvPr id="365" name="Google Shape;365;p25" title="slide 13.mp3">
            <a:hlinkClick r:id="rId4"/>
          </p:cNvPr>
          <p:cNvPicPr preferRelativeResize="0"/>
          <p:nvPr/>
        </p:nvPicPr>
        <p:blipFill>
          <a:blip r:embed="rId5">
            <a:alphaModFix/>
          </a:blip>
          <a:stretch>
            <a:fillRect/>
          </a:stretch>
        </p:blipFill>
        <p:spPr>
          <a:xfrm>
            <a:off x="8644450" y="4640600"/>
            <a:ext cx="293775" cy="29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766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20"/>
              <a:t>Do applications with more installations get rated more based on whether it being free, ad supported, or an editor’s choice?: Editor’s Choice</a:t>
            </a:r>
            <a:endParaRPr/>
          </a:p>
        </p:txBody>
      </p:sp>
      <p:sp>
        <p:nvSpPr>
          <p:cNvPr id="371" name="Google Shape;371;p26"/>
          <p:cNvSpPr txBox="1"/>
          <p:nvPr>
            <p:ph idx="1" type="body"/>
          </p:nvPr>
        </p:nvSpPr>
        <p:spPr>
          <a:xfrm>
            <a:off x="7311975" y="1597875"/>
            <a:ext cx="1564500" cy="2313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111111"/>
                </a:solidFill>
                <a:highlight>
                  <a:srgbClr val="FFFFFE"/>
                </a:highlight>
                <a:latin typeface="Times New Roman"/>
                <a:ea typeface="Times New Roman"/>
                <a:cs typeface="Times New Roman"/>
                <a:sym typeface="Times New Roman"/>
              </a:rPr>
              <a:t>Figure 5. Bokeh Plot of Editor's Choice Apps Rating Count to Maximum Installs</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350">
              <a:solidFill>
                <a:srgbClr val="111111"/>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72" name="Google Shape;372;p26"/>
          <p:cNvPicPr preferRelativeResize="0"/>
          <p:nvPr/>
        </p:nvPicPr>
        <p:blipFill>
          <a:blip r:embed="rId3">
            <a:alphaModFix/>
          </a:blip>
          <a:stretch>
            <a:fillRect/>
          </a:stretch>
        </p:blipFill>
        <p:spPr>
          <a:xfrm>
            <a:off x="146200" y="1597875"/>
            <a:ext cx="7165773" cy="3428924"/>
          </a:xfrm>
          <a:prstGeom prst="rect">
            <a:avLst/>
          </a:prstGeom>
          <a:noFill/>
          <a:ln>
            <a:noFill/>
          </a:ln>
        </p:spPr>
      </p:pic>
      <p:pic>
        <p:nvPicPr>
          <p:cNvPr id="373" name="Google Shape;373;p26" title="slide 14.mp3">
            <a:hlinkClick r:id="rId4"/>
          </p:cNvPr>
          <p:cNvPicPr preferRelativeResize="0"/>
          <p:nvPr/>
        </p:nvPicPr>
        <p:blipFill>
          <a:blip r:embed="rId5">
            <a:alphaModFix/>
          </a:blip>
          <a:stretch>
            <a:fillRect/>
          </a:stretch>
        </p:blipFill>
        <p:spPr>
          <a:xfrm>
            <a:off x="8485875" y="4640600"/>
            <a:ext cx="293775" cy="29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112475"/>
            <a:ext cx="7753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Are there specific categories of apps that receive better ratings, on average?</a:t>
            </a:r>
            <a:endParaRPr sz="2820"/>
          </a:p>
        </p:txBody>
      </p:sp>
      <p:sp>
        <p:nvSpPr>
          <p:cNvPr id="379" name="Google Shape;379;p27"/>
          <p:cNvSpPr txBox="1"/>
          <p:nvPr>
            <p:ph idx="1" type="body"/>
          </p:nvPr>
        </p:nvSpPr>
        <p:spPr>
          <a:xfrm>
            <a:off x="6329700" y="1073225"/>
            <a:ext cx="19569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111111"/>
                </a:solidFill>
                <a:highlight>
                  <a:srgbClr val="FFFFFE"/>
                </a:highlight>
                <a:latin typeface="Times New Roman"/>
                <a:ea typeface="Times New Roman"/>
                <a:cs typeface="Times New Roman"/>
                <a:sym typeface="Times New Roman"/>
              </a:rPr>
              <a:t>Figure 6. Average Rating of Application Categories</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350">
              <a:solidFill>
                <a:srgbClr val="111111"/>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350">
              <a:solidFill>
                <a:srgbClr val="111111"/>
              </a:solidFill>
              <a:highlight>
                <a:srgbClr val="FFFFFE"/>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80" name="Google Shape;380;p27"/>
          <p:cNvPicPr preferRelativeResize="0"/>
          <p:nvPr/>
        </p:nvPicPr>
        <p:blipFill>
          <a:blip r:embed="rId3">
            <a:alphaModFix/>
          </a:blip>
          <a:stretch>
            <a:fillRect/>
          </a:stretch>
        </p:blipFill>
        <p:spPr>
          <a:xfrm>
            <a:off x="1183425" y="1111775"/>
            <a:ext cx="4332850" cy="3726925"/>
          </a:xfrm>
          <a:prstGeom prst="rect">
            <a:avLst/>
          </a:prstGeom>
          <a:noFill/>
          <a:ln>
            <a:noFill/>
          </a:ln>
        </p:spPr>
      </p:pic>
      <p:pic>
        <p:nvPicPr>
          <p:cNvPr id="381" name="Google Shape;381;p27" title="figure 15.mp3">
            <a:hlinkClick r:id="rId4"/>
          </p:cNvPr>
          <p:cNvPicPr preferRelativeResize="0"/>
          <p:nvPr/>
        </p:nvPicPr>
        <p:blipFill>
          <a:blip r:embed="rId5">
            <a:alphaModFix/>
          </a:blip>
          <a:stretch>
            <a:fillRect/>
          </a:stretch>
        </p:blipFill>
        <p:spPr>
          <a:xfrm>
            <a:off x="8399325" y="4442775"/>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idx="1" type="body"/>
          </p:nvPr>
        </p:nvSpPr>
        <p:spPr>
          <a:xfrm>
            <a:off x="6862400" y="707475"/>
            <a:ext cx="2281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Figure 7.  Correlation Matrix</a:t>
            </a:r>
            <a:endParaRPr sz="1400">
              <a:latin typeface="Times New Roman"/>
              <a:ea typeface="Times New Roman"/>
              <a:cs typeface="Times New Roman"/>
              <a:sym typeface="Times New Roman"/>
            </a:endParaRPr>
          </a:p>
        </p:txBody>
      </p:sp>
      <p:pic>
        <p:nvPicPr>
          <p:cNvPr id="387" name="Google Shape;387;p28"/>
          <p:cNvPicPr preferRelativeResize="0"/>
          <p:nvPr/>
        </p:nvPicPr>
        <p:blipFill>
          <a:blip r:embed="rId3">
            <a:alphaModFix/>
          </a:blip>
          <a:stretch>
            <a:fillRect/>
          </a:stretch>
        </p:blipFill>
        <p:spPr>
          <a:xfrm>
            <a:off x="1115275" y="348313"/>
            <a:ext cx="5747125" cy="4446875"/>
          </a:xfrm>
          <a:prstGeom prst="rect">
            <a:avLst/>
          </a:prstGeom>
          <a:noFill/>
          <a:ln>
            <a:noFill/>
          </a:ln>
        </p:spPr>
      </p:pic>
      <p:pic>
        <p:nvPicPr>
          <p:cNvPr id="388" name="Google Shape;388;p28" title="slide 16.mp3">
            <a:hlinkClick r:id="rId4"/>
          </p:cNvPr>
          <p:cNvPicPr preferRelativeResize="0"/>
          <p:nvPr/>
        </p:nvPicPr>
        <p:blipFill>
          <a:blip r:embed="rId5">
            <a:alphaModFix/>
          </a:blip>
          <a:stretch>
            <a:fillRect/>
          </a:stretch>
        </p:blipFill>
        <p:spPr>
          <a:xfrm>
            <a:off x="8498225" y="4492225"/>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a:t>
            </a:r>
            <a:endParaRPr/>
          </a:p>
        </p:txBody>
      </p:sp>
      <p:sp>
        <p:nvSpPr>
          <p:cNvPr id="394" name="Google Shape;394;p29"/>
          <p:cNvSpPr txBox="1"/>
          <p:nvPr>
            <p:ph idx="1" type="body"/>
          </p:nvPr>
        </p:nvSpPr>
        <p:spPr>
          <a:xfrm>
            <a:off x="105675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K Nearest Neighbor Machine learning to predict if certain data features could identify the type of category it belongs to.</a:t>
            </a:r>
            <a:endParaRPr/>
          </a:p>
          <a:p>
            <a:pPr indent="0" lvl="0" marL="0" rtl="0" algn="l">
              <a:spcBef>
                <a:spcPts val="1200"/>
              </a:spcBef>
              <a:spcAft>
                <a:spcPts val="0"/>
              </a:spcAft>
              <a:buNone/>
            </a:pPr>
            <a:r>
              <a:rPr lang="en"/>
              <a:t>Chose this ML method because the data appears to be non-linear which KNN supports.</a:t>
            </a:r>
            <a:endParaRPr/>
          </a:p>
          <a:p>
            <a:pPr indent="0" lvl="0" marL="0" rtl="0" algn="l">
              <a:spcBef>
                <a:spcPts val="1200"/>
              </a:spcBef>
              <a:spcAft>
                <a:spcPts val="0"/>
              </a:spcAft>
              <a:buNone/>
            </a:pPr>
            <a:r>
              <a:rPr lang="en"/>
              <a:t>We split the training/testing size to a ratio of 80/20 and 70/30. </a:t>
            </a:r>
            <a:endParaRPr/>
          </a:p>
          <a:p>
            <a:pPr indent="0" lvl="0" marL="0" rtl="0" algn="l">
              <a:spcBef>
                <a:spcPts val="1200"/>
              </a:spcBef>
              <a:spcAft>
                <a:spcPts val="0"/>
              </a:spcAft>
              <a:buNone/>
            </a:pPr>
            <a:r>
              <a:rPr lang="en"/>
              <a:t>We also used logistic regression to see if there was a trend of any kind. The LR returned an accuracy score of about 7.5 %</a:t>
            </a:r>
            <a:endParaRPr/>
          </a:p>
          <a:p>
            <a:pPr indent="0" lvl="0" marL="0" rtl="0" algn="l">
              <a:spcBef>
                <a:spcPts val="1200"/>
              </a:spcBef>
              <a:spcAft>
                <a:spcPts val="1200"/>
              </a:spcAft>
              <a:buNone/>
            </a:pPr>
            <a:r>
              <a:t/>
            </a:r>
            <a:endParaRPr/>
          </a:p>
        </p:txBody>
      </p:sp>
      <p:pic>
        <p:nvPicPr>
          <p:cNvPr id="395" name="Google Shape;395;p29" title="Slide 17.mp3">
            <a:hlinkClick r:id="rId3"/>
          </p:cNvPr>
          <p:cNvPicPr preferRelativeResize="0"/>
          <p:nvPr/>
        </p:nvPicPr>
        <p:blipFill>
          <a:blip r:embed="rId4">
            <a:alphaModFix/>
          </a:blip>
          <a:stretch>
            <a:fillRect/>
          </a:stretch>
        </p:blipFill>
        <p:spPr>
          <a:xfrm>
            <a:off x="8334300" y="442790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1" name="Google Shape;401;p30"/>
          <p:cNvSpPr txBox="1"/>
          <p:nvPr>
            <p:ph idx="1" type="body"/>
          </p:nvPr>
        </p:nvSpPr>
        <p:spPr>
          <a:xfrm>
            <a:off x="1303800" y="283325"/>
            <a:ext cx="2030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Figure 8: KNN 80/20</a:t>
            </a:r>
            <a:endParaRPr/>
          </a:p>
        </p:txBody>
      </p:sp>
      <p:pic>
        <p:nvPicPr>
          <p:cNvPr id="402" name="Google Shape;402;p30"/>
          <p:cNvPicPr preferRelativeResize="0"/>
          <p:nvPr/>
        </p:nvPicPr>
        <p:blipFill>
          <a:blip r:embed="rId3">
            <a:alphaModFix/>
          </a:blip>
          <a:stretch>
            <a:fillRect/>
          </a:stretch>
        </p:blipFill>
        <p:spPr>
          <a:xfrm>
            <a:off x="423375" y="1435525"/>
            <a:ext cx="3790950" cy="2495550"/>
          </a:xfrm>
          <a:prstGeom prst="rect">
            <a:avLst/>
          </a:prstGeom>
          <a:noFill/>
          <a:ln>
            <a:noFill/>
          </a:ln>
        </p:spPr>
      </p:pic>
      <p:sp>
        <p:nvSpPr>
          <p:cNvPr id="403" name="Google Shape;403;p30"/>
          <p:cNvSpPr txBox="1"/>
          <p:nvPr>
            <p:ph idx="1" type="body"/>
          </p:nvPr>
        </p:nvSpPr>
        <p:spPr>
          <a:xfrm>
            <a:off x="5174400" y="208975"/>
            <a:ext cx="2030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Figure 9: KNN 70/30</a:t>
            </a:r>
            <a:endParaRPr/>
          </a:p>
        </p:txBody>
      </p:sp>
      <p:pic>
        <p:nvPicPr>
          <p:cNvPr id="404" name="Google Shape;404;p30"/>
          <p:cNvPicPr preferRelativeResize="0"/>
          <p:nvPr/>
        </p:nvPicPr>
        <p:blipFill>
          <a:blip r:embed="rId4">
            <a:alphaModFix/>
          </a:blip>
          <a:stretch>
            <a:fillRect/>
          </a:stretch>
        </p:blipFill>
        <p:spPr>
          <a:xfrm>
            <a:off x="4476663" y="1368788"/>
            <a:ext cx="3857625" cy="2505075"/>
          </a:xfrm>
          <a:prstGeom prst="rect">
            <a:avLst/>
          </a:prstGeom>
          <a:noFill/>
          <a:ln>
            <a:noFill/>
          </a:ln>
        </p:spPr>
      </p:pic>
      <p:pic>
        <p:nvPicPr>
          <p:cNvPr id="405" name="Google Shape;405;p30" title="Slide 18.mp3">
            <a:hlinkClick r:id="rId5"/>
          </p:cNvPr>
          <p:cNvPicPr preferRelativeResize="0"/>
          <p:nvPr/>
        </p:nvPicPr>
        <p:blipFill>
          <a:blip r:embed="rId6">
            <a:alphaModFix/>
          </a:blip>
          <a:stretch>
            <a:fillRect/>
          </a:stretch>
        </p:blipFill>
        <p:spPr>
          <a:xfrm>
            <a:off x="8068600" y="3981275"/>
            <a:ext cx="457200" cy="52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used Google </a:t>
            </a:r>
            <a:r>
              <a:rPr lang="en"/>
              <a:t>Collaboratory</a:t>
            </a:r>
            <a:r>
              <a:rPr lang="en"/>
              <a:t> </a:t>
            </a:r>
            <a:endParaRPr/>
          </a:p>
        </p:txBody>
      </p:sp>
      <p:sp>
        <p:nvSpPr>
          <p:cNvPr id="411" name="Google Shape;41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2" name="Google Shape;412;p31" title="Final Project ThatOneAppGroup ipynb   Colaboratory   Personal   Microsoft​ Edge 2021 04 30 20 13 08">
            <a:hlinkClick r:id="rId3"/>
          </p:cNvPr>
          <p:cNvPicPr preferRelativeResize="0"/>
          <p:nvPr/>
        </p:nvPicPr>
        <p:blipFill>
          <a:blip r:embed="rId4">
            <a:alphaModFix/>
          </a:blip>
          <a:stretch>
            <a:fillRect/>
          </a:stretch>
        </p:blipFill>
        <p:spPr>
          <a:xfrm>
            <a:off x="1575950" y="1195475"/>
            <a:ext cx="5108525" cy="38314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Stage 1: Analyzing Our Dataset</a:t>
            </a:r>
            <a:endParaRPr/>
          </a:p>
        </p:txBody>
      </p:sp>
      <p:sp>
        <p:nvSpPr>
          <p:cNvPr id="285" name="Google Shape;285;p14"/>
          <p:cNvSpPr txBox="1"/>
          <p:nvPr>
            <p:ph idx="1" type="body"/>
          </p:nvPr>
        </p:nvSpPr>
        <p:spPr>
          <a:xfrm>
            <a:off x="1303800" y="197290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Our dataset was published on </a:t>
            </a:r>
            <a:r>
              <a:rPr lang="en" sz="1800" u="sng">
                <a:solidFill>
                  <a:schemeClr val="hlink"/>
                </a:solidFill>
                <a:latin typeface="Times New Roman"/>
                <a:ea typeface="Times New Roman"/>
                <a:cs typeface="Times New Roman"/>
                <a:sym typeface="Times New Roman"/>
                <a:hlinkClick r:id="rId3"/>
              </a:rPr>
              <a:t>Kaggle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Contains data about 1.1 million applications from the Google Play Store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Strong representation of </a:t>
            </a:r>
            <a:r>
              <a:rPr lang="en" sz="1800">
                <a:latin typeface="Times New Roman"/>
                <a:ea typeface="Times New Roman"/>
                <a:cs typeface="Times New Roman"/>
                <a:sym typeface="Times New Roman"/>
              </a:rPr>
              <a:t>available</a:t>
            </a:r>
            <a:r>
              <a:rPr lang="en" sz="1800">
                <a:latin typeface="Times New Roman"/>
                <a:ea typeface="Times New Roman"/>
                <a:cs typeface="Times New Roman"/>
                <a:sym typeface="Times New Roman"/>
              </a:rPr>
              <a:t> apps (around 3.5 million apps altogether)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23 columns of descriptive application data</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App name, category, rating, rating count, # of installs, price, developer, last update, etc.</a:t>
            </a:r>
            <a:endParaRPr sz="1800">
              <a:latin typeface="Times New Roman"/>
              <a:ea typeface="Times New Roman"/>
              <a:cs typeface="Times New Roman"/>
              <a:sym typeface="Times New Roman"/>
            </a:endParaRPr>
          </a:p>
        </p:txBody>
      </p:sp>
      <p:pic>
        <p:nvPicPr>
          <p:cNvPr id="286" name="Google Shape;286;p14" title="Stage 1_Analyzing our Dataset.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Current Observations</a:t>
            </a:r>
            <a:endParaRPr/>
          </a:p>
        </p:txBody>
      </p:sp>
      <p:sp>
        <p:nvSpPr>
          <p:cNvPr id="418" name="Google Shape;418;p32"/>
          <p:cNvSpPr txBox="1"/>
          <p:nvPr>
            <p:ph idx="1" type="body"/>
          </p:nvPr>
        </p:nvSpPr>
        <p:spPr>
          <a:xfrm>
            <a:off x="357000" y="1236375"/>
            <a:ext cx="8787000" cy="38277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850">
                <a:solidFill>
                  <a:srgbClr val="111111"/>
                </a:solidFill>
                <a:latin typeface="Times New Roman"/>
                <a:ea typeface="Times New Roman"/>
                <a:cs typeface="Times New Roman"/>
                <a:sym typeface="Times New Roman"/>
              </a:rPr>
              <a:t>What strongly influences the rating of an application?</a:t>
            </a:r>
            <a:endParaRPr sz="2850">
              <a:solidFill>
                <a:srgbClr val="111111"/>
              </a:solidFill>
              <a:latin typeface="Times New Roman"/>
              <a:ea typeface="Times New Roman"/>
              <a:cs typeface="Times New Roman"/>
              <a:sym typeface="Times New Roman"/>
            </a:endParaRPr>
          </a:p>
          <a:p>
            <a:pPr indent="-314563" lvl="0" marL="457200" rtl="0" algn="l">
              <a:spcBef>
                <a:spcPts val="1200"/>
              </a:spcBef>
              <a:spcAft>
                <a:spcPts val="0"/>
              </a:spcAft>
              <a:buClr>
                <a:srgbClr val="111111"/>
              </a:buClr>
              <a:buSzPct val="100000"/>
              <a:buFont typeface="Times New Roman"/>
              <a:buChar char="●"/>
            </a:pPr>
            <a:r>
              <a:rPr lang="en" sz="2850">
                <a:solidFill>
                  <a:srgbClr val="111111"/>
                </a:solidFill>
                <a:latin typeface="Times New Roman"/>
                <a:ea typeface="Times New Roman"/>
                <a:cs typeface="Times New Roman"/>
                <a:sym typeface="Times New Roman"/>
              </a:rPr>
              <a:t>With the current data, nothing suggests a strong influence over the rating of an application</a:t>
            </a:r>
            <a:endParaRPr sz="2850">
              <a:solidFill>
                <a:srgbClr val="111111"/>
              </a:solidFill>
              <a:latin typeface="Times New Roman"/>
              <a:ea typeface="Times New Roman"/>
              <a:cs typeface="Times New Roman"/>
              <a:sym typeface="Times New Roman"/>
            </a:endParaRPr>
          </a:p>
          <a:p>
            <a:pPr indent="0" lvl="0" marL="0" rtl="0" algn="l">
              <a:spcBef>
                <a:spcPts val="1200"/>
              </a:spcBef>
              <a:spcAft>
                <a:spcPts val="0"/>
              </a:spcAft>
              <a:buNone/>
            </a:pPr>
            <a:r>
              <a:rPr lang="en" sz="2850">
                <a:solidFill>
                  <a:srgbClr val="111111"/>
                </a:solidFill>
                <a:latin typeface="Times New Roman"/>
                <a:ea typeface="Times New Roman"/>
                <a:cs typeface="Times New Roman"/>
                <a:sym typeface="Times New Roman"/>
              </a:rPr>
              <a:t>Do applications with more installations get rated more based on whether it being free, ad supported, or an editor’s choice?</a:t>
            </a:r>
            <a:endParaRPr sz="2850">
              <a:solidFill>
                <a:srgbClr val="111111"/>
              </a:solidFill>
              <a:latin typeface="Times New Roman"/>
              <a:ea typeface="Times New Roman"/>
              <a:cs typeface="Times New Roman"/>
              <a:sym typeface="Times New Roman"/>
            </a:endParaRPr>
          </a:p>
          <a:p>
            <a:pPr indent="-314563" lvl="0" marL="457200" rtl="0" algn="l">
              <a:spcBef>
                <a:spcPts val="1200"/>
              </a:spcBef>
              <a:spcAft>
                <a:spcPts val="0"/>
              </a:spcAft>
              <a:buClr>
                <a:srgbClr val="111111"/>
              </a:buClr>
              <a:buSzPct val="100000"/>
              <a:buFont typeface="Times New Roman"/>
              <a:buChar char="●"/>
            </a:pPr>
            <a:r>
              <a:rPr lang="en" sz="2850">
                <a:solidFill>
                  <a:srgbClr val="111111"/>
                </a:solidFill>
                <a:highlight>
                  <a:schemeClr val="lt1"/>
                </a:highlight>
                <a:latin typeface="Times New Roman"/>
                <a:ea typeface="Times New Roman"/>
                <a:cs typeface="Times New Roman"/>
                <a:sym typeface="Times New Roman"/>
              </a:rPr>
              <a:t>It’s difficult to conclude since there is an unequal balance of data for f</a:t>
            </a:r>
            <a:r>
              <a:rPr lang="en" sz="2850">
                <a:solidFill>
                  <a:srgbClr val="111111"/>
                </a:solidFill>
                <a:latin typeface="Times New Roman"/>
                <a:ea typeface="Times New Roman"/>
                <a:cs typeface="Times New Roman"/>
                <a:sym typeface="Times New Roman"/>
              </a:rPr>
              <a:t>ree, ad supported, or editor’s choice</a:t>
            </a:r>
            <a:endParaRPr sz="2850">
              <a:solidFill>
                <a:srgbClr val="11111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2850">
                <a:solidFill>
                  <a:srgbClr val="111111"/>
                </a:solidFill>
                <a:latin typeface="Times New Roman"/>
                <a:ea typeface="Times New Roman"/>
                <a:cs typeface="Times New Roman"/>
                <a:sym typeface="Times New Roman"/>
              </a:rPr>
              <a:t>Do free or paid apps receive higher ratings?</a:t>
            </a:r>
            <a:endParaRPr sz="2850">
              <a:solidFill>
                <a:srgbClr val="111111"/>
              </a:solidFill>
              <a:latin typeface="Times New Roman"/>
              <a:ea typeface="Times New Roman"/>
              <a:cs typeface="Times New Roman"/>
              <a:sym typeface="Times New Roman"/>
            </a:endParaRPr>
          </a:p>
          <a:p>
            <a:pPr indent="-314563" lvl="0" marL="457200" rtl="0" algn="l">
              <a:spcBef>
                <a:spcPts val="1200"/>
              </a:spcBef>
              <a:spcAft>
                <a:spcPts val="0"/>
              </a:spcAft>
              <a:buClr>
                <a:srgbClr val="111111"/>
              </a:buClr>
              <a:buSzPct val="100000"/>
              <a:buFont typeface="Times New Roman"/>
              <a:buChar char="●"/>
            </a:pPr>
            <a:r>
              <a:rPr lang="en" sz="2850">
                <a:solidFill>
                  <a:srgbClr val="111111"/>
                </a:solidFill>
                <a:latin typeface="Times New Roman"/>
                <a:ea typeface="Times New Roman"/>
                <a:cs typeface="Times New Roman"/>
                <a:sym typeface="Times New Roman"/>
              </a:rPr>
              <a:t>Free apps have receive higher ratings in majority than paid apps</a:t>
            </a:r>
            <a:endParaRPr sz="2850">
              <a:solidFill>
                <a:srgbClr val="111111"/>
              </a:solidFill>
              <a:highlight>
                <a:srgbClr val="FFFF00"/>
              </a:highlight>
              <a:latin typeface="Times New Roman"/>
              <a:ea typeface="Times New Roman"/>
              <a:cs typeface="Times New Roman"/>
              <a:sym typeface="Times New Roman"/>
            </a:endParaRPr>
          </a:p>
          <a:p>
            <a:pPr indent="0" lvl="0" marL="0" rtl="0" algn="l">
              <a:spcBef>
                <a:spcPts val="1200"/>
              </a:spcBef>
              <a:spcAft>
                <a:spcPts val="0"/>
              </a:spcAft>
              <a:buNone/>
            </a:pPr>
            <a:r>
              <a:rPr lang="en" sz="2850">
                <a:solidFill>
                  <a:srgbClr val="111111"/>
                </a:solidFill>
                <a:latin typeface="Times New Roman"/>
                <a:ea typeface="Times New Roman"/>
                <a:cs typeface="Times New Roman"/>
                <a:sym typeface="Times New Roman"/>
              </a:rPr>
              <a:t>Are there specific categories of apps that receive better ratings, on average?</a:t>
            </a:r>
            <a:endParaRPr sz="2850">
              <a:solidFill>
                <a:srgbClr val="111111"/>
              </a:solidFill>
              <a:latin typeface="Times New Roman"/>
              <a:ea typeface="Times New Roman"/>
              <a:cs typeface="Times New Roman"/>
              <a:sym typeface="Times New Roman"/>
            </a:endParaRPr>
          </a:p>
          <a:p>
            <a:pPr indent="-314563" lvl="0" marL="457200" rtl="0" algn="l">
              <a:spcBef>
                <a:spcPts val="1200"/>
              </a:spcBef>
              <a:spcAft>
                <a:spcPts val="0"/>
              </a:spcAft>
              <a:buClr>
                <a:srgbClr val="111111"/>
              </a:buClr>
              <a:buSzPct val="100000"/>
              <a:buFont typeface="Times New Roman"/>
              <a:buChar char="●"/>
            </a:pPr>
            <a:r>
              <a:rPr lang="en" sz="2850">
                <a:solidFill>
                  <a:srgbClr val="111111"/>
                </a:solidFill>
                <a:latin typeface="Times New Roman"/>
                <a:ea typeface="Times New Roman"/>
                <a:cs typeface="Times New Roman"/>
                <a:sym typeface="Times New Roman"/>
              </a:rPr>
              <a:t>On average, role playing, casino, and card receive better ratings</a:t>
            </a:r>
            <a:endParaRPr sz="2850">
              <a:solidFill>
                <a:srgbClr val="111111"/>
              </a:solidFill>
              <a:latin typeface="Times New Roman"/>
              <a:ea typeface="Times New Roman"/>
              <a:cs typeface="Times New Roman"/>
              <a:sym typeface="Times New Roman"/>
            </a:endParaRPr>
          </a:p>
          <a:p>
            <a:pPr indent="0" lvl="0" marL="0" rtl="0" algn="l">
              <a:spcBef>
                <a:spcPts val="1200"/>
              </a:spcBef>
              <a:spcAft>
                <a:spcPts val="0"/>
              </a:spcAft>
              <a:buNone/>
            </a:pPr>
            <a:r>
              <a:rPr lang="en" sz="2850">
                <a:solidFill>
                  <a:srgbClr val="111111"/>
                </a:solidFill>
                <a:latin typeface="Times New Roman"/>
                <a:ea typeface="Times New Roman"/>
                <a:cs typeface="Times New Roman"/>
                <a:sym typeface="Times New Roman"/>
              </a:rPr>
              <a:t>Can the data predict the type of category?</a:t>
            </a:r>
            <a:endParaRPr sz="2850">
              <a:solidFill>
                <a:srgbClr val="111111"/>
              </a:solidFill>
              <a:latin typeface="Times New Roman"/>
              <a:ea typeface="Times New Roman"/>
              <a:cs typeface="Times New Roman"/>
              <a:sym typeface="Times New Roman"/>
            </a:endParaRPr>
          </a:p>
          <a:p>
            <a:pPr indent="-314563" lvl="0" marL="457200" rtl="0" algn="l">
              <a:spcBef>
                <a:spcPts val="1200"/>
              </a:spcBef>
              <a:spcAft>
                <a:spcPts val="0"/>
              </a:spcAft>
              <a:buClr>
                <a:srgbClr val="111111"/>
              </a:buClr>
              <a:buSzPct val="100000"/>
              <a:buFont typeface="Times New Roman"/>
              <a:buChar char="●"/>
            </a:pPr>
            <a:r>
              <a:rPr lang="en" sz="2850">
                <a:solidFill>
                  <a:srgbClr val="111111"/>
                </a:solidFill>
                <a:latin typeface="Times New Roman"/>
                <a:ea typeface="Times New Roman"/>
                <a:cs typeface="Times New Roman"/>
                <a:sym typeface="Times New Roman"/>
              </a:rPr>
              <a:t>After some machine learning, we find that the prediction accuracy of the prediction is really low, which indicates random data.</a:t>
            </a:r>
            <a:endParaRPr sz="2850">
              <a:solidFill>
                <a:srgbClr val="111111"/>
              </a:solidFill>
              <a:latin typeface="Times New Roman"/>
              <a:ea typeface="Times New Roman"/>
              <a:cs typeface="Times New Roman"/>
              <a:sym typeface="Times New Roman"/>
            </a:endParaRPr>
          </a:p>
        </p:txBody>
      </p:sp>
      <p:pic>
        <p:nvPicPr>
          <p:cNvPr id="419" name="Google Shape;419;p32" title="Summary of Current Observations.mp3">
            <a:hlinkClick r:id="rId3"/>
          </p:cNvPr>
          <p:cNvPicPr preferRelativeResize="0"/>
          <p:nvPr/>
        </p:nvPicPr>
        <p:blipFill>
          <a:blip r:embed="rId4">
            <a:alphaModFix/>
          </a:blip>
          <a:stretch>
            <a:fillRect/>
          </a:stretch>
        </p:blipFill>
        <p:spPr>
          <a:xfrm>
            <a:off x="8399325" y="3960550"/>
            <a:ext cx="293775" cy="29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a:highlight>
                  <a:srgbClr val="FFFFFF"/>
                </a:highlight>
              </a:rPr>
              <a:t>Issues with Dataset</a:t>
            </a:r>
            <a:endParaRPr>
              <a:highlight>
                <a:srgbClr val="FFFFFF"/>
              </a:highlight>
            </a:endParaRPr>
          </a:p>
          <a:p>
            <a:pPr indent="0" lvl="0" marL="0" rtl="0" algn="l">
              <a:spcBef>
                <a:spcPts val="0"/>
              </a:spcBef>
              <a:spcAft>
                <a:spcPts val="0"/>
              </a:spcAft>
              <a:buSzPts val="990"/>
              <a:buNone/>
            </a:pPr>
            <a:r>
              <a:t/>
            </a:r>
            <a:endParaRPr sz="2520"/>
          </a:p>
        </p:txBody>
      </p:sp>
      <p:sp>
        <p:nvSpPr>
          <p:cNvPr id="425" name="Google Shape;425;p33"/>
          <p:cNvSpPr txBox="1"/>
          <p:nvPr>
            <p:ph idx="1" type="body"/>
          </p:nvPr>
        </p:nvSpPr>
        <p:spPr>
          <a:xfrm>
            <a:off x="317325" y="1163575"/>
            <a:ext cx="8700300" cy="23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111111"/>
                </a:solidFill>
                <a:latin typeface="Times New Roman"/>
                <a:ea typeface="Times New Roman"/>
                <a:cs typeface="Times New Roman"/>
                <a:sym typeface="Times New Roman"/>
              </a:rPr>
              <a:t>Problems with Data</a:t>
            </a:r>
            <a:endParaRPr b="1" sz="1750">
              <a:solidFill>
                <a:srgbClr val="111111"/>
              </a:solidFill>
              <a:latin typeface="Times New Roman"/>
              <a:ea typeface="Times New Roman"/>
              <a:cs typeface="Times New Roman"/>
              <a:sym typeface="Times New Roman"/>
            </a:endParaRPr>
          </a:p>
          <a:p>
            <a:pPr indent="-339725" lvl="0" marL="457200" rtl="0" algn="l">
              <a:spcBef>
                <a:spcPts val="1200"/>
              </a:spcBef>
              <a:spcAft>
                <a:spcPts val="0"/>
              </a:spcAft>
              <a:buClr>
                <a:srgbClr val="111111"/>
              </a:buClr>
              <a:buSzPts val="1750"/>
              <a:buFont typeface="Times New Roman"/>
              <a:buChar char="●"/>
            </a:pPr>
            <a:r>
              <a:rPr lang="en" sz="1750">
                <a:solidFill>
                  <a:srgbClr val="111111"/>
                </a:solidFill>
                <a:latin typeface="Times New Roman"/>
                <a:ea typeface="Times New Roman"/>
                <a:cs typeface="Times New Roman"/>
                <a:sym typeface="Times New Roman"/>
              </a:rPr>
              <a:t>Large </a:t>
            </a:r>
            <a:r>
              <a:rPr lang="en" sz="1750">
                <a:solidFill>
                  <a:srgbClr val="111111"/>
                </a:solidFill>
                <a:latin typeface="Times New Roman"/>
                <a:ea typeface="Times New Roman"/>
                <a:cs typeface="Times New Roman"/>
                <a:sym typeface="Times New Roman"/>
              </a:rPr>
              <a:t>database</a:t>
            </a:r>
            <a:r>
              <a:rPr lang="en" sz="1750">
                <a:solidFill>
                  <a:srgbClr val="111111"/>
                </a:solidFill>
                <a:latin typeface="Times New Roman"/>
                <a:ea typeface="Times New Roman"/>
                <a:cs typeface="Times New Roman"/>
                <a:sym typeface="Times New Roman"/>
              </a:rPr>
              <a:t> until it was reduced and more manageable to code</a:t>
            </a:r>
            <a:endParaRPr sz="1750">
              <a:solidFill>
                <a:srgbClr val="111111"/>
              </a:solidFill>
              <a:latin typeface="Times New Roman"/>
              <a:ea typeface="Times New Roman"/>
              <a:cs typeface="Times New Roman"/>
              <a:sym typeface="Times New Roman"/>
            </a:endParaRPr>
          </a:p>
          <a:p>
            <a:pPr indent="-339725" lvl="0" marL="457200" rtl="0" algn="l">
              <a:spcBef>
                <a:spcPts val="0"/>
              </a:spcBef>
              <a:spcAft>
                <a:spcPts val="0"/>
              </a:spcAft>
              <a:buClr>
                <a:srgbClr val="111111"/>
              </a:buClr>
              <a:buSzPts val="1750"/>
              <a:buFont typeface="Times New Roman"/>
              <a:buChar char="●"/>
            </a:pPr>
            <a:r>
              <a:rPr lang="en" sz="1750">
                <a:solidFill>
                  <a:srgbClr val="111111"/>
                </a:solidFill>
                <a:latin typeface="Times New Roman"/>
                <a:ea typeface="Times New Roman"/>
                <a:cs typeface="Times New Roman"/>
                <a:sym typeface="Times New Roman"/>
              </a:rPr>
              <a:t>Too many outliers that </a:t>
            </a:r>
            <a:r>
              <a:rPr lang="en" sz="1750">
                <a:solidFill>
                  <a:srgbClr val="111111"/>
                </a:solidFill>
                <a:latin typeface="Times New Roman"/>
                <a:ea typeface="Times New Roman"/>
                <a:cs typeface="Times New Roman"/>
                <a:sym typeface="Times New Roman"/>
              </a:rPr>
              <a:t>distort</a:t>
            </a:r>
            <a:r>
              <a:rPr lang="en" sz="1750">
                <a:solidFill>
                  <a:srgbClr val="111111"/>
                </a:solidFill>
                <a:latin typeface="Times New Roman"/>
                <a:ea typeface="Times New Roman"/>
                <a:cs typeface="Times New Roman"/>
                <a:sym typeface="Times New Roman"/>
              </a:rPr>
              <a:t> graphs</a:t>
            </a:r>
            <a:endParaRPr sz="1750">
              <a:solidFill>
                <a:srgbClr val="111111"/>
              </a:solidFill>
              <a:latin typeface="Times New Roman"/>
              <a:ea typeface="Times New Roman"/>
              <a:cs typeface="Times New Roman"/>
              <a:sym typeface="Times New Roman"/>
            </a:endParaRPr>
          </a:p>
          <a:p>
            <a:pPr indent="0" lvl="0" marL="0" rtl="0" algn="l">
              <a:spcBef>
                <a:spcPts val="1200"/>
              </a:spcBef>
              <a:spcAft>
                <a:spcPts val="0"/>
              </a:spcAft>
              <a:buNone/>
            </a:pPr>
            <a:r>
              <a:rPr b="1" lang="en" sz="1750">
                <a:solidFill>
                  <a:srgbClr val="111111"/>
                </a:solidFill>
                <a:latin typeface="Times New Roman"/>
                <a:ea typeface="Times New Roman"/>
                <a:cs typeface="Times New Roman"/>
                <a:sym typeface="Times New Roman"/>
              </a:rPr>
              <a:t>How to improve dataset for future use</a:t>
            </a:r>
            <a:endParaRPr b="1" sz="1750">
              <a:solidFill>
                <a:srgbClr val="111111"/>
              </a:solidFill>
              <a:latin typeface="Times New Roman"/>
              <a:ea typeface="Times New Roman"/>
              <a:cs typeface="Times New Roman"/>
              <a:sym typeface="Times New Roman"/>
            </a:endParaRPr>
          </a:p>
          <a:p>
            <a:pPr indent="-339725" lvl="0" marL="457200" rtl="0" algn="l">
              <a:spcBef>
                <a:spcPts val="1200"/>
              </a:spcBef>
              <a:spcAft>
                <a:spcPts val="0"/>
              </a:spcAft>
              <a:buClr>
                <a:srgbClr val="111111"/>
              </a:buClr>
              <a:buSzPts val="1750"/>
              <a:buFont typeface="Times New Roman"/>
              <a:buChar char="●"/>
            </a:pPr>
            <a:r>
              <a:rPr lang="en" sz="1750">
                <a:solidFill>
                  <a:srgbClr val="111111"/>
                </a:solidFill>
                <a:highlight>
                  <a:schemeClr val="lt1"/>
                </a:highlight>
                <a:latin typeface="Times New Roman"/>
                <a:ea typeface="Times New Roman"/>
                <a:cs typeface="Times New Roman"/>
                <a:sym typeface="Times New Roman"/>
              </a:rPr>
              <a:t>By grouping genre of categories to have a more straightforward graph instead of the subdivided categories</a:t>
            </a:r>
            <a:endParaRPr sz="1750">
              <a:solidFill>
                <a:srgbClr val="111111"/>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750">
                <a:solidFill>
                  <a:srgbClr val="111111"/>
                </a:solidFill>
                <a:highlight>
                  <a:schemeClr val="lt1"/>
                </a:highlight>
                <a:latin typeface="Times New Roman"/>
                <a:ea typeface="Times New Roman"/>
                <a:cs typeface="Times New Roman"/>
                <a:sym typeface="Times New Roman"/>
              </a:rPr>
              <a:t>Are there patterns or anomalies?</a:t>
            </a:r>
            <a:endParaRPr b="1" sz="1750">
              <a:solidFill>
                <a:srgbClr val="111111"/>
              </a:solidFill>
              <a:highlight>
                <a:schemeClr val="lt1"/>
              </a:highlight>
              <a:latin typeface="Times New Roman"/>
              <a:ea typeface="Times New Roman"/>
              <a:cs typeface="Times New Roman"/>
              <a:sym typeface="Times New Roman"/>
            </a:endParaRPr>
          </a:p>
          <a:p>
            <a:pPr indent="-339725" lvl="0" marL="457200" rtl="0" algn="l">
              <a:lnSpc>
                <a:spcPct val="100000"/>
              </a:lnSpc>
              <a:spcBef>
                <a:spcPts val="0"/>
              </a:spcBef>
              <a:spcAft>
                <a:spcPts val="0"/>
              </a:spcAft>
              <a:buClr>
                <a:srgbClr val="111111"/>
              </a:buClr>
              <a:buSzPts val="1750"/>
              <a:buFont typeface="Times New Roman"/>
              <a:buChar char="●"/>
            </a:pPr>
            <a:r>
              <a:rPr lang="en" sz="1750">
                <a:solidFill>
                  <a:srgbClr val="111111"/>
                </a:solidFill>
                <a:highlight>
                  <a:schemeClr val="lt1"/>
                </a:highlight>
                <a:latin typeface="Times New Roman"/>
                <a:ea typeface="Times New Roman"/>
                <a:cs typeface="Times New Roman"/>
                <a:sym typeface="Times New Roman"/>
              </a:rPr>
              <a:t>Patterns and Anomalies: </a:t>
            </a:r>
            <a:endParaRPr sz="1750">
              <a:solidFill>
                <a:srgbClr val="111111"/>
              </a:solidFill>
              <a:highlight>
                <a:schemeClr val="lt1"/>
              </a:highlight>
              <a:latin typeface="Times New Roman"/>
              <a:ea typeface="Times New Roman"/>
              <a:cs typeface="Times New Roman"/>
              <a:sym typeface="Times New Roman"/>
            </a:endParaRPr>
          </a:p>
          <a:p>
            <a:pPr indent="-339725" lvl="1" marL="914400" rtl="0" algn="l">
              <a:lnSpc>
                <a:spcPct val="100000"/>
              </a:lnSpc>
              <a:spcBef>
                <a:spcPts val="0"/>
              </a:spcBef>
              <a:spcAft>
                <a:spcPts val="0"/>
              </a:spcAft>
              <a:buClr>
                <a:srgbClr val="111111"/>
              </a:buClr>
              <a:buSzPts val="1750"/>
              <a:buFont typeface="Times New Roman"/>
              <a:buChar char="○"/>
            </a:pPr>
            <a:r>
              <a:rPr lang="en" sz="1750">
                <a:solidFill>
                  <a:srgbClr val="111111"/>
                </a:solidFill>
                <a:highlight>
                  <a:schemeClr val="lt1"/>
                </a:highlight>
                <a:latin typeface="Times New Roman"/>
                <a:ea typeface="Times New Roman"/>
                <a:cs typeface="Times New Roman"/>
                <a:sym typeface="Times New Roman"/>
              </a:rPr>
              <a:t>No patterns</a:t>
            </a:r>
            <a:endParaRPr sz="1750">
              <a:solidFill>
                <a:srgbClr val="111111"/>
              </a:solidFill>
              <a:highlight>
                <a:schemeClr val="lt1"/>
              </a:highlight>
              <a:latin typeface="Times New Roman"/>
              <a:ea typeface="Times New Roman"/>
              <a:cs typeface="Times New Roman"/>
              <a:sym typeface="Times New Roman"/>
            </a:endParaRPr>
          </a:p>
          <a:p>
            <a:pPr indent="-339725" lvl="1" marL="914400" rtl="0" algn="l">
              <a:lnSpc>
                <a:spcPct val="100000"/>
              </a:lnSpc>
              <a:spcBef>
                <a:spcPts val="0"/>
              </a:spcBef>
              <a:spcAft>
                <a:spcPts val="0"/>
              </a:spcAft>
              <a:buClr>
                <a:srgbClr val="111111"/>
              </a:buClr>
              <a:buSzPts val="1750"/>
              <a:buFont typeface="Times New Roman"/>
              <a:buChar char="○"/>
            </a:pPr>
            <a:r>
              <a:rPr lang="en" sz="1750">
                <a:solidFill>
                  <a:srgbClr val="111111"/>
                </a:solidFill>
                <a:highlight>
                  <a:schemeClr val="lt1"/>
                </a:highlight>
                <a:latin typeface="Times New Roman"/>
                <a:ea typeface="Times New Roman"/>
                <a:cs typeface="Times New Roman"/>
                <a:sym typeface="Times New Roman"/>
              </a:rPr>
              <a:t>On the </a:t>
            </a:r>
            <a:r>
              <a:rPr lang="en" sz="1750">
                <a:solidFill>
                  <a:srgbClr val="111111"/>
                </a:solidFill>
                <a:highlight>
                  <a:srgbClr val="FFFFFE"/>
                </a:highlight>
                <a:latin typeface="Times New Roman"/>
                <a:ea typeface="Times New Roman"/>
                <a:cs typeface="Times New Roman"/>
                <a:sym typeface="Times New Roman"/>
              </a:rPr>
              <a:t>Bokeh Scatter Plot of Paid vs Free Apps, it </a:t>
            </a:r>
            <a:r>
              <a:rPr lang="en" sz="1750">
                <a:solidFill>
                  <a:srgbClr val="111111"/>
                </a:solidFill>
                <a:highlight>
                  <a:schemeClr val="lt1"/>
                </a:highlight>
                <a:latin typeface="Times New Roman"/>
                <a:ea typeface="Times New Roman"/>
                <a:cs typeface="Times New Roman"/>
                <a:sym typeface="Times New Roman"/>
              </a:rPr>
              <a:t>has an anomaly around the 4.5 range on the paid apps chart</a:t>
            </a:r>
            <a:endParaRPr sz="1750">
              <a:solidFill>
                <a:srgbClr val="11111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pic>
        <p:nvPicPr>
          <p:cNvPr id="426" name="Google Shape;426;p33" title="Issues with Dataset.mp3">
            <a:hlinkClick r:id="rId3"/>
          </p:cNvPr>
          <p:cNvPicPr preferRelativeResize="0"/>
          <p:nvPr/>
        </p:nvPicPr>
        <p:blipFill>
          <a:blip r:embed="rId4">
            <a:alphaModFix/>
          </a:blip>
          <a:stretch>
            <a:fillRect/>
          </a:stretch>
        </p:blipFill>
        <p:spPr>
          <a:xfrm>
            <a:off x="8245825" y="387537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600">
                <a:solidFill>
                  <a:srgbClr val="000000"/>
                </a:solidFill>
                <a:highlight>
                  <a:srgbClr val="FFFFFF"/>
                </a:highlight>
                <a:latin typeface="Arial"/>
                <a:ea typeface="Arial"/>
                <a:cs typeface="Arial"/>
                <a:sym typeface="Arial"/>
              </a:rPr>
              <a:t>Prescriptive analysis</a:t>
            </a:r>
            <a:endParaRPr sz="4200"/>
          </a:p>
        </p:txBody>
      </p:sp>
      <p:sp>
        <p:nvSpPr>
          <p:cNvPr id="432" name="Google Shape;432;p34"/>
          <p:cNvSpPr txBox="1"/>
          <p:nvPr>
            <p:ph idx="1" type="body"/>
          </p:nvPr>
        </p:nvSpPr>
        <p:spPr>
          <a:xfrm>
            <a:off x="98155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With such a large data that has weak correlations, what can be done is very limited.</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This project could be used as reference for future App development.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The </a:t>
            </a:r>
            <a:r>
              <a:rPr lang="en" sz="1200">
                <a:solidFill>
                  <a:srgbClr val="000000"/>
                </a:solidFill>
                <a:highlight>
                  <a:srgbClr val="FFFFFF"/>
                </a:highlight>
                <a:latin typeface="Arial"/>
                <a:ea typeface="Arial"/>
                <a:cs typeface="Arial"/>
                <a:sym typeface="Arial"/>
              </a:rPr>
              <a:t>project shows some correlation between rating and whether it has In app purchases, Ad Supported, or Editor’s choice. This information may help developers decide whether or not to include these features.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The probable inclusions of features may benefit a developers or an organizations by improving the chances the app would be downloaded and given high ratings.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433" name="Google Shape;433;p34" title="Slide 22.mp3">
            <a:hlinkClick r:id="rId3"/>
          </p:cNvPr>
          <p:cNvPicPr preferRelativeResize="0"/>
          <p:nvPr/>
        </p:nvPicPr>
        <p:blipFill>
          <a:blip r:embed="rId4">
            <a:alphaModFix/>
          </a:blip>
          <a:stretch>
            <a:fillRect/>
          </a:stretch>
        </p:blipFill>
        <p:spPr>
          <a:xfrm>
            <a:off x="8334300" y="437842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Preview</a:t>
            </a:r>
            <a:endParaRPr/>
          </a:p>
        </p:txBody>
      </p:sp>
      <p:pic>
        <p:nvPicPr>
          <p:cNvPr id="292" name="Google Shape;292;p15"/>
          <p:cNvPicPr preferRelativeResize="0"/>
          <p:nvPr/>
        </p:nvPicPr>
        <p:blipFill rotWithShape="1">
          <a:blip r:embed="rId3">
            <a:alphaModFix/>
          </a:blip>
          <a:srcRect b="26555" l="3521" r="0" t="23188"/>
          <a:stretch/>
        </p:blipFill>
        <p:spPr>
          <a:xfrm>
            <a:off x="902075" y="1597875"/>
            <a:ext cx="7339848" cy="2552250"/>
          </a:xfrm>
          <a:prstGeom prst="rect">
            <a:avLst/>
          </a:prstGeom>
          <a:noFill/>
          <a:ln>
            <a:noFill/>
          </a:ln>
        </p:spPr>
      </p:pic>
      <p:pic>
        <p:nvPicPr>
          <p:cNvPr id="293" name="Google Shape;293;p15" title="Preview.mp3">
            <a:hlinkClick r:id="rId4"/>
          </p:cNvPr>
          <p:cNvPicPr preferRelativeResize="0"/>
          <p:nvPr/>
        </p:nvPicPr>
        <p:blipFill>
          <a:blip r:embed="rId5">
            <a:alphaModFix/>
          </a:blip>
          <a:stretch>
            <a:fillRect/>
          </a:stretch>
        </p:blipFill>
        <p:spPr>
          <a:xfrm>
            <a:off x="152400" y="43025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want to know</a:t>
            </a:r>
            <a:endParaRPr/>
          </a:p>
        </p:txBody>
      </p:sp>
      <p:sp>
        <p:nvSpPr>
          <p:cNvPr id="299" name="Google Shape;299;p16"/>
          <p:cNvSpPr txBox="1"/>
          <p:nvPr>
            <p:ph idx="1" type="body"/>
          </p:nvPr>
        </p:nvSpPr>
        <p:spPr>
          <a:xfrm>
            <a:off x="608225" y="1269350"/>
            <a:ext cx="8436000" cy="270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Goal: </a:t>
            </a:r>
            <a:r>
              <a:rPr lang="en" sz="1800">
                <a:latin typeface="Times New Roman"/>
                <a:ea typeface="Times New Roman"/>
                <a:cs typeface="Times New Roman"/>
                <a:sym typeface="Times New Roman"/>
              </a:rPr>
              <a:t>We want to understand common characteristics of apps with higher ratings</a:t>
            </a:r>
            <a:endParaRPr sz="1800">
              <a:latin typeface="Times New Roman"/>
              <a:ea typeface="Times New Roman"/>
              <a:cs typeface="Times New Roman"/>
              <a:sym typeface="Times New Roman"/>
            </a:endParaRPr>
          </a:p>
          <a:p>
            <a:pPr indent="-342900" lvl="1" marL="914400" rtl="0" algn="l">
              <a:lnSpc>
                <a:spcPct val="10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What strongly influences the rating of an application?</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Machine learning:</a:t>
            </a:r>
            <a:r>
              <a:rPr lang="en" sz="1800">
                <a:latin typeface="Times New Roman"/>
                <a:ea typeface="Times New Roman"/>
                <a:cs typeface="Times New Roman"/>
                <a:sym typeface="Times New Roman"/>
              </a:rPr>
              <a:t> Can we create a model that predicts the </a:t>
            </a:r>
            <a:r>
              <a:rPr lang="en" sz="1800">
                <a:latin typeface="Times New Roman"/>
                <a:ea typeface="Times New Roman"/>
                <a:cs typeface="Times New Roman"/>
                <a:sym typeface="Times New Roman"/>
              </a:rPr>
              <a:t>rating of an app based on specific features?</a:t>
            </a:r>
            <a:endParaRPr sz="1800">
              <a:latin typeface="Times New Roman"/>
              <a:ea typeface="Times New Roman"/>
              <a:cs typeface="Times New Roman"/>
              <a:sym typeface="Times New Roman"/>
            </a:endParaRPr>
          </a:p>
          <a:p>
            <a:pPr indent="-342900" lvl="1" marL="914400" rtl="0" algn="l">
              <a:lnSpc>
                <a:spcPct val="10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Regression analysis</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latin typeface="Times New Roman"/>
                <a:ea typeface="Times New Roman"/>
                <a:cs typeface="Times New Roman"/>
                <a:sym typeface="Times New Roman"/>
              </a:rPr>
              <a:t>Correlations between two variables</a:t>
            </a:r>
            <a:endParaRPr b="1" sz="1800">
              <a:latin typeface="Times New Roman"/>
              <a:ea typeface="Times New Roman"/>
              <a:cs typeface="Times New Roman"/>
              <a:sym typeface="Times New Roman"/>
            </a:endParaRPr>
          </a:p>
          <a:p>
            <a:pPr indent="-342900" lvl="1" marL="914400" rtl="0" algn="l">
              <a:lnSpc>
                <a:spcPct val="10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Do free or paid apps receive higher ratings?</a:t>
            </a:r>
            <a:endParaRPr sz="1800">
              <a:latin typeface="Times New Roman"/>
              <a:ea typeface="Times New Roman"/>
              <a:cs typeface="Times New Roman"/>
              <a:sym typeface="Times New Roman"/>
            </a:endParaRPr>
          </a:p>
          <a:p>
            <a:pPr indent="-342900" lvl="1" marL="9144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Are there specific categories of apps that receive better ratings, on average?</a:t>
            </a:r>
            <a:endParaRPr sz="1800">
              <a:latin typeface="Times New Roman"/>
              <a:ea typeface="Times New Roman"/>
              <a:cs typeface="Times New Roman"/>
              <a:sym typeface="Times New Roman"/>
            </a:endParaRPr>
          </a:p>
          <a:p>
            <a:pPr indent="-342900" lvl="1" marL="914400" rtl="0" algn="l">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Do applications with more installations get rated more based on whether it being free, ad supported, or an editor’s choice?</a:t>
            </a:r>
            <a:endParaRPr sz="1800">
              <a:latin typeface="Times New Roman"/>
              <a:ea typeface="Times New Roman"/>
              <a:cs typeface="Times New Roman"/>
              <a:sym typeface="Times New Roman"/>
            </a:endParaRPr>
          </a:p>
          <a:p>
            <a:pPr indent="0" lvl="0" marL="914400" rtl="0" algn="l">
              <a:spcBef>
                <a:spcPts val="1200"/>
              </a:spcBef>
              <a:spcAft>
                <a:spcPts val="1200"/>
              </a:spcAft>
              <a:buNone/>
            </a:pPr>
            <a:r>
              <a:t/>
            </a:r>
            <a:endParaRPr sz="1800">
              <a:latin typeface="Times New Roman"/>
              <a:ea typeface="Times New Roman"/>
              <a:cs typeface="Times New Roman"/>
              <a:sym typeface="Times New Roman"/>
            </a:endParaRPr>
          </a:p>
        </p:txBody>
      </p:sp>
      <p:pic>
        <p:nvPicPr>
          <p:cNvPr id="300" name="Google Shape;300;p16" title="What we want to know.mp3">
            <a:hlinkClick r:id="rId3"/>
          </p:cNvPr>
          <p:cNvPicPr preferRelativeResize="0"/>
          <p:nvPr/>
        </p:nvPicPr>
        <p:blipFill>
          <a:blip r:embed="rId4">
            <a:alphaModFix/>
          </a:blip>
          <a:stretch>
            <a:fillRect/>
          </a:stretch>
        </p:blipFill>
        <p:spPr>
          <a:xfrm>
            <a:off x="152400" y="412865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our research</a:t>
            </a:r>
            <a:endParaRPr/>
          </a:p>
        </p:txBody>
      </p:sp>
      <p:sp>
        <p:nvSpPr>
          <p:cNvPr id="306" name="Google Shape;306;p17"/>
          <p:cNvSpPr txBox="1"/>
          <p:nvPr>
            <p:ph idx="1" type="body"/>
          </p:nvPr>
        </p:nvSpPr>
        <p:spPr>
          <a:xfrm>
            <a:off x="1369900" y="1062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Understanding consumer preferences can help businesses cater their offerings that meet the needs of end consumers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Helps application developers determine what features are most important prior to release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Predict performance of an application in the marketplace (based on customer perception)</a:t>
            </a:r>
            <a:endParaRPr sz="1800">
              <a:latin typeface="Times New Roman"/>
              <a:ea typeface="Times New Roman"/>
              <a:cs typeface="Times New Roman"/>
              <a:sym typeface="Times New Roman"/>
            </a:endParaRPr>
          </a:p>
        </p:txBody>
      </p:sp>
      <p:pic>
        <p:nvPicPr>
          <p:cNvPr id="307" name="Google Shape;307;p17" title="Benefits of our research.mp3">
            <a:hlinkClick r:id="rId3"/>
          </p:cNvPr>
          <p:cNvPicPr preferRelativeResize="0"/>
          <p:nvPr/>
        </p:nvPicPr>
        <p:blipFill>
          <a:blip r:embed="rId4">
            <a:alphaModFix/>
          </a:blip>
          <a:stretch>
            <a:fillRect/>
          </a:stretch>
        </p:blipFill>
        <p:spPr>
          <a:xfrm>
            <a:off x="152400" y="3756325"/>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502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STAGE 2: Cleaning and Data Preparation</a:t>
            </a:r>
            <a:endParaRPr sz="3133"/>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3" name="Google Shape;313;p18"/>
          <p:cNvPicPr preferRelativeResize="0"/>
          <p:nvPr/>
        </p:nvPicPr>
        <p:blipFill>
          <a:blip r:embed="rId3">
            <a:alphaModFix/>
          </a:blip>
          <a:stretch>
            <a:fillRect/>
          </a:stretch>
        </p:blipFill>
        <p:spPr>
          <a:xfrm>
            <a:off x="2060775" y="1586700"/>
            <a:ext cx="5022449" cy="334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and Data Preparation</a:t>
            </a:r>
            <a:endParaRPr/>
          </a:p>
        </p:txBody>
      </p:sp>
      <p:sp>
        <p:nvSpPr>
          <p:cNvPr id="319" name="Google Shape;319;p19"/>
          <p:cNvSpPr txBox="1"/>
          <p:nvPr>
            <p:ph idx="1" type="body"/>
          </p:nvPr>
        </p:nvSpPr>
        <p:spPr>
          <a:xfrm>
            <a:off x="1303800" y="11967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highlight>
                  <a:schemeClr val="lt1"/>
                </a:highlight>
                <a:latin typeface="Times New Roman"/>
                <a:ea typeface="Times New Roman"/>
                <a:cs typeface="Times New Roman"/>
                <a:sym typeface="Times New Roman"/>
              </a:rPr>
              <a:t>How you get your data?</a:t>
            </a:r>
            <a:endParaRPr b="1" sz="1800">
              <a:solidFill>
                <a:srgbClr val="000000"/>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highlight>
                  <a:schemeClr val="lt1"/>
                </a:highlight>
                <a:latin typeface="Times New Roman"/>
                <a:ea typeface="Times New Roman"/>
                <a:cs typeface="Times New Roman"/>
                <a:sym typeface="Times New Roman"/>
              </a:rPr>
              <a:t>We acquired our data from a pre - existing dataset from kaggle.com</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Google Play Store Apps | Kaggle</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800">
                <a:solidFill>
                  <a:srgbClr val="000000"/>
                </a:solidFill>
                <a:highlight>
                  <a:schemeClr val="lt1"/>
                </a:highlight>
                <a:latin typeface="Times New Roman"/>
                <a:ea typeface="Times New Roman"/>
                <a:cs typeface="Times New Roman"/>
                <a:sym typeface="Times New Roman"/>
              </a:rPr>
              <a:t>How you clean your data?</a:t>
            </a:r>
            <a:endParaRPr b="1" sz="1800">
              <a:latin typeface="Times New Roman"/>
              <a:ea typeface="Times New Roman"/>
              <a:cs typeface="Times New Roman"/>
              <a:sym typeface="Times New Roman"/>
            </a:endParaRPr>
          </a:p>
          <a:p>
            <a:pPr indent="-342900" lvl="1" marL="914400" rtl="0" algn="l">
              <a:spcBef>
                <a:spcPts val="0"/>
              </a:spcBef>
              <a:spcAft>
                <a:spcPts val="0"/>
              </a:spcAft>
              <a:buSzPts val="1800"/>
              <a:buChar char="○"/>
            </a:pPr>
            <a:r>
              <a:rPr lang="en" sz="1800">
                <a:latin typeface="Times New Roman"/>
                <a:ea typeface="Times New Roman"/>
                <a:cs typeface="Times New Roman"/>
                <a:sym typeface="Times New Roman"/>
              </a:rPr>
              <a:t>We used pandas </a:t>
            </a:r>
            <a:r>
              <a:rPr lang="en" sz="1800">
                <a:solidFill>
                  <a:srgbClr val="111111"/>
                </a:solidFill>
                <a:highlight>
                  <a:schemeClr val="lt1"/>
                </a:highlight>
                <a:latin typeface="Times New Roman"/>
                <a:ea typeface="Times New Roman"/>
                <a:cs typeface="Times New Roman"/>
                <a:sym typeface="Times New Roman"/>
              </a:rPr>
              <a:t>data manipulation package to clean up the data. First by removing duplicates.  Second by deleting unnecessary categories of data. Lastly by dropping series with values of NaN. From that data, we used a finite range of data to accommodate to unexpected outliers. </a:t>
            </a:r>
            <a:endParaRPr sz="1800">
              <a:solidFill>
                <a:srgbClr val="11111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b="1" sz="1800">
              <a:highlight>
                <a:schemeClr val="dk1"/>
              </a:highlight>
              <a:latin typeface="Times New Roman"/>
              <a:ea typeface="Times New Roman"/>
              <a:cs typeface="Times New Roman"/>
              <a:sym typeface="Times New Roman"/>
            </a:endParaRPr>
          </a:p>
          <a:p>
            <a:pPr indent="-342900" lvl="1" marL="914400" rtl="0" algn="l">
              <a:spcBef>
                <a:spcPts val="1200"/>
              </a:spcBef>
              <a:spcAft>
                <a:spcPts val="0"/>
              </a:spcAft>
              <a:buClr>
                <a:srgbClr val="111111"/>
              </a:buClr>
              <a:buSzPts val="1800"/>
              <a:buFont typeface="Times New Roman"/>
              <a:buChar char="○"/>
            </a:pPr>
            <a:r>
              <a:t/>
            </a:r>
            <a:endParaRPr sz="1800">
              <a:solidFill>
                <a:srgbClr val="111111"/>
              </a:solidFill>
              <a:highlight>
                <a:schemeClr val="lt1"/>
              </a:highlight>
              <a:latin typeface="Times New Roman"/>
              <a:ea typeface="Times New Roman"/>
              <a:cs typeface="Times New Roman"/>
              <a:sym typeface="Times New Roman"/>
            </a:endParaRPr>
          </a:p>
        </p:txBody>
      </p:sp>
      <p:pic>
        <p:nvPicPr>
          <p:cNvPr id="320" name="Google Shape;320;p19" title="slide 7.mp3">
            <a:hlinkClick r:id="rId4"/>
          </p:cNvPr>
          <p:cNvPicPr preferRelativeResize="0"/>
          <p:nvPr/>
        </p:nvPicPr>
        <p:blipFill>
          <a:blip r:embed="rId5">
            <a:alphaModFix/>
          </a:blip>
          <a:stretch>
            <a:fillRect/>
          </a:stretch>
        </p:blipFill>
        <p:spPr>
          <a:xfrm>
            <a:off x="152400" y="389070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320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300"/>
          </a:p>
          <a:p>
            <a:pPr indent="0" lvl="0" marL="0" rtl="0" algn="l">
              <a:spcBef>
                <a:spcPts val="0"/>
              </a:spcBef>
              <a:spcAft>
                <a:spcPts val="0"/>
              </a:spcAft>
              <a:buNone/>
            </a:pPr>
            <a:r>
              <a:rPr lang="en">
                <a:highlight>
                  <a:srgbClr val="FFFFFF"/>
                </a:highlight>
              </a:rPr>
              <a:t>Outside Resources to Support Data</a:t>
            </a:r>
            <a:endParaRPr/>
          </a:p>
        </p:txBody>
      </p:sp>
      <p:sp>
        <p:nvSpPr>
          <p:cNvPr id="326" name="Google Shape;326;p20"/>
          <p:cNvSpPr txBox="1"/>
          <p:nvPr>
            <p:ph idx="1" type="body"/>
          </p:nvPr>
        </p:nvSpPr>
        <p:spPr>
          <a:xfrm>
            <a:off x="1303800" y="1765275"/>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rgbClr val="000000"/>
                </a:solidFill>
                <a:highlight>
                  <a:schemeClr val="lt1"/>
                </a:highlight>
                <a:latin typeface="Times New Roman"/>
                <a:ea typeface="Times New Roman"/>
                <a:cs typeface="Times New Roman"/>
                <a:sym typeface="Times New Roman"/>
              </a:rPr>
              <a:t>No outside datasets were needed or used to support our dataset and our research questions.</a:t>
            </a:r>
            <a:endParaRPr sz="1800">
              <a:solidFill>
                <a:srgbClr val="000000"/>
              </a:solidFill>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800">
              <a:latin typeface="Maven Pro"/>
              <a:ea typeface="Maven Pro"/>
              <a:cs typeface="Maven Pro"/>
              <a:sym typeface="Maven Pro"/>
            </a:endParaRPr>
          </a:p>
          <a:p>
            <a:pPr indent="0" lvl="0" marL="0" rtl="0" algn="l">
              <a:spcBef>
                <a:spcPts val="0"/>
              </a:spcBef>
              <a:spcAft>
                <a:spcPts val="1200"/>
              </a:spcAft>
              <a:buNone/>
            </a:pPr>
            <a:r>
              <a:t/>
            </a:r>
            <a:endParaRPr/>
          </a:p>
        </p:txBody>
      </p:sp>
      <p:pic>
        <p:nvPicPr>
          <p:cNvPr id="327" name="Google Shape;327;p20" title="slide 8.mp3">
            <a:hlinkClick r:id="rId3"/>
          </p:cNvPr>
          <p:cNvPicPr preferRelativeResize="0"/>
          <p:nvPr/>
        </p:nvPicPr>
        <p:blipFill>
          <a:blip r:embed="rId4">
            <a:alphaModFix/>
          </a:blip>
          <a:stretch>
            <a:fillRect/>
          </a:stretch>
        </p:blipFill>
        <p:spPr>
          <a:xfrm>
            <a:off x="152400" y="445927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STAGE 3: Exploring the Data</a:t>
            </a:r>
            <a:endParaRPr/>
          </a:p>
        </p:txBody>
      </p:sp>
      <p:pic>
        <p:nvPicPr>
          <p:cNvPr id="333" name="Google Shape;333;p21"/>
          <p:cNvPicPr preferRelativeResize="0"/>
          <p:nvPr/>
        </p:nvPicPr>
        <p:blipFill>
          <a:blip r:embed="rId3">
            <a:alphaModFix/>
          </a:blip>
          <a:stretch>
            <a:fillRect/>
          </a:stretch>
        </p:blipFill>
        <p:spPr>
          <a:xfrm>
            <a:off x="1967275" y="1597887"/>
            <a:ext cx="5209450" cy="324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