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85274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85274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852745f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852745f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852745f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852745f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852745f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852745f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852745f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852745f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852745f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852745f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52745f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52745f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333333"/>
                </a:solidFill>
                <a:highlight>
                  <a:srgbClr val="FFFFFF"/>
                </a:highlight>
                <a:latin typeface="Roboto"/>
                <a:ea typeface="Roboto"/>
                <a:cs typeface="Roboto"/>
                <a:sym typeface="Roboto"/>
              </a:rPr>
              <a:t> Management of Big Mountain Resort</a:t>
            </a:r>
            <a:endParaRPr sz="2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Problem identification</a:t>
            </a:r>
            <a:endParaRPr sz="14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2"/>
                </a:solidFill>
                <a:latin typeface="Times New Roman"/>
                <a:ea typeface="Times New Roman"/>
                <a:cs typeface="Times New Roman"/>
                <a:sym typeface="Times New Roman"/>
              </a:rPr>
              <a:t>By how much can Big Mountain resort increase it’s ticket value without undermining the value of the ticket and cutting costs by the first season?</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Recommendation and key findings</a:t>
            </a:r>
            <a:endParaRPr sz="14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2"/>
                </a:solidFill>
                <a:highlight>
                  <a:schemeClr val="lt1"/>
                </a:highlight>
                <a:latin typeface="Times New Roman"/>
                <a:ea typeface="Times New Roman"/>
                <a:cs typeface="Times New Roman"/>
                <a:sym typeface="Times New Roman"/>
              </a:rPr>
              <a:t>Key Findings</a:t>
            </a:r>
            <a:endParaRPr>
              <a:solidFill>
                <a:schemeClr val="dk2"/>
              </a:solidFill>
              <a:highlight>
                <a:schemeClr val="lt1"/>
              </a:highlight>
              <a:latin typeface="Times New Roman"/>
              <a:ea typeface="Times New Roman"/>
              <a:cs typeface="Times New Roman"/>
              <a:sym typeface="Times New Roman"/>
            </a:endParaRPr>
          </a:p>
          <a:p>
            <a:pPr indent="-311150" lvl="0" marL="457200" rtl="0" algn="l">
              <a:spcBef>
                <a:spcPts val="1200"/>
              </a:spcBef>
              <a:spcAft>
                <a:spcPts val="0"/>
              </a:spcAft>
              <a:buClr>
                <a:schemeClr val="dk2"/>
              </a:buClr>
              <a:buSzPts val="1300"/>
              <a:buFont typeface="Times New Roman"/>
              <a:buChar char="●"/>
            </a:pPr>
            <a:r>
              <a:rPr lang="en">
                <a:solidFill>
                  <a:schemeClr val="dk2"/>
                </a:solidFill>
                <a:highlight>
                  <a:schemeClr val="lt1"/>
                </a:highlight>
                <a:latin typeface="Times New Roman"/>
                <a:ea typeface="Times New Roman"/>
                <a:cs typeface="Times New Roman"/>
                <a:sym typeface="Times New Roman"/>
              </a:rPr>
              <a:t>G</a:t>
            </a:r>
            <a:r>
              <a:rPr lang="en">
                <a:solidFill>
                  <a:schemeClr val="dk2"/>
                </a:solidFill>
                <a:highlight>
                  <a:schemeClr val="lt1"/>
                </a:highlight>
                <a:latin typeface="Times New Roman"/>
                <a:ea typeface="Times New Roman"/>
                <a:cs typeface="Times New Roman"/>
                <a:sym typeface="Times New Roman"/>
              </a:rPr>
              <a:t>uaranteed snow cover</a:t>
            </a:r>
            <a:endParaRPr>
              <a:solidFill>
                <a:schemeClr val="dk2"/>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highlight>
                  <a:schemeClr val="lt1"/>
                </a:highlight>
                <a:latin typeface="Times New Roman"/>
                <a:ea typeface="Times New Roman"/>
                <a:cs typeface="Times New Roman"/>
                <a:sym typeface="Times New Roman"/>
              </a:rPr>
              <a:t>Ratio of runs to chairs</a:t>
            </a:r>
            <a:endParaRPr>
              <a:solidFill>
                <a:schemeClr val="dk2"/>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highlight>
                  <a:schemeClr val="lt1"/>
                </a:highlight>
                <a:latin typeface="Times New Roman"/>
                <a:ea typeface="Times New Roman"/>
                <a:cs typeface="Times New Roman"/>
                <a:sym typeface="Times New Roman"/>
              </a:rPr>
              <a:t>Fast quads</a:t>
            </a:r>
            <a:endParaRPr>
              <a:solidFill>
                <a:schemeClr val="dk2"/>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highlight>
                  <a:schemeClr val="lt1"/>
                </a:highlight>
                <a:latin typeface="Times New Roman"/>
                <a:ea typeface="Times New Roman"/>
                <a:cs typeface="Times New Roman"/>
                <a:sym typeface="Times New Roman"/>
              </a:rPr>
              <a:t>Vertical drops</a:t>
            </a:r>
            <a:endParaRPr>
              <a:solidFill>
                <a:schemeClr val="dk2"/>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2"/>
                </a:solidFill>
                <a:highlight>
                  <a:schemeClr val="lt1"/>
                </a:highlight>
                <a:latin typeface="Times New Roman"/>
                <a:ea typeface="Times New Roman"/>
                <a:cs typeface="Times New Roman"/>
                <a:sym typeface="Times New Roman"/>
              </a:rPr>
              <a:t>Recommendations</a:t>
            </a:r>
            <a:endParaRPr>
              <a:solidFill>
                <a:schemeClr val="dk2"/>
              </a:solidFill>
              <a:highlight>
                <a:schemeClr val="lt1"/>
              </a:highlight>
              <a:latin typeface="Times New Roman"/>
              <a:ea typeface="Times New Roman"/>
              <a:cs typeface="Times New Roman"/>
              <a:sym typeface="Times New Roman"/>
            </a:endParaRPr>
          </a:p>
          <a:p>
            <a:pPr indent="-311150" lvl="0" marL="457200" rtl="0" algn="l">
              <a:spcBef>
                <a:spcPts val="1200"/>
              </a:spcBef>
              <a:spcAft>
                <a:spcPts val="0"/>
              </a:spcAft>
              <a:buClr>
                <a:schemeClr val="dk2"/>
              </a:buClr>
              <a:buSzPts val="1300"/>
              <a:buFont typeface="Times New Roman"/>
              <a:buChar char="●"/>
            </a:pPr>
            <a:r>
              <a:rPr lang="en">
                <a:solidFill>
                  <a:schemeClr val="dk2"/>
                </a:solidFill>
                <a:highlight>
                  <a:schemeClr val="lt1"/>
                </a:highlight>
                <a:latin typeface="Times New Roman"/>
                <a:ea typeface="Times New Roman"/>
                <a:cs typeface="Times New Roman"/>
                <a:sym typeface="Times New Roman"/>
              </a:rPr>
              <a:t>Cut cost without </a:t>
            </a:r>
            <a:r>
              <a:rPr lang="en">
                <a:solidFill>
                  <a:schemeClr val="dk2"/>
                </a:solidFill>
                <a:highlight>
                  <a:schemeClr val="lt1"/>
                </a:highlight>
                <a:latin typeface="Times New Roman"/>
                <a:ea typeface="Times New Roman"/>
                <a:cs typeface="Times New Roman"/>
                <a:sym typeface="Times New Roman"/>
              </a:rPr>
              <a:t>undermining</a:t>
            </a:r>
            <a:r>
              <a:rPr lang="en">
                <a:solidFill>
                  <a:schemeClr val="dk2"/>
                </a:solidFill>
                <a:highlight>
                  <a:schemeClr val="lt1"/>
                </a:highlight>
                <a:latin typeface="Times New Roman"/>
                <a:ea typeface="Times New Roman"/>
                <a:cs typeface="Times New Roman"/>
                <a:sym typeface="Times New Roman"/>
              </a:rPr>
              <a:t> the ticket</a:t>
            </a:r>
            <a:endParaRPr>
              <a:solidFill>
                <a:schemeClr val="dk2"/>
              </a:solidFill>
              <a:highlight>
                <a:schemeClr val="lt1"/>
              </a:highlight>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highlight>
                  <a:schemeClr val="lt1"/>
                </a:highlight>
                <a:latin typeface="Times New Roman"/>
                <a:ea typeface="Times New Roman"/>
                <a:cs typeface="Times New Roman"/>
                <a:sym typeface="Times New Roman"/>
              </a:rPr>
              <a:t>Supporting a higher ticket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Modeling results and analysis </a:t>
            </a:r>
            <a:endParaRPr sz="1400"/>
          </a:p>
        </p:txBody>
      </p:sp>
      <p:pic>
        <p:nvPicPr>
          <p:cNvPr id="105" name="Google Shape;105;p16"/>
          <p:cNvPicPr preferRelativeResize="0"/>
          <p:nvPr/>
        </p:nvPicPr>
        <p:blipFill>
          <a:blip r:embed="rId3">
            <a:alphaModFix/>
          </a:blip>
          <a:stretch>
            <a:fillRect/>
          </a:stretch>
        </p:blipFill>
        <p:spPr>
          <a:xfrm>
            <a:off x="381688" y="2018113"/>
            <a:ext cx="3884575" cy="2120072"/>
          </a:xfrm>
          <a:prstGeom prst="rect">
            <a:avLst/>
          </a:prstGeom>
          <a:noFill/>
          <a:ln>
            <a:noFill/>
          </a:ln>
        </p:spPr>
      </p:pic>
      <p:pic>
        <p:nvPicPr>
          <p:cNvPr id="106" name="Google Shape;106;p16"/>
          <p:cNvPicPr preferRelativeResize="0"/>
          <p:nvPr/>
        </p:nvPicPr>
        <p:blipFill>
          <a:blip r:embed="rId4">
            <a:alphaModFix/>
          </a:blip>
          <a:stretch>
            <a:fillRect/>
          </a:stretch>
        </p:blipFill>
        <p:spPr>
          <a:xfrm>
            <a:off x="4645325" y="2031800"/>
            <a:ext cx="3884575" cy="2092700"/>
          </a:xfrm>
          <a:prstGeom prst="rect">
            <a:avLst/>
          </a:prstGeom>
          <a:noFill/>
          <a:ln>
            <a:noFill/>
          </a:ln>
        </p:spPr>
      </p:pic>
      <p:sp>
        <p:nvSpPr>
          <p:cNvPr id="107" name="Google Shape;107;p16"/>
          <p:cNvSpPr txBox="1"/>
          <p:nvPr/>
        </p:nvSpPr>
        <p:spPr>
          <a:xfrm>
            <a:off x="558025" y="4124500"/>
            <a:ext cx="3531900" cy="532200"/>
          </a:xfrm>
          <a:prstGeom prst="rect">
            <a:avLst/>
          </a:prstGeom>
          <a:noFill/>
          <a:ln>
            <a:noFill/>
          </a:ln>
        </p:spPr>
        <p:txBody>
          <a:bodyPr anchorCtr="0" anchor="t" bIns="91425" lIns="91425" spcFirstLastPara="1" rIns="91425" wrap="square" tIns="91425">
            <a:spAutoFit/>
          </a:bodyPr>
          <a:lstStyle/>
          <a:p>
            <a:pPr indent="0" lvl="0" marL="0" marR="63500" rtl="0" algn="just">
              <a:lnSpc>
                <a:spcPct val="115000"/>
              </a:lnSpc>
              <a:spcBef>
                <a:spcPts val="0"/>
              </a:spcBef>
              <a:spcAft>
                <a:spcPts val="0"/>
              </a:spcAft>
              <a:buNone/>
            </a:pPr>
            <a:r>
              <a:rPr lang="en" sz="1050"/>
              <a:t>Graph 1. Where Big Mountain sits overall amongst all resorts for price.</a:t>
            </a:r>
            <a:endParaRPr sz="1050"/>
          </a:p>
        </p:txBody>
      </p:sp>
      <p:sp>
        <p:nvSpPr>
          <p:cNvPr id="108" name="Google Shape;108;p16"/>
          <p:cNvSpPr txBox="1"/>
          <p:nvPr/>
        </p:nvSpPr>
        <p:spPr>
          <a:xfrm>
            <a:off x="4998000" y="4124500"/>
            <a:ext cx="3531900" cy="717900"/>
          </a:xfrm>
          <a:prstGeom prst="rect">
            <a:avLst/>
          </a:prstGeom>
          <a:noFill/>
          <a:ln>
            <a:noFill/>
          </a:ln>
        </p:spPr>
        <p:txBody>
          <a:bodyPr anchorCtr="0" anchor="t" bIns="91425" lIns="91425" spcFirstLastPara="1" rIns="91425" wrap="square" tIns="91425">
            <a:spAutoFit/>
          </a:bodyPr>
          <a:lstStyle/>
          <a:p>
            <a:pPr indent="0" lvl="0" marL="50800" marR="63500" rtl="0" algn="just">
              <a:lnSpc>
                <a:spcPct val="115000"/>
              </a:lnSpc>
              <a:spcBef>
                <a:spcPts val="0"/>
              </a:spcBef>
              <a:spcAft>
                <a:spcPts val="0"/>
              </a:spcAft>
              <a:buNone/>
            </a:pPr>
            <a:r>
              <a:rPr lang="en" sz="1050"/>
              <a:t>Graph 2. Where Big Mountain sits overall amongst all resorts for price at resorts in Montana.</a:t>
            </a:r>
            <a:endParaRPr sz="1050"/>
          </a:p>
          <a:p>
            <a:pPr indent="0" lvl="0" marL="50800" marR="63500" rtl="0" algn="just">
              <a:lnSpc>
                <a:spcPct val="115000"/>
              </a:lnSpc>
              <a:spcBef>
                <a:spcPts val="0"/>
              </a:spcBef>
              <a:spcAft>
                <a:spcPts val="0"/>
              </a:spcAft>
              <a:buNone/>
            </a:pPr>
            <a:r>
              <a:t/>
            </a:r>
            <a:endParaRPr sz="10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Modeling results and analysis </a:t>
            </a:r>
            <a:endParaRPr sz="1400"/>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pic>
        <p:nvPicPr>
          <p:cNvPr id="114" name="Google Shape;114;p17"/>
          <p:cNvPicPr preferRelativeResize="0"/>
          <p:nvPr/>
        </p:nvPicPr>
        <p:blipFill>
          <a:blip r:embed="rId3">
            <a:alphaModFix/>
          </a:blip>
          <a:stretch>
            <a:fillRect/>
          </a:stretch>
        </p:blipFill>
        <p:spPr>
          <a:xfrm>
            <a:off x="133450" y="1853849"/>
            <a:ext cx="4286150" cy="2352322"/>
          </a:xfrm>
          <a:prstGeom prst="rect">
            <a:avLst/>
          </a:prstGeom>
          <a:noFill/>
          <a:ln>
            <a:noFill/>
          </a:ln>
        </p:spPr>
      </p:pic>
      <p:pic>
        <p:nvPicPr>
          <p:cNvPr id="115" name="Google Shape;115;p17"/>
          <p:cNvPicPr preferRelativeResize="0"/>
          <p:nvPr/>
        </p:nvPicPr>
        <p:blipFill>
          <a:blip r:embed="rId4">
            <a:alphaModFix/>
          </a:blip>
          <a:stretch>
            <a:fillRect/>
          </a:stretch>
        </p:blipFill>
        <p:spPr>
          <a:xfrm>
            <a:off x="4576600" y="1853850"/>
            <a:ext cx="4286150" cy="2336577"/>
          </a:xfrm>
          <a:prstGeom prst="rect">
            <a:avLst/>
          </a:prstGeom>
          <a:noFill/>
          <a:ln>
            <a:noFill/>
          </a:ln>
        </p:spPr>
      </p:pic>
      <p:sp>
        <p:nvSpPr>
          <p:cNvPr id="116" name="Google Shape;116;p17"/>
          <p:cNvSpPr txBox="1"/>
          <p:nvPr/>
        </p:nvSpPr>
        <p:spPr>
          <a:xfrm>
            <a:off x="424575" y="4355000"/>
            <a:ext cx="3995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rPr>
              <a:t>Graph 4.  Big Mountain is doing well for vertical drop. Room for development.</a:t>
            </a:r>
            <a:endParaRPr>
              <a:latin typeface="Lato"/>
              <a:ea typeface="Lato"/>
              <a:cs typeface="Lato"/>
              <a:sym typeface="Lato"/>
            </a:endParaRPr>
          </a:p>
        </p:txBody>
      </p:sp>
      <p:sp>
        <p:nvSpPr>
          <p:cNvPr id="117" name="Google Shape;117;p17"/>
          <p:cNvSpPr txBox="1"/>
          <p:nvPr/>
        </p:nvSpPr>
        <p:spPr>
          <a:xfrm>
            <a:off x="4867650" y="4355000"/>
            <a:ext cx="3995100" cy="532200"/>
          </a:xfrm>
          <a:prstGeom prst="rect">
            <a:avLst/>
          </a:prstGeom>
          <a:noFill/>
          <a:ln>
            <a:noFill/>
          </a:ln>
        </p:spPr>
        <p:txBody>
          <a:bodyPr anchorCtr="0" anchor="t" bIns="91425" lIns="91425" spcFirstLastPara="1" rIns="91425" wrap="square" tIns="91425">
            <a:spAutoFit/>
          </a:bodyPr>
          <a:lstStyle/>
          <a:p>
            <a:pPr indent="0" lvl="0" marL="50800" marR="63500" rtl="0" algn="just">
              <a:lnSpc>
                <a:spcPct val="115000"/>
              </a:lnSpc>
              <a:spcBef>
                <a:spcPts val="0"/>
              </a:spcBef>
              <a:spcAft>
                <a:spcPts val="0"/>
              </a:spcAft>
              <a:buNone/>
            </a:pPr>
            <a:r>
              <a:rPr lang="en" sz="1050"/>
              <a:t>Graph 4. Big Mountain is very high up the league table of </a:t>
            </a:r>
            <a:r>
              <a:rPr lang="en" sz="1050"/>
              <a:t>snowmaking</a:t>
            </a:r>
            <a:r>
              <a:rPr lang="en" sz="1050"/>
              <a:t> area.</a:t>
            </a:r>
            <a:endParaRPr sz="105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Modeling results and analysis </a:t>
            </a:r>
            <a:endParaRPr sz="1400"/>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221775" y="1818375"/>
            <a:ext cx="4117675" cy="2258525"/>
          </a:xfrm>
          <a:prstGeom prst="rect">
            <a:avLst/>
          </a:prstGeom>
          <a:noFill/>
          <a:ln>
            <a:noFill/>
          </a:ln>
        </p:spPr>
      </p:pic>
      <p:pic>
        <p:nvPicPr>
          <p:cNvPr id="124" name="Google Shape;124;p18"/>
          <p:cNvPicPr preferRelativeResize="0"/>
          <p:nvPr/>
        </p:nvPicPr>
        <p:blipFill>
          <a:blip r:embed="rId4">
            <a:alphaModFix/>
          </a:blip>
          <a:stretch>
            <a:fillRect/>
          </a:stretch>
        </p:blipFill>
        <p:spPr>
          <a:xfrm>
            <a:off x="4747300" y="1822138"/>
            <a:ext cx="4117675" cy="2250996"/>
          </a:xfrm>
          <a:prstGeom prst="rect">
            <a:avLst/>
          </a:prstGeom>
          <a:noFill/>
          <a:ln>
            <a:noFill/>
          </a:ln>
        </p:spPr>
      </p:pic>
      <p:sp>
        <p:nvSpPr>
          <p:cNvPr id="125" name="Google Shape;125;p18"/>
          <p:cNvSpPr txBox="1"/>
          <p:nvPr/>
        </p:nvSpPr>
        <p:spPr>
          <a:xfrm>
            <a:off x="357913" y="4073125"/>
            <a:ext cx="3845400" cy="532200"/>
          </a:xfrm>
          <a:prstGeom prst="rect">
            <a:avLst/>
          </a:prstGeom>
          <a:noFill/>
          <a:ln>
            <a:noFill/>
          </a:ln>
        </p:spPr>
        <p:txBody>
          <a:bodyPr anchorCtr="0" anchor="t" bIns="91425" lIns="91425" spcFirstLastPara="1" rIns="91425" wrap="square" tIns="91425">
            <a:spAutoFit/>
          </a:bodyPr>
          <a:lstStyle/>
          <a:p>
            <a:pPr indent="0" lvl="0" marL="50800" marR="63500" rtl="0" algn="just">
              <a:lnSpc>
                <a:spcPct val="115000"/>
              </a:lnSpc>
              <a:spcBef>
                <a:spcPts val="0"/>
              </a:spcBef>
              <a:spcAft>
                <a:spcPts val="0"/>
              </a:spcAft>
              <a:buNone/>
            </a:pPr>
            <a:r>
              <a:rPr lang="en" sz="1050"/>
              <a:t>5. Big Mountain has amongst the highest number of total chairs.</a:t>
            </a:r>
            <a:endParaRPr>
              <a:latin typeface="Lato"/>
              <a:ea typeface="Lato"/>
              <a:cs typeface="Lato"/>
              <a:sym typeface="Lato"/>
            </a:endParaRPr>
          </a:p>
        </p:txBody>
      </p:sp>
      <p:sp>
        <p:nvSpPr>
          <p:cNvPr id="126" name="Google Shape;126;p18"/>
          <p:cNvSpPr txBox="1"/>
          <p:nvPr/>
        </p:nvSpPr>
        <p:spPr>
          <a:xfrm>
            <a:off x="4883425" y="4073125"/>
            <a:ext cx="3845400" cy="532200"/>
          </a:xfrm>
          <a:prstGeom prst="rect">
            <a:avLst/>
          </a:prstGeom>
          <a:noFill/>
          <a:ln>
            <a:noFill/>
          </a:ln>
        </p:spPr>
        <p:txBody>
          <a:bodyPr anchorCtr="0" anchor="t" bIns="91425" lIns="91425" spcFirstLastPara="1" rIns="91425" wrap="square" tIns="91425">
            <a:spAutoFit/>
          </a:bodyPr>
          <a:lstStyle/>
          <a:p>
            <a:pPr indent="0" lvl="0" marL="50800" marR="63500" rtl="0" algn="just">
              <a:lnSpc>
                <a:spcPct val="115000"/>
              </a:lnSpc>
              <a:spcBef>
                <a:spcPts val="0"/>
              </a:spcBef>
              <a:spcAft>
                <a:spcPts val="0"/>
              </a:spcAft>
              <a:buNone/>
            </a:pPr>
            <a:r>
              <a:rPr lang="en" sz="1050"/>
              <a:t>Graph 6. Most resorts have no fast quads. Big Mountain has 3, which puts it high up that league table.</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Modeling results and analysis </a:t>
            </a:r>
            <a:endParaRPr sz="1400"/>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pic>
        <p:nvPicPr>
          <p:cNvPr id="132" name="Google Shape;132;p19"/>
          <p:cNvPicPr preferRelativeResize="0"/>
          <p:nvPr/>
        </p:nvPicPr>
        <p:blipFill>
          <a:blip r:embed="rId3">
            <a:alphaModFix/>
          </a:blip>
          <a:stretch>
            <a:fillRect/>
          </a:stretch>
        </p:blipFill>
        <p:spPr>
          <a:xfrm>
            <a:off x="173225" y="1813375"/>
            <a:ext cx="4322575" cy="2342553"/>
          </a:xfrm>
          <a:prstGeom prst="rect">
            <a:avLst/>
          </a:prstGeom>
          <a:noFill/>
          <a:ln>
            <a:noFill/>
          </a:ln>
        </p:spPr>
      </p:pic>
      <p:sp>
        <p:nvSpPr>
          <p:cNvPr id="133" name="Google Shape;133;p19"/>
          <p:cNvSpPr txBox="1"/>
          <p:nvPr/>
        </p:nvSpPr>
        <p:spPr>
          <a:xfrm>
            <a:off x="460975" y="4197300"/>
            <a:ext cx="3954600" cy="532200"/>
          </a:xfrm>
          <a:prstGeom prst="rect">
            <a:avLst/>
          </a:prstGeom>
          <a:noFill/>
          <a:ln>
            <a:noFill/>
          </a:ln>
        </p:spPr>
        <p:txBody>
          <a:bodyPr anchorCtr="0" anchor="t" bIns="91425" lIns="91425" spcFirstLastPara="1" rIns="91425" wrap="square" tIns="91425">
            <a:spAutoFit/>
          </a:bodyPr>
          <a:lstStyle/>
          <a:p>
            <a:pPr indent="0" lvl="0" marL="50800" marR="63500" rtl="0" algn="just">
              <a:lnSpc>
                <a:spcPct val="115000"/>
              </a:lnSpc>
              <a:spcBef>
                <a:spcPts val="0"/>
              </a:spcBef>
              <a:spcAft>
                <a:spcPts val="0"/>
              </a:spcAft>
              <a:buNone/>
            </a:pPr>
            <a:r>
              <a:rPr lang="en" sz="1050"/>
              <a:t>Graph 7. Big Mountain compares well for the number of runs. There are some resorts with more, but not many.</a:t>
            </a:r>
            <a:endParaRPr sz="1050"/>
          </a:p>
        </p:txBody>
      </p:sp>
      <p:sp>
        <p:nvSpPr>
          <p:cNvPr id="134" name="Google Shape;134;p19"/>
          <p:cNvSpPr txBox="1"/>
          <p:nvPr/>
        </p:nvSpPr>
        <p:spPr>
          <a:xfrm>
            <a:off x="4909650" y="4197300"/>
            <a:ext cx="3954600" cy="1089900"/>
          </a:xfrm>
          <a:prstGeom prst="rect">
            <a:avLst/>
          </a:prstGeom>
          <a:noFill/>
          <a:ln>
            <a:noFill/>
          </a:ln>
        </p:spPr>
        <p:txBody>
          <a:bodyPr anchorCtr="0" anchor="t" bIns="91425" lIns="91425" spcFirstLastPara="1" rIns="91425" wrap="square" tIns="91425">
            <a:spAutoFit/>
          </a:bodyPr>
          <a:lstStyle/>
          <a:p>
            <a:pPr indent="0" lvl="0" marL="50800" marR="63500" rtl="0" algn="just">
              <a:lnSpc>
                <a:spcPct val="115000"/>
              </a:lnSpc>
              <a:spcBef>
                <a:spcPts val="0"/>
              </a:spcBef>
              <a:spcAft>
                <a:spcPts val="0"/>
              </a:spcAft>
              <a:buNone/>
            </a:pPr>
            <a:r>
              <a:rPr lang="en" sz="1050"/>
              <a:t>Graph 8. Closing 2 and 3 successively reduces support for ticket price and so revenue. If Big Mountain closes down 3 runs, it seems they may as well close down 4 or 5 as there's no further loss in ticket price. </a:t>
            </a:r>
            <a:endParaRPr sz="1050"/>
          </a:p>
          <a:p>
            <a:pPr indent="0" lvl="0" marL="50800" marR="63500" rtl="0" algn="just">
              <a:lnSpc>
                <a:spcPct val="115000"/>
              </a:lnSpc>
              <a:spcBef>
                <a:spcPts val="0"/>
              </a:spcBef>
              <a:spcAft>
                <a:spcPts val="0"/>
              </a:spcAft>
              <a:buNone/>
            </a:pPr>
            <a:r>
              <a:t/>
            </a:r>
            <a:endParaRPr sz="1050"/>
          </a:p>
        </p:txBody>
      </p:sp>
      <p:pic>
        <p:nvPicPr>
          <p:cNvPr id="135" name="Google Shape;135;p19"/>
          <p:cNvPicPr preferRelativeResize="0"/>
          <p:nvPr/>
        </p:nvPicPr>
        <p:blipFill>
          <a:blip r:embed="rId4">
            <a:alphaModFix/>
          </a:blip>
          <a:stretch>
            <a:fillRect/>
          </a:stretch>
        </p:blipFill>
        <p:spPr>
          <a:xfrm>
            <a:off x="4705750" y="1813375"/>
            <a:ext cx="4158500" cy="22233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Summary and conclusion</a:t>
            </a:r>
            <a:endParaRPr sz="1400"/>
          </a:p>
        </p:txBody>
      </p:sp>
      <p:sp>
        <p:nvSpPr>
          <p:cNvPr id="141" name="Google Shape;14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Currently Big Mountain Resort ticket price is 81.00 but can increase by $1.99 t</a:t>
            </a:r>
            <a:r>
              <a:rPr lang="en">
                <a:solidFill>
                  <a:schemeClr val="dk2"/>
                </a:solidFill>
                <a:latin typeface="Times New Roman"/>
                <a:ea typeface="Times New Roman"/>
                <a:cs typeface="Times New Roman"/>
                <a:sym typeface="Times New Roman"/>
              </a:rPr>
              <a:t>o $10.39</a:t>
            </a:r>
            <a:r>
              <a:rPr lang="en">
                <a:solidFill>
                  <a:schemeClr val="dk2"/>
                </a:solidFill>
                <a:latin typeface="Times New Roman"/>
                <a:ea typeface="Times New Roman"/>
                <a:cs typeface="Times New Roman"/>
                <a:sym typeface="Times New Roman"/>
              </a:rPr>
              <a:t>. Big Mountain has many facilities in which they excel. Big Mountain is doing well for vertical drop, snow making area,highest number of total chairs, fast quads,largest amount of skiable terrain,and one of the longest runs.  </a:t>
            </a:r>
            <a:endParaRPr>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2"/>
                </a:solidFill>
                <a:latin typeface="Times New Roman"/>
                <a:ea typeface="Times New Roman"/>
                <a:cs typeface="Times New Roman"/>
                <a:sym typeface="Times New Roman"/>
              </a:rPr>
              <a:t>I would suggest to close down up to 4 runs and to increase the </a:t>
            </a:r>
            <a:r>
              <a:rPr lang="en">
                <a:solidFill>
                  <a:schemeClr val="dk2"/>
                </a:solidFill>
                <a:latin typeface="Times New Roman"/>
                <a:ea typeface="Times New Roman"/>
                <a:cs typeface="Times New Roman"/>
                <a:sym typeface="Times New Roman"/>
              </a:rPr>
              <a:t>vertical</a:t>
            </a:r>
            <a:r>
              <a:rPr lang="en">
                <a:solidFill>
                  <a:schemeClr val="dk2"/>
                </a:solidFill>
                <a:latin typeface="Times New Roman"/>
                <a:ea typeface="Times New Roman"/>
                <a:cs typeface="Times New Roman"/>
                <a:sym typeface="Times New Roman"/>
              </a:rPr>
              <a:t> drop by 150 feet and installing a new chair lift. It increases the ticket price by 1.99 with an expected about of $3474638 over a season. Operating the new chair could be covered by the cost of the increase of the ticket price which would value to $3474638 in the first season alone if a </a:t>
            </a:r>
            <a:r>
              <a:rPr lang="en">
                <a:solidFill>
                  <a:schemeClr val="dk2"/>
                </a:solidFill>
                <a:latin typeface="Times New Roman"/>
                <a:ea typeface="Times New Roman"/>
                <a:cs typeface="Times New Roman"/>
                <a:sym typeface="Times New Roman"/>
              </a:rPr>
              <a:t>visitor</a:t>
            </a:r>
            <a:r>
              <a:rPr lang="en">
                <a:solidFill>
                  <a:schemeClr val="dk2"/>
                </a:solidFill>
                <a:latin typeface="Times New Roman"/>
                <a:ea typeface="Times New Roman"/>
                <a:cs typeface="Times New Roman"/>
                <a:sym typeface="Times New Roman"/>
              </a:rPr>
              <a:t> on average buys 5 day tickets. I </a:t>
            </a:r>
            <a:r>
              <a:rPr lang="en">
                <a:solidFill>
                  <a:schemeClr val="dk2"/>
                </a:solidFill>
                <a:latin typeface="Times New Roman"/>
                <a:ea typeface="Times New Roman"/>
                <a:cs typeface="Times New Roman"/>
                <a:sym typeface="Times New Roman"/>
              </a:rPr>
              <a:t>recommend</a:t>
            </a:r>
            <a:r>
              <a:rPr lang="en">
                <a:solidFill>
                  <a:schemeClr val="dk2"/>
                </a:solidFill>
                <a:latin typeface="Times New Roman"/>
                <a:ea typeface="Times New Roman"/>
                <a:cs typeface="Times New Roman"/>
                <a:sym typeface="Times New Roman"/>
              </a:rPr>
              <a:t> to to temporarily close down the 2-3 less used runs for the first season and then permanently close them if you are satisfied in the first season and the following season to </a:t>
            </a:r>
            <a:r>
              <a:rPr lang="en">
                <a:solidFill>
                  <a:schemeClr val="dk2"/>
                </a:solidFill>
                <a:latin typeface="Times New Roman"/>
                <a:ea typeface="Times New Roman"/>
                <a:cs typeface="Times New Roman"/>
                <a:sym typeface="Times New Roman"/>
              </a:rPr>
              <a:t>increase</a:t>
            </a:r>
            <a:r>
              <a:rPr lang="en">
                <a:solidFill>
                  <a:schemeClr val="dk2"/>
                </a:solidFill>
                <a:latin typeface="Times New Roman"/>
                <a:ea typeface="Times New Roman"/>
                <a:cs typeface="Times New Roman"/>
                <a:sym typeface="Times New Roman"/>
              </a:rPr>
              <a:t> it to a total of 4-5 runs. Closing down these runs will not drop the ticket </a:t>
            </a:r>
            <a:r>
              <a:rPr lang="en">
                <a:solidFill>
                  <a:schemeClr val="dk2"/>
                </a:solidFill>
                <a:latin typeface="Times New Roman"/>
                <a:ea typeface="Times New Roman"/>
                <a:cs typeface="Times New Roman"/>
                <a:sym typeface="Times New Roman"/>
              </a:rPr>
              <a:t>price and increase the value of the ticket while saving money.</a:t>
            </a:r>
            <a:endParaRPr>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