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f3ffffa61_2_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f3ffffa61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f3ffffa6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f3ffffa6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f3ffffa6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f3ffffa6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f3ffffa6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f3ffffa6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f3ffffa6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f3ffffa6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f3ffffa6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0f3ffffa6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f3ffffa6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0f3ffffa6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f3ffffa61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f3ffffa61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0f3ffffa6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0f3ffffa6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0f3ffffa61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0f3ffffa61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0f3ffffa61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0f3ffffa61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f3ffffa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f3ffffa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0f3ffffa61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0f3ffffa61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0f3ffffa61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0f3ffffa61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0f3ffffa61_3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0f3ffffa61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0f3ffffa61_3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0f3ffffa61_3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0f3ffffa61_3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0f3ffffa61_3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0f3ffffa61_3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0f3ffffa61_3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f3ffffa61_3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f3ffffa61_3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f3ffffa6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f3ffffa6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f3ffffa6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f3ffffa6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f3ffffa6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f3ffffa6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f3ffffa6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f3ffffa6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f3ffffa6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f3ffffa6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f3ffffa6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f3ffffa6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f3ffffa6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0f3ffffa6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google.com/search?num=10&amp;sca_esv=8fcd9e4cca559972&amp;q=carte+graphique+geforce&amp;spell=1&amp;sa=X&amp;ved=2ahUKEwikw57O9LCJAxWRQ6QEHV1ZMuEQkeECKAB6BAgKEAE" TargetMode="External"/><Relationship Id="rId4" Type="http://schemas.openxmlformats.org/officeDocument/2006/relationships/hyperlink" Target="https://www.google.com/search?num=10&amp;sca_esv=8fcd9e4cca559972&amp;q=carte+graphique+geforce&amp;spell=1&amp;sa=X&amp;ved=2ahUKEwikw57O9LCJAxWRQ6QEHV1ZMuEQkeECKAB6BAgKEAE" TargetMode="External"/><Relationship Id="rId5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hyperlink" Target="https://github.com/ariden83/gocomments/blob/main/model/train.py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wamuir/graft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idx="1" type="body"/>
          </p:nvPr>
        </p:nvSpPr>
        <p:spPr>
          <a:xfrm>
            <a:off x="216700" y="1293800"/>
            <a:ext cx="859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Utiliser du</a:t>
            </a:r>
            <a:r>
              <a:rPr b="1" lang="fr"/>
              <a:t> machine learning</a:t>
            </a:r>
            <a:r>
              <a:rPr lang="fr"/>
              <a:t> pour créer un utilitaire qui va générer des commentaires automatiquements à partir d’un modèle que l’on a fait</a:t>
            </a:r>
            <a:r>
              <a:rPr b="1" lang="fr"/>
              <a:t> travaillé sur notre code base </a:t>
            </a:r>
            <a:r>
              <a:rPr b="1" lang="fr" sz="2200">
                <a:solidFill>
                  <a:srgbClr val="FF6E14"/>
                </a:solidFill>
                <a:latin typeface="Montserrat"/>
                <a:ea typeface="Montserrat"/>
                <a:cs typeface="Montserrat"/>
                <a:sym typeface="Montserrat"/>
              </a:rPr>
              <a:t>Leboncoin</a:t>
            </a:r>
            <a:r>
              <a:rPr lang="fr"/>
              <a:t>.   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u="sng"/>
              <a:t>Inconvénients</a:t>
            </a:r>
            <a:r>
              <a:rPr lang="fr"/>
              <a:t> 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fr"/>
              <a:t>Modèle long à générer</a:t>
            </a:r>
            <a:r>
              <a:rPr lang="fr"/>
              <a:t> (plusieurs dizaines de jours, environ 60 dans le test que j’ai fait)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/>
              <a:t>Qualité</a:t>
            </a:r>
            <a:r>
              <a:rPr lang="fr"/>
              <a:t> du modèle est très </a:t>
            </a:r>
            <a:r>
              <a:rPr b="1" lang="fr"/>
              <a:t>dépendant de la code base</a:t>
            </a:r>
            <a:r>
              <a:rPr lang="fr"/>
              <a:t> utilisée.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/>
              <a:t>Modèle lourd</a:t>
            </a:r>
            <a:r>
              <a:rPr lang="fr"/>
              <a:t> (plusieurs giga)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Un serveur doit hébergé notre modèle, qu’on </a:t>
            </a:r>
            <a:r>
              <a:rPr lang="fr"/>
              <a:t>appelle</a:t>
            </a:r>
            <a:r>
              <a:rPr lang="fr"/>
              <a:t> via une API</a:t>
            </a:r>
            <a:endParaRPr/>
          </a:p>
          <a:p>
            <a:pPr indent="457200" lvl="0" marL="457200" rtl="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0F6FC"/>
              </a:solidFill>
              <a:highlight>
                <a:srgbClr val="151B2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/>
              <a:t>Ref: https://github.com/ariden83/gocomments</a:t>
            </a:r>
            <a:endParaRPr/>
          </a:p>
        </p:txBody>
      </p:sp>
      <p:sp>
        <p:nvSpPr>
          <p:cNvPr id="157" name="Google Shape;157;p34"/>
          <p:cNvSpPr txBox="1"/>
          <p:nvPr/>
        </p:nvSpPr>
        <p:spPr>
          <a:xfrm>
            <a:off x="0" y="352075"/>
            <a:ext cx="914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solidFill>
                  <a:srgbClr val="FF6E14"/>
                </a:solidFill>
                <a:latin typeface="Montserrat"/>
                <a:ea typeface="Montserrat"/>
                <a:cs typeface="Montserrat"/>
                <a:sym typeface="Montserrat"/>
              </a:rPr>
              <a:t>Comment automatiser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Comment faire un modèle maison afin de proposer du code, comme le fait ADA, chatGPT..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1600"/>
              <a:t>3 étapes principales :</a:t>
            </a:r>
            <a:endParaRPr b="1"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rgbClr val="FF6E14"/>
                </a:solidFill>
                <a:latin typeface="Montserrat"/>
                <a:ea typeface="Montserrat"/>
                <a:cs typeface="Montserrat"/>
                <a:sym typeface="Montserrat"/>
              </a:rPr>
              <a:t>Etape 1 - Génération du dataset (de qualité)</a:t>
            </a:r>
            <a:endParaRPr b="1" sz="1700">
              <a:solidFill>
                <a:srgbClr val="FF6E1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1500"/>
              <a:t>Dataset</a:t>
            </a:r>
            <a:r>
              <a:rPr lang="fr" sz="1500"/>
              <a:t>:  fichier de données qui va être utilisé par le modèle.</a:t>
            </a:r>
            <a:endParaRPr sz="1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rgbClr val="FF6E14"/>
                </a:solidFill>
                <a:latin typeface="Montserrat"/>
                <a:ea typeface="Montserrat"/>
                <a:cs typeface="Montserrat"/>
                <a:sym typeface="Montserrat"/>
              </a:rPr>
              <a:t>Etape 2 - Génération du modèle</a:t>
            </a:r>
            <a:endParaRPr b="1" sz="1700">
              <a:solidFill>
                <a:srgbClr val="FF6E1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500"/>
              <a:t>On va faire du machine learning afin de </a:t>
            </a:r>
            <a:r>
              <a:rPr b="1" lang="fr" sz="1500"/>
              <a:t>créer un modèle</a:t>
            </a:r>
            <a:r>
              <a:rPr lang="fr" sz="1500"/>
              <a:t> qui créera la logique de génération de commentaires</a:t>
            </a:r>
            <a:endParaRPr sz="1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rgbClr val="FF6E14"/>
                </a:solidFill>
                <a:latin typeface="Montserrat"/>
                <a:ea typeface="Montserrat"/>
                <a:cs typeface="Montserrat"/>
                <a:sym typeface="Montserrat"/>
              </a:rPr>
              <a:t>Etape 3 - Utilisation du modèle</a:t>
            </a:r>
            <a:endParaRPr b="1" sz="1700">
              <a:solidFill>
                <a:srgbClr val="FF6E1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/>
              <a:t>On va créer une </a:t>
            </a:r>
            <a:r>
              <a:rPr b="1" lang="fr" sz="1500"/>
              <a:t>API qui va appeler et utiliser le modèle</a:t>
            </a:r>
            <a:endParaRPr b="1" sz="1700">
              <a:solidFill>
                <a:srgbClr val="FF6E1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35"/>
          <p:cNvSpPr txBox="1"/>
          <p:nvPr/>
        </p:nvSpPr>
        <p:spPr>
          <a:xfrm>
            <a:off x="0" y="169250"/>
            <a:ext cx="914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solidFill>
                  <a:srgbClr val="FF6E14"/>
                </a:solidFill>
                <a:latin typeface="Montserrat"/>
                <a:ea typeface="Montserrat"/>
                <a:cs typeface="Montserrat"/>
                <a:sym typeface="Montserrat"/>
              </a:rPr>
              <a:t>Comment  faire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 txBox="1"/>
          <p:nvPr>
            <p:ph idx="1" type="body"/>
          </p:nvPr>
        </p:nvSpPr>
        <p:spPr>
          <a:xfrm>
            <a:off x="311700" y="1152475"/>
            <a:ext cx="8520600" cy="4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Un </a:t>
            </a:r>
            <a:r>
              <a:rPr b="1" lang="fr" sz="1600"/>
              <a:t>dataset</a:t>
            </a:r>
            <a:r>
              <a:rPr lang="fr" sz="1600"/>
              <a:t> est un fichier .</a:t>
            </a:r>
            <a:r>
              <a:rPr b="1" lang="fr" sz="1600"/>
              <a:t>jsonl</a:t>
            </a:r>
            <a:r>
              <a:rPr lang="fr" sz="1600"/>
              <a:t> que l’on va générer qui va contenir toutes les données que l’on souhaite utiliser pour travailler le modèle.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1600" u="sng"/>
              <a:t>Exemple</a:t>
            </a:r>
            <a:r>
              <a:rPr lang="fr" sz="1600"/>
              <a:t> :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1500" u="sng"/>
              <a:t>Requis</a:t>
            </a:r>
            <a:r>
              <a:rPr lang="fr" sz="1500"/>
              <a:t> :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“</a:t>
            </a:r>
            <a:r>
              <a:rPr b="1" lang="fr" sz="1500"/>
              <a:t>name</a:t>
            </a:r>
            <a:r>
              <a:rPr lang="fr" sz="1500"/>
              <a:t>” : le code que nous donnerons en entrée du modèle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“</a:t>
            </a:r>
            <a:r>
              <a:rPr b="1" lang="fr" sz="1500"/>
              <a:t>comment</a:t>
            </a:r>
            <a:r>
              <a:rPr lang="fr" sz="1500"/>
              <a:t>” : l’exemple de commentaires que l’on souhaiterait avoir en retour du modèle</a:t>
            </a:r>
            <a:endParaRPr sz="1500"/>
          </a:p>
        </p:txBody>
      </p:sp>
      <p:sp>
        <p:nvSpPr>
          <p:cNvPr id="169" name="Google Shape;169;p36"/>
          <p:cNvSpPr txBox="1"/>
          <p:nvPr/>
        </p:nvSpPr>
        <p:spPr>
          <a:xfrm>
            <a:off x="152400" y="321650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3400">
                <a:solidFill>
                  <a:srgbClr val="FF6E14"/>
                </a:solidFill>
                <a:latin typeface="Montserrat"/>
                <a:ea typeface="Montserrat"/>
                <a:cs typeface="Montserrat"/>
                <a:sym typeface="Montserrat"/>
              </a:rPr>
              <a:t>Génération du dataset</a:t>
            </a:r>
            <a:r>
              <a:rPr b="1" lang="fr" sz="2400">
                <a:solidFill>
                  <a:srgbClr val="FF6E14"/>
                </a:solidFill>
                <a:latin typeface="Montserrat"/>
                <a:ea typeface="Montserrat"/>
                <a:cs typeface="Montserrat"/>
                <a:sym typeface="Montserrat"/>
              </a:rPr>
              <a:t> (de qualité)</a:t>
            </a:r>
            <a:endParaRPr b="1" sz="3400">
              <a:solidFill>
                <a:srgbClr val="FF6E1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0" name="Google Shape;17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200" y="1885413"/>
            <a:ext cx="584835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/>
        </p:nvSpPr>
        <p:spPr>
          <a:xfrm>
            <a:off x="152400" y="321650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3400">
                <a:solidFill>
                  <a:srgbClr val="FF6E14"/>
                </a:solidFill>
                <a:latin typeface="Montserrat"/>
                <a:ea typeface="Montserrat"/>
                <a:cs typeface="Montserrat"/>
                <a:sym typeface="Montserrat"/>
              </a:rPr>
              <a:t>Génération du dataset</a:t>
            </a:r>
            <a:r>
              <a:rPr b="1" lang="fr" sz="2400">
                <a:solidFill>
                  <a:srgbClr val="FF6E14"/>
                </a:solidFill>
                <a:latin typeface="Montserrat"/>
                <a:ea typeface="Montserrat"/>
                <a:cs typeface="Montserrat"/>
                <a:sym typeface="Montserrat"/>
              </a:rPr>
              <a:t> (de qualité)</a:t>
            </a:r>
            <a:endParaRPr b="1" sz="3400">
              <a:solidFill>
                <a:srgbClr val="FF6E1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37"/>
          <p:cNvSpPr txBox="1"/>
          <p:nvPr>
            <p:ph idx="1" type="body"/>
          </p:nvPr>
        </p:nvSpPr>
        <p:spPr>
          <a:xfrm>
            <a:off x="6900" y="1152475"/>
            <a:ext cx="5398500" cy="4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Peut’on ajouter d’autres données à utiliser dans le modèle ?</a:t>
            </a:r>
            <a:endParaRPr sz="1400"/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b="1" lang="fr" sz="1200"/>
              <a:t>le nom du fichier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fr" sz="1200"/>
              <a:t>et/ou le  </a:t>
            </a:r>
            <a:r>
              <a:rPr b="1" lang="fr" sz="1200"/>
              <a:t>path du fichier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fr" sz="1200"/>
              <a:t>exclusion des comm avec mots clés: deprecated, bug, todo..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000"/>
              <a:t>utile dans le cas plusieurs implémentation telles que mock / nop..</a:t>
            </a:r>
            <a:endParaRPr sz="1000"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fr" sz="1300"/>
              <a:t>utilisation de la </a:t>
            </a:r>
            <a:r>
              <a:rPr b="1" lang="fr" sz="1300"/>
              <a:t>lib NLP</a:t>
            </a:r>
            <a:r>
              <a:rPr lang="fr" sz="1300"/>
              <a:t> (“</a:t>
            </a:r>
            <a:r>
              <a:rPr lang="fr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en_core_web_sm”)</a:t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000"/>
              <a:t> développée par </a:t>
            </a:r>
            <a:r>
              <a:rPr b="1" lang="fr" sz="1000"/>
              <a:t>Hugging Face</a:t>
            </a:r>
            <a:r>
              <a:rPr lang="fr" sz="1000"/>
              <a:t>, est utilisée pour </a:t>
            </a:r>
            <a:r>
              <a:rPr b="1" lang="fr" sz="1000"/>
              <a:t>manipuler</a:t>
            </a:r>
            <a:r>
              <a:rPr lang="fr" sz="1000"/>
              <a:t> facilement des ensembles de données de </a:t>
            </a:r>
            <a:r>
              <a:rPr b="1" lang="fr" sz="1000"/>
              <a:t>traitement du langage naturel</a:t>
            </a:r>
            <a:r>
              <a:rPr lang="fr" sz="1000"/>
              <a:t> (NLP)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000"/>
              <a:t>-&gt; elle va repérer le type de mot : “</a:t>
            </a:r>
            <a:r>
              <a:rPr b="1" lang="fr" sz="1000"/>
              <a:t>nom</a:t>
            </a:r>
            <a:r>
              <a:rPr lang="fr" sz="1000"/>
              <a:t>”, “</a:t>
            </a:r>
            <a:r>
              <a:rPr b="1" lang="fr" sz="1000"/>
              <a:t>pronom</a:t>
            </a:r>
            <a:r>
              <a:rPr lang="fr" sz="1000"/>
              <a:t>”, “</a:t>
            </a:r>
            <a:r>
              <a:rPr b="1" lang="fr" sz="1000"/>
              <a:t>verbe</a:t>
            </a:r>
            <a:r>
              <a:rPr lang="fr" sz="1000"/>
              <a:t>”,  “</a:t>
            </a:r>
            <a:r>
              <a:rPr b="1" lang="fr" sz="1000"/>
              <a:t>ponctuation</a:t>
            </a:r>
            <a:r>
              <a:rPr lang="fr" sz="1000"/>
              <a:t>”... présent dans le texte, avec son ordre ce qui permettra d’aider le modèle à mieux comprendre les commentaires donnés..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000"/>
              <a:t>-&gt; Elle va donner un </a:t>
            </a:r>
            <a:r>
              <a:rPr b="1" lang="fr" sz="1000"/>
              <a:t>score au commentaire </a:t>
            </a:r>
            <a:r>
              <a:rPr lang="fr" sz="1000"/>
              <a:t>(</a:t>
            </a:r>
            <a:r>
              <a:rPr i="1" lang="fr" sz="900"/>
              <a:t>nous ne garderons que les commentaires ayant eu une bonne Note (donc ceux qui semblent être suffisament long, écrit correctement “sujet”, “verbe”, “complément”....</a:t>
            </a:r>
            <a:r>
              <a:rPr lang="fr" sz="1000"/>
              <a:t>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1000"/>
              <a:t>Note</a:t>
            </a:r>
            <a:r>
              <a:rPr lang="fr" sz="1000"/>
              <a:t>: je vois que la lib NPL en python a été remplacée par la lib “</a:t>
            </a:r>
            <a:r>
              <a:rPr b="1" lang="fr" sz="1000"/>
              <a:t>dataset</a:t>
            </a:r>
            <a:r>
              <a:rPr lang="fr" sz="1000"/>
              <a:t>” du même  auteur.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77" name="Google Shape;17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150" y="1673463"/>
            <a:ext cx="584835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8"/>
          <p:cNvSpPr txBox="1"/>
          <p:nvPr/>
        </p:nvSpPr>
        <p:spPr>
          <a:xfrm>
            <a:off x="152400" y="321650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3400">
                <a:solidFill>
                  <a:srgbClr val="FF6E14"/>
                </a:solidFill>
                <a:latin typeface="Montserrat"/>
                <a:ea typeface="Montserrat"/>
                <a:cs typeface="Montserrat"/>
                <a:sym typeface="Montserrat"/>
              </a:rPr>
              <a:t>Génération du dataset</a:t>
            </a:r>
            <a:r>
              <a:rPr b="1" lang="fr" sz="2400">
                <a:solidFill>
                  <a:srgbClr val="FF6E14"/>
                </a:solidFill>
                <a:latin typeface="Montserrat"/>
                <a:ea typeface="Montserrat"/>
                <a:cs typeface="Montserrat"/>
                <a:sym typeface="Montserrat"/>
              </a:rPr>
              <a:t> (de qualité)</a:t>
            </a:r>
            <a:endParaRPr b="1" sz="3400">
              <a:solidFill>
                <a:srgbClr val="FF6E1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38"/>
          <p:cNvSpPr txBox="1"/>
          <p:nvPr>
            <p:ph idx="1" type="body"/>
          </p:nvPr>
        </p:nvSpPr>
        <p:spPr>
          <a:xfrm>
            <a:off x="159300" y="1152475"/>
            <a:ext cx="8984700" cy="4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/>
              <a:t>A partir de quelles données peut’on générer le dataset ?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UcPeriod"/>
            </a:pPr>
            <a:r>
              <a:rPr lang="fr" sz="1400"/>
              <a:t>À partir des </a:t>
            </a:r>
            <a:r>
              <a:rPr b="1" lang="fr" sz="1400"/>
              <a:t>repos GITHUB</a:t>
            </a:r>
            <a:r>
              <a:rPr lang="fr" sz="1400"/>
              <a:t> (sélectionné via le langage souhaité, et par le </a:t>
            </a:r>
            <a:r>
              <a:rPr b="1" lang="fr" sz="1400"/>
              <a:t>nombre d’étoiles </a:t>
            </a:r>
            <a:r>
              <a:rPr lang="fr" sz="1400"/>
              <a:t>du repo)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/>
              <a:t>-&gt; </a:t>
            </a:r>
            <a:r>
              <a:rPr b="1" lang="fr" sz="1400" u="sng"/>
              <a:t>Inconvénients</a:t>
            </a:r>
            <a:r>
              <a:rPr lang="fr" sz="1400"/>
              <a:t> : tous les repos GITHUB étoilés en golang n’ont pas de commentaires, pas forcément bien écrit, ni forcément en Anglais.</a:t>
            </a:r>
            <a:endParaRPr sz="1400"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lphaUcPeriod"/>
            </a:pPr>
            <a:r>
              <a:rPr lang="fr" sz="1400"/>
              <a:t>A partir de la code base </a:t>
            </a:r>
            <a:r>
              <a:rPr b="1" lang="fr">
                <a:solidFill>
                  <a:srgbClr val="FF6E14"/>
                </a:solidFill>
                <a:latin typeface="Montserrat"/>
                <a:ea typeface="Montserrat"/>
                <a:cs typeface="Montserrat"/>
                <a:sym typeface="Montserrat"/>
              </a:rPr>
              <a:t>Leboncoin </a:t>
            </a:r>
            <a:r>
              <a:rPr lang="fr" sz="1000">
                <a:latin typeface="Montserrat"/>
                <a:ea typeface="Montserrat"/>
                <a:cs typeface="Montserrat"/>
                <a:sym typeface="Montserrat"/>
              </a:rPr>
              <a:t>(https://github.mpi-internal.com/leboncoin/go)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/>
              <a:t> -&gt; </a:t>
            </a:r>
            <a:r>
              <a:rPr b="1" lang="fr" sz="1400" u="sng"/>
              <a:t>Inconvénients</a:t>
            </a:r>
            <a:r>
              <a:rPr lang="fr" sz="1400"/>
              <a:t> : Les commentaires ne sont pas toujours bien écrits, pertinents..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/>
              <a:t> -&gt; </a:t>
            </a:r>
            <a:r>
              <a:rPr b="1" lang="fr" sz="1400" u="sng"/>
              <a:t>Avantages</a:t>
            </a:r>
            <a:r>
              <a:rPr lang="fr" sz="1400"/>
              <a:t> : on peut agir dessus par la suite pour améliorer leur qualité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/>
              <a:t>(et on sélectionne via la lib précédente, les commentaires de “meilleure” qualité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Énormément de code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/>
              <a:t>-&gt; génération d’un dataset de </a:t>
            </a:r>
            <a:r>
              <a:rPr b="1" lang="fr" sz="1400"/>
              <a:t>26 369</a:t>
            </a:r>
            <a:r>
              <a:rPr lang="fr" sz="1400"/>
              <a:t> lignes 					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/>
        </p:nvSpPr>
        <p:spPr>
          <a:xfrm>
            <a:off x="152400" y="321650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3400">
                <a:solidFill>
                  <a:srgbClr val="FF6E14"/>
                </a:solidFill>
                <a:latin typeface="Montserrat"/>
                <a:ea typeface="Montserrat"/>
                <a:cs typeface="Montserrat"/>
                <a:sym typeface="Montserrat"/>
              </a:rPr>
              <a:t>Génération du dataset</a:t>
            </a:r>
            <a:r>
              <a:rPr b="1" lang="fr" sz="2400">
                <a:solidFill>
                  <a:srgbClr val="FF6E14"/>
                </a:solidFill>
                <a:latin typeface="Montserrat"/>
                <a:ea typeface="Montserrat"/>
                <a:cs typeface="Montserrat"/>
                <a:sym typeface="Montserrat"/>
              </a:rPr>
              <a:t> (de qualité)</a:t>
            </a:r>
            <a:endParaRPr b="1" sz="3400">
              <a:solidFill>
                <a:srgbClr val="FF6E1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9" name="Google Shape;18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71600"/>
            <a:ext cx="9144000" cy="29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9"/>
          <p:cNvSpPr txBox="1"/>
          <p:nvPr>
            <p:ph idx="1" type="body"/>
          </p:nvPr>
        </p:nvSpPr>
        <p:spPr>
          <a:xfrm>
            <a:off x="311700" y="1000075"/>
            <a:ext cx="8839200" cy="13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200"/>
              <a:t>Lançons la génération du dataset (note: c’est en python)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/>
              <a:t>&gt; Renseigner le path du repo sur lequel on souhaite récupérer les données, dans un fichier .env dans le dossier dataset :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fr" sz="1200"/>
              <a:t>https://github.com/ariden83/gocomments/tree/main/dataset</a:t>
            </a:r>
            <a:endParaRPr b="1" i="1"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/>
          <p:nvPr/>
        </p:nvSpPr>
        <p:spPr>
          <a:xfrm>
            <a:off x="152400" y="321650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3400">
                <a:solidFill>
                  <a:srgbClr val="FF6E14"/>
                </a:solidFill>
                <a:latin typeface="Montserrat"/>
                <a:ea typeface="Montserrat"/>
                <a:cs typeface="Montserrat"/>
                <a:sym typeface="Montserrat"/>
              </a:rPr>
              <a:t>Génération du dataset</a:t>
            </a:r>
            <a:r>
              <a:rPr b="1" lang="fr" sz="2400">
                <a:solidFill>
                  <a:srgbClr val="FF6E14"/>
                </a:solidFill>
                <a:latin typeface="Montserrat"/>
                <a:ea typeface="Montserrat"/>
                <a:cs typeface="Montserrat"/>
                <a:sym typeface="Montserrat"/>
              </a:rPr>
              <a:t> (de qualité)</a:t>
            </a:r>
            <a:endParaRPr b="1" sz="3400">
              <a:solidFill>
                <a:srgbClr val="FF6E1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40"/>
          <p:cNvSpPr txBox="1"/>
          <p:nvPr>
            <p:ph idx="1" type="body"/>
          </p:nvPr>
        </p:nvSpPr>
        <p:spPr>
          <a:xfrm>
            <a:off x="311700" y="1076275"/>
            <a:ext cx="9725700" cy="13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400"/>
              <a:t>Lançons la génération du dataset depuis la racine du repo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/>
              <a:t>&gt; </a:t>
            </a:r>
            <a:r>
              <a:rPr lang="fr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make enerate-dataset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/>
              <a:t>L'exécution</a:t>
            </a:r>
            <a:r>
              <a:rPr lang="fr" sz="1400"/>
              <a:t> va se lancer dans un container docker et </a:t>
            </a:r>
            <a:r>
              <a:rPr lang="fr" sz="1400"/>
              <a:t>est plutôt rapide et va générer le fichier avec la date du jour, ex 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fr" sz="1400"/>
              <a:t>functions_dataset_20240720_07.jsonl </a:t>
            </a:r>
            <a:r>
              <a:rPr lang="fr" sz="1400"/>
              <a:t> dans le dossier </a:t>
            </a:r>
            <a:r>
              <a:rPr b="1" i="1" lang="fr" sz="1400"/>
              <a:t>dataset &gt; file</a:t>
            </a:r>
            <a:endParaRPr b="1" i="1"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  <p:pic>
        <p:nvPicPr>
          <p:cNvPr id="197" name="Google Shape;19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150" y="2860150"/>
            <a:ext cx="4222853" cy="22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157" y="0"/>
            <a:ext cx="310463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41"/>
          <p:cNvSpPr txBox="1"/>
          <p:nvPr/>
        </p:nvSpPr>
        <p:spPr>
          <a:xfrm>
            <a:off x="152400" y="321650"/>
            <a:ext cx="4938900" cy="11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6E14"/>
                </a:solidFill>
                <a:latin typeface="Montserrat"/>
                <a:ea typeface="Montserrat"/>
                <a:cs typeface="Montserrat"/>
                <a:sym typeface="Montserrat"/>
              </a:rPr>
              <a:t>Fonctionnement</a:t>
            </a:r>
            <a:endParaRPr b="1" sz="2300">
              <a:solidFill>
                <a:srgbClr val="FF6E1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fr" sz="2300">
                <a:solidFill>
                  <a:srgbClr val="FF6E14"/>
                </a:solidFill>
                <a:latin typeface="Montserrat"/>
                <a:ea typeface="Montserrat"/>
                <a:cs typeface="Montserrat"/>
                <a:sym typeface="Montserrat"/>
              </a:rPr>
              <a:t>du </a:t>
            </a:r>
            <a:r>
              <a:rPr b="1" lang="fr" sz="2300">
                <a:solidFill>
                  <a:srgbClr val="FF6E14"/>
                </a:solidFill>
                <a:latin typeface="Montserrat"/>
                <a:ea typeface="Montserrat"/>
                <a:cs typeface="Montserrat"/>
                <a:sym typeface="Montserrat"/>
              </a:rPr>
              <a:t>générateur</a:t>
            </a:r>
            <a:r>
              <a:rPr b="1" lang="fr" sz="2300">
                <a:solidFill>
                  <a:srgbClr val="FF6E14"/>
                </a:solidFill>
                <a:latin typeface="Montserrat"/>
                <a:ea typeface="Montserrat"/>
                <a:cs typeface="Montserrat"/>
                <a:sym typeface="Montserrat"/>
              </a:rPr>
              <a:t> de dataset</a:t>
            </a:r>
            <a:endParaRPr b="1" sz="2300">
              <a:solidFill>
                <a:srgbClr val="FF6E1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 txBox="1"/>
          <p:nvPr/>
        </p:nvSpPr>
        <p:spPr>
          <a:xfrm>
            <a:off x="152400" y="321650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3400">
                <a:solidFill>
                  <a:srgbClr val="FF6E14"/>
                </a:solidFill>
                <a:latin typeface="Montserrat"/>
                <a:ea typeface="Montserrat"/>
                <a:cs typeface="Montserrat"/>
                <a:sym typeface="Montserrat"/>
              </a:rPr>
              <a:t>Gén. du Modèle</a:t>
            </a:r>
            <a:endParaRPr b="1" sz="3400">
              <a:solidFill>
                <a:srgbClr val="FF6E1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42"/>
          <p:cNvSpPr txBox="1"/>
          <p:nvPr>
            <p:ph idx="1" type="body"/>
          </p:nvPr>
        </p:nvSpPr>
        <p:spPr>
          <a:xfrm>
            <a:off x="311700" y="1152475"/>
            <a:ext cx="4014600" cy="39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400"/>
              <a:t>Lançons la génération du modèle depuis la racine du repo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/>
              <a:t>&gt; </a:t>
            </a:r>
            <a:r>
              <a:rPr lang="fr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make </a:t>
            </a:r>
            <a:r>
              <a:rPr lang="fr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generate-model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/>
              <a:t>L'exécution va se lancer dans un </a:t>
            </a:r>
            <a:r>
              <a:rPr b="1" lang="fr" sz="1100"/>
              <a:t>nouveau container docker </a:t>
            </a:r>
            <a:r>
              <a:rPr lang="fr" sz="1100"/>
              <a:t>(l’image est beaucoup plus lourde car nous importons la lib </a:t>
            </a:r>
            <a:r>
              <a:rPr b="1" lang="fr" sz="1100"/>
              <a:t>tensorflow</a:t>
            </a:r>
            <a:r>
              <a:rPr lang="fr" sz="1100"/>
              <a:t> et pas mal de libs </a:t>
            </a:r>
            <a:r>
              <a:rPr b="1" lang="fr" sz="1100"/>
              <a:t>PYTHON</a:t>
            </a:r>
            <a:r>
              <a:rPr lang="fr" sz="1100"/>
              <a:t> dont on a besoin pour faire fonctionner la </a:t>
            </a:r>
            <a:r>
              <a:rPr b="1" lang="fr" sz="1100"/>
              <a:t>génération du modèle</a:t>
            </a:r>
            <a:r>
              <a:rPr lang="fr" sz="1100"/>
              <a:t>)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200"/>
              <a:t>Subtilité dans le docker-compose</a:t>
            </a:r>
            <a:r>
              <a:rPr lang="fr" sz="1200"/>
              <a:t> :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/>
              <a:t>Il est possible de faire travailler la carte graphique au lieu du CPU afin d’avoir un modèle qui va travailler plus vite et donner de meilleurs résultats.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/>
              <a:t>Requiert des cartes graphiques</a:t>
            </a:r>
            <a:r>
              <a:rPr lang="fr" sz="11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 </a:t>
            </a:r>
            <a:r>
              <a:rPr b="1" i="1" lang="fr" sz="11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geforce</a:t>
            </a:r>
            <a:r>
              <a:rPr lang="fr" sz="1000"/>
              <a:t> </a:t>
            </a:r>
            <a:r>
              <a:rPr lang="fr" sz="1000"/>
              <a:t>bien spécifiques (ce qui n’est pas le cas de nos ordi)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/>
              <a:t>https://github.com/ariden83/gocomments/blob/main/model/docker-compose.yml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  <p:pic>
        <p:nvPicPr>
          <p:cNvPr id="210" name="Google Shape;21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5" y="0"/>
            <a:ext cx="549934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3"/>
          <p:cNvSpPr txBox="1"/>
          <p:nvPr>
            <p:ph idx="1" type="body"/>
          </p:nvPr>
        </p:nvSpPr>
        <p:spPr>
          <a:xfrm>
            <a:off x="70825" y="1043700"/>
            <a:ext cx="4581600" cy="39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400" u="sng"/>
              <a:t>Important</a:t>
            </a:r>
            <a:r>
              <a:rPr lang="fr" sz="1400"/>
              <a:t> : prévoyez plusieurs </a:t>
            </a:r>
            <a:r>
              <a:rPr b="1" lang="fr" sz="1400"/>
              <a:t>dizaines de GIGAs d’espace disque</a:t>
            </a:r>
            <a:r>
              <a:rPr lang="fr" sz="1400"/>
              <a:t> avant de vous lancer dans cette étape (</a:t>
            </a:r>
            <a:r>
              <a:rPr i="1" lang="fr" sz="1400"/>
              <a:t>plus d’une centaine si vous voulez avoir la totalité des modèles générés, on verra ça ensuite</a:t>
            </a:r>
            <a:r>
              <a:rPr lang="fr" sz="1400"/>
              <a:t>).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/>
              <a:t>Une fois la précédente commande lancée, la </a:t>
            </a:r>
            <a:r>
              <a:rPr b="1" lang="fr" sz="1400"/>
              <a:t>génération du modèle va commencer </a:t>
            </a:r>
            <a:r>
              <a:rPr lang="fr" sz="1400"/>
              <a:t>et passer par des </a:t>
            </a:r>
            <a:r>
              <a:rPr b="1" lang="fr" sz="1400"/>
              <a:t>checkpoints</a:t>
            </a:r>
            <a:r>
              <a:rPr lang="fr" sz="1400"/>
              <a:t>. (ici : 60 en tout, défini dans la conf -&gt;)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/>
              <a:t>Chaque checkpoint représente une nouvelle version de modèle utilisable.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216" name="Google Shape;216;p43"/>
          <p:cNvSpPr txBox="1"/>
          <p:nvPr/>
        </p:nvSpPr>
        <p:spPr>
          <a:xfrm>
            <a:off x="-533400" y="321650"/>
            <a:ext cx="9144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3100">
                <a:solidFill>
                  <a:srgbClr val="FF6E14"/>
                </a:solidFill>
                <a:latin typeface="Montserrat"/>
                <a:ea typeface="Montserrat"/>
                <a:cs typeface="Montserrat"/>
                <a:sym typeface="Montserrat"/>
              </a:rPr>
              <a:t>Génération du modèle</a:t>
            </a:r>
            <a:r>
              <a:rPr b="1" lang="fr" sz="2100">
                <a:solidFill>
                  <a:srgbClr val="FF6E1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3100">
              <a:solidFill>
                <a:srgbClr val="FF6E1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7" name="Google Shape;21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144" y="-120275"/>
            <a:ext cx="401046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/>
        </p:nvSpPr>
        <p:spPr>
          <a:xfrm>
            <a:off x="0" y="635625"/>
            <a:ext cx="914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solidFill>
                  <a:srgbClr val="FF6E14"/>
                </a:solidFill>
                <a:latin typeface="Montserrat"/>
                <a:ea typeface="Montserrat"/>
                <a:cs typeface="Montserrat"/>
                <a:sym typeface="Montserrat"/>
              </a:rPr>
              <a:t>Génération automatique</a:t>
            </a:r>
            <a:endParaRPr sz="3000"/>
          </a:p>
        </p:txBody>
      </p:sp>
      <p:sp>
        <p:nvSpPr>
          <p:cNvPr id="104" name="Google Shape;104;p26"/>
          <p:cNvSpPr txBox="1"/>
          <p:nvPr/>
        </p:nvSpPr>
        <p:spPr>
          <a:xfrm>
            <a:off x="0" y="1436025"/>
            <a:ext cx="91440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dk1"/>
                </a:solidFill>
              </a:rPr>
              <a:t>de commentaires pour du code GOLANG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dk1"/>
                </a:solidFill>
              </a:rPr>
              <a:t>à partir de la code base </a:t>
            </a:r>
            <a:r>
              <a:rPr b="1" lang="fr" sz="3300">
                <a:solidFill>
                  <a:srgbClr val="FF6E14"/>
                </a:solidFill>
                <a:latin typeface="Montserrat"/>
                <a:ea typeface="Montserrat"/>
                <a:cs typeface="Montserrat"/>
                <a:sym typeface="Montserrat"/>
              </a:rPr>
              <a:t>Leboncoin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105" name="Google Shape;1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663" y="2661225"/>
            <a:ext cx="6214681" cy="22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4"/>
          <p:cNvSpPr txBox="1"/>
          <p:nvPr/>
        </p:nvSpPr>
        <p:spPr>
          <a:xfrm>
            <a:off x="0" y="137950"/>
            <a:ext cx="9144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3100">
                <a:solidFill>
                  <a:srgbClr val="FF6E14"/>
                </a:solidFill>
                <a:latin typeface="Montserrat"/>
                <a:ea typeface="Montserrat"/>
                <a:cs typeface="Montserrat"/>
                <a:sym typeface="Montserrat"/>
              </a:rPr>
              <a:t>Génération du modèle</a:t>
            </a:r>
            <a:r>
              <a:rPr b="1" lang="fr" sz="2100">
                <a:solidFill>
                  <a:srgbClr val="FF6E1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3100">
              <a:solidFill>
                <a:srgbClr val="FF6E1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3" name="Google Shape;2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100" y="898675"/>
            <a:ext cx="4702660" cy="385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4"/>
          <p:cNvSpPr txBox="1"/>
          <p:nvPr/>
        </p:nvSpPr>
        <p:spPr>
          <a:xfrm>
            <a:off x="240225" y="1186950"/>
            <a:ext cx="35655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</a:rPr>
              <a:t>Pourquoi </a:t>
            </a:r>
            <a:r>
              <a:rPr b="1" lang="fr" sz="1300">
                <a:solidFill>
                  <a:schemeClr val="dk2"/>
                </a:solidFill>
              </a:rPr>
              <a:t>60</a:t>
            </a:r>
            <a:r>
              <a:rPr lang="fr" sz="1300">
                <a:solidFill>
                  <a:schemeClr val="dk2"/>
                </a:solidFill>
              </a:rPr>
              <a:t> ? &gt; sélection “</a:t>
            </a:r>
            <a:r>
              <a:rPr b="1" lang="fr" sz="1300">
                <a:solidFill>
                  <a:schemeClr val="dk2"/>
                </a:solidFill>
              </a:rPr>
              <a:t>arbitraire</a:t>
            </a:r>
            <a:r>
              <a:rPr lang="fr" sz="1300">
                <a:solidFill>
                  <a:schemeClr val="dk2"/>
                </a:solidFill>
              </a:rPr>
              <a:t>” et non définitive.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</a:rPr>
              <a:t>A la fin de</a:t>
            </a:r>
            <a:r>
              <a:rPr b="1" lang="fr" sz="1300">
                <a:solidFill>
                  <a:schemeClr val="dk2"/>
                </a:solidFill>
              </a:rPr>
              <a:t> chaque génération de checkpoint,</a:t>
            </a:r>
            <a:r>
              <a:rPr lang="fr" sz="1300">
                <a:solidFill>
                  <a:schemeClr val="dk2"/>
                </a:solidFill>
              </a:rPr>
              <a:t> nous allons avoir un score. Ce score doit décrémenter après chaque itération.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</a:rPr>
              <a:t>Nous pouvons </a:t>
            </a:r>
            <a:r>
              <a:rPr b="1" lang="fr" sz="1300">
                <a:solidFill>
                  <a:schemeClr val="dk2"/>
                </a:solidFill>
              </a:rPr>
              <a:t>arrêter la génération du modèle</a:t>
            </a:r>
            <a:r>
              <a:rPr lang="fr" sz="1300">
                <a:solidFill>
                  <a:schemeClr val="dk2"/>
                </a:solidFill>
              </a:rPr>
              <a:t> lorsque le score stagne ou ré-augmente, l'entraînement supplémentaire n'améliorera pas la qualité des prochains checkpoints.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300">
                <a:solidFill>
                  <a:schemeClr val="dk2"/>
                </a:solidFill>
              </a:rPr>
              <a:t>Il est possible d’avoir une interface graphique de cette amélioration du modèle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/>
        </p:nvSpPr>
        <p:spPr>
          <a:xfrm>
            <a:off x="0" y="137950"/>
            <a:ext cx="9144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3100">
                <a:solidFill>
                  <a:srgbClr val="FF6E14"/>
                </a:solidFill>
                <a:latin typeface="Montserrat"/>
                <a:ea typeface="Montserrat"/>
                <a:cs typeface="Montserrat"/>
                <a:sym typeface="Montserrat"/>
              </a:rPr>
              <a:t>Génération du modèle</a:t>
            </a:r>
            <a:r>
              <a:rPr b="1" lang="fr" sz="2100">
                <a:solidFill>
                  <a:srgbClr val="FF6E1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3100">
              <a:solidFill>
                <a:srgbClr val="FF6E1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0" name="Google Shape;23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52150"/>
            <a:ext cx="2026214" cy="403895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5"/>
          <p:cNvSpPr txBox="1"/>
          <p:nvPr/>
        </p:nvSpPr>
        <p:spPr>
          <a:xfrm>
            <a:off x="2418500" y="952150"/>
            <a:ext cx="565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2200">
                <a:solidFill>
                  <a:srgbClr val="FF6E14"/>
                </a:solidFill>
                <a:latin typeface="Montserrat"/>
                <a:ea typeface="Montserrat"/>
                <a:cs typeface="Montserrat"/>
                <a:sym typeface="Montserrat"/>
              </a:rPr>
              <a:t>Les checkpoints : kesako</a:t>
            </a:r>
            <a:r>
              <a:rPr lang="fr" sz="400">
                <a:solidFill>
                  <a:schemeClr val="dk2"/>
                </a:solidFill>
              </a:rPr>
              <a:t> </a:t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232" name="Google Shape;232;p45"/>
          <p:cNvSpPr txBox="1"/>
          <p:nvPr/>
        </p:nvSpPr>
        <p:spPr>
          <a:xfrm>
            <a:off x="2544950" y="1589400"/>
            <a:ext cx="6214800" cy="3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2"/>
                </a:solidFill>
              </a:rPr>
              <a:t>un </a:t>
            </a:r>
            <a:r>
              <a:rPr b="1" lang="fr" sz="1100">
                <a:solidFill>
                  <a:schemeClr val="dk2"/>
                </a:solidFill>
              </a:rPr>
              <a:t>checkpoint</a:t>
            </a:r>
            <a:r>
              <a:rPr lang="fr" sz="1100">
                <a:solidFill>
                  <a:schemeClr val="dk2"/>
                </a:solidFill>
              </a:rPr>
              <a:t> est un point de sauvegarde d'un modèle durant son entraînement.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2"/>
                </a:solidFill>
              </a:rPr>
              <a:t>Lors d’un </a:t>
            </a:r>
            <a:r>
              <a:rPr b="1" lang="fr" sz="1100">
                <a:solidFill>
                  <a:schemeClr val="dk2"/>
                </a:solidFill>
              </a:rPr>
              <a:t>arrêt prématuré</a:t>
            </a:r>
            <a:r>
              <a:rPr lang="fr" sz="1100">
                <a:solidFill>
                  <a:schemeClr val="dk2"/>
                </a:solidFill>
              </a:rPr>
              <a:t> de la génération du modèle, si vous avez</a:t>
            </a:r>
            <a:r>
              <a:rPr b="1" lang="fr" sz="1100">
                <a:solidFill>
                  <a:schemeClr val="dk2"/>
                </a:solidFill>
              </a:rPr>
              <a:t> un checkpoint,</a:t>
            </a:r>
            <a:r>
              <a:rPr lang="fr" sz="1100">
                <a:solidFill>
                  <a:schemeClr val="dk2"/>
                </a:solidFill>
              </a:rPr>
              <a:t> vous pouvez r</a:t>
            </a:r>
            <a:r>
              <a:rPr b="1" lang="fr" sz="1100">
                <a:solidFill>
                  <a:schemeClr val="dk2"/>
                </a:solidFill>
              </a:rPr>
              <a:t>epartir automatiquement de ce checkpoint </a:t>
            </a:r>
            <a:r>
              <a:rPr lang="fr" sz="1100">
                <a:solidFill>
                  <a:schemeClr val="dk2"/>
                </a:solidFill>
              </a:rPr>
              <a:t>et continuer le travail à partir d’ici 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2"/>
                </a:solidFill>
              </a:rPr>
              <a:t>(cf ce script : </a:t>
            </a:r>
            <a:r>
              <a:rPr lang="fr" sz="1100" u="sng">
                <a:solidFill>
                  <a:schemeClr val="hlink"/>
                </a:solidFill>
                <a:hlinkClick r:id="rId4"/>
              </a:rPr>
              <a:t>https://github.com/ariden83/gocomments/blob/main/model/train.py</a:t>
            </a:r>
            <a:r>
              <a:rPr lang="fr" sz="1100">
                <a:solidFill>
                  <a:schemeClr val="dk2"/>
                </a:solidFill>
              </a:rPr>
              <a:t>)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1100" u="sng">
                <a:solidFill>
                  <a:schemeClr val="dk2"/>
                </a:solidFill>
              </a:rPr>
              <a:t>A savoir </a:t>
            </a:r>
            <a:r>
              <a:rPr lang="fr" sz="1100">
                <a:solidFill>
                  <a:schemeClr val="dk2"/>
                </a:solidFill>
              </a:rPr>
              <a:t>: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2"/>
                </a:solidFill>
              </a:rPr>
              <a:t>Cette notion de checkpoint est très intéressante lorsque vous avez </a:t>
            </a:r>
            <a:r>
              <a:rPr b="1" lang="fr" sz="1100">
                <a:solidFill>
                  <a:schemeClr val="dk2"/>
                </a:solidFill>
              </a:rPr>
              <a:t>télécharger un modèle similaire </a:t>
            </a:r>
            <a:r>
              <a:rPr lang="fr" sz="1100">
                <a:solidFill>
                  <a:schemeClr val="dk2"/>
                </a:solidFill>
              </a:rPr>
              <a:t>à celui que vous voulez mettre en place et que vous </a:t>
            </a:r>
            <a:r>
              <a:rPr b="1" lang="fr" sz="1100">
                <a:solidFill>
                  <a:schemeClr val="dk2"/>
                </a:solidFill>
              </a:rPr>
              <a:t>souhaitez l’adapter </a:t>
            </a:r>
            <a:r>
              <a:rPr lang="fr" sz="1100">
                <a:solidFill>
                  <a:schemeClr val="dk2"/>
                </a:solidFill>
              </a:rPr>
              <a:t>à votre besoin, 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2"/>
                </a:solidFill>
              </a:rPr>
              <a:t>dans ce cas, </a:t>
            </a:r>
            <a:r>
              <a:rPr b="1" lang="fr" sz="1100">
                <a:solidFill>
                  <a:schemeClr val="dk2"/>
                </a:solidFill>
              </a:rPr>
              <a:t>pas besoin de </a:t>
            </a:r>
            <a:r>
              <a:rPr lang="fr" sz="1100">
                <a:solidFill>
                  <a:schemeClr val="dk2"/>
                </a:solidFill>
              </a:rPr>
              <a:t>régénérer</a:t>
            </a:r>
            <a:r>
              <a:rPr lang="fr" sz="1100">
                <a:solidFill>
                  <a:schemeClr val="dk2"/>
                </a:solidFill>
              </a:rPr>
              <a:t> un </a:t>
            </a:r>
            <a:r>
              <a:rPr b="1" lang="fr" sz="1100">
                <a:solidFill>
                  <a:schemeClr val="dk2"/>
                </a:solidFill>
              </a:rPr>
              <a:t>dataset</a:t>
            </a:r>
            <a:r>
              <a:rPr lang="fr" sz="1100">
                <a:solidFill>
                  <a:schemeClr val="dk2"/>
                </a:solidFill>
              </a:rPr>
              <a:t>, </a:t>
            </a:r>
            <a:r>
              <a:rPr b="1" lang="fr" sz="1100">
                <a:solidFill>
                  <a:schemeClr val="dk2"/>
                </a:solidFill>
              </a:rPr>
              <a:t>ni recommencer la création du modèle</a:t>
            </a:r>
            <a:r>
              <a:rPr lang="fr" sz="1100">
                <a:solidFill>
                  <a:schemeClr val="dk2"/>
                </a:solidFill>
              </a:rPr>
              <a:t> à partir de 0.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100">
                <a:solidFill>
                  <a:schemeClr val="dk2"/>
                </a:solidFill>
              </a:rPr>
              <a:t>.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6"/>
          <p:cNvSpPr txBox="1"/>
          <p:nvPr/>
        </p:nvSpPr>
        <p:spPr>
          <a:xfrm>
            <a:off x="0" y="137950"/>
            <a:ext cx="9144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3100">
                <a:solidFill>
                  <a:srgbClr val="FF6E14"/>
                </a:solidFill>
                <a:latin typeface="Montserrat"/>
                <a:ea typeface="Montserrat"/>
                <a:cs typeface="Montserrat"/>
                <a:sym typeface="Montserrat"/>
              </a:rPr>
              <a:t>Génération du modèle</a:t>
            </a:r>
            <a:r>
              <a:rPr b="1" lang="fr" sz="2100">
                <a:solidFill>
                  <a:srgbClr val="FF6E1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3100">
              <a:solidFill>
                <a:srgbClr val="FF6E1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8" name="Google Shape;23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450" y="1468050"/>
            <a:ext cx="6007601" cy="196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6"/>
          <p:cNvSpPr txBox="1"/>
          <p:nvPr/>
        </p:nvSpPr>
        <p:spPr>
          <a:xfrm>
            <a:off x="282350" y="748400"/>
            <a:ext cx="84774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2"/>
                </a:solidFill>
              </a:rPr>
              <a:t>Exemple lors d’un modèle de reconnaissance d’image.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100">
                <a:solidFill>
                  <a:schemeClr val="dk2"/>
                </a:solidFill>
              </a:rPr>
              <a:t>Les checkpoints (itération du modèle) se retranscrive en plusieurs étapes :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40" name="Google Shape;240;p46"/>
          <p:cNvSpPr txBox="1"/>
          <p:nvPr/>
        </p:nvSpPr>
        <p:spPr>
          <a:xfrm>
            <a:off x="364500" y="3405025"/>
            <a:ext cx="8477400" cy="21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dk2"/>
                </a:solidFill>
              </a:rPr>
              <a:t>1ère itérations Convolutions</a:t>
            </a:r>
            <a:r>
              <a:rPr lang="fr" sz="900">
                <a:solidFill>
                  <a:schemeClr val="dk2"/>
                </a:solidFill>
              </a:rPr>
              <a:t> : Passage de plusieurs couches qui appliquent des filtres (ou kernels) sur l’image d’entrée, détectant ainsi des motifs de bas niveau comme les bords, les coins, ou des textures simples &gt; créé des features maps (carte qui vont de capture simple à des niveaux de motifs plus complexe au fur et à mesure des passages)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dk2"/>
                </a:solidFill>
              </a:rPr>
              <a:t>2. Le Subsampling</a:t>
            </a:r>
            <a:r>
              <a:rPr lang="fr" sz="900">
                <a:solidFill>
                  <a:schemeClr val="dk2"/>
                </a:solidFill>
              </a:rPr>
              <a:t> : permet de réduire la quantité de données tout en conservant les informations importantes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dk2"/>
                </a:solidFill>
              </a:rPr>
              <a:t>3. Couches de convolution :</a:t>
            </a:r>
            <a:r>
              <a:rPr lang="fr" sz="900">
                <a:solidFill>
                  <a:schemeClr val="dk2"/>
                </a:solidFill>
              </a:rPr>
              <a:t> Ces couches profondes capturent des informations de plus en plus abstraites et complexes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dk2"/>
                </a:solidFill>
              </a:rPr>
              <a:t>4. Couches entièrement connectées </a:t>
            </a:r>
            <a:r>
              <a:rPr lang="fr" sz="900">
                <a:solidFill>
                  <a:schemeClr val="dk2"/>
                </a:solidFill>
              </a:rPr>
              <a:t>: similaires aux réseaux de neurones classiques et permettent de combiner toutes les caractéristiques extraites pour prendre une décision finale.  &gt; </a:t>
            </a:r>
            <a:r>
              <a:rPr b="1" lang="fr" sz="900">
                <a:solidFill>
                  <a:srgbClr val="980000"/>
                </a:solidFill>
              </a:rPr>
              <a:t>Nous partons de ces couches / checkpoints pour adapter un modèle existant de reconnaissance d’images</a:t>
            </a:r>
            <a:endParaRPr b="1" sz="9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7"/>
          <p:cNvSpPr txBox="1"/>
          <p:nvPr/>
        </p:nvSpPr>
        <p:spPr>
          <a:xfrm>
            <a:off x="0" y="137950"/>
            <a:ext cx="914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2200">
                <a:solidFill>
                  <a:srgbClr val="FF6E14"/>
                </a:solidFill>
                <a:latin typeface="Montserrat"/>
                <a:ea typeface="Montserrat"/>
                <a:cs typeface="Montserrat"/>
                <a:sym typeface="Montserrat"/>
              </a:rPr>
              <a:t>Merci à LBC et la formation machine learning</a:t>
            </a:r>
            <a:endParaRPr b="1" sz="2200">
              <a:solidFill>
                <a:srgbClr val="FF6E1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47"/>
          <p:cNvSpPr txBox="1"/>
          <p:nvPr/>
        </p:nvSpPr>
        <p:spPr>
          <a:xfrm>
            <a:off x="282350" y="824600"/>
            <a:ext cx="8477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100">
                <a:solidFill>
                  <a:schemeClr val="dk2"/>
                </a:solidFill>
              </a:rPr>
              <a:t>Je recommande aussi la formation </a:t>
            </a:r>
            <a:r>
              <a:rPr b="1" lang="fr" sz="1100">
                <a:solidFill>
                  <a:schemeClr val="dk2"/>
                </a:solidFill>
              </a:rPr>
              <a:t>machine learning </a:t>
            </a:r>
            <a:r>
              <a:rPr b="1" lang="fr" sz="1100">
                <a:solidFill>
                  <a:srgbClr val="222222"/>
                </a:solidFill>
                <a:highlight>
                  <a:srgbClr val="FFFFFF"/>
                </a:highlight>
              </a:rPr>
              <a:t>avancée</a:t>
            </a:r>
            <a:r>
              <a:rPr b="1" lang="fr" sz="1100">
                <a:solidFill>
                  <a:schemeClr val="dk2"/>
                </a:solidFill>
              </a:rPr>
              <a:t> en python</a:t>
            </a:r>
            <a:r>
              <a:rPr lang="fr" sz="1100">
                <a:solidFill>
                  <a:schemeClr val="dk2"/>
                </a:solidFill>
              </a:rPr>
              <a:t> </a:t>
            </a:r>
            <a:r>
              <a:rPr lang="fr" sz="1100">
                <a:solidFill>
                  <a:schemeClr val="dk2"/>
                </a:solidFill>
              </a:rPr>
              <a:t>proposée</a:t>
            </a:r>
            <a:r>
              <a:rPr lang="fr" sz="1100">
                <a:solidFill>
                  <a:schemeClr val="dk2"/>
                </a:solidFill>
              </a:rPr>
              <a:t> par </a:t>
            </a:r>
            <a:r>
              <a:rPr b="1" lang="fr" sz="1100">
                <a:solidFill>
                  <a:schemeClr val="dk2"/>
                </a:solidFill>
              </a:rPr>
              <a:t>Humans coder </a:t>
            </a:r>
            <a:r>
              <a:rPr lang="fr" sz="1100">
                <a:solidFill>
                  <a:schemeClr val="dk2"/>
                </a:solidFill>
              </a:rPr>
              <a:t>(</a:t>
            </a:r>
            <a:r>
              <a:rPr i="1" lang="fr" sz="1100">
                <a:solidFill>
                  <a:schemeClr val="dk2"/>
                </a:solidFill>
              </a:rPr>
              <a:t>humancoders</a:t>
            </a:r>
            <a:r>
              <a:rPr lang="fr" sz="1100">
                <a:solidFill>
                  <a:schemeClr val="dk2"/>
                </a:solidFill>
              </a:rPr>
              <a:t>.com) dont j’ai repris l’image précédente. Formation qui traite essentiellement des modèles simples, régressions linéaires, des randoms forests.. mais elle n’est pas orientée tensorflow.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47" name="Google Shape;247;p47"/>
          <p:cNvSpPr txBox="1"/>
          <p:nvPr/>
        </p:nvSpPr>
        <p:spPr>
          <a:xfrm>
            <a:off x="-50950" y="1605150"/>
            <a:ext cx="9144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3100">
                <a:solidFill>
                  <a:srgbClr val="FF6E14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r>
              <a:rPr b="1" lang="fr" sz="3100">
                <a:solidFill>
                  <a:srgbClr val="FF6E14"/>
                </a:solidFill>
                <a:latin typeface="Montserrat"/>
                <a:ea typeface="Montserrat"/>
                <a:cs typeface="Montserrat"/>
                <a:sym typeface="Montserrat"/>
              </a:rPr>
              <a:t> du modèle</a:t>
            </a:r>
            <a:r>
              <a:rPr b="1" lang="fr" sz="2100">
                <a:solidFill>
                  <a:srgbClr val="FF6E1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3100">
              <a:solidFill>
                <a:srgbClr val="FF6E1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47"/>
          <p:cNvSpPr txBox="1"/>
          <p:nvPr/>
        </p:nvSpPr>
        <p:spPr>
          <a:xfrm>
            <a:off x="533400" y="2354800"/>
            <a:ext cx="6961800" cy="1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2"/>
                </a:solidFill>
              </a:rPr>
              <a:t>Lançons le test des différents checkpoints du modèle depuis la racine du repo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&gt; </a:t>
            </a:r>
            <a:r>
              <a:rPr lang="fr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make generate-</a:t>
            </a:r>
            <a:r>
              <a:rPr lang="fr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5075" y="0"/>
            <a:ext cx="6398924" cy="521730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8"/>
          <p:cNvSpPr txBox="1"/>
          <p:nvPr/>
        </p:nvSpPr>
        <p:spPr>
          <a:xfrm>
            <a:off x="240200" y="1853300"/>
            <a:ext cx="2265900" cy="24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2"/>
                </a:solidFill>
              </a:rPr>
              <a:t>Le test (optionnel) va reprendre des fonctions présentes dans le fichier dataset .json déjà généré.</a:t>
            </a:r>
            <a:endParaRPr b="1"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fr" sz="1100">
                <a:solidFill>
                  <a:schemeClr val="dk2"/>
                </a:solidFill>
              </a:rPr>
              <a:t>Affiche le commentaire d’origine :</a:t>
            </a:r>
            <a:r>
              <a:rPr b="1" lang="fr" sz="1100">
                <a:solidFill>
                  <a:schemeClr val="dk2"/>
                </a:solidFill>
              </a:rPr>
              <a:t>  1 Original</a:t>
            </a:r>
            <a:endParaRPr b="1"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t/>
            </a:r>
            <a:endParaRPr b="1"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fr" sz="1100">
                <a:solidFill>
                  <a:schemeClr val="dk2"/>
                </a:solidFill>
              </a:rPr>
              <a:t>puis va </a:t>
            </a:r>
            <a:r>
              <a:rPr b="1" lang="fr" sz="1100">
                <a:solidFill>
                  <a:schemeClr val="dk2"/>
                </a:solidFill>
              </a:rPr>
              <a:t>tester les modèles générés à chaque checkpoint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255" name="Google Shape;255;p48"/>
          <p:cNvSpPr txBox="1"/>
          <p:nvPr/>
        </p:nvSpPr>
        <p:spPr>
          <a:xfrm>
            <a:off x="-149325" y="551125"/>
            <a:ext cx="2894400" cy="12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3100">
                <a:solidFill>
                  <a:srgbClr val="FF6E14"/>
                </a:solidFill>
                <a:latin typeface="Montserrat"/>
                <a:ea typeface="Montserrat"/>
                <a:cs typeface="Montserrat"/>
                <a:sym typeface="Montserrat"/>
              </a:rPr>
              <a:t>Test du modèle</a:t>
            </a:r>
            <a:r>
              <a:rPr b="1" lang="fr" sz="2100">
                <a:solidFill>
                  <a:srgbClr val="FF6E1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3100">
              <a:solidFill>
                <a:srgbClr val="FF6E1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9"/>
          <p:cNvSpPr txBox="1"/>
          <p:nvPr/>
        </p:nvSpPr>
        <p:spPr>
          <a:xfrm>
            <a:off x="0" y="137950"/>
            <a:ext cx="9144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3100">
                <a:solidFill>
                  <a:srgbClr val="FF6E14"/>
                </a:solidFill>
                <a:latin typeface="Montserrat"/>
                <a:ea typeface="Montserrat"/>
                <a:cs typeface="Montserrat"/>
                <a:sym typeface="Montserrat"/>
              </a:rPr>
              <a:t>Utilisation</a:t>
            </a:r>
            <a:r>
              <a:rPr b="1" lang="fr" sz="3100">
                <a:solidFill>
                  <a:srgbClr val="FF6E14"/>
                </a:solidFill>
                <a:latin typeface="Montserrat"/>
                <a:ea typeface="Montserrat"/>
                <a:cs typeface="Montserrat"/>
                <a:sym typeface="Montserrat"/>
              </a:rPr>
              <a:t> du modèle</a:t>
            </a:r>
            <a:r>
              <a:rPr b="1" lang="fr" sz="2100">
                <a:solidFill>
                  <a:srgbClr val="FF6E1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3100">
              <a:solidFill>
                <a:srgbClr val="FF6E1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49"/>
          <p:cNvSpPr txBox="1"/>
          <p:nvPr/>
        </p:nvSpPr>
        <p:spPr>
          <a:xfrm>
            <a:off x="282350" y="824600"/>
            <a:ext cx="8477400" cy="48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2"/>
                </a:solidFill>
              </a:rPr>
              <a:t>Lançons l’API en python qui va mettre à communiquer avec le modèle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&gt; </a:t>
            </a:r>
            <a:r>
              <a:rPr lang="fr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make generate-api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2"/>
                </a:solidFill>
              </a:rPr>
              <a:t>Pourquoi une API en python ?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2"/>
                </a:solidFill>
              </a:rPr>
              <a:t>Il existe bien une lib en </a:t>
            </a:r>
            <a:r>
              <a:rPr b="1" lang="fr" sz="1100">
                <a:solidFill>
                  <a:schemeClr val="dk2"/>
                </a:solidFill>
              </a:rPr>
              <a:t>tensorflow en golang</a:t>
            </a:r>
            <a:r>
              <a:rPr lang="fr" sz="1100">
                <a:solidFill>
                  <a:schemeClr val="dk2"/>
                </a:solidFill>
              </a:rPr>
              <a:t> :  </a:t>
            </a:r>
            <a:r>
              <a:rPr lang="fr" sz="1100" u="sng">
                <a:solidFill>
                  <a:schemeClr val="hlink"/>
                </a:solidFill>
                <a:hlinkClick r:id="rId3"/>
              </a:rPr>
              <a:t>https://github.com/wamuir/graft</a:t>
            </a:r>
            <a:r>
              <a:rPr lang="fr" sz="1100">
                <a:solidFill>
                  <a:schemeClr val="dk2"/>
                </a:solidFill>
              </a:rPr>
              <a:t> cependant celle ci intégère une partie des fonctionnalités mise à disposition de </a:t>
            </a:r>
            <a:r>
              <a:rPr b="1" lang="fr" sz="1100">
                <a:solidFill>
                  <a:schemeClr val="dk2"/>
                </a:solidFill>
              </a:rPr>
              <a:t>tensorflow</a:t>
            </a:r>
            <a:r>
              <a:rPr lang="fr" sz="1100">
                <a:solidFill>
                  <a:schemeClr val="dk2"/>
                </a:solidFill>
              </a:rPr>
              <a:t> mais nous avons besoin de </a:t>
            </a:r>
            <a:r>
              <a:rPr b="1" lang="fr" sz="1100">
                <a:solidFill>
                  <a:schemeClr val="dk2"/>
                </a:solidFill>
              </a:rPr>
              <a:t>pas mals de librairies python</a:t>
            </a:r>
            <a:r>
              <a:rPr lang="fr" sz="1100">
                <a:solidFill>
                  <a:schemeClr val="dk2"/>
                </a:solidFill>
              </a:rPr>
              <a:t> qui ne sont pas disponibles en </a:t>
            </a:r>
            <a:r>
              <a:rPr b="1" lang="fr" sz="1100">
                <a:solidFill>
                  <a:schemeClr val="dk2"/>
                </a:solidFill>
              </a:rPr>
              <a:t>GOLANG</a:t>
            </a:r>
            <a:r>
              <a:rPr lang="fr" sz="1100">
                <a:solidFill>
                  <a:schemeClr val="dk2"/>
                </a:solidFill>
              </a:rPr>
              <a:t> parmis celles-ci : 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RUN </a:t>
            </a:r>
            <a:r>
              <a:rPr lang="fr" sz="1100">
                <a:solidFill>
                  <a:srgbClr val="C5763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pip </a:t>
            </a:r>
            <a:r>
              <a:rPr lang="fr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install fsspec</a:t>
            </a:r>
            <a:r>
              <a:rPr lang="fr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fr" sz="11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2023.9.2 </a:t>
            </a:r>
            <a:r>
              <a:rPr lang="fr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transformers</a:t>
            </a:r>
            <a:r>
              <a:rPr lang="fr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fr" sz="11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4.28.1 </a:t>
            </a:r>
            <a:r>
              <a:rPr lang="fr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tf-keras</a:t>
            </a:r>
            <a:r>
              <a:rPr lang="fr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fr" sz="11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2.14.1 </a:t>
            </a:r>
            <a:r>
              <a:rPr lang="fr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keras</a:t>
            </a:r>
            <a:r>
              <a:rPr lang="fr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fr" sz="11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2.12.0 </a:t>
            </a:r>
            <a:r>
              <a:rPr lang="fr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tokenizers</a:t>
            </a:r>
            <a:r>
              <a:rPr lang="fr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fr" sz="11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0.13.3 </a:t>
            </a:r>
            <a:r>
              <a:rPr lang="fr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torch</a:t>
            </a:r>
            <a:r>
              <a:rPr lang="fr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fr" sz="11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1.13.1 </a:t>
            </a:r>
            <a:r>
              <a:rPr lang="fr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python-dotenv requests pygments idna importlib-metadata libclang Markdown numpy tensorflow-estimator tensorflow-io-gcs-filesystem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RUN </a:t>
            </a:r>
            <a:r>
              <a:rPr lang="fr" sz="1100">
                <a:solidFill>
                  <a:srgbClr val="C5763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pip </a:t>
            </a:r>
            <a:r>
              <a:rPr lang="fr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install </a:t>
            </a:r>
            <a:r>
              <a:rPr lang="fr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fr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U datasets</a:t>
            </a:r>
            <a:r>
              <a:rPr lang="fr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fr" sz="11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2.10.1 </a:t>
            </a:r>
            <a:r>
              <a:rPr lang="fr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lang="fr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fr" sz="11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1.2.2 </a:t>
            </a:r>
            <a:r>
              <a:rPr lang="fr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scipy</a:t>
            </a:r>
            <a:r>
              <a:rPr lang="fr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fr" sz="11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1.10.0 </a:t>
            </a:r>
            <a:r>
              <a:rPr lang="fr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lang="fr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fr" sz="11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3.7.1 </a:t>
            </a:r>
            <a:r>
              <a:rPr lang="fr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flask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0"/>
          <p:cNvSpPr txBox="1"/>
          <p:nvPr/>
        </p:nvSpPr>
        <p:spPr>
          <a:xfrm>
            <a:off x="0" y="137950"/>
            <a:ext cx="5387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3100">
                <a:solidFill>
                  <a:srgbClr val="FF6E14"/>
                </a:solidFill>
                <a:latin typeface="Montserrat"/>
                <a:ea typeface="Montserrat"/>
                <a:cs typeface="Montserrat"/>
                <a:sym typeface="Montserrat"/>
              </a:rPr>
              <a:t>Utilisation du modèle</a:t>
            </a:r>
            <a:r>
              <a:rPr b="1" lang="fr" sz="2100">
                <a:solidFill>
                  <a:srgbClr val="FF6E1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3100">
              <a:solidFill>
                <a:srgbClr val="FF6E1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7" name="Google Shape;26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9023" y="0"/>
            <a:ext cx="30358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50"/>
          <p:cNvSpPr txBox="1"/>
          <p:nvPr/>
        </p:nvSpPr>
        <p:spPr>
          <a:xfrm>
            <a:off x="296400" y="939825"/>
            <a:ext cx="51750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2"/>
                </a:solidFill>
              </a:rPr>
              <a:t>Fonctionnement 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</a:rPr>
              <a:t>Cf: pièce jointe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2"/>
                </a:solidFill>
              </a:rPr>
              <a:t>Que faut’il pour une utilisation pour l’ensemble des collaborateurs ?</a:t>
            </a:r>
            <a:endParaRPr b="1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fr" sz="1200">
                <a:solidFill>
                  <a:schemeClr val="dk2"/>
                </a:solidFill>
              </a:rPr>
              <a:t>Un pod dans lequel nous aurions un j</a:t>
            </a:r>
            <a:r>
              <a:rPr b="1" lang="fr" sz="1200">
                <a:solidFill>
                  <a:schemeClr val="dk2"/>
                </a:solidFill>
              </a:rPr>
              <a:t>ob cronné qui regénère de nouvelles mises à jour du modèle</a:t>
            </a:r>
            <a:r>
              <a:rPr lang="fr" sz="1200">
                <a:solidFill>
                  <a:schemeClr val="dk2"/>
                </a:solidFill>
              </a:rPr>
              <a:t> en se basant sur des évoles du dataset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fr" sz="1200">
                <a:solidFill>
                  <a:schemeClr val="dk2"/>
                </a:solidFill>
              </a:rPr>
              <a:t>Un modèle uploadé sur S3 ?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fr" sz="1200">
                <a:solidFill>
                  <a:schemeClr val="dk2"/>
                </a:solidFill>
              </a:rPr>
              <a:t>Un pod qui va downloadé le fichier présent sur S3 au démarage et qui va mettre à disposition l’API en python.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fr" sz="1200">
                <a:solidFill>
                  <a:schemeClr val="dk2"/>
                </a:solidFill>
              </a:rPr>
              <a:t>L’utilitaire installé sur tous les ordis.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2"/>
                </a:solidFill>
              </a:rPr>
              <a:t>Quelles déclinaisons possibles ?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fr">
                <a:solidFill>
                  <a:schemeClr val="dk2"/>
                </a:solidFill>
              </a:rPr>
              <a:t>Possibilité de générer des tests unitaires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" type="body"/>
          </p:nvPr>
        </p:nvSpPr>
        <p:spPr>
          <a:xfrm>
            <a:off x="4882950" y="2331025"/>
            <a:ext cx="4460400" cy="13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Possibilité d’avoir une </a:t>
            </a:r>
            <a:r>
              <a:rPr b="1" lang="fr"/>
              <a:t>DOC automatique et propre</a:t>
            </a:r>
            <a:r>
              <a:rPr lang="fr"/>
              <a:t> à partir du code</a:t>
            </a:r>
            <a:endParaRPr/>
          </a:p>
        </p:txBody>
      </p:sp>
      <p:sp>
        <p:nvSpPr>
          <p:cNvPr id="111" name="Google Shape;111;p27"/>
          <p:cNvSpPr txBox="1"/>
          <p:nvPr/>
        </p:nvSpPr>
        <p:spPr>
          <a:xfrm>
            <a:off x="4509450" y="1384675"/>
            <a:ext cx="5055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solidFill>
                  <a:srgbClr val="FF6E14"/>
                </a:solidFill>
                <a:latin typeface="Montserrat"/>
                <a:ea typeface="Montserrat"/>
                <a:cs typeface="Montserrat"/>
                <a:sym typeface="Montserrat"/>
              </a:rPr>
              <a:t>Quelle utilité ?</a:t>
            </a:r>
            <a:endParaRPr sz="3000"/>
          </a:p>
        </p:txBody>
      </p:sp>
      <p:pic>
        <p:nvPicPr>
          <p:cNvPr id="112" name="Google Shape;1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81023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" y="0"/>
            <a:ext cx="420093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654350" y="1797625"/>
            <a:ext cx="4460400" cy="13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Actuellement le </a:t>
            </a:r>
            <a:r>
              <a:rPr b="1" lang="fr"/>
              <a:t>linter LBC nous demande d’écrire des commentaires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&lt;- ce qui donne souvent ça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des commentaires </a:t>
            </a:r>
            <a:r>
              <a:rPr b="1" lang="fr"/>
              <a:t>Franglais</a:t>
            </a:r>
            <a:r>
              <a:rPr lang="fr"/>
              <a:t>, </a:t>
            </a:r>
            <a:r>
              <a:rPr b="1" lang="fr"/>
              <a:t>inutiles</a:t>
            </a:r>
            <a:r>
              <a:rPr lang="fr"/>
              <a:t>, et qui donnent aux développeurs l’impression de perdre du temps</a:t>
            </a:r>
            <a:endParaRPr/>
          </a:p>
        </p:txBody>
      </p:sp>
      <p:sp>
        <p:nvSpPr>
          <p:cNvPr id="119" name="Google Shape;119;p28"/>
          <p:cNvSpPr txBox="1"/>
          <p:nvPr/>
        </p:nvSpPr>
        <p:spPr>
          <a:xfrm>
            <a:off x="4280850" y="775075"/>
            <a:ext cx="5055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solidFill>
                  <a:srgbClr val="FF6E14"/>
                </a:solidFill>
                <a:latin typeface="Montserrat"/>
                <a:ea typeface="Montserrat"/>
                <a:cs typeface="Montserrat"/>
                <a:sym typeface="Montserrat"/>
              </a:rPr>
              <a:t>Quelle utilité ?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>
            <p:ph idx="1" type="body"/>
          </p:nvPr>
        </p:nvSpPr>
        <p:spPr>
          <a:xfrm>
            <a:off x="4654350" y="1797625"/>
            <a:ext cx="4460400" cy="13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Pas d’exemples d’utilisation des libs et méthodes dans les commentaires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&lt;- on doit souvent aller voir les </a:t>
            </a:r>
            <a:r>
              <a:rPr b="1" lang="fr"/>
              <a:t>tests unitaires</a:t>
            </a:r>
            <a:r>
              <a:rPr lang="fr"/>
              <a:t> pour avoir des </a:t>
            </a:r>
            <a:r>
              <a:rPr b="1" lang="fr"/>
              <a:t>exemples fonctionnels</a:t>
            </a:r>
            <a:endParaRPr b="1"/>
          </a:p>
        </p:txBody>
      </p:sp>
      <p:sp>
        <p:nvSpPr>
          <p:cNvPr id="125" name="Google Shape;125;p29"/>
          <p:cNvSpPr txBox="1"/>
          <p:nvPr/>
        </p:nvSpPr>
        <p:spPr>
          <a:xfrm>
            <a:off x="4280850" y="775075"/>
            <a:ext cx="5055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solidFill>
                  <a:srgbClr val="FF6E14"/>
                </a:solidFill>
                <a:latin typeface="Montserrat"/>
                <a:ea typeface="Montserrat"/>
                <a:cs typeface="Montserrat"/>
                <a:sym typeface="Montserrat"/>
              </a:rPr>
              <a:t>Quelle utilité ?</a:t>
            </a:r>
            <a:endParaRPr sz="3000"/>
          </a:p>
        </p:txBody>
      </p:sp>
      <p:pic>
        <p:nvPicPr>
          <p:cNvPr id="126" name="Google Shape;1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17144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idx="1" type="body"/>
          </p:nvPr>
        </p:nvSpPr>
        <p:spPr>
          <a:xfrm>
            <a:off x="216700" y="1293800"/>
            <a:ext cx="859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Créant un </a:t>
            </a:r>
            <a:r>
              <a:rPr b="1" lang="fr"/>
              <a:t>utilitaire </a:t>
            </a:r>
            <a:r>
              <a:rPr lang="fr"/>
              <a:t>qui</a:t>
            </a:r>
            <a:r>
              <a:rPr b="1" lang="fr"/>
              <a:t> va générer des commentaires automatiquements</a:t>
            </a:r>
            <a:r>
              <a:rPr lang="fr"/>
              <a:t> à partir d’une logique prédéfinie.   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u="sng"/>
              <a:t>Avantages</a:t>
            </a:r>
            <a:r>
              <a:rPr lang="fr"/>
              <a:t> 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génération rapide de commentaires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Facile à faire évoluer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Toujours la m</a:t>
            </a:r>
            <a:r>
              <a:rPr lang="fr"/>
              <a:t>ême logique d’écriture des commentaires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un simple </a:t>
            </a:r>
            <a:r>
              <a:rPr lang="fr"/>
              <a:t>exécutable,</a:t>
            </a:r>
            <a:r>
              <a:rPr lang="fr"/>
              <a:t> à installer en local, suffit :</a:t>
            </a:r>
            <a:endParaRPr/>
          </a:p>
          <a:p>
            <a:pPr indent="457200" lvl="0" marL="457200" rtl="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0F6FC"/>
                </a:solidFill>
                <a:highlight>
                  <a:srgbClr val="151B23"/>
                </a:highlight>
                <a:latin typeface="Consolas"/>
                <a:ea typeface="Consolas"/>
                <a:cs typeface="Consolas"/>
                <a:sym typeface="Consolas"/>
              </a:rPr>
              <a:t>gocomments -l -w  ./test/.</a:t>
            </a:r>
            <a:endParaRPr sz="1500">
              <a:solidFill>
                <a:srgbClr val="F0F6FC"/>
              </a:solidFill>
              <a:highlight>
                <a:srgbClr val="151B2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(Ici, ./test/ est un dossier de test dans lequel j’ai ajouté un fichier .go sur lequel ajouter des commentaires)</a:t>
            </a:r>
            <a:endParaRPr sz="900">
              <a:solidFill>
                <a:srgbClr val="F0F6FC"/>
              </a:solidFill>
              <a:highlight>
                <a:srgbClr val="151B2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400"/>
              <a:t>R</a:t>
            </a:r>
            <a:r>
              <a:rPr lang="fr" sz="1400"/>
              <a:t>ef: https://github.com/ariden83/gocomments</a:t>
            </a: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0" y="352075"/>
            <a:ext cx="914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solidFill>
                  <a:srgbClr val="FF6E14"/>
                </a:solidFill>
                <a:latin typeface="Montserrat"/>
                <a:ea typeface="Montserrat"/>
                <a:cs typeface="Montserrat"/>
                <a:sym typeface="Montserrat"/>
              </a:rPr>
              <a:t>Comment automatiser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175" y="0"/>
            <a:ext cx="4428825" cy="424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073524" cy="4249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1"/>
          <p:cNvSpPr txBox="1"/>
          <p:nvPr>
            <p:ph idx="1" type="body"/>
          </p:nvPr>
        </p:nvSpPr>
        <p:spPr>
          <a:xfrm>
            <a:off x="-150" y="4461275"/>
            <a:ext cx="91440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            Avant                                       -&gt;                            Après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idx="1" type="body"/>
          </p:nvPr>
        </p:nvSpPr>
        <p:spPr>
          <a:xfrm>
            <a:off x="216700" y="227000"/>
            <a:ext cx="859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Créer un utilitaire qui va générer des commentaires automatiquements à partir d’une logique prédéfinie.    </a:t>
            </a:r>
            <a:endParaRPr i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u="sng"/>
              <a:t>Inconvénients</a:t>
            </a:r>
            <a:r>
              <a:rPr lang="fr"/>
              <a:t>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Complexité du commentaire est </a:t>
            </a:r>
            <a:r>
              <a:rPr b="1" lang="fr"/>
              <a:t>limitée</a:t>
            </a:r>
            <a:r>
              <a:rPr lang="fr"/>
              <a:t> aux </a:t>
            </a:r>
            <a:r>
              <a:rPr b="1" lang="fr"/>
              <a:t>mots clés présents dans le nom de la fonction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Beaucoup de travail de recherche pour avoir des </a:t>
            </a:r>
            <a:r>
              <a:rPr b="1" lang="fr"/>
              <a:t>exemples plus complexes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Les exemples générés son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400"/>
              <a:t>R</a:t>
            </a:r>
            <a:endParaRPr/>
          </a:p>
        </p:txBody>
      </p:sp>
      <p:pic>
        <p:nvPicPr>
          <p:cNvPr id="145" name="Google Shape;1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38" y="2730700"/>
            <a:ext cx="78390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idx="1" type="body"/>
          </p:nvPr>
        </p:nvSpPr>
        <p:spPr>
          <a:xfrm>
            <a:off x="216700" y="989000"/>
            <a:ext cx="8592900" cy="3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2. Utiliser une </a:t>
            </a:r>
            <a:r>
              <a:rPr b="1" lang="fr" sz="1600"/>
              <a:t>IA existante </a:t>
            </a:r>
            <a:r>
              <a:rPr lang="fr" sz="1600"/>
              <a:t>(ChatGPT, ADA ?) à appeler depuis l’utilitaire</a:t>
            </a:r>
            <a:r>
              <a:rPr lang="fr" sz="1600"/>
              <a:t>.   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u="sng"/>
              <a:t>Avantages</a:t>
            </a:r>
            <a:r>
              <a:rPr lang="fr" sz="1600"/>
              <a:t> :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b="1" lang="fr" sz="1600"/>
              <a:t>Commentaires de qualité</a:t>
            </a:r>
            <a:r>
              <a:rPr lang="fr" sz="1600"/>
              <a:t> (varie en fonction du modèle utilisé)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 u="sng"/>
              <a:t>Inconvénients</a:t>
            </a:r>
            <a:r>
              <a:rPr lang="fr" sz="1600"/>
              <a:t> 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Nécessite un </a:t>
            </a:r>
            <a:r>
              <a:rPr b="1" lang="fr" sz="1600"/>
              <a:t>abonnement payant </a:t>
            </a:r>
            <a:r>
              <a:rPr lang="fr" sz="1600"/>
              <a:t> (et peut rester limité en nb de requêtes)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Notre </a:t>
            </a:r>
            <a:r>
              <a:rPr b="1" lang="fr" sz="1600"/>
              <a:t>code,</a:t>
            </a:r>
            <a:r>
              <a:rPr lang="fr" sz="1600"/>
              <a:t> soumis à l’IA, </a:t>
            </a:r>
            <a:r>
              <a:rPr b="1" lang="fr" sz="1600"/>
              <a:t>sort de Leboncoin</a:t>
            </a:r>
            <a:r>
              <a:rPr lang="fr" sz="1600"/>
              <a:t>, et peut être utilisé pour faire évoluer leurs propres modèles.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Nos données confidentielles, présentes dans le code, peuvent ensuite être proposées lors de recherches d’utilisateurs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fr" sz="1600" u="sng"/>
              <a:t>Rappel</a:t>
            </a:r>
            <a:r>
              <a:rPr lang="fr" sz="1600"/>
              <a:t> : ADA, est un abonnement payant, et les requêtes qui lui sont soumis, sortent de LBC. </a:t>
            </a:r>
            <a:endParaRPr sz="1600"/>
          </a:p>
        </p:txBody>
      </p:sp>
      <p:sp>
        <p:nvSpPr>
          <p:cNvPr id="151" name="Google Shape;151;p33"/>
          <p:cNvSpPr txBox="1"/>
          <p:nvPr/>
        </p:nvSpPr>
        <p:spPr>
          <a:xfrm>
            <a:off x="0" y="123475"/>
            <a:ext cx="914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solidFill>
                  <a:srgbClr val="FF6E14"/>
                </a:solidFill>
                <a:latin typeface="Montserrat"/>
                <a:ea typeface="Montserrat"/>
                <a:cs typeface="Montserrat"/>
                <a:sym typeface="Montserrat"/>
              </a:rPr>
              <a:t>Comment automatiser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