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62" r:id="rId6"/>
    <p:sldId id="258" r:id="rId7"/>
    <p:sldId id="263" r:id="rId8"/>
    <p:sldId id="264" r:id="rId9"/>
    <p:sldId id="25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Debugging</a:t>
            </a:r>
            <a:endParaRPr lang="en-US"/>
          </a:p>
        </p:txBody>
      </p:sp>
      <p:sp>
        <p:nvSpPr>
          <p:cNvPr id="3" name="Content Placeholder 2"/>
          <p:cNvSpPr>
            <a:spLocks noGrp="1"/>
          </p:cNvSpPr>
          <p:nvPr>
            <p:ph idx="1"/>
          </p:nvPr>
        </p:nvSpPr>
        <p:spPr/>
        <p:txBody>
          <a:bodyPr/>
          <a:p>
            <a:r>
              <a:rPr lang="en-US"/>
              <a:t>What Is Debugging?</a:t>
            </a:r>
            <a:endParaRPr lang="en-US"/>
          </a:p>
          <a:p>
            <a:r>
              <a:rPr lang="en-US"/>
              <a:t>Debugging is the process of identifying and removing defects you find in your program or product. </a:t>
            </a:r>
            <a:endParaRPr lang="en-US"/>
          </a:p>
          <a:p>
            <a:r>
              <a:rPr lang="en-US"/>
              <a:t>It’s impossible to completely guarantee that a product is error-free, but debugging goes a long way to minimize the occurrence of these defects. By locating and addressing the problems in the code as early as possible, you can prevent issues from interfering with the program later on (https://www.bairesdev.com/)</a:t>
            </a:r>
            <a:endParaRPr lang="en-US"/>
          </a:p>
          <a:p>
            <a:r>
              <a:rPr lang="en-US"/>
              <a:t>It is a systematic process of spotting and fixing the number of bugs, or defects, in a piece of software so that the software is behaving as expected. Debugging is harder for complex systems in particular when various subsystems are tightly coupled as changes in one system or interface may cause bugs to emerge in another. (tutorialspoint.com)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Get a Fresh View</a:t>
            </a:r>
            <a:endParaRPr lang="en-US"/>
          </a:p>
        </p:txBody>
      </p:sp>
      <p:sp>
        <p:nvSpPr>
          <p:cNvPr id="3" name="Content Placeholder 2"/>
          <p:cNvSpPr>
            <a:spLocks noGrp="1"/>
          </p:cNvSpPr>
          <p:nvPr>
            <p:ph idx="1"/>
          </p:nvPr>
        </p:nvSpPr>
        <p:spPr/>
        <p:txBody>
          <a:bodyPr/>
          <a:p>
            <a:pPr marL="0" indent="0">
              <a:buNone/>
            </a:pPr>
            <a:r>
              <a:rPr lang="en-US"/>
              <a:t>You’ve been banging your head on keyboard for hours while the bug just points at you with its fancy walking cane and laughs ironically, then tips its top hat derisively. You’re frustrated, bleary eyed, seeing things that aren’t really there. It’s time to step away from the computer. Take a walk. Talk to a buddy. Describe the problem, whiteboard it. Maybe talking about the issue will trigger something new to try, or your buddy will catch something you missed.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Get Fresh View</a:t>
            </a:r>
            <a:br>
              <a:rPr lang="en-US"/>
            </a:br>
            <a:r>
              <a:rPr lang="en-US" sz="2400"/>
              <a:t>(langkah-langkah)</a:t>
            </a:r>
            <a:endParaRPr lang="en-US" sz="2400"/>
          </a:p>
        </p:txBody>
      </p:sp>
      <p:sp>
        <p:nvSpPr>
          <p:cNvPr id="3" name="Content Placeholder 2"/>
          <p:cNvSpPr>
            <a:spLocks noGrp="1"/>
          </p:cNvSpPr>
          <p:nvPr>
            <p:ph idx="1"/>
          </p:nvPr>
        </p:nvSpPr>
        <p:spPr/>
        <p:txBody>
          <a:bodyPr/>
          <a:p>
            <a:pPr marL="514350" indent="-514350">
              <a:buAutoNum type="arabicPeriod"/>
            </a:pPr>
            <a:r>
              <a:rPr lang="en-US"/>
              <a:t>Berhenti sejenak dan ambil jeda</a:t>
            </a:r>
            <a:endParaRPr lang="en-US"/>
          </a:p>
          <a:p>
            <a:pPr marL="514350" indent="-514350">
              <a:buAutoNum type="arabicPeriod"/>
            </a:pPr>
            <a:r>
              <a:rPr lang="en-US"/>
              <a:t>Tinjau dan revisi ulang kode</a:t>
            </a:r>
            <a:endParaRPr lang="en-US"/>
          </a:p>
          <a:p>
            <a:pPr marL="514350" indent="-514350">
              <a:buAutoNum type="arabicPeriod"/>
            </a:pPr>
            <a:r>
              <a:rPr lang="en-US"/>
              <a:t>Periksa kesalahan umum</a:t>
            </a:r>
            <a:endParaRPr lang="en-US"/>
          </a:p>
          <a:p>
            <a:pPr marL="514350" indent="-514350">
              <a:buAutoNum type="arabicPeriod"/>
            </a:pPr>
            <a:r>
              <a:rPr lang="en-US"/>
              <a:t>Gunakan debug tools</a:t>
            </a:r>
            <a:endParaRPr lang="en-US"/>
          </a:p>
          <a:p>
            <a:pPr marL="514350" indent="-514350">
              <a:buAutoNum type="arabicPeriod"/>
            </a:pPr>
            <a:r>
              <a:rPr lang="en-US"/>
              <a:t>Minta bantuan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If You Didn't Fix It, It Ain't Fixed</a:t>
            </a:r>
            <a:endParaRPr lang="en-US"/>
          </a:p>
        </p:txBody>
      </p:sp>
      <p:sp>
        <p:nvSpPr>
          <p:cNvPr id="3" name="Content Placeholder 2"/>
          <p:cNvSpPr>
            <a:spLocks noGrp="1"/>
          </p:cNvSpPr>
          <p:nvPr>
            <p:ph idx="1"/>
          </p:nvPr>
        </p:nvSpPr>
        <p:spPr/>
        <p:txBody>
          <a:bodyPr/>
          <a:p>
            <a:pPr marL="0" indent="0">
              <a:buNone/>
            </a:pPr>
            <a:r>
              <a:rPr lang="en-US"/>
              <a:t>Hey look, the </a:t>
            </a:r>
            <a:r>
              <a:rPr lang="en-US">
                <a:solidFill>
                  <a:srgbClr val="FF0000"/>
                </a:solidFill>
              </a:rPr>
              <a:t>bug mysteriously disappeared</a:t>
            </a:r>
            <a:r>
              <a:rPr lang="en-US"/>
              <a:t>! That’s great, now I can go back to work. Well… We’ve all been there. Usually the </a:t>
            </a:r>
            <a:r>
              <a:rPr lang="en-US">
                <a:solidFill>
                  <a:srgbClr val="FF0000"/>
                </a:solidFill>
              </a:rPr>
              <a:t>bug comes back</a:t>
            </a:r>
            <a:r>
              <a:rPr lang="en-US"/>
              <a:t>, </a:t>
            </a:r>
            <a:r>
              <a:rPr lang="en-US">
                <a:solidFill>
                  <a:srgbClr val="FF0000"/>
                </a:solidFill>
              </a:rPr>
              <a:t>when you least expect it</a:t>
            </a:r>
            <a:r>
              <a:rPr lang="en-US"/>
              <a:t>, and with terrible timing. If you didn’t fix it, you didn’t fix it.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If You Didn't Fix It, It Ain't Fixed</a:t>
            </a:r>
            <a:br>
              <a:rPr lang="en-US">
                <a:sym typeface="+mn-ea"/>
              </a:rPr>
            </a:br>
            <a:r>
              <a:rPr lang="en-US" sz="2400">
                <a:sym typeface="+mn-ea"/>
              </a:rPr>
              <a:t>(inti)</a:t>
            </a:r>
            <a:endParaRPr lang="en-US" sz="2400">
              <a:sym typeface="+mn-ea"/>
            </a:endParaRPr>
          </a:p>
        </p:txBody>
      </p:sp>
      <p:sp>
        <p:nvSpPr>
          <p:cNvPr id="3" name="Content Placeholder 2"/>
          <p:cNvSpPr>
            <a:spLocks noGrp="1"/>
          </p:cNvSpPr>
          <p:nvPr>
            <p:ph idx="1"/>
          </p:nvPr>
        </p:nvSpPr>
        <p:spPr/>
        <p:txBody>
          <a:bodyPr/>
          <a:p>
            <a:pPr marL="0" indent="0">
              <a:buNone/>
            </a:pPr>
            <a:r>
              <a:rPr lang="en-US"/>
              <a:t>Tidak bisa hanya melakukan perubahan yang tampaknya akan mengatas masalah. Namun seorang SE harus selalu memastikan bahwa bug telah sepenuhnya diperbaiki sebelum beralih ke tugas lain. </a:t>
            </a:r>
            <a:endParaRPr lang="en-US"/>
          </a:p>
          <a:p>
            <a:pPr marL="0" indent="0">
              <a:buNone/>
            </a:pPr>
            <a:r>
              <a:rPr lang="en-US"/>
              <a:t>Prinsip ini penting karena perubahan kecil pada kode dapat memiliki konsekuensi yang tidak diinginkan dan tidak diduga. sehingga menjadi penting untuk menguji program secara menyeluruh setelah melakukan perubahan untuk memastikan bahwa semua bug terkait telah diatasi.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Understand the System</a:t>
            </a:r>
            <a:endParaRPr lang="en-US"/>
          </a:p>
        </p:txBody>
      </p:sp>
      <p:sp>
        <p:nvSpPr>
          <p:cNvPr id="3" name="Content Placeholder 2"/>
          <p:cNvSpPr>
            <a:spLocks noGrp="1"/>
          </p:cNvSpPr>
          <p:nvPr>
            <p:ph idx="1"/>
          </p:nvPr>
        </p:nvSpPr>
        <p:spPr/>
        <p:txBody>
          <a:bodyPr/>
          <a:p>
            <a:pPr marL="0" indent="0">
              <a:buNone/>
            </a:pPr>
            <a:r>
              <a:rPr lang="en-US"/>
              <a:t>Dalam 9 rules for debugging anything, Pertama-tama,harus memahami sistemnya. Ini merupakan  bagian tersulit, dan mungkin alasan mengapa debugging sangat sulit dan berat. Ada begitu banyak sistem, dan begitu banyak kerumitan yang mengelilinginya, sehingga kita tidak benar-benar tahu bagaimana dan apa yang sistem lakukan.</a:t>
            </a:r>
            <a:endParaRPr lang="en-US"/>
          </a:p>
          <a:p>
            <a:pPr marL="0" indent="0">
              <a:buNone/>
            </a:pPr>
            <a:r>
              <a:rPr lang="en-US"/>
              <a:t>Meskipun demikian, ketika dihadapkan dengan bug yang tidak dapat dijelaskan, inilah saatnya untuk memecahkannya. Jangan hanya berasumsi tapi uji asumsi dengan beberapa unit test.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Understand the System</a:t>
            </a:r>
            <a:endParaRPr lang="en-US"/>
          </a:p>
        </p:txBody>
      </p:sp>
      <p:sp>
        <p:nvSpPr>
          <p:cNvPr id="3" name="Content Placeholder 2"/>
          <p:cNvSpPr>
            <a:spLocks noGrp="1"/>
          </p:cNvSpPr>
          <p:nvPr>
            <p:ph idx="1"/>
          </p:nvPr>
        </p:nvSpPr>
        <p:spPr/>
        <p:txBody>
          <a:bodyPr/>
          <a:p>
            <a:pPr marL="0" indent="0">
              <a:buNone/>
            </a:pPr>
            <a:r>
              <a:rPr lang="en-US">
                <a:sym typeface="+mn-ea"/>
              </a:rPr>
              <a:t>•</a:t>
            </a:r>
            <a:r>
              <a:rPr lang="en-US"/>
              <a:t>Read the manual. It'll tell you to lubricate the trimmer head on your weed whacker so that the lines don't fuse together.</a:t>
            </a:r>
            <a:endParaRPr lang="en-US"/>
          </a:p>
          <a:p>
            <a:pPr marL="0" indent="0">
              <a:buNone/>
            </a:pPr>
            <a:r>
              <a:rPr lang="en-US"/>
              <a:t>• Read everything in depth. The section about the interrupt getting to your microcomputer is buried on page 37.</a:t>
            </a:r>
            <a:endParaRPr lang="en-US"/>
          </a:p>
          <a:p>
            <a:pPr marL="0" indent="0">
              <a:buNone/>
            </a:pPr>
            <a:r>
              <a:rPr lang="en-US"/>
              <a:t>• Know the fundamentals. Chain saws are supposed to be loud.</a:t>
            </a:r>
            <a:endParaRPr lang="en-US"/>
          </a:p>
          <a:p>
            <a:pPr marL="0" indent="0">
              <a:buNone/>
            </a:pPr>
            <a:endParaRPr lang="en-US"/>
          </a:p>
          <a:p>
            <a:pPr marL="0" indent="0">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Understand the System</a:t>
            </a:r>
            <a:endParaRPr lang="en-US"/>
          </a:p>
        </p:txBody>
      </p:sp>
      <p:sp>
        <p:nvSpPr>
          <p:cNvPr id="3" name="Content Placeholder 2"/>
          <p:cNvSpPr>
            <a:spLocks noGrp="1"/>
          </p:cNvSpPr>
          <p:nvPr>
            <p:ph idx="1"/>
          </p:nvPr>
        </p:nvSpPr>
        <p:spPr/>
        <p:txBody>
          <a:bodyPr/>
          <a:p>
            <a:pPr marL="0" indent="0">
              <a:buNone/>
            </a:pPr>
            <a:r>
              <a:rPr lang="en-US">
                <a:sym typeface="+mn-ea"/>
              </a:rPr>
              <a:t>• Know the road map. Engine speed can be different from tire speed, and the difference is in the transmission.</a:t>
            </a:r>
            <a:endParaRPr lang="en-US">
              <a:sym typeface="+mn-ea"/>
            </a:endParaRPr>
          </a:p>
          <a:p>
            <a:pPr marL="0" indent="0">
              <a:buNone/>
            </a:pPr>
            <a:r>
              <a:rPr lang="en-US">
                <a:sym typeface="+mn-ea"/>
              </a:rPr>
              <a:t>•</a:t>
            </a:r>
            <a:r>
              <a:rPr lang="en-US">
                <a:sym typeface="+mn-ea"/>
              </a:rPr>
              <a:t>Understand your tools. Know which end of the thermometer is which, and how to use the fancy features on your Glitch−O−Matic logic analyzer.</a:t>
            </a:r>
            <a:endParaRPr lang="en-US"/>
          </a:p>
          <a:p>
            <a:pPr marL="0" indent="0">
              <a:buNone/>
            </a:pPr>
            <a:r>
              <a:rPr lang="en-US">
                <a:sym typeface="+mn-ea"/>
              </a:rPr>
              <a:t>• Look up the details. Even Einstein looked up the details. Kneejerk, on the other hand,</a:t>
            </a:r>
            <a:endParaRPr lang="en-US"/>
          </a:p>
          <a:p>
            <a:pPr marL="0" indent="0">
              <a:buNone/>
            </a:pPr>
            <a:r>
              <a:rPr lang="en-US">
                <a:sym typeface="+mn-ea"/>
              </a:rPr>
              <a:t>trusted his memory.</a:t>
            </a:r>
            <a:endParaRPr lang="en-US"/>
          </a:p>
          <a:p>
            <a:endParaRPr lang="en-US"/>
          </a:p>
        </p:txBody>
      </p:sp>
    </p:spTree>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3382</Words>
  <Application>WPS Presentation</Application>
  <PresentationFormat>Widescreen</PresentationFormat>
  <Paragraphs>49</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Business Cooperate</vt:lpstr>
      <vt:lpstr>PowerPoint 演示文稿</vt:lpstr>
      <vt:lpstr>Debugging</vt:lpstr>
      <vt:lpstr>Get a Fresh View</vt:lpstr>
      <vt:lpstr>Get Fresh View (langkah-langkah)</vt:lpstr>
      <vt:lpstr>If You Didn't Fix It, It Ain't Fixed</vt:lpstr>
      <vt:lpstr>If You Didn't Fix It, It Ain't Fixed (inti)</vt:lpstr>
      <vt:lpstr>PowerPoint 演示文稿</vt:lpstr>
      <vt:lpstr>Understand the System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Mike</cp:lastModifiedBy>
  <cp:revision>2</cp:revision>
  <dcterms:created xsi:type="dcterms:W3CDTF">2023-05-10T15:40:00Z</dcterms:created>
  <dcterms:modified xsi:type="dcterms:W3CDTF">2023-05-10T17:22:15Z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9223C1C758DA4EDDA264789C3E1673C3</vt:lpwstr>
  </property>
  <property fmtid="{D5CDD505-2E9C-101B-9397-08002B2CF9AE}" pid="3" name="KSOProductBuildVer">
    <vt:lpwstr>1033-11.2.0.11537</vt:lpwstr>
  </property>
</Properties>
</file>