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dec Pro Bold" charset="1" panose="00000600000000000000"/>
      <p:regular r:id="rId22"/>
    </p:embeddedFont>
    <p:embeddedFont>
      <p:font typeface="Open Sans" charset="1" panose="020B0606030504020204"/>
      <p:regular r:id="rId23"/>
    </p:embeddedFont>
    <p:embeddedFont>
      <p:font typeface="Codec Pro" charset="1" panose="00000500000000000000"/>
      <p:regular r:id="rId24"/>
    </p:embeddedFont>
    <p:embeddedFont>
      <p:font typeface="Codec Pro Ultra-Bold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C69F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03384" y="-1675084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542441" y="8591206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41048" y="537816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180105" y="6181594"/>
            <a:ext cx="6000534" cy="3567590"/>
          </a:xfrm>
          <a:custGeom>
            <a:avLst/>
            <a:gdLst/>
            <a:ahLst/>
            <a:cxnLst/>
            <a:rect r="r" b="b" t="t" l="l"/>
            <a:pathLst>
              <a:path h="3567590" w="6000534">
                <a:moveTo>
                  <a:pt x="0" y="0"/>
                </a:moveTo>
                <a:lnTo>
                  <a:pt x="6000534" y="0"/>
                </a:lnTo>
                <a:lnTo>
                  <a:pt x="6000534" y="3567590"/>
                </a:lnTo>
                <a:lnTo>
                  <a:pt x="0" y="356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04533" y="-494599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275713" y="462563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3"/>
                </a:lnTo>
                <a:lnTo>
                  <a:pt x="0" y="3021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4960748" y="776013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81741" y="2654155"/>
            <a:ext cx="5081972" cy="3021463"/>
          </a:xfrm>
          <a:custGeom>
            <a:avLst/>
            <a:gdLst/>
            <a:ahLst/>
            <a:cxnLst/>
            <a:rect r="r" b="b" t="t" l="l"/>
            <a:pathLst>
              <a:path h="3021463" w="5081972">
                <a:moveTo>
                  <a:pt x="0" y="0"/>
                </a:moveTo>
                <a:lnTo>
                  <a:pt x="5081972" y="0"/>
                </a:lnTo>
                <a:lnTo>
                  <a:pt x="5081972" y="3021464"/>
                </a:lnTo>
                <a:lnTo>
                  <a:pt x="0" y="30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531401" y="6709714"/>
            <a:ext cx="7225199" cy="700433"/>
            <a:chOff x="0" y="0"/>
            <a:chExt cx="1356880" cy="1315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56880" cy="131540"/>
            </a:xfrm>
            <a:custGeom>
              <a:avLst/>
              <a:gdLst/>
              <a:ahLst/>
              <a:cxnLst/>
              <a:rect r="r" b="b" t="t" l="l"/>
              <a:pathLst>
                <a:path h="131540" w="1356880">
                  <a:moveTo>
                    <a:pt x="65770" y="0"/>
                  </a:moveTo>
                  <a:lnTo>
                    <a:pt x="1291110" y="0"/>
                  </a:lnTo>
                  <a:cubicBezTo>
                    <a:pt x="1327434" y="0"/>
                    <a:pt x="1356880" y="29446"/>
                    <a:pt x="1356880" y="65770"/>
                  </a:cubicBezTo>
                  <a:lnTo>
                    <a:pt x="1356880" y="65770"/>
                  </a:lnTo>
                  <a:cubicBezTo>
                    <a:pt x="1356880" y="83213"/>
                    <a:pt x="1349951" y="99942"/>
                    <a:pt x="1337617" y="112276"/>
                  </a:cubicBezTo>
                  <a:cubicBezTo>
                    <a:pt x="1325283" y="124611"/>
                    <a:pt x="1308554" y="131540"/>
                    <a:pt x="1291110" y="131540"/>
                  </a:cubicBezTo>
                  <a:lnTo>
                    <a:pt x="65770" y="131540"/>
                  </a:lnTo>
                  <a:cubicBezTo>
                    <a:pt x="29446" y="131540"/>
                    <a:pt x="0" y="102094"/>
                    <a:pt x="0" y="65770"/>
                  </a:cubicBezTo>
                  <a:lnTo>
                    <a:pt x="0" y="65770"/>
                  </a:lnTo>
                  <a:cubicBezTo>
                    <a:pt x="0" y="29446"/>
                    <a:pt x="29446" y="0"/>
                    <a:pt x="65770" y="0"/>
                  </a:cubicBezTo>
                  <a:close/>
                </a:path>
              </a:pathLst>
            </a:custGeom>
            <a:solidFill>
              <a:srgbClr val="5666F8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356880" cy="150590"/>
            </a:xfrm>
            <a:prstGeom prst="rect">
              <a:avLst/>
            </a:prstGeom>
          </p:spPr>
          <p:txBody>
            <a:bodyPr anchor="ctr" rtlCol="false" tIns="31918" lIns="31918" bIns="31918" rIns="31918"/>
            <a:lstStyle/>
            <a:p>
              <a:pPr algn="ctr">
                <a:lnSpc>
                  <a:spcPts val="138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981857" y="1277071"/>
            <a:ext cx="4036706" cy="989127"/>
          </a:xfrm>
          <a:custGeom>
            <a:avLst/>
            <a:gdLst/>
            <a:ahLst/>
            <a:cxnLst/>
            <a:rect r="r" b="b" t="t" l="l"/>
            <a:pathLst>
              <a:path h="989127" w="4036706">
                <a:moveTo>
                  <a:pt x="0" y="0"/>
                </a:moveTo>
                <a:lnTo>
                  <a:pt x="4036706" y="0"/>
                </a:lnTo>
                <a:lnTo>
                  <a:pt x="4036706" y="989127"/>
                </a:lnTo>
                <a:lnTo>
                  <a:pt x="0" y="98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99542" y="2980573"/>
            <a:ext cx="9088917" cy="3224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2"/>
              </a:lnSpc>
            </a:pPr>
            <a:r>
              <a:rPr lang="en-US" sz="843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 votaciones para ONG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33518" y="6866595"/>
            <a:ext cx="6020964" cy="40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0"/>
              </a:lnSpc>
            </a:pPr>
            <a:r>
              <a:rPr lang="en-US" b="true" sz="2787" spc="78">
                <a:solidFill>
                  <a:srgbClr val="E4E5E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PRESENTACION FINAL CAPSTONE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07120" y="7853971"/>
            <a:ext cx="4386178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Bastian Barrera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Mauricio Cabrera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Ariel Roa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29412" y="1673604"/>
            <a:ext cx="13064106" cy="8266889"/>
          </a:xfrm>
          <a:custGeom>
            <a:avLst/>
            <a:gdLst/>
            <a:ahLst/>
            <a:cxnLst/>
            <a:rect r="r" b="b" t="t" l="l"/>
            <a:pathLst>
              <a:path h="8266889" w="13064106">
                <a:moveTo>
                  <a:pt x="0" y="0"/>
                </a:moveTo>
                <a:lnTo>
                  <a:pt x="13064106" y="0"/>
                </a:lnTo>
                <a:lnTo>
                  <a:pt x="13064106" y="8266890"/>
                </a:lnTo>
                <a:lnTo>
                  <a:pt x="0" y="8266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4" t="-12982" r="-1010" b="-9521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58562" y="669994"/>
            <a:ext cx="9777158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MODELO DE DATOS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0940" y="3916289"/>
            <a:ext cx="13226120" cy="3711986"/>
          </a:xfrm>
          <a:custGeom>
            <a:avLst/>
            <a:gdLst/>
            <a:ahLst/>
            <a:cxnLst/>
            <a:rect r="r" b="b" t="t" l="l"/>
            <a:pathLst>
              <a:path h="3711986" w="13226120">
                <a:moveTo>
                  <a:pt x="0" y="0"/>
                </a:moveTo>
                <a:lnTo>
                  <a:pt x="13226120" y="0"/>
                </a:lnTo>
                <a:lnTo>
                  <a:pt x="13226120" y="3711986"/>
                </a:lnTo>
                <a:lnTo>
                  <a:pt x="0" y="371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14" r="0" b="-411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5421" y="1290491"/>
            <a:ext cx="9777158" cy="168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TECNOLOGIAS UTILIZADAS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56785" y="3847838"/>
            <a:ext cx="13574431" cy="321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DEMOSTRACIÓN DEL RESULTADO DEL PROYECTO</a:t>
            </a:r>
          </a:p>
          <a:p>
            <a:pPr algn="ctr">
              <a:lnSpc>
                <a:spcPts val="6015"/>
              </a:lnSpc>
            </a:pPr>
            <a:r>
              <a:rPr lang="en-US" sz="6399" b="true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*Exposición del sistema</a:t>
            </a:r>
          </a:p>
          <a:p>
            <a:pPr algn="ctr">
              <a:lnSpc>
                <a:spcPts val="601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65391" y="1029709"/>
            <a:ext cx="12517404" cy="168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RESULTADOS OBTENIDOS</a:t>
            </a:r>
          </a:p>
          <a:p>
            <a:pPr algn="ctr">
              <a:lnSpc>
                <a:spcPts val="601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5175" y="2641211"/>
            <a:ext cx="9305819" cy="678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5688" indent="-432844" lvl="1">
              <a:lnSpc>
                <a:spcPts val="4811"/>
              </a:lnSpc>
              <a:buFont typeface="Arial"/>
              <a:buChar char="•"/>
            </a:pPr>
            <a:r>
              <a:rPr lang="en-US" b="true" sz="400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Gestor de votaciones automatizado </a:t>
            </a:r>
          </a:p>
          <a:p>
            <a:pPr algn="l">
              <a:lnSpc>
                <a:spcPts val="4811"/>
              </a:lnSpc>
            </a:pPr>
          </a:p>
          <a:p>
            <a:pPr algn="l" marL="865688" indent="-432844" lvl="1">
              <a:lnSpc>
                <a:spcPts val="4811"/>
              </a:lnSpc>
              <a:buFont typeface="Arial"/>
              <a:buChar char="•"/>
            </a:pPr>
            <a:r>
              <a:rPr lang="en-US" b="true" sz="400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Transparencia y Confidencialidad </a:t>
            </a:r>
          </a:p>
          <a:p>
            <a:pPr algn="l" marL="865688" indent="-432844" lvl="1">
              <a:lnSpc>
                <a:spcPts val="4811"/>
              </a:lnSpc>
              <a:buFont typeface="Arial"/>
              <a:buChar char="•"/>
            </a:pPr>
            <a:r>
              <a:rPr lang="en-US" b="true" sz="400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en Votaciones</a:t>
            </a:r>
          </a:p>
          <a:p>
            <a:pPr algn="l">
              <a:lnSpc>
                <a:spcPts val="4811"/>
              </a:lnSpc>
            </a:pPr>
          </a:p>
          <a:p>
            <a:pPr algn="l" marL="865688" indent="-432844" lvl="1">
              <a:lnSpc>
                <a:spcPts val="4811"/>
              </a:lnSpc>
              <a:buFont typeface="Arial"/>
              <a:buChar char="•"/>
            </a:pPr>
            <a:r>
              <a:rPr lang="en-US" b="true" sz="400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Seguridad en datos de usuarios </a:t>
            </a:r>
          </a:p>
          <a:p>
            <a:pPr algn="l">
              <a:lnSpc>
                <a:spcPts val="4811"/>
              </a:lnSpc>
            </a:pPr>
          </a:p>
          <a:p>
            <a:pPr algn="l" marL="865688" indent="-432844" lvl="1">
              <a:lnSpc>
                <a:spcPts val="4811"/>
              </a:lnSpc>
              <a:buFont typeface="Arial"/>
              <a:buChar char="•"/>
            </a:pPr>
            <a:r>
              <a:rPr lang="en-US" b="true" sz="400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Fiabilidad y Rentabilidad </a:t>
            </a:r>
          </a:p>
          <a:p>
            <a:pPr algn="l">
              <a:lnSpc>
                <a:spcPts val="4811"/>
              </a:lnSpc>
            </a:pPr>
            <a:r>
              <a:rPr lang="en-US" sz="400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</a:p>
          <a:p>
            <a:pPr algn="l">
              <a:lnSpc>
                <a:spcPts val="4811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547812" y="3197400"/>
            <a:ext cx="4556979" cy="4556979"/>
          </a:xfrm>
          <a:custGeom>
            <a:avLst/>
            <a:gdLst/>
            <a:ahLst/>
            <a:cxnLst/>
            <a:rect r="r" b="b" t="t" l="l"/>
            <a:pathLst>
              <a:path h="4556979" w="4556979">
                <a:moveTo>
                  <a:pt x="0" y="0"/>
                </a:moveTo>
                <a:lnTo>
                  <a:pt x="4556979" y="0"/>
                </a:lnTo>
                <a:lnTo>
                  <a:pt x="4556979" y="4556979"/>
                </a:lnTo>
                <a:lnTo>
                  <a:pt x="0" y="4556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41120" y="5143500"/>
            <a:ext cx="6005760" cy="4414911"/>
          </a:xfrm>
          <a:custGeom>
            <a:avLst/>
            <a:gdLst/>
            <a:ahLst/>
            <a:cxnLst/>
            <a:rect r="r" b="b" t="t" l="l"/>
            <a:pathLst>
              <a:path h="4414911" w="6005760">
                <a:moveTo>
                  <a:pt x="0" y="0"/>
                </a:moveTo>
                <a:lnTo>
                  <a:pt x="6005760" y="0"/>
                </a:lnTo>
                <a:lnTo>
                  <a:pt x="6005760" y="4414911"/>
                </a:lnTo>
                <a:lnTo>
                  <a:pt x="0" y="4414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279" r="-1844" b="-2126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5421" y="1328855"/>
            <a:ext cx="9777158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OBSTÁCULOS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65696" y="2621836"/>
            <a:ext cx="12756608" cy="252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305" indent="-441652" lvl="1">
              <a:lnSpc>
                <a:spcPts val="4909"/>
              </a:lnSpc>
              <a:buFont typeface="Arial"/>
              <a:buChar char="•"/>
            </a:pPr>
            <a:r>
              <a:rPr lang="en-US" b="true" sz="409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Tiempo limitado en el desarrollo del sistema </a:t>
            </a:r>
          </a:p>
          <a:p>
            <a:pPr algn="l">
              <a:lnSpc>
                <a:spcPts val="4909"/>
              </a:lnSpc>
            </a:pPr>
          </a:p>
          <a:p>
            <a:pPr algn="l" marL="883305" indent="-441652" lvl="1">
              <a:lnSpc>
                <a:spcPts val="4909"/>
              </a:lnSpc>
              <a:buFont typeface="Arial"/>
              <a:buChar char="•"/>
            </a:pPr>
            <a:r>
              <a:rPr lang="en-US" b="true" sz="409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Disponibilidad acotada del equipo de trabajo </a:t>
            </a:r>
          </a:p>
          <a:p>
            <a:pPr algn="l">
              <a:lnSpc>
                <a:spcPts val="490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0208" y="2756941"/>
            <a:ext cx="11013734" cy="5414055"/>
          </a:xfrm>
          <a:custGeom>
            <a:avLst/>
            <a:gdLst/>
            <a:ahLst/>
            <a:cxnLst/>
            <a:rect r="r" b="b" t="t" l="l"/>
            <a:pathLst>
              <a:path h="5414055" w="11013734">
                <a:moveTo>
                  <a:pt x="0" y="0"/>
                </a:moveTo>
                <a:lnTo>
                  <a:pt x="11013735" y="0"/>
                </a:lnTo>
                <a:lnTo>
                  <a:pt x="11013735" y="5414055"/>
                </a:lnTo>
                <a:lnTo>
                  <a:pt x="0" y="5414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08497" y="951763"/>
            <a:ext cx="9777158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FFB02C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METAS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8307" y="2132871"/>
            <a:ext cx="10851386" cy="329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5"/>
              </a:lnSpc>
            </a:pPr>
            <a:r>
              <a:rPr lang="en-US" b="true" sz="12623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GRACIAS POR SU ATENCION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630516" y="5876847"/>
            <a:ext cx="3026968" cy="3026968"/>
          </a:xfrm>
          <a:custGeom>
            <a:avLst/>
            <a:gdLst/>
            <a:ahLst/>
            <a:cxnLst/>
            <a:rect r="r" b="b" t="t" l="l"/>
            <a:pathLst>
              <a:path h="3026968" w="3026968">
                <a:moveTo>
                  <a:pt x="0" y="0"/>
                </a:moveTo>
                <a:lnTo>
                  <a:pt x="3026968" y="0"/>
                </a:lnTo>
                <a:lnTo>
                  <a:pt x="3026968" y="3026967"/>
                </a:lnTo>
                <a:lnTo>
                  <a:pt x="0" y="3026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23211" y="3791075"/>
            <a:ext cx="3584619" cy="4171812"/>
            <a:chOff x="0" y="0"/>
            <a:chExt cx="1242401" cy="14459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2401" cy="1445918"/>
            </a:xfrm>
            <a:custGeom>
              <a:avLst/>
              <a:gdLst/>
              <a:ahLst/>
              <a:cxnLst/>
              <a:rect r="r" b="b" t="t" l="l"/>
              <a:pathLst>
                <a:path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77619" y="3825593"/>
            <a:ext cx="3584619" cy="4171812"/>
            <a:chOff x="0" y="0"/>
            <a:chExt cx="1242401" cy="14459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2401" cy="1445918"/>
            </a:xfrm>
            <a:custGeom>
              <a:avLst/>
              <a:gdLst/>
              <a:ahLst/>
              <a:cxnLst/>
              <a:rect r="r" b="b" t="t" l="l"/>
              <a:pathLst>
                <a:path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289158" y="3860111"/>
            <a:ext cx="3584619" cy="4171812"/>
            <a:chOff x="0" y="0"/>
            <a:chExt cx="1242401" cy="14459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2401" cy="1445918"/>
            </a:xfrm>
            <a:custGeom>
              <a:avLst/>
              <a:gdLst/>
              <a:ahLst/>
              <a:cxnLst/>
              <a:rect r="r" b="b" t="t" l="l"/>
              <a:pathLst>
                <a:path h="1445918" w="1242401">
                  <a:moveTo>
                    <a:pt x="51834" y="0"/>
                  </a:moveTo>
                  <a:lnTo>
                    <a:pt x="1190567" y="0"/>
                  </a:lnTo>
                  <a:cubicBezTo>
                    <a:pt x="1219194" y="0"/>
                    <a:pt x="1242401" y="23207"/>
                    <a:pt x="1242401" y="51834"/>
                  </a:cubicBezTo>
                  <a:lnTo>
                    <a:pt x="1242401" y="1394083"/>
                  </a:lnTo>
                  <a:cubicBezTo>
                    <a:pt x="1242401" y="1422711"/>
                    <a:pt x="1219194" y="1445918"/>
                    <a:pt x="1190567" y="1445918"/>
                  </a:cubicBezTo>
                  <a:lnTo>
                    <a:pt x="51834" y="1445918"/>
                  </a:lnTo>
                  <a:cubicBezTo>
                    <a:pt x="23207" y="1445918"/>
                    <a:pt x="0" y="1422711"/>
                    <a:pt x="0" y="1394083"/>
                  </a:cubicBezTo>
                  <a:lnTo>
                    <a:pt x="0" y="51834"/>
                  </a:lnTo>
                  <a:cubicBezTo>
                    <a:pt x="0" y="23207"/>
                    <a:pt x="23207" y="0"/>
                    <a:pt x="51834" y="0"/>
                  </a:cubicBezTo>
                  <a:close/>
                </a:path>
              </a:pathLst>
            </a:custGeom>
            <a:solidFill>
              <a:srgbClr val="D1D2DB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42401" cy="14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23211" y="3791075"/>
            <a:ext cx="3507247" cy="4102776"/>
            <a:chOff x="0" y="0"/>
            <a:chExt cx="1215584" cy="14219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5584" cy="1421990"/>
            </a:xfrm>
            <a:custGeom>
              <a:avLst/>
              <a:gdLst/>
              <a:ahLst/>
              <a:cxnLst/>
              <a:rect r="r" b="b" t="t" l="l"/>
              <a:pathLst>
                <a:path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89158" y="3894630"/>
            <a:ext cx="3507247" cy="4102776"/>
            <a:chOff x="0" y="0"/>
            <a:chExt cx="1215584" cy="14219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5584" cy="1421990"/>
            </a:xfrm>
            <a:custGeom>
              <a:avLst/>
              <a:gdLst/>
              <a:ahLst/>
              <a:cxnLst/>
              <a:rect r="r" b="b" t="t" l="l"/>
              <a:pathLst>
                <a:path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077619" y="3860111"/>
            <a:ext cx="3507247" cy="4102776"/>
            <a:chOff x="0" y="0"/>
            <a:chExt cx="1215584" cy="14219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5584" cy="1421990"/>
            </a:xfrm>
            <a:custGeom>
              <a:avLst/>
              <a:gdLst/>
              <a:ahLst/>
              <a:cxnLst/>
              <a:rect r="r" b="b" t="t" l="l"/>
              <a:pathLst>
                <a:path h="1421990" w="1215584">
                  <a:moveTo>
                    <a:pt x="48563" y="0"/>
                  </a:moveTo>
                  <a:lnTo>
                    <a:pt x="1167021" y="0"/>
                  </a:lnTo>
                  <a:cubicBezTo>
                    <a:pt x="1193842" y="0"/>
                    <a:pt x="1215584" y="21742"/>
                    <a:pt x="1215584" y="48563"/>
                  </a:cubicBezTo>
                  <a:lnTo>
                    <a:pt x="1215584" y="1373427"/>
                  </a:lnTo>
                  <a:cubicBezTo>
                    <a:pt x="1215584" y="1400248"/>
                    <a:pt x="1193842" y="1421990"/>
                    <a:pt x="1167021" y="1421990"/>
                  </a:cubicBezTo>
                  <a:lnTo>
                    <a:pt x="48563" y="1421990"/>
                  </a:lnTo>
                  <a:cubicBezTo>
                    <a:pt x="21742" y="1421990"/>
                    <a:pt x="0" y="1400248"/>
                    <a:pt x="0" y="1373427"/>
                  </a:cubicBezTo>
                  <a:lnTo>
                    <a:pt x="0" y="48563"/>
                  </a:lnTo>
                  <a:cubicBezTo>
                    <a:pt x="0" y="21742"/>
                    <a:pt x="21742" y="0"/>
                    <a:pt x="48563" y="0"/>
                  </a:cubicBezTo>
                  <a:close/>
                </a:path>
              </a:pathLst>
            </a:custGeom>
            <a:solidFill>
              <a:srgbClr val="F0F2F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15584" cy="1460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745297" y="2167680"/>
            <a:ext cx="10797406" cy="80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8"/>
              </a:lnSpc>
            </a:pPr>
            <a:r>
              <a:rPr lang="en-US" b="true" sz="57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  <a:r>
              <a:rPr lang="en-US" b="true" sz="5700">
                <a:solidFill>
                  <a:srgbClr val="FFB02C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INTEGRANTES DEL PROYECTO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61674" y="4616430"/>
            <a:ext cx="2830322" cy="29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MAURICIO CABRERA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79755" y="4616430"/>
            <a:ext cx="2937478" cy="29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ARIEL ROA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66307" y="4616430"/>
            <a:ext cx="2830322" cy="29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2100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BASTIAN BARRERA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61898" y="5459237"/>
            <a:ext cx="3357359" cy="130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JP Y PG</a:t>
            </a:r>
          </a:p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Funciones desepeñadas: Dirigir proyecto y Programacion</a:t>
            </a:r>
          </a:p>
        </p:txBody>
      </p:sp>
      <p:sp>
        <p:nvSpPr>
          <p:cNvPr name="Freeform 28" id="28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7152563" y="5301229"/>
            <a:ext cx="3357359" cy="161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PG</a:t>
            </a:r>
          </a:p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Funciones desepeñadas: Programacion, Documentacion y Arquitectura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64102" y="5459237"/>
            <a:ext cx="3357359" cy="130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QA</a:t>
            </a:r>
          </a:p>
          <a:p>
            <a:pPr algn="ctr">
              <a:lnSpc>
                <a:spcPts val="2521"/>
              </a:lnSpc>
            </a:pPr>
            <a:r>
              <a:rPr lang="en-US" sz="2101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Funciones desepeñadas: Pruebas(test) y Documentacion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461302" y="-223625"/>
            <a:ext cx="7749001" cy="10510625"/>
          </a:xfrm>
          <a:custGeom>
            <a:avLst/>
            <a:gdLst/>
            <a:ahLst/>
            <a:cxnLst/>
            <a:rect r="r" b="b" t="t" l="l"/>
            <a:pathLst>
              <a:path h="10510625" w="7749001">
                <a:moveTo>
                  <a:pt x="7749001" y="0"/>
                </a:moveTo>
                <a:lnTo>
                  <a:pt x="0" y="0"/>
                </a:lnTo>
                <a:lnTo>
                  <a:pt x="0" y="10510625"/>
                </a:lnTo>
                <a:lnTo>
                  <a:pt x="7749001" y="10510625"/>
                </a:lnTo>
                <a:lnTo>
                  <a:pt x="77490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5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682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9302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772825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377978" y="958481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3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3" y="0"/>
                </a:lnTo>
                <a:lnTo>
                  <a:pt x="2789693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559302" y="8628401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8950" y="5681638"/>
            <a:ext cx="3576662" cy="3576662"/>
          </a:xfrm>
          <a:custGeom>
            <a:avLst/>
            <a:gdLst/>
            <a:ahLst/>
            <a:cxnLst/>
            <a:rect r="r" b="b" t="t" l="l"/>
            <a:pathLst>
              <a:path h="3576662" w="3576662">
                <a:moveTo>
                  <a:pt x="0" y="0"/>
                </a:moveTo>
                <a:lnTo>
                  <a:pt x="3576662" y="0"/>
                </a:lnTo>
                <a:lnTo>
                  <a:pt x="3576662" y="3576662"/>
                </a:lnTo>
                <a:lnTo>
                  <a:pt x="0" y="3576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1841" y="1233679"/>
            <a:ext cx="4230880" cy="4045315"/>
          </a:xfrm>
          <a:custGeom>
            <a:avLst/>
            <a:gdLst/>
            <a:ahLst/>
            <a:cxnLst/>
            <a:rect r="r" b="b" t="t" l="l"/>
            <a:pathLst>
              <a:path h="4045315" w="4230880">
                <a:moveTo>
                  <a:pt x="0" y="0"/>
                </a:moveTo>
                <a:lnTo>
                  <a:pt x="4230880" y="0"/>
                </a:lnTo>
                <a:lnTo>
                  <a:pt x="4230880" y="4045314"/>
                </a:lnTo>
                <a:lnTo>
                  <a:pt x="0" y="40453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264" t="-8682" r="-5896" b="-96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09782" y="1455465"/>
            <a:ext cx="8343079" cy="93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b="true" sz="6489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35609" y="3702372"/>
            <a:ext cx="10704988" cy="30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8"/>
              </a:lnSpc>
            </a:pPr>
            <a:r>
              <a:rPr lang="en-US" sz="2848" b="true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¿No les ha pasado que necesitan participar en una votación importante y no pueden asistir de forma presencial? </a:t>
            </a:r>
          </a:p>
          <a:p>
            <a:pPr algn="l">
              <a:lnSpc>
                <a:spcPts val="3418"/>
              </a:lnSpc>
            </a:pPr>
          </a:p>
          <a:p>
            <a:pPr algn="l">
              <a:lnSpc>
                <a:spcPts val="3418"/>
              </a:lnSpc>
            </a:pPr>
          </a:p>
          <a:p>
            <a:pPr algn="l">
              <a:lnSpc>
                <a:spcPts val="3418"/>
              </a:lnSpc>
            </a:pPr>
            <a:r>
              <a:rPr lang="en-US" sz="2848" b="true">
                <a:solidFill>
                  <a:srgbClr val="15193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¿No les ha pasado que necesitan implementar un sistema de votación para su organización, pero los software disponibles en el mercado son demasiado costosos?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19423" y="-111812"/>
            <a:ext cx="7749001" cy="10510625"/>
          </a:xfrm>
          <a:custGeom>
            <a:avLst/>
            <a:gdLst/>
            <a:ahLst/>
            <a:cxnLst/>
            <a:rect r="r" b="b" t="t" l="l"/>
            <a:pathLst>
              <a:path h="10510625" w="7749001">
                <a:moveTo>
                  <a:pt x="7749001" y="0"/>
                </a:moveTo>
                <a:lnTo>
                  <a:pt x="0" y="0"/>
                </a:lnTo>
                <a:lnTo>
                  <a:pt x="0" y="10510624"/>
                </a:lnTo>
                <a:lnTo>
                  <a:pt x="7749001" y="10510624"/>
                </a:lnTo>
                <a:lnTo>
                  <a:pt x="77490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563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682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9302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772825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2868" y="5570299"/>
            <a:ext cx="3493368" cy="3493368"/>
          </a:xfrm>
          <a:custGeom>
            <a:avLst/>
            <a:gdLst/>
            <a:ahLst/>
            <a:cxnLst/>
            <a:rect r="r" b="b" t="t" l="l"/>
            <a:pathLst>
              <a:path h="3493368" w="3493368">
                <a:moveTo>
                  <a:pt x="0" y="0"/>
                </a:moveTo>
                <a:lnTo>
                  <a:pt x="3493368" y="0"/>
                </a:lnTo>
                <a:lnTo>
                  <a:pt x="3493368" y="3493368"/>
                </a:lnTo>
                <a:lnTo>
                  <a:pt x="0" y="34933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1995" y="1109033"/>
            <a:ext cx="4215115" cy="4034467"/>
          </a:xfrm>
          <a:custGeom>
            <a:avLst/>
            <a:gdLst/>
            <a:ahLst/>
            <a:cxnLst/>
            <a:rect r="r" b="b" t="t" l="l"/>
            <a:pathLst>
              <a:path h="4034467" w="4215115">
                <a:moveTo>
                  <a:pt x="0" y="0"/>
                </a:moveTo>
                <a:lnTo>
                  <a:pt x="4215115" y="0"/>
                </a:lnTo>
                <a:lnTo>
                  <a:pt x="4215115" y="4034467"/>
                </a:lnTo>
                <a:lnTo>
                  <a:pt x="0" y="40344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9471" t="-14307" r="-12875" b="-1351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09782" y="1455465"/>
            <a:ext cx="8343079" cy="93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b="true" sz="6489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SOLUCIÓN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76870" y="3155008"/>
            <a:ext cx="10682430" cy="491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Nuestro sistema de votaciones es accesible y seguro, diseñado para gestionar votaciones de manera remota con funcionalidades de automatización y transparencia, cuidando siempre la privacidad del voto.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15193E"/>
                </a:solidFill>
                <a:latin typeface="Codec Pro"/>
                <a:ea typeface="Codec Pro"/>
                <a:cs typeface="Codec Pro"/>
                <a:sym typeface="Codec Pro"/>
              </a:rPr>
              <a:t> Además, Salesforce ofrece 10 licencias gratuitas para organizaciones sin fines de lucro, lo que permite a las ONG implementar un sistema de votación eficiente sin los altos costos de otras soluciones.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04502" y="1627616"/>
            <a:ext cx="4973139" cy="5110182"/>
          </a:xfrm>
          <a:custGeom>
            <a:avLst/>
            <a:gdLst/>
            <a:ahLst/>
            <a:cxnLst/>
            <a:rect r="r" b="b" t="t" l="l"/>
            <a:pathLst>
              <a:path h="5110182" w="4973139">
                <a:moveTo>
                  <a:pt x="0" y="0"/>
                </a:moveTo>
                <a:lnTo>
                  <a:pt x="4973139" y="0"/>
                </a:lnTo>
                <a:lnTo>
                  <a:pt x="4973139" y="5110182"/>
                </a:lnTo>
                <a:lnTo>
                  <a:pt x="0" y="5110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033" t="-10219" r="-10112" b="-767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8698" y="1675241"/>
            <a:ext cx="11820645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OBJETIVO GENERAL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8698" y="5593020"/>
            <a:ext cx="11820645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OBJETIVO ESPECIFICO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8698" y="2732587"/>
            <a:ext cx="10088622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sz="2766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Desarrollar e implementar un sistema de votación en línea accesible, seguro y transparente para organizaciones sin fines de lucro, que permita la participación remota y garantice la privacidad del voto, con el apoyo de las licencias gratuitas de Salesforce.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7051" y="6690173"/>
            <a:ext cx="12034168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1786" indent="-345893" lvl="1">
              <a:lnSpc>
                <a:spcPts val="3845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Facilitacion voto remoto</a:t>
            </a:r>
          </a:p>
          <a:p>
            <a:pPr algn="l" marL="691786" indent="-345893" lvl="1">
              <a:lnSpc>
                <a:spcPts val="3845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Garantizar seguridad y privacidad de voto</a:t>
            </a:r>
          </a:p>
          <a:p>
            <a:pPr algn="l" marL="691786" indent="-345893" lvl="1">
              <a:lnSpc>
                <a:spcPts val="3845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Automatizar el sistema de votacion</a:t>
            </a:r>
          </a:p>
          <a:p>
            <a:pPr algn="l" marL="691786" indent="-345893" lvl="1">
              <a:lnSpc>
                <a:spcPts val="3845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Ofrecer un sistema transparente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2149" y="1156658"/>
            <a:ext cx="11820645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ALCANCES Y LIMITACIONES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77902" y="3437358"/>
            <a:ext cx="3445669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ALCANCES 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3852" y="4465244"/>
            <a:ext cx="8733769" cy="617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0690" indent="-285345" lvl="1">
              <a:lnSpc>
                <a:spcPts val="6608"/>
              </a:lnSpc>
              <a:buFont typeface="Arial"/>
              <a:buChar char="•"/>
            </a:pPr>
            <a:r>
              <a:rPr lang="en-US" sz="2643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DESARROLLAR UN SISTEMA DE VOTACIONES</a:t>
            </a:r>
          </a:p>
          <a:p>
            <a:pPr algn="ctr">
              <a:lnSpc>
                <a:spcPts val="6608"/>
              </a:lnSpc>
            </a:pPr>
            <a:r>
              <a:rPr lang="en-US" sz="2643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       CON SALESFORCE</a:t>
            </a:r>
          </a:p>
          <a:p>
            <a:pPr algn="ctr" marL="570690" indent="-285345" lvl="1">
              <a:lnSpc>
                <a:spcPts val="6608"/>
              </a:lnSpc>
              <a:buFont typeface="Arial"/>
              <a:buChar char="•"/>
            </a:pPr>
            <a:r>
              <a:rPr lang="en-US" sz="2643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 GESTIÓN DE USUARIOS EN LA PLATAFORMA </a:t>
            </a:r>
          </a:p>
          <a:p>
            <a:pPr algn="ctr" marL="570690" indent="-285345" lvl="1">
              <a:lnSpc>
                <a:spcPts val="6608"/>
              </a:lnSpc>
              <a:buFont typeface="Arial"/>
              <a:buChar char="•"/>
            </a:pPr>
            <a:r>
              <a:rPr lang="en-US" sz="2643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NOTIFICACIONES INSTANTÁNEAS POR CORREO</a:t>
            </a:r>
          </a:p>
          <a:p>
            <a:pPr algn="ctr" marL="570690" indent="-285345" lvl="1">
              <a:lnSpc>
                <a:spcPts val="6608"/>
              </a:lnSpc>
              <a:buFont typeface="Arial"/>
              <a:buChar char="•"/>
            </a:pPr>
            <a:r>
              <a:rPr lang="en-US" sz="2643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DISPONIBILIDAD CONTINUA 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551869" y="3604466"/>
            <a:ext cx="7961114" cy="153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6"/>
              </a:lnSpc>
              <a:spcBef>
                <a:spcPct val="0"/>
              </a:spcBef>
            </a:pPr>
            <a:r>
              <a:rPr lang="en-US" b="true" sz="4283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 LIMITACIONES DEL PROYECTO</a:t>
            </a:r>
          </a:p>
          <a:p>
            <a:pPr algn="ctr">
              <a:lnSpc>
                <a:spcPts val="599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665784" y="5099588"/>
            <a:ext cx="5733283" cy="347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LIMITACIONES EN LA PLATAFORMA SALESFORCE EN SUS DEPENDENCIAS</a:t>
            </a:r>
          </a:p>
          <a:p>
            <a:pPr algn="l" marL="604516" indent="-302258" lvl="1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F0F2FD"/>
                </a:solidFill>
                <a:latin typeface="Codec Pro"/>
                <a:ea typeface="Codec Pro"/>
                <a:cs typeface="Codec Pro"/>
                <a:sym typeface="Codec Pro"/>
              </a:rPr>
              <a:t>PRESUPUESTO LIMITADO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682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559302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72825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50054" y="2110530"/>
            <a:ext cx="7360939" cy="7268927"/>
          </a:xfrm>
          <a:custGeom>
            <a:avLst/>
            <a:gdLst/>
            <a:ahLst/>
            <a:cxnLst/>
            <a:rect r="r" b="b" t="t" l="l"/>
            <a:pathLst>
              <a:path h="7268927" w="7360939">
                <a:moveTo>
                  <a:pt x="0" y="0"/>
                </a:moveTo>
                <a:lnTo>
                  <a:pt x="7360938" y="0"/>
                </a:lnTo>
                <a:lnTo>
                  <a:pt x="7360938" y="7268927"/>
                </a:lnTo>
                <a:lnTo>
                  <a:pt x="0" y="7268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55310" y="936337"/>
            <a:ext cx="11977381" cy="168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b="true" sz="6399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METODOLOGÍA TRADICIONAL</a:t>
            </a:r>
          </a:p>
          <a:p>
            <a:pPr algn="l">
              <a:lnSpc>
                <a:spcPts val="601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95568"/>
            <a:ext cx="7421354" cy="563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Secuencial y lineal</a:t>
            </a:r>
          </a:p>
          <a:p>
            <a:pPr algn="l">
              <a:lnSpc>
                <a:spcPts val="3680"/>
              </a:lnSpc>
            </a:pPr>
          </a:p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Requisitos definidos desde el principio</a:t>
            </a:r>
          </a:p>
          <a:p>
            <a:pPr algn="l">
              <a:lnSpc>
                <a:spcPts val="3680"/>
              </a:lnSpc>
            </a:pPr>
          </a:p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Enfoque basado en documentación</a:t>
            </a:r>
          </a:p>
          <a:p>
            <a:pPr algn="l">
              <a:lnSpc>
                <a:spcPts val="3680"/>
              </a:lnSpc>
            </a:pPr>
          </a:p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Poco margen para cambios</a:t>
            </a:r>
          </a:p>
          <a:p>
            <a:pPr algn="l">
              <a:lnSpc>
                <a:spcPts val="3680"/>
              </a:lnSpc>
            </a:pPr>
          </a:p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Énfasis en la planificación inicial</a:t>
            </a:r>
          </a:p>
          <a:p>
            <a:pPr algn="l">
              <a:lnSpc>
                <a:spcPts val="3680"/>
              </a:lnSpc>
            </a:pPr>
          </a:p>
          <a:p>
            <a:pPr algn="l" marL="662110" indent="-331055" lvl="1">
              <a:lnSpc>
                <a:spcPts val="3680"/>
              </a:lnSpc>
              <a:buFont typeface="Arial"/>
              <a:buChar char="•"/>
            </a:pPr>
            <a:r>
              <a:rPr lang="en-US" b="true" sz="306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Enfoque Orientado a resultados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19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3" y="0"/>
                </a:lnTo>
                <a:lnTo>
                  <a:pt x="2789693" y="1658599"/>
                </a:lnTo>
                <a:lnTo>
                  <a:pt x="0" y="1658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0994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0" y="0"/>
                </a:moveTo>
                <a:lnTo>
                  <a:pt x="2789692" y="0"/>
                </a:lnTo>
                <a:lnTo>
                  <a:pt x="2789692" y="1658600"/>
                </a:lnTo>
                <a:lnTo>
                  <a:pt x="0" y="165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7471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0" y="0"/>
                </a:moveTo>
                <a:lnTo>
                  <a:pt x="2362646" y="0"/>
                </a:lnTo>
                <a:lnTo>
                  <a:pt x="2362646" y="1404701"/>
                </a:lnTo>
                <a:lnTo>
                  <a:pt x="0" y="1404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682795" y="9177967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559302" y="8234368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2" y="0"/>
                </a:lnTo>
                <a:lnTo>
                  <a:pt x="2789692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72825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61188" y="2194970"/>
            <a:ext cx="12698121" cy="7063330"/>
          </a:xfrm>
          <a:custGeom>
            <a:avLst/>
            <a:gdLst/>
            <a:ahLst/>
            <a:cxnLst/>
            <a:rect r="r" b="b" t="t" l="l"/>
            <a:pathLst>
              <a:path h="7063330" w="12698121">
                <a:moveTo>
                  <a:pt x="0" y="0"/>
                </a:moveTo>
                <a:lnTo>
                  <a:pt x="12698121" y="0"/>
                </a:lnTo>
                <a:lnTo>
                  <a:pt x="12698121" y="7063330"/>
                </a:lnTo>
                <a:lnTo>
                  <a:pt x="0" y="7063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18205" y="1029709"/>
            <a:ext cx="11820645" cy="9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F0F2FD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CRONOGRAMA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682795" y="-549566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599"/>
                </a:lnTo>
                <a:lnTo>
                  <a:pt x="2789692" y="1658599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559302" y="451930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2" y="0"/>
                </a:moveTo>
                <a:lnTo>
                  <a:pt x="0" y="0"/>
                </a:lnTo>
                <a:lnTo>
                  <a:pt x="0" y="1658600"/>
                </a:lnTo>
                <a:lnTo>
                  <a:pt x="2789692" y="1658600"/>
                </a:lnTo>
                <a:lnTo>
                  <a:pt x="278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72825" y="-422617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0"/>
                </a:moveTo>
                <a:lnTo>
                  <a:pt x="0" y="0"/>
                </a:lnTo>
                <a:lnTo>
                  <a:pt x="0" y="1404701"/>
                </a:lnTo>
                <a:lnTo>
                  <a:pt x="2362646" y="1404701"/>
                </a:lnTo>
                <a:lnTo>
                  <a:pt x="23626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480373" y="9813544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3" y="1658600"/>
                </a:moveTo>
                <a:lnTo>
                  <a:pt x="0" y="1658600"/>
                </a:lnTo>
                <a:lnTo>
                  <a:pt x="0" y="0"/>
                </a:lnTo>
                <a:lnTo>
                  <a:pt x="2789693" y="0"/>
                </a:lnTo>
                <a:lnTo>
                  <a:pt x="2789693" y="16586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259300" y="8154945"/>
            <a:ext cx="2789693" cy="1658599"/>
          </a:xfrm>
          <a:custGeom>
            <a:avLst/>
            <a:gdLst/>
            <a:ahLst/>
            <a:cxnLst/>
            <a:rect r="r" b="b" t="t" l="l"/>
            <a:pathLst>
              <a:path h="1658599" w="2789693">
                <a:moveTo>
                  <a:pt x="2789693" y="1658599"/>
                </a:moveTo>
                <a:lnTo>
                  <a:pt x="0" y="1658599"/>
                </a:lnTo>
                <a:lnTo>
                  <a:pt x="0" y="0"/>
                </a:lnTo>
                <a:lnTo>
                  <a:pt x="2789693" y="0"/>
                </a:lnTo>
                <a:lnTo>
                  <a:pt x="2789693" y="16585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559302" y="9238143"/>
            <a:ext cx="2362646" cy="1404701"/>
          </a:xfrm>
          <a:custGeom>
            <a:avLst/>
            <a:gdLst/>
            <a:ahLst/>
            <a:cxnLst/>
            <a:rect r="r" b="b" t="t" l="l"/>
            <a:pathLst>
              <a:path h="1404701" w="2362646">
                <a:moveTo>
                  <a:pt x="2362646" y="1404701"/>
                </a:moveTo>
                <a:lnTo>
                  <a:pt x="0" y="1404701"/>
                </a:lnTo>
                <a:lnTo>
                  <a:pt x="0" y="0"/>
                </a:lnTo>
                <a:lnTo>
                  <a:pt x="2362646" y="0"/>
                </a:lnTo>
                <a:lnTo>
                  <a:pt x="2362646" y="14047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00520" y="264813"/>
            <a:ext cx="1163234" cy="1361231"/>
          </a:xfrm>
          <a:custGeom>
            <a:avLst/>
            <a:gdLst/>
            <a:ahLst/>
            <a:cxnLst/>
            <a:rect r="r" b="b" t="t" l="l"/>
            <a:pathLst>
              <a:path h="1361231" w="1163234">
                <a:moveTo>
                  <a:pt x="0" y="0"/>
                </a:moveTo>
                <a:lnTo>
                  <a:pt x="1163234" y="0"/>
                </a:lnTo>
                <a:lnTo>
                  <a:pt x="1163234" y="1361231"/>
                </a:lnTo>
                <a:lnTo>
                  <a:pt x="0" y="1361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2780" y="1785888"/>
            <a:ext cx="15146521" cy="8027656"/>
          </a:xfrm>
          <a:custGeom>
            <a:avLst/>
            <a:gdLst/>
            <a:ahLst/>
            <a:cxnLst/>
            <a:rect r="r" b="b" t="t" l="l"/>
            <a:pathLst>
              <a:path h="8027656" w="15146521">
                <a:moveTo>
                  <a:pt x="0" y="0"/>
                </a:moveTo>
                <a:lnTo>
                  <a:pt x="15146522" y="0"/>
                </a:lnTo>
                <a:lnTo>
                  <a:pt x="15146522" y="8027656"/>
                </a:lnTo>
                <a:lnTo>
                  <a:pt x="0" y="8027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21859" y="499555"/>
            <a:ext cx="6444281" cy="93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0"/>
              </a:lnSpc>
            </a:pPr>
            <a:r>
              <a:rPr lang="en-US" sz="6489" b="true">
                <a:solidFill>
                  <a:srgbClr val="15193E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ARQUITECTURA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DAGGDiPN1-c</dc:identifier>
  <dcterms:modified xsi:type="dcterms:W3CDTF">2011-08-01T06:04:30Z</dcterms:modified>
  <cp:revision>1</cp:revision>
  <dc:title>Azul Isométrico Elementos y Maquetas Tecnología en la Educación Presentación de Tecnología</dc:title>
</cp:coreProperties>
</file>