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Roboto Thin"/>
      <p:regular r:id="rId15"/>
      <p:bold r:id="rId16"/>
      <p:italic r:id="rId17"/>
      <p:boldItalic r:id="rId18"/>
    </p:embeddedFont>
    <p:embeddedFont>
      <p:font typeface="Didact Gothic"/>
      <p:regular r:id="rId19"/>
    </p:embeddedFont>
    <p:embeddedFont>
      <p:font typeface="Roboto Mono Thin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Bree Serif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1LzywqBC1KwuapfzxrDcB6ouV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Thin-regular.fntdata"/><Relationship Id="rId22" Type="http://schemas.openxmlformats.org/officeDocument/2006/relationships/font" Target="fonts/RobotoMonoThin-italic.fntdata"/><Relationship Id="rId21" Type="http://schemas.openxmlformats.org/officeDocument/2006/relationships/font" Target="fonts/RobotoMonoThin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MonoTh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BreeSerif-regular.fntdata"/><Relationship Id="rId27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Black-bold.fntdata"/><Relationship Id="rId12" Type="http://schemas.openxmlformats.org/officeDocument/2006/relationships/slide" Target="slides/slide8.xml"/><Relationship Id="rId15" Type="http://schemas.openxmlformats.org/officeDocument/2006/relationships/font" Target="fonts/RobotoThin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DidactGothic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d7c98434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fd7c98434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11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5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6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d7c984347_0_13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738749" y="2005498"/>
            <a:ext cx="4148287" cy="9620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chemeClr val="accent1"/>
                </a:solidFill>
              </a:rPr>
              <a:t>Capstone </a:t>
            </a:r>
            <a:br>
              <a:rPr lang="es">
                <a:solidFill>
                  <a:schemeClr val="accent1"/>
                </a:solidFill>
              </a:rPr>
            </a:br>
            <a:r>
              <a:rPr lang="es">
                <a:solidFill>
                  <a:schemeClr val="accent1"/>
                </a:solidFill>
              </a:rPr>
              <a:t>Propuesta de proyecto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5502313" y="3105477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Docente: Viviana Marcela Soto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Integrantes: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Mauricio Cabrera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Ariel Roa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Bastian Barrera</a:t>
            </a: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69" name="Google Shape;169;p2"/>
          <p:cNvSpPr txBox="1"/>
          <p:nvPr>
            <p:ph idx="7" type="subTitle"/>
          </p:nvPr>
        </p:nvSpPr>
        <p:spPr>
          <a:xfrm>
            <a:off x="435550" y="2333900"/>
            <a:ext cx="31695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>
                <a:solidFill>
                  <a:schemeClr val="accent1"/>
                </a:solidFill>
              </a:rPr>
              <a:t>Las ONG juegan un papel clave, gestionando grandes cantidades de datos sobre donantes, beneficiarios y proyectos, muchas veces enfrentan muchas limitaciones </a:t>
            </a:r>
            <a:r>
              <a:rPr lang="es">
                <a:solidFill>
                  <a:schemeClr val="accent1"/>
                </a:solidFill>
              </a:rPr>
              <a:t>tecnológicas</a:t>
            </a:r>
            <a:r>
              <a:rPr lang="es">
                <a:solidFill>
                  <a:schemeClr val="accent1"/>
                </a:solidFill>
              </a:rPr>
              <a:t> en este caso en un sistema de votaciones.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>
                <a:solidFill>
                  <a:schemeClr val="accent1"/>
                </a:solidFill>
              </a:rPr>
              <a:t>Salesforce ofrece 10 Licencias gratuitas mensuales a ONG, que facilita la </a:t>
            </a:r>
            <a:r>
              <a:rPr lang="es">
                <a:solidFill>
                  <a:schemeClr val="accent1"/>
                </a:solidFill>
              </a:rPr>
              <a:t>digitalización</a:t>
            </a:r>
            <a:r>
              <a:rPr lang="es">
                <a:solidFill>
                  <a:schemeClr val="accent1"/>
                </a:solidFill>
              </a:rPr>
              <a:t> de sus procesos.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"/>
          <p:cNvSpPr txBox="1"/>
          <p:nvPr>
            <p:ph idx="9" type="subTitle"/>
          </p:nvPr>
        </p:nvSpPr>
        <p:spPr>
          <a:xfrm>
            <a:off x="5173413" y="2333900"/>
            <a:ext cx="30144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Pese a tener licencias gratuitas, la </a:t>
            </a:r>
            <a:r>
              <a:rPr lang="es">
                <a:solidFill>
                  <a:schemeClr val="accent1"/>
                </a:solidFill>
              </a:rPr>
              <a:t>mayoría</a:t>
            </a:r>
            <a:r>
              <a:rPr lang="es">
                <a:solidFill>
                  <a:schemeClr val="accent1"/>
                </a:solidFill>
              </a:rPr>
              <a:t> de las ONG se manejan mediante </a:t>
            </a:r>
            <a:r>
              <a:rPr lang="es">
                <a:solidFill>
                  <a:schemeClr val="accent1"/>
                </a:solidFill>
              </a:rPr>
              <a:t>tecnologías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>
                <a:solidFill>
                  <a:schemeClr val="accent1"/>
                </a:solidFill>
              </a:rPr>
              <a:t>más</a:t>
            </a:r>
            <a:r>
              <a:rPr lang="es">
                <a:solidFill>
                  <a:schemeClr val="accent1"/>
                </a:solidFill>
              </a:rPr>
              <a:t> simples para sus </a:t>
            </a:r>
            <a:r>
              <a:rPr lang="es">
                <a:solidFill>
                  <a:schemeClr val="accent1"/>
                </a:solidFill>
              </a:rPr>
              <a:t>sistemas</a:t>
            </a:r>
            <a:r>
              <a:rPr lang="es">
                <a:solidFill>
                  <a:schemeClr val="accent1"/>
                </a:solidFill>
              </a:rPr>
              <a:t> de votaciones ya sea con GOOGLE o con otro sistema </a:t>
            </a:r>
            <a:r>
              <a:rPr lang="es">
                <a:solidFill>
                  <a:schemeClr val="accent1"/>
                </a:solidFill>
              </a:rPr>
              <a:t>básico</a:t>
            </a:r>
            <a:r>
              <a:rPr lang="es">
                <a:solidFill>
                  <a:schemeClr val="accent1"/>
                </a:solidFill>
              </a:rPr>
              <a:t> para controlar sus votos. </a:t>
            </a:r>
            <a:r>
              <a:rPr lang="es">
                <a:solidFill>
                  <a:schemeClr val="accent1"/>
                </a:solidFill>
              </a:rPr>
              <a:t>Así</a:t>
            </a:r>
            <a:r>
              <a:rPr lang="es">
                <a:solidFill>
                  <a:schemeClr val="accent1"/>
                </a:solidFill>
              </a:rPr>
              <a:t> teniendo una </a:t>
            </a:r>
            <a:r>
              <a:rPr lang="es">
                <a:solidFill>
                  <a:schemeClr val="accent1"/>
                </a:solidFill>
              </a:rPr>
              <a:t>pérdida</a:t>
            </a:r>
            <a:r>
              <a:rPr lang="es">
                <a:solidFill>
                  <a:schemeClr val="accent1"/>
                </a:solidFill>
              </a:rPr>
              <a:t> de oportunidades que ofrece Salesforce y sus 10 licencias gratuitas.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1" name="Google Shape;171;p2"/>
          <p:cNvSpPr txBox="1"/>
          <p:nvPr>
            <p:ph idx="16" type="ctrTitle"/>
          </p:nvPr>
        </p:nvSpPr>
        <p:spPr>
          <a:xfrm>
            <a:off x="311711" y="2154018"/>
            <a:ext cx="22584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2000"/>
              <a:t>Contexto</a:t>
            </a:r>
            <a:endParaRPr sz="2000"/>
          </a:p>
        </p:txBody>
      </p:sp>
      <p:sp>
        <p:nvSpPr>
          <p:cNvPr id="172" name="Google Shape;172;p2"/>
          <p:cNvSpPr txBox="1"/>
          <p:nvPr>
            <p:ph idx="18" type="ctrTitle"/>
          </p:nvPr>
        </p:nvSpPr>
        <p:spPr>
          <a:xfrm>
            <a:off x="5376866" y="21803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Problemática</a:t>
            </a:r>
            <a:endParaRPr sz="2000"/>
          </a:p>
        </p:txBody>
      </p:sp>
      <p:sp>
        <p:nvSpPr>
          <p:cNvPr id="173" name="Google Shape;173;p2"/>
          <p:cNvSpPr/>
          <p:nvPr/>
        </p:nvSpPr>
        <p:spPr>
          <a:xfrm>
            <a:off x="6444841" y="1549426"/>
            <a:ext cx="347224" cy="33262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"/>
          <p:cNvSpPr/>
          <p:nvPr/>
        </p:nvSpPr>
        <p:spPr>
          <a:xfrm>
            <a:off x="1745673" y="1573491"/>
            <a:ext cx="347241" cy="378612"/>
          </a:xfrm>
          <a:custGeom>
            <a:rect b="b" l="l" r="r" t="t"/>
            <a:pathLst>
              <a:path extrusionOk="0" h="13672" w="13789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81" name="Google Shape;181;p3"/>
          <p:cNvSpPr txBox="1"/>
          <p:nvPr>
            <p:ph idx="14" type="subTitle"/>
          </p:nvPr>
        </p:nvSpPr>
        <p:spPr>
          <a:xfrm>
            <a:off x="506375" y="2714775"/>
            <a:ext cx="28890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Implementación</a:t>
            </a:r>
            <a:r>
              <a:rPr lang="es">
                <a:solidFill>
                  <a:schemeClr val="accent1"/>
                </a:solidFill>
              </a:rPr>
              <a:t> de un sistema de votaciones usando Salesforce. Aprovechando las 10 licencias gratuitas que ofrece Salesforce a las ONG, el sistema permitirá automatizar procesos clave como el seguimiento de los votos y un manejo completo de ello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2" name="Google Shape;182;p3"/>
          <p:cNvSpPr txBox="1"/>
          <p:nvPr>
            <p:ph idx="17" type="ctrTitle"/>
          </p:nvPr>
        </p:nvSpPr>
        <p:spPr>
          <a:xfrm>
            <a:off x="367875" y="247364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Solución</a:t>
            </a:r>
            <a:endParaRPr sz="2000"/>
          </a:p>
        </p:txBody>
      </p:sp>
      <p:sp>
        <p:nvSpPr>
          <p:cNvPr id="183" name="Google Shape;183;p3"/>
          <p:cNvSpPr/>
          <p:nvPr/>
        </p:nvSpPr>
        <p:spPr>
          <a:xfrm>
            <a:off x="1630992" y="1768490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3"/>
          <p:cNvSpPr txBox="1"/>
          <p:nvPr/>
        </p:nvSpPr>
        <p:spPr>
          <a:xfrm>
            <a:off x="5410308" y="2473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Grupo Objetivo</a:t>
            </a:r>
            <a:endParaRPr/>
          </a:p>
        </p:txBody>
      </p:sp>
      <p:sp>
        <p:nvSpPr>
          <p:cNvPr id="186" name="Google Shape;186;p3"/>
          <p:cNvSpPr txBox="1"/>
          <p:nvPr/>
        </p:nvSpPr>
        <p:spPr>
          <a:xfrm>
            <a:off x="4844963" y="2784625"/>
            <a:ext cx="33558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 Light"/>
              <a:buChar char="●"/>
            </a:pPr>
            <a:r>
              <a:rPr lang="es" sz="9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ONG que </a:t>
            </a:r>
            <a:r>
              <a:rPr lang="es" sz="9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utilizan</a:t>
            </a:r>
            <a:r>
              <a:rPr lang="es" sz="9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 Salesforce para gestionar sus procesos</a:t>
            </a:r>
            <a:endParaRPr sz="9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 Light"/>
              <a:buChar char="●"/>
            </a:pPr>
            <a:r>
              <a:rPr lang="es" sz="9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Miembros de ONG, que participen en procesos de </a:t>
            </a:r>
            <a:r>
              <a:rPr lang="es" sz="9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votación</a:t>
            </a:r>
            <a:r>
              <a:rPr lang="es" sz="9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9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87" name="Google Shape;187;p3"/>
          <p:cNvGrpSpPr/>
          <p:nvPr/>
        </p:nvGrpSpPr>
        <p:grpSpPr>
          <a:xfrm>
            <a:off x="6424891" y="1692333"/>
            <a:ext cx="351366" cy="422576"/>
            <a:chOff x="2790850" y="955650"/>
            <a:chExt cx="1984000" cy="2791125"/>
          </a:xfrm>
        </p:grpSpPr>
        <p:sp>
          <p:nvSpPr>
            <p:cNvPr id="188" name="Google Shape;188;p3"/>
            <p:cNvSpPr/>
            <p:nvPr/>
          </p:nvSpPr>
          <p:spPr>
            <a:xfrm>
              <a:off x="3259325" y="955650"/>
              <a:ext cx="1048750" cy="1364350"/>
            </a:xfrm>
            <a:custGeom>
              <a:rect b="b" l="l" r="r" t="t"/>
              <a:pathLst>
                <a:path extrusionOk="0" h="54574" w="4195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790850" y="2370925"/>
              <a:ext cx="1984000" cy="1375850"/>
            </a:xfrm>
            <a:custGeom>
              <a:rect b="b" l="l" r="r" t="t"/>
              <a:pathLst>
                <a:path extrusionOk="0" h="55034" w="7936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95" name="Google Shape;195;p4"/>
          <p:cNvSpPr txBox="1"/>
          <p:nvPr>
            <p:ph idx="1" type="subTitle"/>
          </p:nvPr>
        </p:nvSpPr>
        <p:spPr>
          <a:xfrm>
            <a:off x="749950" y="2596750"/>
            <a:ext cx="26841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Implementar un sistema de votaciones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dentro de Salesforce para ONG, que permita mejorar la toma de decisiones colectivas.</a:t>
            </a:r>
            <a:endParaRPr/>
          </a:p>
        </p:txBody>
      </p:sp>
      <p:sp>
        <p:nvSpPr>
          <p:cNvPr id="196" name="Google Shape;196;p4"/>
          <p:cNvSpPr txBox="1"/>
          <p:nvPr>
            <p:ph idx="3" type="subTitle"/>
          </p:nvPr>
        </p:nvSpPr>
        <p:spPr>
          <a:xfrm>
            <a:off x="4388100" y="2596750"/>
            <a:ext cx="44442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Integrar una funcionalidad de votaciones en salesforce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Automatizar el registro de votos y resultados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Asegurar la integridad y transparencia de los datos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Proveer reportes en tiempo real sobre las votaciones realizadas</a:t>
            </a:r>
            <a:endParaRPr/>
          </a:p>
        </p:txBody>
      </p:sp>
      <p:sp>
        <p:nvSpPr>
          <p:cNvPr id="197" name="Google Shape;197;p4"/>
          <p:cNvSpPr txBox="1"/>
          <p:nvPr>
            <p:ph type="ctrTitle"/>
          </p:nvPr>
        </p:nvSpPr>
        <p:spPr>
          <a:xfrm>
            <a:off x="1098068" y="2400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2000"/>
              <a:t>General</a:t>
            </a:r>
            <a:endParaRPr sz="2000"/>
          </a:p>
        </p:txBody>
      </p:sp>
      <p:sp>
        <p:nvSpPr>
          <p:cNvPr id="198" name="Google Shape;198;p4"/>
          <p:cNvSpPr txBox="1"/>
          <p:nvPr>
            <p:ph idx="5" type="ctrTitle"/>
          </p:nvPr>
        </p:nvSpPr>
        <p:spPr>
          <a:xfrm>
            <a:off x="5646225" y="1994750"/>
            <a:ext cx="2076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2000"/>
              <a:t>Específicos</a:t>
            </a:r>
            <a:endParaRPr sz="2000"/>
          </a:p>
        </p:txBody>
      </p:sp>
      <p:cxnSp>
        <p:nvCxnSpPr>
          <p:cNvPr id="199" name="Google Shape;199;p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4"/>
          <p:cNvSpPr/>
          <p:nvPr/>
        </p:nvSpPr>
        <p:spPr>
          <a:xfrm>
            <a:off x="1849174" y="1429600"/>
            <a:ext cx="573785" cy="706934"/>
          </a:xfrm>
          <a:custGeom>
            <a:rect b="b" l="l" r="r" t="t"/>
            <a:pathLst>
              <a:path extrusionOk="0" h="96247" w="82857">
                <a:moveTo>
                  <a:pt x="41483" y="24151"/>
                </a:moveTo>
                <a:cubicBezTo>
                  <a:pt x="54736" y="24151"/>
                  <a:pt x="65469" y="34939"/>
                  <a:pt x="65469" y="48137"/>
                </a:cubicBezTo>
                <a:cubicBezTo>
                  <a:pt x="65469" y="61362"/>
                  <a:pt x="54736" y="72151"/>
                  <a:pt x="41483" y="72151"/>
                </a:cubicBezTo>
                <a:cubicBezTo>
                  <a:pt x="28231" y="72151"/>
                  <a:pt x="17497" y="61362"/>
                  <a:pt x="17497" y="48137"/>
                </a:cubicBezTo>
                <a:cubicBezTo>
                  <a:pt x="17497" y="34939"/>
                  <a:pt x="28285" y="24151"/>
                  <a:pt x="41483" y="24151"/>
                </a:cubicBezTo>
                <a:close/>
                <a:moveTo>
                  <a:pt x="41439" y="1"/>
                </a:moveTo>
                <a:cubicBezTo>
                  <a:pt x="39943" y="1"/>
                  <a:pt x="38444" y="548"/>
                  <a:pt x="37239" y="1644"/>
                </a:cubicBezTo>
                <a:lnTo>
                  <a:pt x="37184" y="1698"/>
                </a:lnTo>
                <a:cubicBezTo>
                  <a:pt x="29846" y="8817"/>
                  <a:pt x="21303" y="12459"/>
                  <a:pt x="10214" y="13062"/>
                </a:cubicBezTo>
                <a:cubicBezTo>
                  <a:pt x="4902" y="13390"/>
                  <a:pt x="685" y="17771"/>
                  <a:pt x="575" y="23056"/>
                </a:cubicBezTo>
                <a:cubicBezTo>
                  <a:pt x="575" y="24151"/>
                  <a:pt x="548" y="25109"/>
                  <a:pt x="493" y="26040"/>
                </a:cubicBezTo>
                <a:lnTo>
                  <a:pt x="493" y="26205"/>
                </a:lnTo>
                <a:cubicBezTo>
                  <a:pt x="274" y="37513"/>
                  <a:pt x="0" y="51532"/>
                  <a:pt x="4683" y="64320"/>
                </a:cubicBezTo>
                <a:cubicBezTo>
                  <a:pt x="7284" y="71329"/>
                  <a:pt x="11199" y="77408"/>
                  <a:pt x="16320" y="82419"/>
                </a:cubicBezTo>
                <a:cubicBezTo>
                  <a:pt x="22179" y="88141"/>
                  <a:pt x="29846" y="92659"/>
                  <a:pt x="39101" y="95863"/>
                </a:cubicBezTo>
                <a:cubicBezTo>
                  <a:pt x="39402" y="95973"/>
                  <a:pt x="39704" y="96082"/>
                  <a:pt x="40005" y="96109"/>
                </a:cubicBezTo>
                <a:cubicBezTo>
                  <a:pt x="40470" y="96219"/>
                  <a:pt x="40908" y="96246"/>
                  <a:pt x="41374" y="96246"/>
                </a:cubicBezTo>
                <a:cubicBezTo>
                  <a:pt x="41839" y="96246"/>
                  <a:pt x="42277" y="96192"/>
                  <a:pt x="42743" y="96109"/>
                </a:cubicBezTo>
                <a:cubicBezTo>
                  <a:pt x="43071" y="96027"/>
                  <a:pt x="43400" y="95973"/>
                  <a:pt x="43674" y="95863"/>
                </a:cubicBezTo>
                <a:cubicBezTo>
                  <a:pt x="52929" y="92659"/>
                  <a:pt x="60596" y="88087"/>
                  <a:pt x="66400" y="82391"/>
                </a:cubicBezTo>
                <a:cubicBezTo>
                  <a:pt x="71548" y="77381"/>
                  <a:pt x="75436" y="71247"/>
                  <a:pt x="78037" y="64237"/>
                </a:cubicBezTo>
                <a:cubicBezTo>
                  <a:pt x="82857" y="51505"/>
                  <a:pt x="82583" y="37431"/>
                  <a:pt x="82391" y="26123"/>
                </a:cubicBezTo>
                <a:lnTo>
                  <a:pt x="82391" y="26040"/>
                </a:lnTo>
                <a:cubicBezTo>
                  <a:pt x="82364" y="25109"/>
                  <a:pt x="82309" y="24124"/>
                  <a:pt x="82282" y="23056"/>
                </a:cubicBezTo>
                <a:cubicBezTo>
                  <a:pt x="82227" y="17771"/>
                  <a:pt x="77983" y="13390"/>
                  <a:pt x="72671" y="13062"/>
                </a:cubicBezTo>
                <a:cubicBezTo>
                  <a:pt x="61609" y="12459"/>
                  <a:pt x="53011" y="8817"/>
                  <a:pt x="45700" y="1698"/>
                </a:cubicBezTo>
                <a:lnTo>
                  <a:pt x="45618" y="1644"/>
                </a:lnTo>
                <a:cubicBezTo>
                  <a:pt x="44427" y="548"/>
                  <a:pt x="42935" y="1"/>
                  <a:pt x="414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1989024" y="1628675"/>
            <a:ext cx="291610" cy="308763"/>
          </a:xfrm>
          <a:custGeom>
            <a:rect b="b" l="l" r="r" t="t"/>
            <a:pathLst>
              <a:path extrusionOk="0" h="36692" w="36692">
                <a:moveTo>
                  <a:pt x="27262" y="10022"/>
                </a:moveTo>
                <a:cubicBezTo>
                  <a:pt x="27985" y="10022"/>
                  <a:pt x="28710" y="10295"/>
                  <a:pt x="29271" y="10843"/>
                </a:cubicBezTo>
                <a:cubicBezTo>
                  <a:pt x="30367" y="11966"/>
                  <a:pt x="30367" y="13773"/>
                  <a:pt x="29244" y="14868"/>
                </a:cubicBezTo>
                <a:lnTo>
                  <a:pt x="16101" y="28011"/>
                </a:lnTo>
                <a:cubicBezTo>
                  <a:pt x="15553" y="28559"/>
                  <a:pt x="14814" y="28833"/>
                  <a:pt x="14102" y="28833"/>
                </a:cubicBezTo>
                <a:cubicBezTo>
                  <a:pt x="13390" y="28833"/>
                  <a:pt x="12678" y="28559"/>
                  <a:pt x="12131" y="28011"/>
                </a:cubicBezTo>
                <a:lnTo>
                  <a:pt x="7093" y="23000"/>
                </a:lnTo>
                <a:cubicBezTo>
                  <a:pt x="5997" y="21905"/>
                  <a:pt x="5997" y="20125"/>
                  <a:pt x="7093" y="18975"/>
                </a:cubicBezTo>
                <a:cubicBezTo>
                  <a:pt x="7640" y="18428"/>
                  <a:pt x="8359" y="18154"/>
                  <a:pt x="9081" y="18154"/>
                </a:cubicBezTo>
                <a:cubicBezTo>
                  <a:pt x="9803" y="18154"/>
                  <a:pt x="10529" y="18428"/>
                  <a:pt x="11090" y="18975"/>
                </a:cubicBezTo>
                <a:lnTo>
                  <a:pt x="14102" y="21987"/>
                </a:lnTo>
                <a:lnTo>
                  <a:pt x="25274" y="10843"/>
                </a:lnTo>
                <a:cubicBezTo>
                  <a:pt x="25821" y="10295"/>
                  <a:pt x="26540" y="10022"/>
                  <a:pt x="27262" y="10022"/>
                </a:cubicBezTo>
                <a:close/>
                <a:moveTo>
                  <a:pt x="18346" y="0"/>
                </a:moveTo>
                <a:cubicBezTo>
                  <a:pt x="8215" y="0"/>
                  <a:pt x="1" y="8214"/>
                  <a:pt x="1" y="18346"/>
                </a:cubicBezTo>
                <a:cubicBezTo>
                  <a:pt x="1" y="28477"/>
                  <a:pt x="8215" y="36691"/>
                  <a:pt x="18346" y="36691"/>
                </a:cubicBezTo>
                <a:cubicBezTo>
                  <a:pt x="28477" y="36691"/>
                  <a:pt x="36692" y="28477"/>
                  <a:pt x="36692" y="18346"/>
                </a:cubicBezTo>
                <a:cubicBezTo>
                  <a:pt x="36692" y="8214"/>
                  <a:pt x="28477" y="0"/>
                  <a:pt x="18346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6472275" y="15135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6585551" y="1627363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d7c984347_0_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Metodología Tradicional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 (Modelo Waterfall)</a:t>
            </a:r>
            <a:endParaRPr/>
          </a:p>
        </p:txBody>
      </p:sp>
      <p:sp>
        <p:nvSpPr>
          <p:cNvPr id="209" name="Google Shape;209;g2fd7c984347_0_3"/>
          <p:cNvSpPr/>
          <p:nvPr/>
        </p:nvSpPr>
        <p:spPr>
          <a:xfrm>
            <a:off x="2293016" y="2645636"/>
            <a:ext cx="4557964" cy="779241"/>
          </a:xfrm>
          <a:custGeom>
            <a:rect b="b" l="l" r="r" t="t"/>
            <a:pathLst>
              <a:path extrusionOk="0" h="48817" w="285542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fd7c984347_0_3"/>
          <p:cNvSpPr/>
          <p:nvPr/>
        </p:nvSpPr>
        <p:spPr>
          <a:xfrm>
            <a:off x="2707594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fd7c984347_0_3"/>
          <p:cNvSpPr/>
          <p:nvPr/>
        </p:nvSpPr>
        <p:spPr>
          <a:xfrm>
            <a:off x="2963999" y="2667282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fd7c984347_0_3"/>
          <p:cNvSpPr/>
          <p:nvPr/>
        </p:nvSpPr>
        <p:spPr>
          <a:xfrm>
            <a:off x="2959003" y="2002124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fd7c984347_0_3"/>
          <p:cNvSpPr/>
          <p:nvPr/>
        </p:nvSpPr>
        <p:spPr>
          <a:xfrm>
            <a:off x="2987320" y="2030426"/>
            <a:ext cx="73268" cy="73268"/>
          </a:xfrm>
          <a:custGeom>
            <a:rect b="b" l="l" r="r" t="t"/>
            <a:pathLst>
              <a:path extrusionOk="0" h="4590" w="459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fd7c984347_0_3"/>
          <p:cNvSpPr/>
          <p:nvPr/>
        </p:nvSpPr>
        <p:spPr>
          <a:xfrm>
            <a:off x="3023938" y="2122003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fd7c984347_0_3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fd7c984347_0_3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fd7c984347_0_3"/>
          <p:cNvSpPr/>
          <p:nvPr/>
        </p:nvSpPr>
        <p:spPr>
          <a:xfrm>
            <a:off x="5031941" y="2002124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fd7c984347_0_3"/>
          <p:cNvSpPr/>
          <p:nvPr/>
        </p:nvSpPr>
        <p:spPr>
          <a:xfrm>
            <a:off x="4780532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fd7c984347_0_3"/>
          <p:cNvSpPr/>
          <p:nvPr/>
        </p:nvSpPr>
        <p:spPr>
          <a:xfrm>
            <a:off x="5036937" y="2667282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fd7c984347_0_3"/>
          <p:cNvSpPr/>
          <p:nvPr/>
        </p:nvSpPr>
        <p:spPr>
          <a:xfrm>
            <a:off x="5097707" y="2067044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fd7c984347_0_3"/>
          <p:cNvSpPr/>
          <p:nvPr/>
        </p:nvSpPr>
        <p:spPr>
          <a:xfrm>
            <a:off x="5061073" y="2030426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fd7c984347_0_3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fd7c984347_0_3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fd7c984347_0_3"/>
          <p:cNvSpPr/>
          <p:nvPr/>
        </p:nvSpPr>
        <p:spPr>
          <a:xfrm>
            <a:off x="3995480" y="3937673"/>
            <a:ext cx="129887" cy="130717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fd7c984347_0_3"/>
          <p:cNvSpPr/>
          <p:nvPr/>
        </p:nvSpPr>
        <p:spPr>
          <a:xfrm>
            <a:off x="3744055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fd7c984347_0_3"/>
          <p:cNvSpPr/>
          <p:nvPr/>
        </p:nvSpPr>
        <p:spPr>
          <a:xfrm>
            <a:off x="3998800" y="3344938"/>
            <a:ext cx="119910" cy="57465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fd7c984347_0_3"/>
          <p:cNvSpPr/>
          <p:nvPr/>
        </p:nvSpPr>
        <p:spPr>
          <a:xfrm>
            <a:off x="4060415" y="3250025"/>
            <a:ext cx="16" cy="752600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flat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fd7c984347_0_3"/>
          <p:cNvSpPr/>
          <p:nvPr/>
        </p:nvSpPr>
        <p:spPr>
          <a:xfrm>
            <a:off x="4024612" y="3966821"/>
            <a:ext cx="72454" cy="72438"/>
          </a:xfrm>
          <a:custGeom>
            <a:rect b="b" l="l" r="r" t="t"/>
            <a:pathLst>
              <a:path extrusionOk="0" h="4538" w="4539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fd7c984347_0_3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fd7c984347_0_3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fd7c984347_0_3"/>
          <p:cNvSpPr/>
          <p:nvPr/>
        </p:nvSpPr>
        <p:spPr>
          <a:xfrm>
            <a:off x="6068402" y="3937673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fd7c984347_0_3"/>
          <p:cNvSpPr/>
          <p:nvPr/>
        </p:nvSpPr>
        <p:spPr>
          <a:xfrm>
            <a:off x="5816993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fd7c984347_0_3"/>
          <p:cNvSpPr/>
          <p:nvPr/>
        </p:nvSpPr>
        <p:spPr>
          <a:xfrm>
            <a:off x="6072568" y="3344938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fd7c984347_0_3"/>
          <p:cNvSpPr/>
          <p:nvPr/>
        </p:nvSpPr>
        <p:spPr>
          <a:xfrm>
            <a:off x="6134184" y="3161784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fd7c984347_0_3"/>
          <p:cNvSpPr/>
          <p:nvPr/>
        </p:nvSpPr>
        <p:spPr>
          <a:xfrm>
            <a:off x="6097550" y="3965975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fd7c984347_0_3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fd7c984347_0_3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fd7c984347_0_3"/>
          <p:cNvSpPr txBox="1"/>
          <p:nvPr>
            <p:ph idx="4294967295" type="ctrTitle"/>
          </p:nvPr>
        </p:nvSpPr>
        <p:spPr>
          <a:xfrm>
            <a:off x="1141895" y="2863900"/>
            <a:ext cx="1257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1000"/>
              <a:t>Requisitos</a:t>
            </a:r>
            <a:endParaRPr b="0" i="0" sz="10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39" name="Google Shape;239;g2fd7c984347_0_3"/>
          <p:cNvSpPr txBox="1"/>
          <p:nvPr>
            <p:ph idx="4294967295" type="ctrTitle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Diseño</a:t>
            </a:r>
            <a:endParaRPr b="0" i="0" sz="10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40" name="Google Shape;240;g2fd7c984347_0_3"/>
          <p:cNvSpPr txBox="1"/>
          <p:nvPr>
            <p:ph idx="4294967295" type="ctrTitle"/>
          </p:nvPr>
        </p:nvSpPr>
        <p:spPr>
          <a:xfrm>
            <a:off x="4559527" y="1666691"/>
            <a:ext cx="1075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Programación</a:t>
            </a:r>
            <a:endParaRPr b="0" i="0" sz="10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41" name="Google Shape;241;g2fd7c984347_0_3"/>
          <p:cNvSpPr txBox="1"/>
          <p:nvPr>
            <p:ph idx="4294967295" type="ctrTitle"/>
          </p:nvPr>
        </p:nvSpPr>
        <p:spPr>
          <a:xfrm>
            <a:off x="5611015" y="4006568"/>
            <a:ext cx="1043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Pruebas</a:t>
            </a:r>
            <a:endParaRPr b="0" i="0" sz="10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42" name="Google Shape;242;g2fd7c984347_0_3"/>
          <p:cNvSpPr txBox="1"/>
          <p:nvPr>
            <p:ph idx="4294967295" type="ctrTitle"/>
          </p:nvPr>
        </p:nvSpPr>
        <p:spPr>
          <a:xfrm>
            <a:off x="6850980" y="2863900"/>
            <a:ext cx="1405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1000"/>
              <a:t>Mantenimiento</a:t>
            </a:r>
            <a:endParaRPr b="0" i="0" sz="10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243" name="Google Shape;243;g2fd7c984347_0_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g2fd7c984347_0_3"/>
          <p:cNvSpPr txBox="1"/>
          <p:nvPr/>
        </p:nvSpPr>
        <p:spPr>
          <a:xfrm>
            <a:off x="2358886" y="1680590"/>
            <a:ext cx="1257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Análisis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Factibilidad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2" name="Google Shape;252;p5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5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9332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5"/>
          <p:cNvGrpSpPr/>
          <p:nvPr/>
        </p:nvGrpSpPr>
        <p:grpSpPr>
          <a:xfrm>
            <a:off x="905268" y="2712289"/>
            <a:ext cx="265768" cy="163730"/>
            <a:chOff x="1319675" y="2389025"/>
            <a:chExt cx="2224000" cy="1370125"/>
          </a:xfrm>
        </p:grpSpPr>
        <p:sp>
          <p:nvSpPr>
            <p:cNvPr id="257" name="Google Shape;257;p5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5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"/>
          <p:cNvSpPr txBox="1"/>
          <p:nvPr>
            <p:ph type="ctrTitle"/>
          </p:nvPr>
        </p:nvSpPr>
        <p:spPr>
          <a:xfrm>
            <a:off x="1371481" y="206723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s">
                <a:solidFill>
                  <a:schemeClr val="dk1"/>
                </a:solidFill>
              </a:rPr>
              <a:t>Duración del semestre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5"/>
          <p:cNvSpPr txBox="1"/>
          <p:nvPr>
            <p:ph idx="3" type="ctrTitle"/>
          </p:nvPr>
        </p:nvSpPr>
        <p:spPr>
          <a:xfrm>
            <a:off x="1371481" y="274254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s">
                <a:solidFill>
                  <a:schemeClr val="dk1"/>
                </a:solidFill>
              </a:rPr>
              <a:t>Recursos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 txBox="1"/>
          <p:nvPr>
            <p:ph type="ctrTitle"/>
          </p:nvPr>
        </p:nvSpPr>
        <p:spPr>
          <a:xfrm>
            <a:off x="3272250" y="1406825"/>
            <a:ext cx="259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2000"/>
              <a:t>Conclusión</a:t>
            </a:r>
            <a:endParaRPr sz="2000"/>
          </a:p>
        </p:txBody>
      </p:sp>
      <p:sp>
        <p:nvSpPr>
          <p:cNvPr id="306" name="Google Shape;306;p7"/>
          <p:cNvSpPr txBox="1"/>
          <p:nvPr>
            <p:ph idx="1" type="subTitle"/>
          </p:nvPr>
        </p:nvSpPr>
        <p:spPr>
          <a:xfrm>
            <a:off x="2324100" y="1953675"/>
            <a:ext cx="44958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61234"/>
                </a:solidFill>
                <a:latin typeface="Arial"/>
                <a:ea typeface="Arial"/>
                <a:cs typeface="Arial"/>
                <a:sym typeface="Arial"/>
              </a:rPr>
              <a:t>Al implementar un sistema de votaciones en Salesforce</a:t>
            </a:r>
            <a:endParaRPr sz="1200">
              <a:solidFill>
                <a:srgbClr val="1612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61234"/>
                </a:solidFill>
                <a:latin typeface="Arial"/>
                <a:ea typeface="Arial"/>
                <a:cs typeface="Arial"/>
                <a:sym typeface="Arial"/>
              </a:rPr>
              <a:t>automatizará y mejorará el seguimiento de los votos, aprovechando al máximo las capacidades de la plataforma de Salesforce 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"/>
          <p:cNvSpPr txBox="1"/>
          <p:nvPr>
            <p:ph type="ctrTitle"/>
          </p:nvPr>
        </p:nvSpPr>
        <p:spPr>
          <a:xfrm>
            <a:off x="4116375" y="2253750"/>
            <a:ext cx="46152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Gracias por su atención!</a:t>
            </a:r>
            <a:endParaRPr/>
          </a:p>
        </p:txBody>
      </p:sp>
      <p:grpSp>
        <p:nvGrpSpPr>
          <p:cNvPr id="312" name="Google Shape;312;p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313" name="Google Shape;313;p8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