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6858000" cy="9144000"/>
  <p:embeddedFontLst>
    <p:embeddedFont>
      <p:font typeface="Josefin Sans"/>
      <p:bold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Josefi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JosefinSans-bold.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34c8829f1_2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34c8829f1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344331659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27344331659_4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5.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1.png"/><Relationship Id="rId7" Type="http://schemas.openxmlformats.org/officeDocument/2006/relationships/image" Target="../media/image17.png"/><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6.jp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hyperlink" Target="https://github.com/arief-furqany/Bussiness-Intelegence.g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20.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83" name="Shape 83"/>
        <p:cNvGrpSpPr/>
        <p:nvPr/>
      </p:nvGrpSpPr>
      <p:grpSpPr>
        <a:xfrm>
          <a:off x="0" y="0"/>
          <a:ext cx="0" cy="0"/>
          <a:chOff x="0" y="0"/>
          <a:chExt cx="0" cy="0"/>
        </a:xfrm>
      </p:grpSpPr>
      <p:sp>
        <p:nvSpPr>
          <p:cNvPr id="84" name="Google Shape;84;p13"/>
          <p:cNvSpPr txBox="1"/>
          <p:nvPr/>
        </p:nvSpPr>
        <p:spPr>
          <a:xfrm>
            <a:off x="8923261" y="2484885"/>
            <a:ext cx="8217084" cy="5302734"/>
          </a:xfrm>
          <a:prstGeom prst="rect">
            <a:avLst/>
          </a:prstGeom>
          <a:noFill/>
          <a:ln>
            <a:noFill/>
          </a:ln>
        </p:spPr>
        <p:txBody>
          <a:bodyPr anchorCtr="0" anchor="t" bIns="0" lIns="0" spcFirstLastPara="1" rIns="0" wrap="square" tIns="0">
            <a:spAutoFit/>
          </a:bodyPr>
          <a:lstStyle/>
          <a:p>
            <a:pPr indent="0" lvl="0" marL="0" marR="0" rtl="0" algn="l">
              <a:lnSpc>
                <a:spcPct val="101987"/>
              </a:lnSpc>
              <a:spcBef>
                <a:spcPts val="0"/>
              </a:spcBef>
              <a:spcAft>
                <a:spcPts val="0"/>
              </a:spcAft>
              <a:buNone/>
            </a:pPr>
            <a:r>
              <a:rPr b="1" i="0" lang="en-US" sz="8000" u="none" cap="none" strike="noStrike">
                <a:solidFill>
                  <a:srgbClr val="F7B4A7"/>
                </a:solidFill>
                <a:latin typeface="Josefin Sans"/>
                <a:ea typeface="Josefin Sans"/>
                <a:cs typeface="Josefin Sans"/>
                <a:sym typeface="Josefin Sans"/>
              </a:rPr>
              <a:t>Analisis Pertandingan</a:t>
            </a:r>
            <a:endParaRPr b="1" i="0" sz="8000" u="none" cap="none" strike="noStrike">
              <a:solidFill>
                <a:srgbClr val="F7B4A7"/>
              </a:solidFill>
              <a:latin typeface="Josefin Sans"/>
              <a:ea typeface="Josefin Sans"/>
              <a:cs typeface="Josefin Sans"/>
              <a:sym typeface="Josefin Sans"/>
            </a:endParaRPr>
          </a:p>
          <a:p>
            <a:pPr indent="0" lvl="0" marL="0" marR="0" rtl="0" algn="l">
              <a:lnSpc>
                <a:spcPct val="101987"/>
              </a:lnSpc>
              <a:spcBef>
                <a:spcPts val="0"/>
              </a:spcBef>
              <a:spcAft>
                <a:spcPts val="0"/>
              </a:spcAft>
              <a:buNone/>
            </a:pPr>
            <a:r>
              <a:rPr b="1" i="0" lang="en-US" sz="8000" u="none" cap="none" strike="noStrike">
                <a:solidFill>
                  <a:srgbClr val="F7B4A7"/>
                </a:solidFill>
                <a:latin typeface="Josefin Sans"/>
                <a:ea typeface="Josefin Sans"/>
                <a:cs typeface="Josefin Sans"/>
                <a:sym typeface="Josefin Sans"/>
              </a:rPr>
              <a:t>Mobile Legend </a:t>
            </a:r>
            <a:endParaRPr/>
          </a:p>
          <a:p>
            <a:pPr indent="0" lvl="0" marL="0" marR="0" rtl="0" algn="l">
              <a:lnSpc>
                <a:spcPct val="101987"/>
              </a:lnSpc>
              <a:spcBef>
                <a:spcPts val="0"/>
              </a:spcBef>
              <a:spcAft>
                <a:spcPts val="0"/>
              </a:spcAft>
              <a:buNone/>
            </a:pPr>
            <a:r>
              <a:rPr b="1" i="0" lang="en-US" sz="8000" u="none" cap="none" strike="noStrike">
                <a:solidFill>
                  <a:srgbClr val="F7B4A7"/>
                </a:solidFill>
                <a:latin typeface="Josefin Sans"/>
                <a:ea typeface="Josefin Sans"/>
                <a:cs typeface="Josefin Sans"/>
                <a:sym typeface="Josefin Sans"/>
              </a:rPr>
              <a:t>Professional League (MPL) </a:t>
            </a:r>
            <a:endParaRPr/>
          </a:p>
        </p:txBody>
      </p:sp>
      <p:sp>
        <p:nvSpPr>
          <p:cNvPr id="85" name="Google Shape;85;p13"/>
          <p:cNvSpPr/>
          <p:nvPr/>
        </p:nvSpPr>
        <p:spPr>
          <a:xfrm>
            <a:off x="1182834" y="-1921745"/>
            <a:ext cx="6755642" cy="4114800"/>
          </a:xfrm>
          <a:custGeom>
            <a:rect b="b" l="l" r="r" t="t"/>
            <a:pathLst>
              <a:path extrusionOk="0" h="4114800" w="6755642">
                <a:moveTo>
                  <a:pt x="0" y="0"/>
                </a:moveTo>
                <a:lnTo>
                  <a:pt x="6755642" y="0"/>
                </a:lnTo>
                <a:lnTo>
                  <a:pt x="6755642" y="4114800"/>
                </a:lnTo>
                <a:lnTo>
                  <a:pt x="0" y="4114800"/>
                </a:lnTo>
                <a:lnTo>
                  <a:pt x="0" y="0"/>
                </a:lnTo>
                <a:close/>
              </a:path>
            </a:pathLst>
          </a:custGeom>
          <a:blipFill rotWithShape="1">
            <a:blip r:embed="rId3">
              <a:alphaModFix/>
            </a:blip>
            <a:stretch>
              <a:fillRect b="0" l="0" r="0" t="0"/>
            </a:stretch>
          </a:blipFill>
          <a:ln>
            <a:noFill/>
          </a:ln>
        </p:spPr>
      </p:sp>
      <p:sp>
        <p:nvSpPr>
          <p:cNvPr id="86" name="Google Shape;86;p13"/>
          <p:cNvSpPr/>
          <p:nvPr/>
        </p:nvSpPr>
        <p:spPr>
          <a:xfrm>
            <a:off x="6303834" y="1790711"/>
            <a:ext cx="1194327" cy="2586142"/>
          </a:xfrm>
          <a:custGeom>
            <a:rect b="b" l="l" r="r" t="t"/>
            <a:pathLst>
              <a:path extrusionOk="0" h="2586142" w="1194327">
                <a:moveTo>
                  <a:pt x="0" y="0"/>
                </a:moveTo>
                <a:lnTo>
                  <a:pt x="1194327" y="0"/>
                </a:lnTo>
                <a:lnTo>
                  <a:pt x="1194327" y="2586142"/>
                </a:lnTo>
                <a:lnTo>
                  <a:pt x="0" y="2586142"/>
                </a:lnTo>
                <a:lnTo>
                  <a:pt x="0" y="0"/>
                </a:lnTo>
                <a:close/>
              </a:path>
            </a:pathLst>
          </a:custGeom>
          <a:blipFill rotWithShape="1">
            <a:blip r:embed="rId4">
              <a:alphaModFix/>
            </a:blip>
            <a:stretch>
              <a:fillRect b="0" l="0" r="0" t="0"/>
            </a:stretch>
          </a:blipFill>
          <a:ln>
            <a:noFill/>
          </a:ln>
        </p:spPr>
      </p:sp>
      <p:sp>
        <p:nvSpPr>
          <p:cNvPr id="87" name="Google Shape;87;p13"/>
          <p:cNvSpPr/>
          <p:nvPr/>
        </p:nvSpPr>
        <p:spPr>
          <a:xfrm flipH="1">
            <a:off x="2095190" y="2021154"/>
            <a:ext cx="5357753" cy="5591583"/>
          </a:xfrm>
          <a:custGeom>
            <a:rect b="b" l="l" r="r" t="t"/>
            <a:pathLst>
              <a:path extrusionOk="0" h="5591583" w="5357753">
                <a:moveTo>
                  <a:pt x="5357753" y="0"/>
                </a:moveTo>
                <a:lnTo>
                  <a:pt x="0" y="0"/>
                </a:lnTo>
                <a:lnTo>
                  <a:pt x="0" y="5591582"/>
                </a:lnTo>
                <a:lnTo>
                  <a:pt x="5357753" y="5591582"/>
                </a:lnTo>
                <a:lnTo>
                  <a:pt x="5357753" y="0"/>
                </a:lnTo>
                <a:close/>
              </a:path>
            </a:pathLst>
          </a:custGeom>
          <a:blipFill rotWithShape="1">
            <a:blip r:embed="rId5">
              <a:alphaModFix/>
            </a:blip>
            <a:stretch>
              <a:fillRect b="0" l="0" r="0" t="0"/>
            </a:stretch>
          </a:blipFill>
          <a:ln>
            <a:noFill/>
          </a:ln>
        </p:spPr>
      </p:sp>
      <p:sp>
        <p:nvSpPr>
          <p:cNvPr id="88" name="Google Shape;88;p13"/>
          <p:cNvSpPr/>
          <p:nvPr/>
        </p:nvSpPr>
        <p:spPr>
          <a:xfrm>
            <a:off x="-947148" y="1264426"/>
            <a:ext cx="3144039" cy="2440918"/>
          </a:xfrm>
          <a:custGeom>
            <a:rect b="b" l="l" r="r" t="t"/>
            <a:pathLst>
              <a:path extrusionOk="0" h="2440918" w="3144039">
                <a:moveTo>
                  <a:pt x="0" y="0"/>
                </a:moveTo>
                <a:lnTo>
                  <a:pt x="3144040" y="0"/>
                </a:lnTo>
                <a:lnTo>
                  <a:pt x="3144040" y="2440918"/>
                </a:lnTo>
                <a:lnTo>
                  <a:pt x="0" y="2440918"/>
                </a:lnTo>
                <a:lnTo>
                  <a:pt x="0" y="0"/>
                </a:lnTo>
                <a:close/>
              </a:path>
            </a:pathLst>
          </a:custGeom>
          <a:blipFill rotWithShape="1">
            <a:blip r:embed="rId6">
              <a:alphaModFix/>
            </a:blip>
            <a:stretch>
              <a:fillRect b="0" l="0" r="0" t="0"/>
            </a:stretch>
          </a:blipFill>
          <a:ln>
            <a:noFill/>
          </a:ln>
        </p:spPr>
      </p:sp>
      <p:sp>
        <p:nvSpPr>
          <p:cNvPr id="89" name="Google Shape;89;p13"/>
          <p:cNvSpPr/>
          <p:nvPr/>
        </p:nvSpPr>
        <p:spPr>
          <a:xfrm>
            <a:off x="624872" y="5005800"/>
            <a:ext cx="1894295" cy="4252500"/>
          </a:xfrm>
          <a:custGeom>
            <a:rect b="b" l="l" r="r" t="t"/>
            <a:pathLst>
              <a:path extrusionOk="0" h="4252500" w="1894295">
                <a:moveTo>
                  <a:pt x="0" y="0"/>
                </a:moveTo>
                <a:lnTo>
                  <a:pt x="1894295" y="0"/>
                </a:lnTo>
                <a:lnTo>
                  <a:pt x="1894295" y="4252500"/>
                </a:lnTo>
                <a:lnTo>
                  <a:pt x="0" y="4252500"/>
                </a:lnTo>
                <a:lnTo>
                  <a:pt x="0" y="0"/>
                </a:lnTo>
                <a:close/>
              </a:path>
            </a:pathLst>
          </a:custGeom>
          <a:blipFill rotWithShape="1">
            <a:blip r:embed="rId7">
              <a:alphaModFix/>
            </a:blip>
            <a:stretch>
              <a:fillRect b="0" l="0" r="0" t="0"/>
            </a:stretch>
          </a:blipFill>
          <a:ln>
            <a:noFill/>
          </a:ln>
        </p:spPr>
      </p:sp>
      <p:sp>
        <p:nvSpPr>
          <p:cNvPr id="90" name="Google Shape;90;p13"/>
          <p:cNvSpPr/>
          <p:nvPr/>
        </p:nvSpPr>
        <p:spPr>
          <a:xfrm>
            <a:off x="4011803" y="7612736"/>
            <a:ext cx="3486358" cy="4114800"/>
          </a:xfrm>
          <a:custGeom>
            <a:rect b="b" l="l" r="r" t="t"/>
            <a:pathLst>
              <a:path extrusionOk="0" h="4114800" w="3486358">
                <a:moveTo>
                  <a:pt x="0" y="0"/>
                </a:moveTo>
                <a:lnTo>
                  <a:pt x="3486358" y="0"/>
                </a:lnTo>
                <a:lnTo>
                  <a:pt x="3486358" y="4114800"/>
                </a:lnTo>
                <a:lnTo>
                  <a:pt x="0" y="4114800"/>
                </a:lnTo>
                <a:lnTo>
                  <a:pt x="0" y="0"/>
                </a:lnTo>
                <a:close/>
              </a:path>
            </a:pathLst>
          </a:custGeom>
          <a:blipFill rotWithShape="1">
            <a:blip r:embed="rId8">
              <a:alphaModFix/>
            </a:blip>
            <a:stretch>
              <a:fillRect b="0" l="0" r="0" t="0"/>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65" name="Shape 165"/>
        <p:cNvGrpSpPr/>
        <p:nvPr/>
      </p:nvGrpSpPr>
      <p:grpSpPr>
        <a:xfrm>
          <a:off x="0" y="0"/>
          <a:ext cx="0" cy="0"/>
          <a:chOff x="0" y="0"/>
          <a:chExt cx="0" cy="0"/>
        </a:xfrm>
      </p:grpSpPr>
      <p:sp>
        <p:nvSpPr>
          <p:cNvPr id="166" name="Google Shape;166;p22"/>
          <p:cNvSpPr txBox="1"/>
          <p:nvPr/>
        </p:nvSpPr>
        <p:spPr>
          <a:xfrm>
            <a:off x="2799575" y="456275"/>
            <a:ext cx="16464000" cy="1308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8500">
                <a:solidFill>
                  <a:schemeClr val="lt2"/>
                </a:solidFill>
                <a:latin typeface="Josefin Sans"/>
                <a:ea typeface="Josefin Sans"/>
                <a:cs typeface="Josefin Sans"/>
                <a:sym typeface="Josefin Sans"/>
              </a:rPr>
              <a:t>Grafik Performa Finalis</a:t>
            </a:r>
            <a:endParaRPr>
              <a:solidFill>
                <a:schemeClr val="lt2"/>
              </a:solidFill>
            </a:endParaRPr>
          </a:p>
        </p:txBody>
      </p:sp>
      <p:sp>
        <p:nvSpPr>
          <p:cNvPr id="167" name="Google Shape;167;p22"/>
          <p:cNvSpPr txBox="1"/>
          <p:nvPr/>
        </p:nvSpPr>
        <p:spPr>
          <a:xfrm>
            <a:off x="650625" y="2687212"/>
            <a:ext cx="7482900" cy="664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lt2"/>
                </a:solidFill>
                <a:latin typeface="Calibri"/>
                <a:ea typeface="Calibri"/>
                <a:cs typeface="Calibri"/>
                <a:sym typeface="Calibri"/>
              </a:rPr>
              <a:t>Berdasarkan grafik disamping terlihat bahwa ONIC mengungguli EVOS dalam keseluruhan pertandingan secara statistik dan menunjukkan performa yang lebih baik, terutama pada kerjasama tim dan support (assist), kemudian diikuti oleh jumlah kill yang lebih dominan.</a:t>
            </a:r>
            <a:endParaRPr sz="2800">
              <a:solidFill>
                <a:schemeClr val="lt2"/>
              </a:solidFill>
              <a:latin typeface="Calibri"/>
              <a:ea typeface="Calibri"/>
              <a:cs typeface="Calibri"/>
              <a:sym typeface="Calibri"/>
            </a:endParaRPr>
          </a:p>
          <a:p>
            <a:pPr indent="0" lvl="0" marL="0" rtl="0" algn="l">
              <a:spcBef>
                <a:spcPts val="0"/>
              </a:spcBef>
              <a:spcAft>
                <a:spcPts val="0"/>
              </a:spcAft>
              <a:buNone/>
            </a:pPr>
            <a:r>
              <a:t/>
            </a:r>
            <a:endParaRPr sz="2800">
              <a:solidFill>
                <a:schemeClr val="lt2"/>
              </a:solidFill>
              <a:latin typeface="Calibri"/>
              <a:ea typeface="Calibri"/>
              <a:cs typeface="Calibri"/>
              <a:sym typeface="Calibri"/>
            </a:endParaRPr>
          </a:p>
          <a:p>
            <a:pPr indent="0" lvl="0" marL="0" rtl="0" algn="l">
              <a:spcBef>
                <a:spcPts val="0"/>
              </a:spcBef>
              <a:spcAft>
                <a:spcPts val="0"/>
              </a:spcAft>
              <a:buNone/>
            </a:pPr>
            <a:r>
              <a:rPr lang="en-US" sz="2800">
                <a:solidFill>
                  <a:schemeClr val="lt2"/>
                </a:solidFill>
                <a:latin typeface="Calibri"/>
                <a:ea typeface="Calibri"/>
                <a:cs typeface="Calibri"/>
                <a:sym typeface="Calibri"/>
              </a:rPr>
              <a:t>"Permainan final antara dua tim terbaik tidak hanya soal skill individual, tapi juga tentang bagaimana mereka mengelola setiap perolehan turtle, kill, defeat, dan assist dengan cerdas. Setiap langkah dan keputusan menjadi penentu kemenangan. Itulah keindahan dari persaingan tingkat atas dalam sebuah permainan yang mengandalkan strategi."</a:t>
            </a:r>
            <a:endParaRPr sz="2800">
              <a:solidFill>
                <a:schemeClr val="lt2"/>
              </a:solidFill>
              <a:latin typeface="Calibri"/>
              <a:ea typeface="Calibri"/>
              <a:cs typeface="Calibri"/>
              <a:sym typeface="Calibri"/>
            </a:endParaRPr>
          </a:p>
        </p:txBody>
      </p:sp>
      <p:pic>
        <p:nvPicPr>
          <p:cNvPr id="168" name="Google Shape;168;p22"/>
          <p:cNvPicPr preferRelativeResize="0"/>
          <p:nvPr/>
        </p:nvPicPr>
        <p:blipFill>
          <a:blip r:embed="rId3">
            <a:alphaModFix/>
          </a:blip>
          <a:stretch>
            <a:fillRect/>
          </a:stretch>
        </p:blipFill>
        <p:spPr>
          <a:xfrm>
            <a:off x="8447250" y="2687200"/>
            <a:ext cx="9269250" cy="64889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72" name="Shape 172"/>
        <p:cNvGrpSpPr/>
        <p:nvPr/>
      </p:nvGrpSpPr>
      <p:grpSpPr>
        <a:xfrm>
          <a:off x="0" y="0"/>
          <a:ext cx="0" cy="0"/>
          <a:chOff x="0" y="0"/>
          <a:chExt cx="0" cy="0"/>
        </a:xfrm>
      </p:grpSpPr>
      <p:grpSp>
        <p:nvGrpSpPr>
          <p:cNvPr id="173" name="Google Shape;173;p23"/>
          <p:cNvGrpSpPr/>
          <p:nvPr/>
        </p:nvGrpSpPr>
        <p:grpSpPr>
          <a:xfrm>
            <a:off x="946147" y="719300"/>
            <a:ext cx="17189487" cy="2571172"/>
            <a:chOff x="0" y="-140402"/>
            <a:chExt cx="18170705" cy="3428229"/>
          </a:xfrm>
        </p:grpSpPr>
        <p:sp>
          <p:nvSpPr>
            <p:cNvPr id="174" name="Google Shape;174;p23"/>
            <p:cNvSpPr txBox="1"/>
            <p:nvPr/>
          </p:nvSpPr>
          <p:spPr>
            <a:xfrm>
              <a:off x="5" y="-140402"/>
              <a:ext cx="18170700" cy="1412700"/>
            </a:xfrm>
            <a:prstGeom prst="rect">
              <a:avLst/>
            </a:prstGeom>
            <a:noFill/>
            <a:ln>
              <a:noFill/>
            </a:ln>
          </p:spPr>
          <p:txBody>
            <a:bodyPr anchorCtr="0" anchor="t" bIns="0" lIns="0" spcFirstLastPara="1" rIns="0" wrap="square" tIns="0">
              <a:spAutoFit/>
            </a:bodyPr>
            <a:lstStyle/>
            <a:p>
              <a:pPr indent="0" lvl="0" marL="0" marR="0" rtl="0" algn="l">
                <a:lnSpc>
                  <a:spcPct val="84998"/>
                </a:lnSpc>
                <a:spcBef>
                  <a:spcPts val="0"/>
                </a:spcBef>
                <a:spcAft>
                  <a:spcPts val="0"/>
                </a:spcAft>
                <a:buNone/>
              </a:pPr>
              <a:r>
                <a:rPr b="1" lang="en-US" sz="8099">
                  <a:solidFill>
                    <a:srgbClr val="2B4B82"/>
                  </a:solidFill>
                  <a:latin typeface="Josefin Sans"/>
                  <a:ea typeface="Josefin Sans"/>
                  <a:cs typeface="Josefin Sans"/>
                  <a:sym typeface="Josefin Sans"/>
                </a:rPr>
                <a:t>Player Dengan Kill Terbanyak</a:t>
              </a:r>
              <a:endParaRPr/>
            </a:p>
          </p:txBody>
        </p:sp>
        <p:sp>
          <p:nvSpPr>
            <p:cNvPr id="175" name="Google Shape;175;p23"/>
            <p:cNvSpPr txBox="1"/>
            <p:nvPr/>
          </p:nvSpPr>
          <p:spPr>
            <a:xfrm>
              <a:off x="0" y="3000427"/>
              <a:ext cx="12759300" cy="287400"/>
            </a:xfrm>
            <a:prstGeom prst="rect">
              <a:avLst/>
            </a:prstGeom>
            <a:noFill/>
            <a:ln>
              <a:noFill/>
            </a:ln>
          </p:spPr>
          <p:txBody>
            <a:bodyPr anchorCtr="0" anchor="t" bIns="0" lIns="0" spcFirstLastPara="1" rIns="0" wrap="square" tIns="0">
              <a:spAutoFit/>
            </a:bodyPr>
            <a:lstStyle/>
            <a:p>
              <a:pPr indent="0" lvl="0" marL="0" marR="0" rtl="0" algn="l">
                <a:lnSpc>
                  <a:spcPct val="169028"/>
                </a:lnSpc>
                <a:spcBef>
                  <a:spcPts val="0"/>
                </a:spcBef>
                <a:spcAft>
                  <a:spcPts val="0"/>
                </a:spcAft>
                <a:buNone/>
              </a:pPr>
              <a:r>
                <a:t/>
              </a:r>
              <a:endParaRPr/>
            </a:p>
          </p:txBody>
        </p:sp>
      </p:grpSp>
      <p:pic>
        <p:nvPicPr>
          <p:cNvPr id="176" name="Google Shape;176;p23"/>
          <p:cNvPicPr preferRelativeResize="0"/>
          <p:nvPr/>
        </p:nvPicPr>
        <p:blipFill>
          <a:blip r:embed="rId3">
            <a:alphaModFix/>
          </a:blip>
          <a:stretch>
            <a:fillRect/>
          </a:stretch>
        </p:blipFill>
        <p:spPr>
          <a:xfrm>
            <a:off x="6099869" y="3428999"/>
            <a:ext cx="11306057" cy="5224924"/>
          </a:xfrm>
          <a:prstGeom prst="rect">
            <a:avLst/>
          </a:prstGeom>
          <a:noFill/>
          <a:ln>
            <a:noFill/>
          </a:ln>
        </p:spPr>
      </p:pic>
      <p:sp>
        <p:nvSpPr>
          <p:cNvPr id="177" name="Google Shape;177;p23"/>
          <p:cNvSpPr txBox="1"/>
          <p:nvPr/>
        </p:nvSpPr>
        <p:spPr>
          <a:xfrm>
            <a:off x="756225" y="2580400"/>
            <a:ext cx="4589400" cy="68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700">
                <a:solidFill>
                  <a:schemeClr val="dk1"/>
                </a:solidFill>
                <a:latin typeface="Calibri"/>
                <a:ea typeface="Calibri"/>
                <a:cs typeface="Calibri"/>
                <a:sym typeface="Calibri"/>
              </a:rPr>
              <a:t>Data top 10 kill dalam keseluruhan pertandingan memberikan wawasan tentang pemain-pemain yang paling agresif dan efektif dalam mengeliminasi lawan. Ini mencerminkan kemampuan individu dalam menguasai hero mereka dan mengambil keuntungan dari situasi di lapangan. Namun, penting untuk tidak hanya fokus pada jumlah kill, tetapi juga memperhatikan kontribusi pemain dalam objektif permainan dan kerja sama tim secara keseluruhan.</a:t>
            </a:r>
            <a:endParaRPr sz="27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81" name="Shape 181"/>
        <p:cNvGrpSpPr/>
        <p:nvPr/>
      </p:nvGrpSpPr>
      <p:grpSpPr>
        <a:xfrm>
          <a:off x="0" y="0"/>
          <a:ext cx="0" cy="0"/>
          <a:chOff x="0" y="0"/>
          <a:chExt cx="0" cy="0"/>
        </a:xfrm>
      </p:grpSpPr>
      <p:sp>
        <p:nvSpPr>
          <p:cNvPr id="182" name="Google Shape;182;p24"/>
          <p:cNvSpPr/>
          <p:nvPr/>
        </p:nvSpPr>
        <p:spPr>
          <a:xfrm>
            <a:off x="1851762" y="1107504"/>
            <a:ext cx="3489749" cy="2861594"/>
          </a:xfrm>
          <a:custGeom>
            <a:rect b="b" l="l" r="r" t="t"/>
            <a:pathLst>
              <a:path extrusionOk="0" h="2861594" w="3489749">
                <a:moveTo>
                  <a:pt x="0" y="0"/>
                </a:moveTo>
                <a:lnTo>
                  <a:pt x="3489749" y="0"/>
                </a:lnTo>
                <a:lnTo>
                  <a:pt x="3489749" y="2861593"/>
                </a:lnTo>
                <a:lnTo>
                  <a:pt x="0" y="2861593"/>
                </a:lnTo>
                <a:lnTo>
                  <a:pt x="0" y="0"/>
                </a:lnTo>
                <a:close/>
              </a:path>
            </a:pathLst>
          </a:custGeom>
          <a:blipFill rotWithShape="1">
            <a:blip r:embed="rId3">
              <a:alphaModFix/>
            </a:blip>
            <a:stretch>
              <a:fillRect b="0" l="0" r="0" t="0"/>
            </a:stretch>
          </a:blipFill>
          <a:ln>
            <a:noFill/>
          </a:ln>
        </p:spPr>
      </p:sp>
      <p:sp>
        <p:nvSpPr>
          <p:cNvPr id="183" name="Google Shape;183;p24"/>
          <p:cNvSpPr/>
          <p:nvPr/>
        </p:nvSpPr>
        <p:spPr>
          <a:xfrm>
            <a:off x="794525" y="4342475"/>
            <a:ext cx="4826492" cy="4114800"/>
          </a:xfrm>
          <a:custGeom>
            <a:rect b="b" l="l" r="r" t="t"/>
            <a:pathLst>
              <a:path extrusionOk="0" h="4114800" w="4618653">
                <a:moveTo>
                  <a:pt x="0" y="0"/>
                </a:moveTo>
                <a:lnTo>
                  <a:pt x="4618653" y="0"/>
                </a:lnTo>
                <a:lnTo>
                  <a:pt x="4618653" y="4114800"/>
                </a:lnTo>
                <a:lnTo>
                  <a:pt x="0" y="4114800"/>
                </a:lnTo>
                <a:lnTo>
                  <a:pt x="0" y="0"/>
                </a:lnTo>
                <a:close/>
              </a:path>
            </a:pathLst>
          </a:custGeom>
          <a:blipFill rotWithShape="1">
            <a:blip r:embed="rId4">
              <a:alphaModFix/>
            </a:blip>
            <a:stretch>
              <a:fillRect b="0" l="0" r="0" t="0"/>
            </a:stretch>
          </a:blipFill>
          <a:ln>
            <a:noFill/>
          </a:ln>
        </p:spPr>
      </p:sp>
      <p:grpSp>
        <p:nvGrpSpPr>
          <p:cNvPr id="184" name="Google Shape;184;p24"/>
          <p:cNvGrpSpPr/>
          <p:nvPr/>
        </p:nvGrpSpPr>
        <p:grpSpPr>
          <a:xfrm>
            <a:off x="6137825" y="823200"/>
            <a:ext cx="11511943" cy="8631200"/>
            <a:chOff x="-3" y="-1442960"/>
            <a:chExt cx="12963900" cy="11508267"/>
          </a:xfrm>
        </p:grpSpPr>
        <p:sp>
          <p:nvSpPr>
            <p:cNvPr id="185" name="Google Shape;185;p24"/>
            <p:cNvSpPr txBox="1"/>
            <p:nvPr/>
          </p:nvSpPr>
          <p:spPr>
            <a:xfrm>
              <a:off x="-3" y="-82493"/>
              <a:ext cx="12963900" cy="10147800"/>
            </a:xfrm>
            <a:prstGeom prst="rect">
              <a:avLst/>
            </a:prstGeom>
            <a:noFill/>
            <a:ln>
              <a:noFill/>
            </a:ln>
          </p:spPr>
          <p:txBody>
            <a:bodyPr anchorCtr="0" anchor="t" bIns="0" lIns="0" spcFirstLastPara="1" rIns="0" wrap="square" tIns="0">
              <a:spAutoFit/>
            </a:bodyPr>
            <a:lstStyle/>
            <a:p>
              <a:pPr indent="-268033" lvl="1" marL="561340" marR="0" rtl="0" algn="l">
                <a:lnSpc>
                  <a:spcPct val="140015"/>
                </a:lnSpc>
                <a:spcBef>
                  <a:spcPts val="0"/>
                </a:spcBef>
                <a:spcAft>
                  <a:spcPts val="0"/>
                </a:spcAft>
                <a:buClr>
                  <a:srgbClr val="2B4B82"/>
                </a:buClr>
                <a:buSzPts val="2400"/>
                <a:buFont typeface="Arial"/>
                <a:buChar char="❏"/>
              </a:pPr>
              <a:r>
                <a:rPr b="0" i="0" lang="en-US" sz="2400" u="none" cap="none" strike="noStrike">
                  <a:solidFill>
                    <a:srgbClr val="2B4B82"/>
                  </a:solidFill>
                  <a:latin typeface="Josefin Sans"/>
                  <a:ea typeface="Josefin Sans"/>
                  <a:cs typeface="Josefin Sans"/>
                  <a:sym typeface="Josefin Sans"/>
                </a:rPr>
                <a:t>Analisis Permainan dalam </a:t>
              </a:r>
              <a:r>
                <a:rPr lang="en-US" sz="2400">
                  <a:solidFill>
                    <a:srgbClr val="2B4B82"/>
                  </a:solidFill>
                  <a:latin typeface="Josefin Sans"/>
                  <a:ea typeface="Josefin Sans"/>
                  <a:cs typeface="Josefin Sans"/>
                  <a:sym typeface="Josefin Sans"/>
                </a:rPr>
                <a:t>k</a:t>
              </a:r>
              <a:r>
                <a:rPr b="0" i="0" lang="en-US" sz="2400" u="none" cap="none" strike="noStrike">
                  <a:solidFill>
                    <a:srgbClr val="2B4B82"/>
                  </a:solidFill>
                  <a:latin typeface="Josefin Sans"/>
                  <a:ea typeface="Josefin Sans"/>
                  <a:cs typeface="Josefin Sans"/>
                  <a:sym typeface="Josefin Sans"/>
                </a:rPr>
                <a:t>ompetisi  e-sport memiliki urgensi dan manfaat yang signifikan bagi berbagai</a:t>
              </a:r>
              <a:r>
                <a:rPr lang="en-US" sz="2400">
                  <a:solidFill>
                    <a:srgbClr val="2B4B82"/>
                  </a:solidFill>
                  <a:latin typeface="Josefin Sans"/>
                  <a:ea typeface="Josefin Sans"/>
                  <a:cs typeface="Josefin Sans"/>
                  <a:sym typeface="Josefin Sans"/>
                </a:rPr>
                <a:t> orang yang terlibat secara langsung seperti Peningkatan Keterampilan Pemain,Pengembangan Strategi yang Lebih Baik dan Perbaikan Pengalaman Bermain.</a:t>
              </a:r>
              <a:endParaRPr sz="2400">
                <a:solidFill>
                  <a:srgbClr val="2B4B82"/>
                </a:solidFill>
                <a:latin typeface="Josefin Sans"/>
                <a:ea typeface="Josefin Sans"/>
                <a:cs typeface="Josefin Sans"/>
                <a:sym typeface="Josefin Sans"/>
              </a:endParaRPr>
            </a:p>
            <a:p>
              <a:pPr indent="-268033" lvl="1" marL="561340" marR="0" rtl="0" algn="l">
                <a:lnSpc>
                  <a:spcPct val="140015"/>
                </a:lnSpc>
                <a:spcBef>
                  <a:spcPts val="0"/>
                </a:spcBef>
                <a:spcAft>
                  <a:spcPts val="0"/>
                </a:spcAft>
                <a:buClr>
                  <a:srgbClr val="2B4B82"/>
                </a:buClr>
                <a:buSzPts val="2400"/>
                <a:buFont typeface="Josefin Sans"/>
                <a:buChar char="❏"/>
              </a:pPr>
              <a:r>
                <a:rPr lang="en-US" sz="2400">
                  <a:solidFill>
                    <a:srgbClr val="2B4B82"/>
                  </a:solidFill>
                  <a:latin typeface="Josefin Sans"/>
                  <a:ea typeface="Josefin Sans"/>
                  <a:cs typeface="Josefin Sans"/>
                  <a:sym typeface="Josefin Sans"/>
                </a:rPr>
                <a:t>Jumlah kill penting, tapi strategi dan peran dalam tim juga berperan besar, skill individu penting, tapi bukan satu-satunya faktor penentu kemenangan.</a:t>
              </a:r>
              <a:endParaRPr sz="2400"/>
            </a:p>
            <a:p>
              <a:pPr indent="-268033" lvl="1" marL="561340" marR="0" rtl="0" algn="l">
                <a:lnSpc>
                  <a:spcPct val="140015"/>
                </a:lnSpc>
                <a:spcBef>
                  <a:spcPts val="0"/>
                </a:spcBef>
                <a:spcAft>
                  <a:spcPts val="0"/>
                </a:spcAft>
                <a:buClr>
                  <a:srgbClr val="2B4B82"/>
                </a:buClr>
                <a:buSzPts val="2400"/>
                <a:buFont typeface="Arial"/>
                <a:buChar char="❏"/>
              </a:pPr>
              <a:r>
                <a:rPr lang="en-US" sz="2400">
                  <a:solidFill>
                    <a:srgbClr val="2B4B82"/>
                  </a:solidFill>
                  <a:latin typeface="Josefin Sans"/>
                  <a:ea typeface="Josefin Sans"/>
                  <a:cs typeface="Josefin Sans"/>
                  <a:sym typeface="Josefin Sans"/>
                </a:rPr>
                <a:t>Dari grafik yang disediakan, terlihat bahwa ONIC memiliki performa yang lebih unggul daripada EVOS dalam keseluruhan pertandingan berdasarkan statistik.</a:t>
              </a:r>
              <a:r>
                <a:rPr lang="en-US" sz="2400">
                  <a:solidFill>
                    <a:srgbClr val="2B4B82"/>
                  </a:solidFill>
                  <a:latin typeface="Josefin Sans"/>
                  <a:ea typeface="Josefin Sans"/>
                  <a:cs typeface="Josefin Sans"/>
                  <a:sym typeface="Josefin Sans"/>
                </a:rPr>
                <a:t> </a:t>
              </a:r>
              <a:endParaRPr sz="2400">
                <a:solidFill>
                  <a:srgbClr val="2B4B82"/>
                </a:solidFill>
                <a:latin typeface="Josefin Sans"/>
                <a:ea typeface="Josefin Sans"/>
                <a:cs typeface="Josefin Sans"/>
                <a:sym typeface="Josefin Sans"/>
              </a:endParaRPr>
            </a:p>
            <a:p>
              <a:pPr indent="-268033" lvl="1" marL="561340" marR="0" rtl="0" algn="l">
                <a:lnSpc>
                  <a:spcPct val="140015"/>
                </a:lnSpc>
                <a:spcBef>
                  <a:spcPts val="0"/>
                </a:spcBef>
                <a:spcAft>
                  <a:spcPts val="0"/>
                </a:spcAft>
                <a:buClr>
                  <a:srgbClr val="2B4B82"/>
                </a:buClr>
                <a:buSzPts val="2400"/>
                <a:buFont typeface="Josefin Sans"/>
                <a:buChar char="❏"/>
              </a:pPr>
              <a:r>
                <a:rPr lang="en-US" sz="2400">
                  <a:solidFill>
                    <a:srgbClr val="2B4B82"/>
                  </a:solidFill>
                  <a:latin typeface="Josefin Sans"/>
                  <a:ea typeface="Josefin Sans"/>
                  <a:cs typeface="Josefin Sans"/>
                  <a:sym typeface="Josefin Sans"/>
                </a:rPr>
                <a:t>Data "hero paling sering di pick" adalah cerminan meta permainan saat ini. Hero-hero tersebut dianggap kuat dan efektif, menjadi pilihan utama bagi pemain profesional. Data ini digunakan oleh pengembang untuk menyeimbangkan kekuatan hero dan oleh tim untuk menyusun strategi draft yang lebih baik. </a:t>
              </a:r>
              <a:endParaRPr sz="2400">
                <a:solidFill>
                  <a:srgbClr val="2B4B82"/>
                </a:solidFill>
                <a:latin typeface="Josefin Sans"/>
                <a:ea typeface="Josefin Sans"/>
                <a:cs typeface="Josefin Sans"/>
                <a:sym typeface="Josefin Sans"/>
              </a:endParaRPr>
            </a:p>
            <a:p>
              <a:pPr indent="0" lvl="0" marL="0" marR="0" rtl="0" algn="l">
                <a:lnSpc>
                  <a:spcPct val="140015"/>
                </a:lnSpc>
                <a:spcBef>
                  <a:spcPts val="0"/>
                </a:spcBef>
                <a:spcAft>
                  <a:spcPts val="0"/>
                </a:spcAft>
                <a:buNone/>
              </a:pPr>
              <a:r>
                <a:t/>
              </a:r>
              <a:endParaRPr sz="2400"/>
            </a:p>
          </p:txBody>
        </p:sp>
        <p:sp>
          <p:nvSpPr>
            <p:cNvPr id="186" name="Google Shape;186;p24"/>
            <p:cNvSpPr txBox="1"/>
            <p:nvPr/>
          </p:nvSpPr>
          <p:spPr>
            <a:xfrm>
              <a:off x="233035" y="-1442960"/>
              <a:ext cx="11774400" cy="985200"/>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1" lang="en-US" sz="4800">
                  <a:solidFill>
                    <a:srgbClr val="2B4B82"/>
                  </a:solidFill>
                  <a:latin typeface="Josefin Sans"/>
                  <a:ea typeface="Josefin Sans"/>
                  <a:cs typeface="Josefin Sans"/>
                  <a:sym typeface="Josefin Sans"/>
                </a:rPr>
                <a:t>Kesimpulan</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4DDDE"/>
        </a:solidFill>
      </p:bgPr>
    </p:bg>
    <p:spTree>
      <p:nvGrpSpPr>
        <p:cNvPr id="190" name="Shape 190"/>
        <p:cNvGrpSpPr/>
        <p:nvPr/>
      </p:nvGrpSpPr>
      <p:grpSpPr>
        <a:xfrm>
          <a:off x="0" y="0"/>
          <a:ext cx="0" cy="0"/>
          <a:chOff x="0" y="0"/>
          <a:chExt cx="0" cy="0"/>
        </a:xfrm>
      </p:grpSpPr>
      <p:grpSp>
        <p:nvGrpSpPr>
          <p:cNvPr id="191" name="Google Shape;191;p25"/>
          <p:cNvGrpSpPr/>
          <p:nvPr/>
        </p:nvGrpSpPr>
        <p:grpSpPr>
          <a:xfrm>
            <a:off x="1565150" y="4235973"/>
            <a:ext cx="7312733" cy="2314768"/>
            <a:chOff x="-11" y="1076235"/>
            <a:chExt cx="9750311" cy="3472500"/>
          </a:xfrm>
        </p:grpSpPr>
        <p:sp>
          <p:nvSpPr>
            <p:cNvPr id="192" name="Google Shape;192;p25"/>
            <p:cNvSpPr txBox="1"/>
            <p:nvPr/>
          </p:nvSpPr>
          <p:spPr>
            <a:xfrm>
              <a:off x="-11" y="1076235"/>
              <a:ext cx="9750300" cy="3472500"/>
            </a:xfrm>
            <a:prstGeom prst="rect">
              <a:avLst/>
            </a:prstGeom>
            <a:noFill/>
            <a:ln>
              <a:noFill/>
            </a:ln>
          </p:spPr>
          <p:txBody>
            <a:bodyPr anchorCtr="0" anchor="t" bIns="0" lIns="0" spcFirstLastPara="1" rIns="0" wrap="square" tIns="0">
              <a:spAutoFit/>
            </a:bodyPr>
            <a:lstStyle/>
            <a:p>
              <a:pPr indent="0" lvl="0" marL="0" marR="0" rtl="0" algn="l">
                <a:lnSpc>
                  <a:spcPct val="93987"/>
                </a:lnSpc>
                <a:spcBef>
                  <a:spcPts val="0"/>
                </a:spcBef>
                <a:spcAft>
                  <a:spcPts val="0"/>
                </a:spcAft>
                <a:buNone/>
              </a:pPr>
              <a:r>
                <a:rPr b="1" i="0" lang="en-US" sz="8000" u="none" cap="none" strike="noStrike">
                  <a:solidFill>
                    <a:srgbClr val="2B4B82"/>
                  </a:solidFill>
                  <a:latin typeface="Josefin Sans"/>
                  <a:ea typeface="Josefin Sans"/>
                  <a:cs typeface="Josefin Sans"/>
                  <a:sym typeface="Josefin Sans"/>
                </a:rPr>
                <a:t>Ada pertanyaan?</a:t>
              </a:r>
              <a:endParaRPr/>
            </a:p>
          </p:txBody>
        </p:sp>
        <p:sp>
          <p:nvSpPr>
            <p:cNvPr id="193" name="Google Shape;193;p25"/>
            <p:cNvSpPr txBox="1"/>
            <p:nvPr/>
          </p:nvSpPr>
          <p:spPr>
            <a:xfrm>
              <a:off x="0" y="3871460"/>
              <a:ext cx="9750300" cy="323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grpSp>
      <p:sp>
        <p:nvSpPr>
          <p:cNvPr id="194" name="Google Shape;194;p25"/>
          <p:cNvSpPr/>
          <p:nvPr/>
        </p:nvSpPr>
        <p:spPr>
          <a:xfrm>
            <a:off x="9728762" y="743797"/>
            <a:ext cx="7411325" cy="4635447"/>
          </a:xfrm>
          <a:custGeom>
            <a:rect b="b" l="l" r="r" t="t"/>
            <a:pathLst>
              <a:path extrusionOk="0" h="4635447" w="7411325">
                <a:moveTo>
                  <a:pt x="0" y="0"/>
                </a:moveTo>
                <a:lnTo>
                  <a:pt x="7411325" y="0"/>
                </a:lnTo>
                <a:lnTo>
                  <a:pt x="7411325" y="4635447"/>
                </a:lnTo>
                <a:lnTo>
                  <a:pt x="0" y="4635447"/>
                </a:lnTo>
                <a:lnTo>
                  <a:pt x="0" y="0"/>
                </a:lnTo>
                <a:close/>
              </a:path>
            </a:pathLst>
          </a:custGeom>
          <a:blipFill rotWithShape="1">
            <a:blip r:embed="rId3">
              <a:alphaModFix/>
            </a:blip>
            <a:stretch>
              <a:fillRect b="0" l="0" r="0" t="0"/>
            </a:stretch>
          </a:blipFill>
          <a:ln>
            <a:noFill/>
          </a:ln>
        </p:spPr>
      </p:sp>
      <p:sp>
        <p:nvSpPr>
          <p:cNvPr id="195" name="Google Shape;195;p25"/>
          <p:cNvSpPr/>
          <p:nvPr/>
        </p:nvSpPr>
        <p:spPr>
          <a:xfrm>
            <a:off x="8665100" y="8613636"/>
            <a:ext cx="4338720" cy="2713672"/>
          </a:xfrm>
          <a:custGeom>
            <a:rect b="b" l="l" r="r" t="t"/>
            <a:pathLst>
              <a:path extrusionOk="0" h="2713672" w="4338720">
                <a:moveTo>
                  <a:pt x="0" y="0"/>
                </a:moveTo>
                <a:lnTo>
                  <a:pt x="4338720" y="0"/>
                </a:lnTo>
                <a:lnTo>
                  <a:pt x="4338720" y="2713671"/>
                </a:lnTo>
                <a:lnTo>
                  <a:pt x="0" y="2713671"/>
                </a:lnTo>
                <a:lnTo>
                  <a:pt x="0" y="0"/>
                </a:lnTo>
                <a:close/>
              </a:path>
            </a:pathLst>
          </a:custGeom>
          <a:blipFill rotWithShape="1">
            <a:blip r:embed="rId3">
              <a:alphaModFix/>
            </a:blip>
            <a:stretch>
              <a:fillRect b="0" l="0" r="0" t="0"/>
            </a:stretch>
          </a:blipFill>
          <a:ln>
            <a:noFill/>
          </a:ln>
        </p:spPr>
      </p:sp>
      <p:sp>
        <p:nvSpPr>
          <p:cNvPr id="196" name="Google Shape;196;p25"/>
          <p:cNvSpPr/>
          <p:nvPr/>
        </p:nvSpPr>
        <p:spPr>
          <a:xfrm>
            <a:off x="13976014" y="7483497"/>
            <a:ext cx="3289448" cy="2057400"/>
          </a:xfrm>
          <a:custGeom>
            <a:rect b="b" l="l" r="r" t="t"/>
            <a:pathLst>
              <a:path extrusionOk="0" h="2057400" w="3289448">
                <a:moveTo>
                  <a:pt x="0" y="0"/>
                </a:moveTo>
                <a:lnTo>
                  <a:pt x="3289448" y="0"/>
                </a:lnTo>
                <a:lnTo>
                  <a:pt x="3289448" y="2057400"/>
                </a:lnTo>
                <a:lnTo>
                  <a:pt x="0" y="2057400"/>
                </a:lnTo>
                <a:lnTo>
                  <a:pt x="0" y="0"/>
                </a:lnTo>
                <a:close/>
              </a:path>
            </a:pathLst>
          </a:custGeom>
          <a:blipFill rotWithShape="1">
            <a:blip r:embed="rId3">
              <a:alphaModFix/>
            </a:blip>
            <a:stretch>
              <a:fillRect b="0" l="0" r="0" t="0"/>
            </a:stretch>
          </a:blipFill>
          <a:ln>
            <a:noFill/>
          </a:ln>
        </p:spPr>
      </p:sp>
      <p:sp>
        <p:nvSpPr>
          <p:cNvPr id="197" name="Google Shape;197;p25"/>
          <p:cNvSpPr/>
          <p:nvPr/>
        </p:nvSpPr>
        <p:spPr>
          <a:xfrm>
            <a:off x="13108248" y="4763346"/>
            <a:ext cx="3289448" cy="2057400"/>
          </a:xfrm>
          <a:custGeom>
            <a:rect b="b" l="l" r="r" t="t"/>
            <a:pathLst>
              <a:path extrusionOk="0" h="2057400" w="3289448">
                <a:moveTo>
                  <a:pt x="0" y="0"/>
                </a:moveTo>
                <a:lnTo>
                  <a:pt x="3289448" y="0"/>
                </a:lnTo>
                <a:lnTo>
                  <a:pt x="3289448" y="2057400"/>
                </a:lnTo>
                <a:lnTo>
                  <a:pt x="0" y="205740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94" name="Shape 94"/>
        <p:cNvGrpSpPr/>
        <p:nvPr/>
      </p:nvGrpSpPr>
      <p:grpSpPr>
        <a:xfrm>
          <a:off x="0" y="0"/>
          <a:ext cx="0" cy="0"/>
          <a:chOff x="0" y="0"/>
          <a:chExt cx="0" cy="0"/>
        </a:xfrm>
      </p:grpSpPr>
      <p:grpSp>
        <p:nvGrpSpPr>
          <p:cNvPr id="95" name="Google Shape;95;p14"/>
          <p:cNvGrpSpPr/>
          <p:nvPr/>
        </p:nvGrpSpPr>
        <p:grpSpPr>
          <a:xfrm>
            <a:off x="8834700" y="2733650"/>
            <a:ext cx="8592525" cy="6460321"/>
            <a:chOff x="-623419" y="1399046"/>
            <a:chExt cx="11456700" cy="8613762"/>
          </a:xfrm>
        </p:grpSpPr>
        <p:sp>
          <p:nvSpPr>
            <p:cNvPr id="96" name="Google Shape;96;p14"/>
            <p:cNvSpPr txBox="1"/>
            <p:nvPr/>
          </p:nvSpPr>
          <p:spPr>
            <a:xfrm>
              <a:off x="-253952" y="1399046"/>
              <a:ext cx="6723900" cy="16623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i="0" lang="en-US" sz="8099" u="none" cap="none" strike="noStrike">
                  <a:solidFill>
                    <a:srgbClr val="F7B4A7"/>
                  </a:solidFill>
                  <a:latin typeface="Josefin Sans"/>
                  <a:ea typeface="Josefin Sans"/>
                  <a:cs typeface="Josefin Sans"/>
                  <a:sym typeface="Josefin Sans"/>
                </a:rPr>
                <a:t>GRUP 6</a:t>
              </a:r>
              <a:endParaRPr/>
            </a:p>
          </p:txBody>
        </p:sp>
        <p:sp>
          <p:nvSpPr>
            <p:cNvPr id="97" name="Google Shape;97;p14"/>
            <p:cNvSpPr txBox="1"/>
            <p:nvPr/>
          </p:nvSpPr>
          <p:spPr>
            <a:xfrm>
              <a:off x="-623419" y="4418107"/>
              <a:ext cx="11456700" cy="5594700"/>
            </a:xfrm>
            <a:prstGeom prst="rect">
              <a:avLst/>
            </a:prstGeom>
            <a:noFill/>
            <a:ln>
              <a:noFill/>
            </a:ln>
          </p:spPr>
          <p:txBody>
            <a:bodyPr anchorCtr="0" anchor="t" bIns="0" lIns="0" spcFirstLastPara="1" rIns="0" wrap="square" tIns="0">
              <a:spAutoFit/>
            </a:bodyPr>
            <a:lstStyle/>
            <a:p>
              <a:pPr indent="-313054" lvl="1" marL="626110" marR="0" rtl="0" algn="just">
                <a:lnSpc>
                  <a:spcPct val="140000"/>
                </a:lnSpc>
                <a:spcBef>
                  <a:spcPts val="0"/>
                </a:spcBef>
                <a:spcAft>
                  <a:spcPts val="0"/>
                </a:spcAft>
                <a:buClr>
                  <a:srgbClr val="94DDDE"/>
                </a:buClr>
                <a:buSzPts val="2900"/>
                <a:buFont typeface="Arial"/>
                <a:buChar char="•"/>
              </a:pPr>
              <a:r>
                <a:rPr b="0" i="0" lang="en-US" sz="2900" u="none" cap="none" strike="noStrike">
                  <a:solidFill>
                    <a:srgbClr val="94DDDE"/>
                  </a:solidFill>
                  <a:latin typeface="Josefin Sans"/>
                  <a:ea typeface="Josefin Sans"/>
                  <a:cs typeface="Josefin Sans"/>
                  <a:sym typeface="Josefin Sans"/>
                </a:rPr>
                <a:t>Muhammad Arief Furqany (220705043)</a:t>
              </a:r>
              <a:endParaRPr/>
            </a:p>
            <a:p>
              <a:pPr indent="-313054" lvl="1" marL="626110" marR="0" rtl="0" algn="just">
                <a:lnSpc>
                  <a:spcPct val="140000"/>
                </a:lnSpc>
                <a:spcBef>
                  <a:spcPts val="0"/>
                </a:spcBef>
                <a:spcAft>
                  <a:spcPts val="0"/>
                </a:spcAft>
                <a:buClr>
                  <a:srgbClr val="94DDDE"/>
                </a:buClr>
                <a:buSzPts val="2900"/>
                <a:buFont typeface="Arial"/>
                <a:buChar char="•"/>
              </a:pPr>
              <a:r>
                <a:rPr b="0" i="0" lang="en-US" sz="2900" u="none" cap="none" strike="noStrike">
                  <a:solidFill>
                    <a:srgbClr val="94DDDE"/>
                  </a:solidFill>
                  <a:latin typeface="Josefin Sans"/>
                  <a:ea typeface="Josefin Sans"/>
                  <a:cs typeface="Josefin Sans"/>
                  <a:sym typeface="Josefin Sans"/>
                </a:rPr>
                <a:t>Wa Fhoenna Marwa Syahirah (220705057)</a:t>
              </a:r>
              <a:endParaRPr/>
            </a:p>
            <a:p>
              <a:pPr indent="-313054" lvl="1" marL="626110" marR="0" rtl="0" algn="just">
                <a:lnSpc>
                  <a:spcPct val="140000"/>
                </a:lnSpc>
                <a:spcBef>
                  <a:spcPts val="0"/>
                </a:spcBef>
                <a:spcAft>
                  <a:spcPts val="0"/>
                </a:spcAft>
                <a:buClr>
                  <a:srgbClr val="94DDDE"/>
                </a:buClr>
                <a:buSzPts val="2900"/>
                <a:buFont typeface="Arial"/>
                <a:buChar char="•"/>
              </a:pPr>
              <a:r>
                <a:rPr b="0" i="0" lang="en-US" sz="2900" u="none" cap="none" strike="noStrike">
                  <a:solidFill>
                    <a:srgbClr val="94DDDE"/>
                  </a:solidFill>
                  <a:latin typeface="Josefin Sans"/>
                  <a:ea typeface="Josefin Sans"/>
                  <a:cs typeface="Josefin Sans"/>
                  <a:sym typeface="Josefin Sans"/>
                </a:rPr>
                <a:t>Muhammad Syukur (220705058)</a:t>
              </a:r>
              <a:endParaRPr/>
            </a:p>
            <a:p>
              <a:pPr indent="-313054" lvl="1" marL="626110" marR="0" rtl="0" algn="just">
                <a:lnSpc>
                  <a:spcPct val="140000"/>
                </a:lnSpc>
                <a:spcBef>
                  <a:spcPts val="0"/>
                </a:spcBef>
                <a:spcAft>
                  <a:spcPts val="0"/>
                </a:spcAft>
                <a:buClr>
                  <a:srgbClr val="94DDDE"/>
                </a:buClr>
                <a:buSzPts val="2900"/>
                <a:buFont typeface="Arial"/>
                <a:buChar char="•"/>
              </a:pPr>
              <a:r>
                <a:rPr b="0" i="0" lang="en-US" sz="2900" u="none" cap="none" strike="noStrike">
                  <a:solidFill>
                    <a:srgbClr val="94DDDE"/>
                  </a:solidFill>
                  <a:latin typeface="Josefin Sans"/>
                  <a:ea typeface="Josefin Sans"/>
                  <a:cs typeface="Josefin Sans"/>
                  <a:sym typeface="Josefin Sans"/>
                </a:rPr>
                <a:t>Durri Munawar (220705037)</a:t>
              </a:r>
              <a:endParaRPr/>
            </a:p>
            <a:p>
              <a:pPr indent="0" lvl="1" marL="313055" marR="0" rtl="0" algn="just">
                <a:lnSpc>
                  <a:spcPct val="140000"/>
                </a:lnSpc>
                <a:spcBef>
                  <a:spcPts val="0"/>
                </a:spcBef>
                <a:spcAft>
                  <a:spcPts val="0"/>
                </a:spcAft>
                <a:buNone/>
              </a:pPr>
              <a:r>
                <a:t/>
              </a:r>
              <a:endParaRPr b="0" i="0" sz="2900" u="none" cap="none" strike="noStrike">
                <a:solidFill>
                  <a:srgbClr val="94DDDE"/>
                </a:solidFill>
                <a:latin typeface="Josefin Sans"/>
                <a:ea typeface="Josefin Sans"/>
                <a:cs typeface="Josefin Sans"/>
                <a:sym typeface="Josefin Sans"/>
              </a:endParaRPr>
            </a:p>
            <a:p>
              <a:pPr indent="-128904" lvl="1" marL="626110" marR="0" rtl="0" algn="just">
                <a:lnSpc>
                  <a:spcPct val="140000"/>
                </a:lnSpc>
                <a:spcBef>
                  <a:spcPts val="0"/>
                </a:spcBef>
                <a:spcAft>
                  <a:spcPts val="0"/>
                </a:spcAft>
                <a:buClr>
                  <a:schemeClr val="dk1"/>
                </a:buClr>
                <a:buSzPts val="2900"/>
                <a:buFont typeface="Arial"/>
                <a:buNone/>
              </a:pPr>
              <a:r>
                <a:t/>
              </a:r>
              <a:endParaRPr b="0" i="0" sz="2900" u="none" cap="none" strike="noStrike">
                <a:solidFill>
                  <a:srgbClr val="94DDDE"/>
                </a:solidFill>
                <a:latin typeface="Josefin Sans"/>
                <a:ea typeface="Josefin Sans"/>
                <a:cs typeface="Josefin Sans"/>
                <a:sym typeface="Josefin Sans"/>
              </a:endParaRPr>
            </a:p>
            <a:p>
              <a:pPr indent="0" lvl="1" marL="313055" marR="0" rtl="0" algn="just">
                <a:lnSpc>
                  <a:spcPct val="140000"/>
                </a:lnSpc>
                <a:spcBef>
                  <a:spcPts val="0"/>
                </a:spcBef>
                <a:spcAft>
                  <a:spcPts val="0"/>
                </a:spcAft>
                <a:buNone/>
              </a:pPr>
              <a:r>
                <a:t/>
              </a:r>
              <a:endParaRPr b="0" i="0" sz="2900" u="none" cap="none" strike="noStrike">
                <a:solidFill>
                  <a:srgbClr val="94DDDE"/>
                </a:solidFill>
                <a:latin typeface="Josefin Sans"/>
                <a:ea typeface="Josefin Sans"/>
                <a:cs typeface="Josefin Sans"/>
                <a:sym typeface="Josefin Sans"/>
              </a:endParaRPr>
            </a:p>
          </p:txBody>
        </p:sp>
      </p:grpSp>
      <p:sp>
        <p:nvSpPr>
          <p:cNvPr id="98" name="Google Shape;98;p14"/>
          <p:cNvSpPr/>
          <p:nvPr/>
        </p:nvSpPr>
        <p:spPr>
          <a:xfrm>
            <a:off x="1309758" y="1684366"/>
            <a:ext cx="3874545" cy="5122596"/>
          </a:xfrm>
          <a:custGeom>
            <a:rect b="b" l="l" r="r" t="t"/>
            <a:pathLst>
              <a:path extrusionOk="0" h="5122596" w="3874545">
                <a:moveTo>
                  <a:pt x="0" y="0"/>
                </a:moveTo>
                <a:lnTo>
                  <a:pt x="3874546" y="0"/>
                </a:lnTo>
                <a:lnTo>
                  <a:pt x="3874546" y="5122596"/>
                </a:lnTo>
                <a:lnTo>
                  <a:pt x="0" y="5122596"/>
                </a:lnTo>
                <a:lnTo>
                  <a:pt x="0" y="0"/>
                </a:lnTo>
                <a:close/>
              </a:path>
            </a:pathLst>
          </a:custGeom>
          <a:blipFill rotWithShape="1">
            <a:blip r:embed="rId3">
              <a:alphaModFix/>
            </a:blip>
            <a:stretch>
              <a:fillRect b="0" l="0" r="0" t="0"/>
            </a:stretch>
          </a:blipFill>
          <a:ln>
            <a:noFill/>
          </a:ln>
        </p:spPr>
      </p:sp>
      <p:sp>
        <p:nvSpPr>
          <p:cNvPr id="99" name="Google Shape;99;p14"/>
          <p:cNvSpPr/>
          <p:nvPr/>
        </p:nvSpPr>
        <p:spPr>
          <a:xfrm>
            <a:off x="2380976" y="2475095"/>
            <a:ext cx="3874545" cy="5122596"/>
          </a:xfrm>
          <a:custGeom>
            <a:rect b="b" l="l" r="r" t="t"/>
            <a:pathLst>
              <a:path extrusionOk="0" h="5122596" w="3874545">
                <a:moveTo>
                  <a:pt x="0" y="0"/>
                </a:moveTo>
                <a:lnTo>
                  <a:pt x="3874545" y="0"/>
                </a:lnTo>
                <a:lnTo>
                  <a:pt x="3874545" y="5122595"/>
                </a:lnTo>
                <a:lnTo>
                  <a:pt x="0" y="5122595"/>
                </a:lnTo>
                <a:lnTo>
                  <a:pt x="0" y="0"/>
                </a:lnTo>
                <a:close/>
              </a:path>
            </a:pathLst>
          </a:custGeom>
          <a:blipFill rotWithShape="1">
            <a:blip r:embed="rId4">
              <a:alphaModFix/>
            </a:blip>
            <a:stretch>
              <a:fillRect b="0" l="0" r="0" t="0"/>
            </a:stretch>
          </a:blipFill>
          <a:ln>
            <a:noFill/>
          </a:ln>
        </p:spPr>
      </p:sp>
      <p:sp>
        <p:nvSpPr>
          <p:cNvPr id="100" name="Google Shape;100;p14"/>
          <p:cNvSpPr/>
          <p:nvPr/>
        </p:nvSpPr>
        <p:spPr>
          <a:xfrm>
            <a:off x="3495732" y="3214319"/>
            <a:ext cx="3874545" cy="5122596"/>
          </a:xfrm>
          <a:custGeom>
            <a:rect b="b" l="l" r="r" t="t"/>
            <a:pathLst>
              <a:path extrusionOk="0" h="5122596" w="3874545">
                <a:moveTo>
                  <a:pt x="0" y="0"/>
                </a:moveTo>
                <a:lnTo>
                  <a:pt x="3874545" y="0"/>
                </a:lnTo>
                <a:lnTo>
                  <a:pt x="3874545" y="5122596"/>
                </a:lnTo>
                <a:lnTo>
                  <a:pt x="0" y="5122596"/>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pic>
        <p:nvPicPr>
          <p:cNvPr id="105" name="Google Shape;105;p15"/>
          <p:cNvPicPr preferRelativeResize="0"/>
          <p:nvPr/>
        </p:nvPicPr>
        <p:blipFill>
          <a:blip r:embed="rId4">
            <a:alphaModFix/>
          </a:blip>
          <a:stretch>
            <a:fillRect/>
          </a:stretch>
        </p:blipFill>
        <p:spPr>
          <a:xfrm>
            <a:off x="1043075" y="784450"/>
            <a:ext cx="16591526" cy="90187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4DDDE"/>
        </a:solidFill>
      </p:bgPr>
    </p:bg>
    <p:spTree>
      <p:nvGrpSpPr>
        <p:cNvPr id="109" name="Shape 109"/>
        <p:cNvGrpSpPr/>
        <p:nvPr/>
      </p:nvGrpSpPr>
      <p:grpSpPr>
        <a:xfrm>
          <a:off x="0" y="0"/>
          <a:ext cx="0" cy="0"/>
          <a:chOff x="0" y="0"/>
          <a:chExt cx="0" cy="0"/>
        </a:xfrm>
      </p:grpSpPr>
      <p:sp>
        <p:nvSpPr>
          <p:cNvPr id="110" name="Google Shape;110;p16"/>
          <p:cNvSpPr/>
          <p:nvPr/>
        </p:nvSpPr>
        <p:spPr>
          <a:xfrm>
            <a:off x="12091689" y="-392400"/>
            <a:ext cx="5131837" cy="4114800"/>
          </a:xfrm>
          <a:custGeom>
            <a:rect b="b" l="l" r="r" t="t"/>
            <a:pathLst>
              <a:path extrusionOk="0" h="4114800" w="5131837">
                <a:moveTo>
                  <a:pt x="0" y="0"/>
                </a:moveTo>
                <a:lnTo>
                  <a:pt x="5131837" y="0"/>
                </a:lnTo>
                <a:lnTo>
                  <a:pt x="5131837" y="4114800"/>
                </a:lnTo>
                <a:lnTo>
                  <a:pt x="0" y="4114800"/>
                </a:lnTo>
                <a:lnTo>
                  <a:pt x="0" y="0"/>
                </a:lnTo>
                <a:close/>
              </a:path>
            </a:pathLst>
          </a:custGeom>
          <a:blipFill rotWithShape="1">
            <a:blip r:embed="rId3">
              <a:alphaModFix/>
            </a:blip>
            <a:stretch>
              <a:fillRect b="0" l="0" r="0" t="0"/>
            </a:stretch>
          </a:blipFill>
          <a:ln>
            <a:noFill/>
          </a:ln>
        </p:spPr>
      </p:sp>
      <p:grpSp>
        <p:nvGrpSpPr>
          <p:cNvPr id="111" name="Google Shape;111;p16"/>
          <p:cNvGrpSpPr/>
          <p:nvPr/>
        </p:nvGrpSpPr>
        <p:grpSpPr>
          <a:xfrm>
            <a:off x="476875" y="1306757"/>
            <a:ext cx="9768162" cy="8766643"/>
            <a:chOff x="-989767" y="-19049"/>
            <a:chExt cx="13024217" cy="11688857"/>
          </a:xfrm>
        </p:grpSpPr>
        <p:sp>
          <p:nvSpPr>
            <p:cNvPr id="112" name="Google Shape;112;p16"/>
            <p:cNvSpPr txBox="1"/>
            <p:nvPr/>
          </p:nvSpPr>
          <p:spPr>
            <a:xfrm>
              <a:off x="-989767" y="-19049"/>
              <a:ext cx="13024200" cy="1313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6400" u="none" cap="none" strike="noStrike">
                  <a:solidFill>
                    <a:srgbClr val="31356E"/>
                  </a:solidFill>
                  <a:latin typeface="Josefin Sans"/>
                  <a:ea typeface="Josefin Sans"/>
                  <a:cs typeface="Josefin Sans"/>
                  <a:sym typeface="Josefin Sans"/>
                </a:rPr>
                <a:t>Data Understanding </a:t>
              </a:r>
              <a:endParaRPr/>
            </a:p>
          </p:txBody>
        </p:sp>
        <p:sp>
          <p:nvSpPr>
            <p:cNvPr id="113" name="Google Shape;113;p16"/>
            <p:cNvSpPr txBox="1"/>
            <p:nvPr/>
          </p:nvSpPr>
          <p:spPr>
            <a:xfrm>
              <a:off x="-989750" y="1492308"/>
              <a:ext cx="13024200" cy="101775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2900" u="none" cap="none" strike="noStrike">
                  <a:solidFill>
                    <a:srgbClr val="2B4B82"/>
                  </a:solidFill>
                  <a:latin typeface="Josefin Sans"/>
                  <a:ea typeface="Josefin Sans"/>
                  <a:cs typeface="Josefin Sans"/>
                  <a:sym typeface="Josefin Sans"/>
                </a:rPr>
                <a:t>Pada Tahap ini dilakukan preview schema dan Tipe data pada </a:t>
              </a:r>
              <a:r>
                <a:rPr lang="en-US" sz="2900">
                  <a:solidFill>
                    <a:srgbClr val="2B4B82"/>
                  </a:solidFill>
                  <a:latin typeface="Josefin Sans"/>
                  <a:ea typeface="Josefin Sans"/>
                  <a:cs typeface="Josefin Sans"/>
                  <a:sym typeface="Josefin Sans"/>
                </a:rPr>
                <a:t>sebuah </a:t>
              </a:r>
              <a:r>
                <a:rPr b="0" i="0" lang="en-US" sz="2900" u="none" cap="none" strike="noStrike">
                  <a:solidFill>
                    <a:srgbClr val="2B4B82"/>
                  </a:solidFill>
                  <a:latin typeface="Josefin Sans"/>
                  <a:ea typeface="Josefin Sans"/>
                  <a:cs typeface="Josefin Sans"/>
                  <a:sym typeface="Josefin Sans"/>
                </a:rPr>
                <a:t>dataset yang</a:t>
              </a:r>
              <a:r>
                <a:rPr lang="en-US" sz="2900">
                  <a:solidFill>
                    <a:srgbClr val="2B4B82"/>
                  </a:solidFill>
                  <a:latin typeface="Josefin Sans"/>
                  <a:ea typeface="Josefin Sans"/>
                  <a:cs typeface="Josefin Sans"/>
                  <a:sym typeface="Josefin Sans"/>
                </a:rPr>
                <a:t> memiliki 6 file yang saling berhubungan.</a:t>
              </a:r>
              <a:endParaRPr sz="2900">
                <a:solidFill>
                  <a:srgbClr val="2B4B82"/>
                </a:solidFill>
                <a:latin typeface="Josefin Sans"/>
                <a:ea typeface="Josefin Sans"/>
                <a:cs typeface="Josefin Sans"/>
                <a:sym typeface="Josefin Sans"/>
              </a:endParaRPr>
            </a:p>
            <a:p>
              <a:pPr indent="0" lvl="0" marL="0" marR="0" rtl="0" algn="l">
                <a:lnSpc>
                  <a:spcPct val="115000"/>
                </a:lnSpc>
                <a:spcBef>
                  <a:spcPts val="0"/>
                </a:spcBef>
                <a:spcAft>
                  <a:spcPts val="0"/>
                </a:spcAft>
                <a:buNone/>
              </a:pPr>
              <a:r>
                <a:t/>
              </a:r>
              <a:endParaRPr sz="2900">
                <a:solidFill>
                  <a:srgbClr val="2B4B82"/>
                </a:solidFill>
                <a:latin typeface="Josefin Sans"/>
                <a:ea typeface="Josefin Sans"/>
                <a:cs typeface="Josefin Sans"/>
                <a:sym typeface="Josefin Sans"/>
              </a:endParaRPr>
            </a:p>
            <a:p>
              <a:pPr indent="0" lvl="0" marL="0" marR="0" rtl="0" algn="l">
                <a:lnSpc>
                  <a:spcPct val="115000"/>
                </a:lnSpc>
                <a:spcBef>
                  <a:spcPts val="0"/>
                </a:spcBef>
                <a:spcAft>
                  <a:spcPts val="0"/>
                </a:spcAft>
                <a:buNone/>
              </a:pPr>
              <a:r>
                <a:rPr b="0" i="0" lang="en-US" sz="2900" u="none" cap="none" strike="noStrike">
                  <a:solidFill>
                    <a:srgbClr val="2B4B82"/>
                  </a:solidFill>
                  <a:latin typeface="Josefin Sans"/>
                  <a:ea typeface="Josefin Sans"/>
                  <a:cs typeface="Josefin Sans"/>
                  <a:sym typeface="Josefin Sans"/>
                </a:rPr>
                <a:t>MPL Indonesia Season 13 Item_Stats.csv</a:t>
              </a:r>
              <a:endParaRPr/>
            </a:p>
            <a:p>
              <a:pPr indent="0" lvl="0" marL="0" marR="0" rtl="0" algn="l">
                <a:lnSpc>
                  <a:spcPct val="115000"/>
                </a:lnSpc>
                <a:spcBef>
                  <a:spcPts val="0"/>
                </a:spcBef>
                <a:spcAft>
                  <a:spcPts val="0"/>
                </a:spcAft>
                <a:buNone/>
              </a:pPr>
              <a:r>
                <a:rPr b="0" i="0" lang="en-US" sz="2900" u="none" cap="none" strike="noStrike">
                  <a:solidFill>
                    <a:srgbClr val="2B4B82"/>
                  </a:solidFill>
                  <a:latin typeface="Josefin Sans"/>
                  <a:ea typeface="Josefin Sans"/>
                  <a:cs typeface="Josefin Sans"/>
                  <a:sym typeface="Josefin Sans"/>
                </a:rPr>
                <a:t>MPL Indonesia Season 13 </a:t>
              </a:r>
              <a:r>
                <a:rPr lang="en-US" sz="2900">
                  <a:solidFill>
                    <a:srgbClr val="2B4B82"/>
                  </a:solidFill>
                  <a:latin typeface="Josefin Sans"/>
                  <a:ea typeface="Josefin Sans"/>
                  <a:cs typeface="Josefin Sans"/>
                  <a:sym typeface="Josefin Sans"/>
                </a:rPr>
                <a:t>Jungle</a:t>
              </a:r>
              <a:r>
                <a:rPr b="0" i="0" lang="en-US" sz="2900" u="none" cap="none" strike="noStrike">
                  <a:solidFill>
                    <a:srgbClr val="2B4B82"/>
                  </a:solidFill>
                  <a:latin typeface="Josefin Sans"/>
                  <a:ea typeface="Josefin Sans"/>
                  <a:cs typeface="Josefin Sans"/>
                  <a:sym typeface="Josefin Sans"/>
                </a:rPr>
                <a:t> and Roam.csv</a:t>
              </a:r>
              <a:endParaRPr/>
            </a:p>
            <a:p>
              <a:pPr indent="0" lvl="0" marL="0" marR="0" rtl="0" algn="l">
                <a:lnSpc>
                  <a:spcPct val="115000"/>
                </a:lnSpc>
                <a:spcBef>
                  <a:spcPts val="0"/>
                </a:spcBef>
                <a:spcAft>
                  <a:spcPts val="0"/>
                </a:spcAft>
                <a:buNone/>
              </a:pPr>
              <a:r>
                <a:rPr b="0" i="0" lang="en-US" sz="2900" u="none" cap="none" strike="noStrike">
                  <a:solidFill>
                    <a:srgbClr val="2B4B82"/>
                  </a:solidFill>
                  <a:latin typeface="Josefin Sans"/>
                  <a:ea typeface="Josefin Sans"/>
                  <a:cs typeface="Josefin Sans"/>
                  <a:sym typeface="Josefin Sans"/>
                </a:rPr>
                <a:t>MPL Indonesia Season 13 Spell Battle.csv</a:t>
              </a:r>
              <a:endParaRPr/>
            </a:p>
            <a:p>
              <a:pPr indent="0" lvl="0" marL="0" marR="0" rtl="0" algn="l">
                <a:lnSpc>
                  <a:spcPct val="115000"/>
                </a:lnSpc>
                <a:spcBef>
                  <a:spcPts val="0"/>
                </a:spcBef>
                <a:spcAft>
                  <a:spcPts val="0"/>
                </a:spcAft>
                <a:buNone/>
              </a:pPr>
              <a:r>
                <a:rPr b="0" i="0" lang="en-US" sz="2900" u="none" cap="none" strike="noStrike">
                  <a:solidFill>
                    <a:srgbClr val="2B4B82"/>
                  </a:solidFill>
                  <a:latin typeface="Josefin Sans"/>
                  <a:ea typeface="Josefin Sans"/>
                  <a:cs typeface="Josefin Sans"/>
                  <a:sym typeface="Josefin Sans"/>
                </a:rPr>
                <a:t>MPL Indonesia Season 13 </a:t>
              </a:r>
              <a:r>
                <a:rPr lang="en-US" sz="2900">
                  <a:solidFill>
                    <a:srgbClr val="2B4B82"/>
                  </a:solidFill>
                  <a:latin typeface="Josefin Sans"/>
                  <a:ea typeface="Josefin Sans"/>
                  <a:cs typeface="Josefin Sans"/>
                  <a:sym typeface="Josefin Sans"/>
                </a:rPr>
                <a:t>Box Match</a:t>
              </a:r>
              <a:r>
                <a:rPr b="0" i="0" lang="en-US" sz="2900" u="none" cap="none" strike="noStrike">
                  <a:solidFill>
                    <a:srgbClr val="2B4B82"/>
                  </a:solidFill>
                  <a:latin typeface="Josefin Sans"/>
                  <a:ea typeface="Josefin Sans"/>
                  <a:cs typeface="Josefin Sans"/>
                  <a:sym typeface="Josefin Sans"/>
                </a:rPr>
                <a:t>.csv</a:t>
              </a:r>
              <a:endParaRPr/>
            </a:p>
            <a:p>
              <a:pPr indent="0" lvl="0" marL="0" marR="0" rtl="0" algn="l">
                <a:lnSpc>
                  <a:spcPct val="115000"/>
                </a:lnSpc>
                <a:spcBef>
                  <a:spcPts val="0"/>
                </a:spcBef>
                <a:spcAft>
                  <a:spcPts val="0"/>
                </a:spcAft>
                <a:buNone/>
              </a:pPr>
              <a:r>
                <a:rPr b="0" i="0" lang="en-US" sz="2900" u="none" cap="none" strike="noStrike">
                  <a:solidFill>
                    <a:srgbClr val="2B4B82"/>
                  </a:solidFill>
                  <a:latin typeface="Josefin Sans"/>
                  <a:ea typeface="Josefin Sans"/>
                  <a:cs typeface="Josefin Sans"/>
                  <a:sym typeface="Josefin Sans"/>
                </a:rPr>
                <a:t>MPL Indonesia Season 13 Hero_Role.csv</a:t>
              </a:r>
              <a:endParaRPr/>
            </a:p>
            <a:p>
              <a:pPr indent="0" lvl="0" marL="0" marR="0" rtl="0" algn="l">
                <a:lnSpc>
                  <a:spcPct val="115000"/>
                </a:lnSpc>
                <a:spcBef>
                  <a:spcPts val="0"/>
                </a:spcBef>
                <a:spcAft>
                  <a:spcPts val="0"/>
                </a:spcAft>
                <a:buNone/>
              </a:pPr>
              <a:r>
                <a:rPr b="0" i="0" lang="en-US" sz="2900" u="none" cap="none" strike="noStrike">
                  <a:solidFill>
                    <a:srgbClr val="2B4B82"/>
                  </a:solidFill>
                  <a:latin typeface="Josefin Sans"/>
                  <a:ea typeface="Josefin Sans"/>
                  <a:cs typeface="Josefin Sans"/>
                  <a:sym typeface="Josefin Sans"/>
                </a:rPr>
                <a:t>MPL Indonesia Season 13 Team.csv</a:t>
              </a:r>
              <a:endParaRPr/>
            </a:p>
            <a:p>
              <a:pPr indent="0" lvl="0" marL="0" marR="0" rtl="0" algn="l">
                <a:lnSpc>
                  <a:spcPct val="115000"/>
                </a:lnSpc>
                <a:spcBef>
                  <a:spcPts val="0"/>
                </a:spcBef>
                <a:spcAft>
                  <a:spcPts val="0"/>
                </a:spcAft>
                <a:buNone/>
              </a:pPr>
              <a:r>
                <a:t/>
              </a:r>
              <a:endParaRPr b="0" i="0" sz="2900" u="none" cap="none" strike="noStrike">
                <a:solidFill>
                  <a:srgbClr val="2B4B82"/>
                </a:solidFill>
                <a:latin typeface="Josefin Sans"/>
                <a:ea typeface="Josefin Sans"/>
                <a:cs typeface="Josefin Sans"/>
                <a:sym typeface="Josefin Sans"/>
              </a:endParaRPr>
            </a:p>
            <a:p>
              <a:pPr indent="0" lvl="0" marL="0" marR="0" rtl="0" algn="l">
                <a:lnSpc>
                  <a:spcPct val="115000"/>
                </a:lnSpc>
                <a:spcBef>
                  <a:spcPts val="0"/>
                </a:spcBef>
                <a:spcAft>
                  <a:spcPts val="0"/>
                </a:spcAft>
                <a:buNone/>
              </a:pPr>
              <a:r>
                <a:rPr lang="en-US" sz="2900">
                  <a:solidFill>
                    <a:srgbClr val="2B4B82"/>
                  </a:solidFill>
                  <a:latin typeface="Josefin Sans"/>
                  <a:ea typeface="Josefin Sans"/>
                  <a:cs typeface="Josefin Sans"/>
                  <a:sym typeface="Josefin Sans"/>
                </a:rPr>
                <a:t>Pada tahap ini dataset sudah pada tahap visualisasi dan tidak perlu dibersihkan lagi karena merupakan dataset siap pakai yang tersedia pada platform kaggle.</a:t>
              </a:r>
              <a:endParaRPr/>
            </a:p>
            <a:p>
              <a:pPr indent="0" lvl="0" marL="0" marR="0" rtl="0" algn="l">
                <a:lnSpc>
                  <a:spcPct val="115000"/>
                </a:lnSpc>
                <a:spcBef>
                  <a:spcPts val="0"/>
                </a:spcBef>
                <a:spcAft>
                  <a:spcPts val="0"/>
                </a:spcAft>
                <a:buNone/>
              </a:pPr>
              <a:r>
                <a:t/>
              </a:r>
              <a:endParaRPr b="0" i="0" sz="2900" u="none" cap="none" strike="noStrike">
                <a:solidFill>
                  <a:srgbClr val="2B4B82"/>
                </a:solidFill>
                <a:latin typeface="Josefin Sans"/>
                <a:ea typeface="Josefin Sans"/>
                <a:cs typeface="Josefin Sans"/>
                <a:sym typeface="Josefin Sans"/>
              </a:endParaRPr>
            </a:p>
          </p:txBody>
        </p:sp>
      </p:grpSp>
      <p:sp>
        <p:nvSpPr>
          <p:cNvPr id="114" name="Google Shape;114;p16"/>
          <p:cNvSpPr txBox="1"/>
          <p:nvPr/>
        </p:nvSpPr>
        <p:spPr>
          <a:xfrm>
            <a:off x="9294375" y="4314200"/>
            <a:ext cx="8335800" cy="29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Github Link :</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u="sng">
                <a:solidFill>
                  <a:schemeClr val="hlink"/>
                </a:solidFill>
                <a:latin typeface="Calibri"/>
                <a:ea typeface="Calibri"/>
                <a:cs typeface="Calibri"/>
                <a:sym typeface="Calibri"/>
                <a:hlinkClick r:id="rId4"/>
              </a:rPr>
              <a:t>https://github.com/arief-furqany/Bussiness-Intelegence.git</a:t>
            </a:r>
            <a:endParaRPr sz="3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18" name="Shape 118"/>
        <p:cNvGrpSpPr/>
        <p:nvPr/>
      </p:nvGrpSpPr>
      <p:grpSpPr>
        <a:xfrm>
          <a:off x="0" y="0"/>
          <a:ext cx="0" cy="0"/>
          <a:chOff x="0" y="0"/>
          <a:chExt cx="0" cy="0"/>
        </a:xfrm>
      </p:grpSpPr>
      <p:sp>
        <p:nvSpPr>
          <p:cNvPr id="119" name="Google Shape;119;p17"/>
          <p:cNvSpPr/>
          <p:nvPr/>
        </p:nvSpPr>
        <p:spPr>
          <a:xfrm>
            <a:off x="1851762" y="1107504"/>
            <a:ext cx="3489749" cy="2861594"/>
          </a:xfrm>
          <a:custGeom>
            <a:rect b="b" l="l" r="r" t="t"/>
            <a:pathLst>
              <a:path extrusionOk="0" h="2861594" w="3489749">
                <a:moveTo>
                  <a:pt x="0" y="0"/>
                </a:moveTo>
                <a:lnTo>
                  <a:pt x="3489749" y="0"/>
                </a:lnTo>
                <a:lnTo>
                  <a:pt x="3489749" y="2861593"/>
                </a:lnTo>
                <a:lnTo>
                  <a:pt x="0" y="2861593"/>
                </a:lnTo>
                <a:lnTo>
                  <a:pt x="0" y="0"/>
                </a:lnTo>
                <a:close/>
              </a:path>
            </a:pathLst>
          </a:custGeom>
          <a:blipFill rotWithShape="1">
            <a:blip r:embed="rId3">
              <a:alphaModFix/>
            </a:blip>
            <a:stretch>
              <a:fillRect b="0" l="0" r="0" t="0"/>
            </a:stretch>
          </a:blipFill>
          <a:ln>
            <a:noFill/>
          </a:ln>
        </p:spPr>
      </p:sp>
      <p:sp>
        <p:nvSpPr>
          <p:cNvPr id="120" name="Google Shape;120;p17"/>
          <p:cNvSpPr/>
          <p:nvPr/>
        </p:nvSpPr>
        <p:spPr>
          <a:xfrm>
            <a:off x="1490793" y="4342477"/>
            <a:ext cx="4618653" cy="4114800"/>
          </a:xfrm>
          <a:custGeom>
            <a:rect b="b" l="l" r="r" t="t"/>
            <a:pathLst>
              <a:path extrusionOk="0" h="4114800" w="4618653">
                <a:moveTo>
                  <a:pt x="0" y="0"/>
                </a:moveTo>
                <a:lnTo>
                  <a:pt x="4618653" y="0"/>
                </a:lnTo>
                <a:lnTo>
                  <a:pt x="4618653" y="4114800"/>
                </a:lnTo>
                <a:lnTo>
                  <a:pt x="0" y="4114800"/>
                </a:lnTo>
                <a:lnTo>
                  <a:pt x="0" y="0"/>
                </a:lnTo>
                <a:close/>
              </a:path>
            </a:pathLst>
          </a:custGeom>
          <a:blipFill rotWithShape="1">
            <a:blip r:embed="rId4">
              <a:alphaModFix/>
            </a:blip>
            <a:stretch>
              <a:fillRect b="0" l="0" r="0" t="0"/>
            </a:stretch>
          </a:blipFill>
          <a:ln>
            <a:noFill/>
          </a:ln>
        </p:spPr>
      </p:sp>
      <p:grpSp>
        <p:nvGrpSpPr>
          <p:cNvPr id="121" name="Google Shape;121;p17"/>
          <p:cNvGrpSpPr/>
          <p:nvPr/>
        </p:nvGrpSpPr>
        <p:grpSpPr>
          <a:xfrm>
            <a:off x="6585125" y="1446501"/>
            <a:ext cx="10874829" cy="7869774"/>
            <a:chOff x="-1851162" y="-611883"/>
            <a:chExt cx="13549500" cy="10493032"/>
          </a:xfrm>
        </p:grpSpPr>
        <p:sp>
          <p:nvSpPr>
            <p:cNvPr id="122" name="Google Shape;122;p17"/>
            <p:cNvSpPr txBox="1"/>
            <p:nvPr/>
          </p:nvSpPr>
          <p:spPr>
            <a:xfrm>
              <a:off x="-1851162" y="1132548"/>
              <a:ext cx="13549500" cy="8748600"/>
            </a:xfrm>
            <a:prstGeom prst="rect">
              <a:avLst/>
            </a:prstGeom>
            <a:noFill/>
            <a:ln>
              <a:noFill/>
            </a:ln>
          </p:spPr>
          <p:txBody>
            <a:bodyPr anchorCtr="0" anchor="t" bIns="0" lIns="0" spcFirstLastPara="1" rIns="0" wrap="square" tIns="0">
              <a:spAutoFit/>
            </a:bodyPr>
            <a:lstStyle/>
            <a:p>
              <a:pPr indent="0" lvl="0" marL="914400" marR="0" rtl="0" algn="l">
                <a:lnSpc>
                  <a:spcPct val="140015"/>
                </a:lnSpc>
                <a:spcBef>
                  <a:spcPts val="0"/>
                </a:spcBef>
                <a:spcAft>
                  <a:spcPts val="0"/>
                </a:spcAft>
                <a:buNone/>
              </a:pPr>
              <a:r>
                <a:rPr lang="en-US" sz="2599">
                  <a:solidFill>
                    <a:srgbClr val="2B4B82"/>
                  </a:solidFill>
                  <a:latin typeface="Josefin Sans"/>
                  <a:ea typeface="Josefin Sans"/>
                  <a:cs typeface="Josefin Sans"/>
                  <a:sym typeface="Josefin Sans"/>
                </a:rPr>
                <a:t>Secara umum, Analisis permainan dalam kompetisi e-sport sangat penting karena membantu pemain meningkatkan keterampilan mereka dengan mengidentifikasi kesalahan dan area untuk perbaikan. Selain itu, tim dapat mengembangkan strategi yang lebih baik dan membuat penyesuaian real-time selama pertandingan berdasarkan data yang dianalisis. Pelatih menggunakan analisis ini untuk mengajarkan taktik baru dan memperbaiki kesalahan umum. Analis juga menyediakan konten menarik bagi penonton, memberikan wawasan yang lebih mendalam selama siaran pertandingan. Terakhir, pengembang game dapat menyeimbangkan permainan dan memperbaiki pengalaman bermain berdasarkan analisis pertandingan e-sport.</a:t>
              </a:r>
              <a:endParaRPr/>
            </a:p>
          </p:txBody>
        </p:sp>
        <p:sp>
          <p:nvSpPr>
            <p:cNvPr id="123" name="Google Shape;123;p17"/>
            <p:cNvSpPr txBox="1"/>
            <p:nvPr/>
          </p:nvSpPr>
          <p:spPr>
            <a:xfrm>
              <a:off x="-964787" y="-611883"/>
              <a:ext cx="12381000" cy="985200"/>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1" lang="en-US" sz="4800">
                  <a:solidFill>
                    <a:srgbClr val="2B4B82"/>
                  </a:solidFill>
                  <a:latin typeface="Josefin Sans"/>
                  <a:ea typeface="Josefin Sans"/>
                  <a:cs typeface="Josefin Sans"/>
                  <a:sym typeface="Josefin Sans"/>
                </a:rPr>
                <a:t>Mengapa dan apa urgensinya?</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7" name="Shape 127"/>
        <p:cNvGrpSpPr/>
        <p:nvPr/>
      </p:nvGrpSpPr>
      <p:grpSpPr>
        <a:xfrm>
          <a:off x="0" y="0"/>
          <a:ext cx="0" cy="0"/>
          <a:chOff x="0" y="0"/>
          <a:chExt cx="0" cy="0"/>
        </a:xfrm>
      </p:grpSpPr>
      <p:sp>
        <p:nvSpPr>
          <p:cNvPr id="128" name="Google Shape;128;p18"/>
          <p:cNvSpPr/>
          <p:nvPr/>
        </p:nvSpPr>
        <p:spPr>
          <a:xfrm>
            <a:off x="481600" y="6762713"/>
            <a:ext cx="4597438" cy="2842053"/>
          </a:xfrm>
          <a:custGeom>
            <a:rect b="b" l="l" r="r" t="t"/>
            <a:pathLst>
              <a:path extrusionOk="0" h="2842053" w="4597438">
                <a:moveTo>
                  <a:pt x="0" y="0"/>
                </a:moveTo>
                <a:lnTo>
                  <a:pt x="4597438" y="0"/>
                </a:lnTo>
                <a:lnTo>
                  <a:pt x="4597438" y="2842052"/>
                </a:lnTo>
                <a:lnTo>
                  <a:pt x="0" y="2842052"/>
                </a:lnTo>
                <a:lnTo>
                  <a:pt x="0" y="0"/>
                </a:lnTo>
                <a:close/>
              </a:path>
            </a:pathLst>
          </a:custGeom>
          <a:blipFill rotWithShape="1">
            <a:blip r:embed="rId3">
              <a:alphaModFix/>
            </a:blip>
            <a:stretch>
              <a:fillRect b="0" l="0" r="0" t="0"/>
            </a:stretch>
          </a:blipFill>
          <a:ln>
            <a:noFill/>
          </a:ln>
        </p:spPr>
      </p:sp>
      <p:sp>
        <p:nvSpPr>
          <p:cNvPr id="129" name="Google Shape;129;p18"/>
          <p:cNvSpPr/>
          <p:nvPr/>
        </p:nvSpPr>
        <p:spPr>
          <a:xfrm flipH="1">
            <a:off x="1210862" y="5486521"/>
            <a:ext cx="2076668" cy="1276207"/>
          </a:xfrm>
          <a:custGeom>
            <a:rect b="b" l="l" r="r" t="t"/>
            <a:pathLst>
              <a:path extrusionOk="0" h="1276207" w="2076668">
                <a:moveTo>
                  <a:pt x="2076668" y="0"/>
                </a:moveTo>
                <a:lnTo>
                  <a:pt x="0" y="0"/>
                </a:lnTo>
                <a:lnTo>
                  <a:pt x="0" y="1276208"/>
                </a:lnTo>
                <a:lnTo>
                  <a:pt x="2076668" y="1276208"/>
                </a:lnTo>
                <a:lnTo>
                  <a:pt x="2076668" y="0"/>
                </a:lnTo>
                <a:close/>
              </a:path>
            </a:pathLst>
          </a:custGeom>
          <a:blipFill rotWithShape="1">
            <a:blip r:embed="rId4">
              <a:alphaModFix/>
            </a:blip>
            <a:stretch>
              <a:fillRect b="0" l="0" r="0" t="0"/>
            </a:stretch>
          </a:blipFill>
          <a:ln>
            <a:noFill/>
          </a:ln>
        </p:spPr>
      </p:sp>
      <p:grpSp>
        <p:nvGrpSpPr>
          <p:cNvPr id="130" name="Google Shape;130;p18"/>
          <p:cNvGrpSpPr/>
          <p:nvPr/>
        </p:nvGrpSpPr>
        <p:grpSpPr>
          <a:xfrm>
            <a:off x="707100" y="968725"/>
            <a:ext cx="12886881" cy="6539650"/>
            <a:chOff x="-1231325" y="-1144464"/>
            <a:chExt cx="17182508" cy="8719533"/>
          </a:xfrm>
        </p:grpSpPr>
        <p:sp>
          <p:nvSpPr>
            <p:cNvPr id="131" name="Google Shape;131;p18"/>
            <p:cNvSpPr txBox="1"/>
            <p:nvPr/>
          </p:nvSpPr>
          <p:spPr>
            <a:xfrm>
              <a:off x="41283" y="-1144464"/>
              <a:ext cx="15909900" cy="28896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None/>
              </a:pPr>
              <a:r>
                <a:rPr b="1" lang="en-US" sz="6400">
                  <a:solidFill>
                    <a:srgbClr val="2B4B82"/>
                  </a:solidFill>
                  <a:latin typeface="Josefin Sans"/>
                  <a:ea typeface="Josefin Sans"/>
                  <a:cs typeface="Josefin Sans"/>
                  <a:sym typeface="Josefin Sans"/>
                </a:rPr>
                <a:t>terus??</a:t>
              </a:r>
              <a:endParaRPr>
                <a:solidFill>
                  <a:schemeClr val="dk1"/>
                </a:solidFill>
              </a:endParaRPr>
            </a:p>
            <a:p>
              <a:pPr indent="0" lvl="0" marL="0" marR="0" rtl="0" algn="l">
                <a:lnSpc>
                  <a:spcPct val="120000"/>
                </a:lnSpc>
                <a:spcBef>
                  <a:spcPts val="0"/>
                </a:spcBef>
                <a:spcAft>
                  <a:spcPts val="0"/>
                </a:spcAft>
                <a:buNone/>
              </a:pPr>
              <a:r>
                <a:t/>
              </a:r>
              <a:endParaRPr b="1" sz="6400">
                <a:solidFill>
                  <a:srgbClr val="2B4B82"/>
                </a:solidFill>
                <a:latin typeface="Josefin Sans"/>
                <a:ea typeface="Josefin Sans"/>
                <a:cs typeface="Josefin Sans"/>
                <a:sym typeface="Josefin Sans"/>
              </a:endParaRPr>
            </a:p>
          </p:txBody>
        </p:sp>
        <p:sp>
          <p:nvSpPr>
            <p:cNvPr id="132" name="Google Shape;132;p18"/>
            <p:cNvSpPr txBox="1"/>
            <p:nvPr/>
          </p:nvSpPr>
          <p:spPr>
            <a:xfrm>
              <a:off x="-1231325" y="878169"/>
              <a:ext cx="15909900" cy="6696900"/>
            </a:xfrm>
            <a:prstGeom prst="rect">
              <a:avLst/>
            </a:prstGeom>
            <a:noFill/>
            <a:ln>
              <a:noFill/>
            </a:ln>
          </p:spPr>
          <p:txBody>
            <a:bodyPr anchorCtr="0" anchor="t" bIns="0" lIns="0" spcFirstLastPara="1" rIns="0" wrap="square" tIns="0">
              <a:spAutoFit/>
            </a:bodyPr>
            <a:lstStyle/>
            <a:p>
              <a:pPr indent="457200" lvl="0" marL="914400" marR="0" rtl="0" algn="l">
                <a:lnSpc>
                  <a:spcPct val="139958"/>
                </a:lnSpc>
                <a:spcBef>
                  <a:spcPts val="0"/>
                </a:spcBef>
                <a:spcAft>
                  <a:spcPts val="0"/>
                </a:spcAft>
                <a:buNone/>
              </a:pPr>
              <a:r>
                <a:rPr lang="en-US" sz="2400">
                  <a:solidFill>
                    <a:srgbClr val="2B4B82"/>
                  </a:solidFill>
                  <a:latin typeface="Josefin Sans"/>
                  <a:ea typeface="Josefin Sans"/>
                  <a:cs typeface="Josefin Sans"/>
                  <a:sym typeface="Josefin Sans"/>
                </a:rPr>
                <a:t>Setelah memahami tentang data beserta urgensinya; pada Tahap ini akan dilakukan analisis data, dengan cara membuat beberapa pertanyaan yang Berkenaan dengan data yang dimiliki. berikut beberapa pertanyaan yang sudah dirangkum untuk memudahkan analisis terhadap data.</a:t>
              </a:r>
              <a:endParaRPr sz="2400">
                <a:solidFill>
                  <a:srgbClr val="2B4B82"/>
                </a:solidFill>
                <a:latin typeface="Josefin Sans"/>
                <a:ea typeface="Josefin Sans"/>
                <a:cs typeface="Josefin Sans"/>
                <a:sym typeface="Josefin Sans"/>
              </a:endParaRPr>
            </a:p>
            <a:p>
              <a:pPr indent="0" lvl="0" marL="914400" marR="0" rtl="0" algn="l">
                <a:lnSpc>
                  <a:spcPct val="139958"/>
                </a:lnSpc>
                <a:spcBef>
                  <a:spcPts val="0"/>
                </a:spcBef>
                <a:spcAft>
                  <a:spcPts val="0"/>
                </a:spcAft>
                <a:buNone/>
              </a:pPr>
              <a:r>
                <a:t/>
              </a:r>
              <a:endParaRPr sz="2400">
                <a:solidFill>
                  <a:srgbClr val="2B4B82"/>
                </a:solidFill>
                <a:latin typeface="Josefin Sans"/>
                <a:ea typeface="Josefin Sans"/>
                <a:cs typeface="Josefin Sans"/>
                <a:sym typeface="Josefin Sans"/>
              </a:endParaRPr>
            </a:p>
            <a:p>
              <a:pPr indent="0" lvl="0" marL="914400" marR="0" rtl="0" algn="l">
                <a:lnSpc>
                  <a:spcPct val="139958"/>
                </a:lnSpc>
                <a:spcBef>
                  <a:spcPts val="0"/>
                </a:spcBef>
                <a:spcAft>
                  <a:spcPts val="0"/>
                </a:spcAft>
                <a:buNone/>
              </a:pPr>
              <a:r>
                <a:t/>
              </a:r>
              <a:endParaRPr sz="2400">
                <a:solidFill>
                  <a:srgbClr val="2B4B82"/>
                </a:solidFill>
                <a:latin typeface="Josefin Sans"/>
                <a:ea typeface="Josefin Sans"/>
                <a:cs typeface="Josefin Sans"/>
                <a:sym typeface="Josefin Sans"/>
              </a:endParaRPr>
            </a:p>
            <a:p>
              <a:pPr indent="0" lvl="0" marL="914400" marR="0" rtl="0" algn="l">
                <a:lnSpc>
                  <a:spcPct val="139958"/>
                </a:lnSpc>
                <a:spcBef>
                  <a:spcPts val="0"/>
                </a:spcBef>
                <a:spcAft>
                  <a:spcPts val="0"/>
                </a:spcAft>
                <a:buNone/>
              </a:pPr>
              <a:r>
                <a:t/>
              </a:r>
              <a:endParaRPr sz="2400">
                <a:solidFill>
                  <a:srgbClr val="2B4B82"/>
                </a:solidFill>
                <a:latin typeface="Josefin Sans"/>
                <a:ea typeface="Josefin Sans"/>
                <a:cs typeface="Josefin Sans"/>
                <a:sym typeface="Josefin Sans"/>
              </a:endParaRPr>
            </a:p>
            <a:p>
              <a:pPr indent="0" lvl="0" marL="914400" marR="0" rtl="0" algn="l">
                <a:lnSpc>
                  <a:spcPct val="139958"/>
                </a:lnSpc>
                <a:spcBef>
                  <a:spcPts val="0"/>
                </a:spcBef>
                <a:spcAft>
                  <a:spcPts val="0"/>
                </a:spcAft>
                <a:buNone/>
              </a:pPr>
              <a:r>
                <a:t/>
              </a:r>
              <a:endParaRPr sz="2400">
                <a:solidFill>
                  <a:srgbClr val="2B4B82"/>
                </a:solidFill>
                <a:latin typeface="Josefin Sans"/>
                <a:ea typeface="Josefin Sans"/>
                <a:cs typeface="Josefin Sans"/>
                <a:sym typeface="Josefin Sans"/>
              </a:endParaRPr>
            </a:p>
            <a:p>
              <a:pPr indent="0" lvl="0" marL="914400" marR="0" rtl="0" algn="l">
                <a:lnSpc>
                  <a:spcPct val="139958"/>
                </a:lnSpc>
                <a:spcBef>
                  <a:spcPts val="0"/>
                </a:spcBef>
                <a:spcAft>
                  <a:spcPts val="0"/>
                </a:spcAft>
                <a:buNone/>
              </a:pPr>
              <a:r>
                <a:t/>
              </a:r>
              <a:endParaRPr sz="2400">
                <a:solidFill>
                  <a:srgbClr val="2B4B82"/>
                </a:solidFill>
                <a:latin typeface="Josefin Sans"/>
                <a:ea typeface="Josefin Sans"/>
                <a:cs typeface="Josefin Sans"/>
                <a:sym typeface="Josefin Sans"/>
              </a:endParaRPr>
            </a:p>
            <a:p>
              <a:pPr indent="0" lvl="0" marL="914400" marR="0" rtl="0" algn="l">
                <a:lnSpc>
                  <a:spcPct val="139958"/>
                </a:lnSpc>
                <a:spcBef>
                  <a:spcPts val="0"/>
                </a:spcBef>
                <a:spcAft>
                  <a:spcPts val="0"/>
                </a:spcAft>
                <a:buNone/>
              </a:pPr>
              <a:r>
                <a:rPr lang="en-US" sz="2400">
                  <a:solidFill>
                    <a:srgbClr val="2B4B82"/>
                  </a:solidFill>
                  <a:latin typeface="Josefin Sans"/>
                  <a:ea typeface="Josefin Sans"/>
                  <a:cs typeface="Josefin Sans"/>
                  <a:sym typeface="Josefin Sans"/>
                </a:rPr>
                <a:t>.</a:t>
              </a:r>
              <a:endParaRPr sz="2400">
                <a:solidFill>
                  <a:srgbClr val="2B4B82"/>
                </a:solidFill>
                <a:latin typeface="Josefin Sans"/>
                <a:ea typeface="Josefin Sans"/>
                <a:cs typeface="Josefin Sans"/>
                <a:sym typeface="Josefin Sans"/>
              </a:endParaRPr>
            </a:p>
          </p:txBody>
        </p:sp>
      </p:grpSp>
      <p:sp>
        <p:nvSpPr>
          <p:cNvPr id="133" name="Google Shape;133;p18"/>
          <p:cNvSpPr/>
          <p:nvPr/>
        </p:nvSpPr>
        <p:spPr>
          <a:xfrm>
            <a:off x="13821981" y="202454"/>
            <a:ext cx="3837986" cy="4114800"/>
          </a:xfrm>
          <a:custGeom>
            <a:rect b="b" l="l" r="r" t="t"/>
            <a:pathLst>
              <a:path extrusionOk="0" h="4114800" w="3837986">
                <a:moveTo>
                  <a:pt x="0" y="0"/>
                </a:moveTo>
                <a:lnTo>
                  <a:pt x="3837987" y="0"/>
                </a:lnTo>
                <a:lnTo>
                  <a:pt x="3837987" y="4114800"/>
                </a:lnTo>
                <a:lnTo>
                  <a:pt x="0" y="4114800"/>
                </a:lnTo>
                <a:lnTo>
                  <a:pt x="0" y="0"/>
                </a:lnTo>
                <a:close/>
              </a:path>
            </a:pathLst>
          </a:custGeom>
          <a:blipFill rotWithShape="1">
            <a:blip r:embed="rId5">
              <a:alphaModFix/>
            </a:blip>
            <a:stretch>
              <a:fillRect b="0" l="0" r="0" t="0"/>
            </a:stretch>
          </a:blipFill>
          <a:ln>
            <a:noFill/>
          </a:ln>
        </p:spPr>
      </p:sp>
      <p:sp>
        <p:nvSpPr>
          <p:cNvPr id="134" name="Google Shape;134;p18"/>
          <p:cNvSpPr txBox="1"/>
          <p:nvPr/>
        </p:nvSpPr>
        <p:spPr>
          <a:xfrm>
            <a:off x="5195175" y="5039750"/>
            <a:ext cx="11582400" cy="985200"/>
          </a:xfrm>
          <a:prstGeom prst="rect">
            <a:avLst/>
          </a:prstGeom>
          <a:noFill/>
          <a:ln>
            <a:noFill/>
          </a:ln>
        </p:spPr>
        <p:txBody>
          <a:bodyPr anchorCtr="0" anchor="t" bIns="0" lIns="0" spcFirstLastPara="1" rIns="0" wrap="square" tIns="0">
            <a:spAutoFit/>
          </a:bodyPr>
          <a:lstStyle/>
          <a:p>
            <a:pPr indent="0" lvl="0" marL="0" rtl="0" algn="ctr">
              <a:lnSpc>
                <a:spcPct val="120000"/>
              </a:lnSpc>
              <a:spcBef>
                <a:spcPts val="0"/>
              </a:spcBef>
              <a:spcAft>
                <a:spcPts val="0"/>
              </a:spcAft>
              <a:buNone/>
            </a:pPr>
            <a:r>
              <a:rPr b="1" lang="en-US" sz="6400">
                <a:solidFill>
                  <a:srgbClr val="2B4B82"/>
                </a:solidFill>
                <a:latin typeface="Josefin Sans"/>
                <a:ea typeface="Josefin Sans"/>
                <a:cs typeface="Josefin Sans"/>
                <a:sym typeface="Josefin Sans"/>
              </a:rPr>
              <a:t>Pertanyaannya??</a:t>
            </a:r>
            <a:endParaRPr b="1" sz="6400">
              <a:solidFill>
                <a:srgbClr val="2B4B82"/>
              </a:solidFill>
              <a:latin typeface="Josefin Sans"/>
              <a:ea typeface="Josefin Sans"/>
              <a:cs typeface="Josefin Sans"/>
              <a:sym typeface="Josefin Sans"/>
            </a:endParaRPr>
          </a:p>
        </p:txBody>
      </p:sp>
      <p:sp>
        <p:nvSpPr>
          <p:cNvPr id="135" name="Google Shape;135;p18"/>
          <p:cNvSpPr txBox="1"/>
          <p:nvPr/>
        </p:nvSpPr>
        <p:spPr>
          <a:xfrm>
            <a:off x="5500500" y="6443175"/>
            <a:ext cx="10008900" cy="5022600"/>
          </a:xfrm>
          <a:prstGeom prst="rect">
            <a:avLst/>
          </a:prstGeom>
          <a:noFill/>
          <a:ln>
            <a:noFill/>
          </a:ln>
        </p:spPr>
        <p:txBody>
          <a:bodyPr anchorCtr="0" anchor="t" bIns="0" lIns="0" spcFirstLastPara="1" rIns="0" wrap="square" tIns="0">
            <a:spAutoFit/>
          </a:bodyPr>
          <a:lstStyle/>
          <a:p>
            <a:pPr indent="-381000" lvl="0" marL="1828800" marR="0" rtl="0" algn="just">
              <a:lnSpc>
                <a:spcPct val="139958"/>
              </a:lnSpc>
              <a:spcBef>
                <a:spcPts val="0"/>
              </a:spcBef>
              <a:spcAft>
                <a:spcPts val="0"/>
              </a:spcAft>
              <a:buClr>
                <a:srgbClr val="2B4B82"/>
              </a:buClr>
              <a:buSzPts val="2400"/>
              <a:buFont typeface="Josefin Sans"/>
              <a:buChar char="❏"/>
            </a:pPr>
            <a:r>
              <a:rPr lang="en-US" sz="2400">
                <a:solidFill>
                  <a:srgbClr val="2B4B82"/>
                </a:solidFill>
                <a:latin typeface="Josefin Sans"/>
                <a:ea typeface="Josefin Sans"/>
                <a:cs typeface="Josefin Sans"/>
                <a:sym typeface="Josefin Sans"/>
              </a:rPr>
              <a:t>Apa saja Hero-</a:t>
            </a:r>
            <a:r>
              <a:rPr lang="en-US" sz="2400">
                <a:solidFill>
                  <a:srgbClr val="2B4B82"/>
                </a:solidFill>
                <a:latin typeface="Josefin Sans"/>
                <a:ea typeface="Josefin Sans"/>
                <a:cs typeface="Josefin Sans"/>
                <a:sym typeface="Josefin Sans"/>
              </a:rPr>
              <a:t>hero yang paling sering di Pick?</a:t>
            </a:r>
            <a:endParaRPr sz="2400">
              <a:solidFill>
                <a:srgbClr val="2B4B82"/>
              </a:solidFill>
              <a:latin typeface="Josefin Sans"/>
              <a:ea typeface="Josefin Sans"/>
              <a:cs typeface="Josefin Sans"/>
              <a:sym typeface="Josefin Sans"/>
            </a:endParaRPr>
          </a:p>
          <a:p>
            <a:pPr indent="-381000" lvl="0" marL="1828800" marR="0" rtl="0" algn="just">
              <a:lnSpc>
                <a:spcPct val="139958"/>
              </a:lnSpc>
              <a:spcBef>
                <a:spcPts val="0"/>
              </a:spcBef>
              <a:spcAft>
                <a:spcPts val="0"/>
              </a:spcAft>
              <a:buClr>
                <a:srgbClr val="2B4B82"/>
              </a:buClr>
              <a:buSzPts val="2400"/>
              <a:buFont typeface="Josefin Sans"/>
              <a:buChar char="❏"/>
            </a:pPr>
            <a:r>
              <a:rPr lang="en-US" sz="2400">
                <a:solidFill>
                  <a:srgbClr val="2B4B82"/>
                </a:solidFill>
                <a:latin typeface="Josefin Sans"/>
                <a:ea typeface="Josefin Sans"/>
                <a:cs typeface="Josefin Sans"/>
                <a:sym typeface="Josefin Sans"/>
              </a:rPr>
              <a:t>Top Role yang Sering di Pick?</a:t>
            </a:r>
            <a:endParaRPr sz="2400">
              <a:solidFill>
                <a:srgbClr val="2B4B82"/>
              </a:solidFill>
              <a:latin typeface="Josefin Sans"/>
              <a:ea typeface="Josefin Sans"/>
              <a:cs typeface="Josefin Sans"/>
              <a:sym typeface="Josefin Sans"/>
            </a:endParaRPr>
          </a:p>
          <a:p>
            <a:pPr indent="-381000" lvl="0" marL="1828800" marR="0" rtl="0" algn="just">
              <a:lnSpc>
                <a:spcPct val="139958"/>
              </a:lnSpc>
              <a:spcBef>
                <a:spcPts val="0"/>
              </a:spcBef>
              <a:spcAft>
                <a:spcPts val="0"/>
              </a:spcAft>
              <a:buClr>
                <a:srgbClr val="2B4B82"/>
              </a:buClr>
              <a:buSzPts val="2400"/>
              <a:buFont typeface="Josefin Sans"/>
              <a:buChar char="❏"/>
            </a:pPr>
            <a:r>
              <a:rPr lang="en-US" sz="2400">
                <a:solidFill>
                  <a:srgbClr val="2B4B82"/>
                </a:solidFill>
                <a:latin typeface="Josefin Sans"/>
                <a:ea typeface="Josefin Sans"/>
                <a:cs typeface="Josefin Sans"/>
                <a:sym typeface="Josefin Sans"/>
              </a:rPr>
              <a:t>Top 10 player base on position?</a:t>
            </a:r>
            <a:endParaRPr sz="2400">
              <a:solidFill>
                <a:srgbClr val="2B4B82"/>
              </a:solidFill>
              <a:latin typeface="Josefin Sans"/>
              <a:ea typeface="Josefin Sans"/>
              <a:cs typeface="Josefin Sans"/>
              <a:sym typeface="Josefin Sans"/>
            </a:endParaRPr>
          </a:p>
          <a:p>
            <a:pPr indent="-381000" lvl="0" marL="1828800" marR="0" rtl="0" algn="just">
              <a:lnSpc>
                <a:spcPct val="139958"/>
              </a:lnSpc>
              <a:spcBef>
                <a:spcPts val="0"/>
              </a:spcBef>
              <a:spcAft>
                <a:spcPts val="0"/>
              </a:spcAft>
              <a:buClr>
                <a:srgbClr val="2B4B82"/>
              </a:buClr>
              <a:buSzPts val="2400"/>
              <a:buFont typeface="Josefin Sans"/>
              <a:buChar char="❏"/>
            </a:pPr>
            <a:r>
              <a:rPr lang="en-US" sz="2400">
                <a:solidFill>
                  <a:srgbClr val="2B4B82"/>
                </a:solidFill>
                <a:latin typeface="Josefin Sans"/>
                <a:ea typeface="Josefin Sans"/>
                <a:cs typeface="Josefin Sans"/>
                <a:sym typeface="Josefin Sans"/>
              </a:rPr>
              <a:t>Siapa Player dengan Kill Terbanyak?</a:t>
            </a:r>
            <a:endParaRPr sz="2400">
              <a:solidFill>
                <a:srgbClr val="2B4B82"/>
              </a:solidFill>
              <a:latin typeface="Josefin Sans"/>
              <a:ea typeface="Josefin Sans"/>
              <a:cs typeface="Josefin Sans"/>
              <a:sym typeface="Josefin Sans"/>
            </a:endParaRPr>
          </a:p>
          <a:p>
            <a:pPr indent="-381000" lvl="0" marL="1828800" marR="0" rtl="0" algn="just">
              <a:lnSpc>
                <a:spcPct val="139958"/>
              </a:lnSpc>
              <a:spcBef>
                <a:spcPts val="0"/>
              </a:spcBef>
              <a:spcAft>
                <a:spcPts val="0"/>
              </a:spcAft>
              <a:buClr>
                <a:srgbClr val="2B4B82"/>
              </a:buClr>
              <a:buSzPts val="2400"/>
              <a:buFont typeface="Josefin Sans"/>
              <a:buChar char="❏"/>
            </a:pPr>
            <a:r>
              <a:rPr lang="en-US" sz="2400">
                <a:solidFill>
                  <a:srgbClr val="2B4B82"/>
                </a:solidFill>
                <a:latin typeface="Josefin Sans"/>
                <a:ea typeface="Josefin Sans"/>
                <a:cs typeface="Josefin Sans"/>
                <a:sym typeface="Josefin Sans"/>
              </a:rPr>
              <a:t>Bagaimanakah perbandingan performa finalis terbaik?</a:t>
            </a:r>
            <a:endParaRPr sz="2400">
              <a:solidFill>
                <a:srgbClr val="2B4B82"/>
              </a:solidFill>
              <a:latin typeface="Josefin Sans"/>
              <a:ea typeface="Josefin Sans"/>
              <a:cs typeface="Josefin Sans"/>
              <a:sym typeface="Josefin Sans"/>
            </a:endParaRPr>
          </a:p>
          <a:p>
            <a:pPr indent="0" lvl="0" marL="914400" marR="0" rtl="0" algn="r">
              <a:lnSpc>
                <a:spcPct val="139958"/>
              </a:lnSpc>
              <a:spcBef>
                <a:spcPts val="0"/>
              </a:spcBef>
              <a:spcAft>
                <a:spcPts val="0"/>
              </a:spcAft>
              <a:buNone/>
            </a:pPr>
            <a:r>
              <a:t/>
            </a:r>
            <a:endParaRPr sz="2400">
              <a:solidFill>
                <a:srgbClr val="2B4B82"/>
              </a:solidFill>
              <a:latin typeface="Josefin Sans"/>
              <a:ea typeface="Josefin Sans"/>
              <a:cs typeface="Josefin Sans"/>
              <a:sym typeface="Josefin Sans"/>
            </a:endParaRPr>
          </a:p>
          <a:p>
            <a:pPr indent="0" lvl="0" marL="914400" marR="0" rtl="0" algn="r">
              <a:lnSpc>
                <a:spcPct val="139958"/>
              </a:lnSpc>
              <a:spcBef>
                <a:spcPts val="0"/>
              </a:spcBef>
              <a:spcAft>
                <a:spcPts val="0"/>
              </a:spcAft>
              <a:buNone/>
            </a:pPr>
            <a:r>
              <a:t/>
            </a:r>
            <a:endParaRPr sz="2400">
              <a:solidFill>
                <a:srgbClr val="2B4B82"/>
              </a:solidFill>
              <a:latin typeface="Josefin Sans"/>
              <a:ea typeface="Josefin Sans"/>
              <a:cs typeface="Josefin Sans"/>
              <a:sym typeface="Josefin Sans"/>
            </a:endParaRPr>
          </a:p>
          <a:p>
            <a:pPr indent="0" lvl="0" marL="914400" marR="0" rtl="0" algn="r">
              <a:lnSpc>
                <a:spcPct val="139958"/>
              </a:lnSpc>
              <a:spcBef>
                <a:spcPts val="0"/>
              </a:spcBef>
              <a:spcAft>
                <a:spcPts val="0"/>
              </a:spcAft>
              <a:buNone/>
            </a:pPr>
            <a:r>
              <a:t/>
            </a:r>
            <a:endParaRPr sz="2400">
              <a:solidFill>
                <a:srgbClr val="2B4B82"/>
              </a:solidFill>
              <a:latin typeface="Josefin Sans"/>
              <a:ea typeface="Josefin Sans"/>
              <a:cs typeface="Josefin Sans"/>
              <a:sym typeface="Josefin Sans"/>
            </a:endParaRPr>
          </a:p>
          <a:p>
            <a:pPr indent="0" lvl="0" marL="914400" marR="0" rtl="0" algn="r">
              <a:lnSpc>
                <a:spcPct val="139958"/>
              </a:lnSpc>
              <a:spcBef>
                <a:spcPts val="0"/>
              </a:spcBef>
              <a:spcAft>
                <a:spcPts val="0"/>
              </a:spcAft>
              <a:buNone/>
            </a:pPr>
            <a:r>
              <a:t/>
            </a:r>
            <a:endParaRPr sz="2400">
              <a:solidFill>
                <a:srgbClr val="2B4B82"/>
              </a:solidFill>
              <a:latin typeface="Josefin Sans"/>
              <a:ea typeface="Josefin Sans"/>
              <a:cs typeface="Josefin Sans"/>
              <a:sym typeface="Josefin Sans"/>
            </a:endParaRPr>
          </a:p>
          <a:p>
            <a:pPr indent="0" lvl="0" marL="914400" marR="0" rtl="0" algn="r">
              <a:lnSpc>
                <a:spcPct val="139958"/>
              </a:lnSpc>
              <a:spcBef>
                <a:spcPts val="0"/>
              </a:spcBef>
              <a:spcAft>
                <a:spcPts val="0"/>
              </a:spcAft>
              <a:buNone/>
            </a:pPr>
            <a:r>
              <a:rPr lang="en-US" sz="2400">
                <a:solidFill>
                  <a:srgbClr val="2B4B82"/>
                </a:solidFill>
                <a:latin typeface="Josefin Sans"/>
                <a:ea typeface="Josefin Sans"/>
                <a:cs typeface="Josefin Sans"/>
                <a:sym typeface="Josefin Sans"/>
              </a:rPr>
              <a:t>.-</a:t>
            </a:r>
            <a:endParaRPr sz="2400">
              <a:solidFill>
                <a:srgbClr val="2B4B82"/>
              </a:solidFill>
              <a:latin typeface="Josefin Sans"/>
              <a:ea typeface="Josefin Sans"/>
              <a:cs typeface="Josefin Sans"/>
              <a:sym typeface="Josefi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39" name="Shape 139"/>
        <p:cNvGrpSpPr/>
        <p:nvPr/>
      </p:nvGrpSpPr>
      <p:grpSpPr>
        <a:xfrm>
          <a:off x="0" y="0"/>
          <a:ext cx="0" cy="0"/>
          <a:chOff x="0" y="0"/>
          <a:chExt cx="0" cy="0"/>
        </a:xfrm>
      </p:grpSpPr>
      <p:grpSp>
        <p:nvGrpSpPr>
          <p:cNvPr id="140" name="Google Shape;140;p19"/>
          <p:cNvGrpSpPr/>
          <p:nvPr/>
        </p:nvGrpSpPr>
        <p:grpSpPr>
          <a:xfrm>
            <a:off x="590950" y="1486825"/>
            <a:ext cx="16448175" cy="7313350"/>
            <a:chOff x="-527733" y="-467405"/>
            <a:chExt cx="21930900" cy="9751133"/>
          </a:xfrm>
        </p:grpSpPr>
        <p:sp>
          <p:nvSpPr>
            <p:cNvPr id="141" name="Google Shape;141;p19"/>
            <p:cNvSpPr txBox="1"/>
            <p:nvPr/>
          </p:nvSpPr>
          <p:spPr>
            <a:xfrm>
              <a:off x="-527733" y="-467405"/>
              <a:ext cx="21930900" cy="1313400"/>
            </a:xfrm>
            <a:prstGeom prst="rect">
              <a:avLst/>
            </a:prstGeom>
            <a:noFill/>
            <a:ln>
              <a:noFill/>
            </a:ln>
          </p:spPr>
          <p:txBody>
            <a:bodyPr anchorCtr="0" anchor="t" bIns="0" lIns="0" spcFirstLastPara="1" rIns="0" wrap="square" tIns="0">
              <a:spAutoFit/>
            </a:bodyPr>
            <a:lstStyle/>
            <a:p>
              <a:pPr indent="0" lvl="0" marL="0" marR="0" rtl="0" algn="l">
                <a:lnSpc>
                  <a:spcPct val="104999"/>
                </a:lnSpc>
                <a:spcBef>
                  <a:spcPts val="0"/>
                </a:spcBef>
                <a:spcAft>
                  <a:spcPts val="0"/>
                </a:spcAft>
                <a:buNone/>
              </a:pPr>
              <a:r>
                <a:rPr b="1" lang="en-US" sz="6400">
                  <a:solidFill>
                    <a:srgbClr val="FEFEFE"/>
                  </a:solidFill>
                  <a:latin typeface="Josefin Sans"/>
                  <a:ea typeface="Josefin Sans"/>
                  <a:cs typeface="Josefin Sans"/>
                  <a:sym typeface="Josefin Sans"/>
                </a:rPr>
                <a:t> Top Hero Paling Sering Di Pick</a:t>
              </a:r>
              <a:endParaRPr sz="6400">
                <a:solidFill>
                  <a:srgbClr val="FEFEFE"/>
                </a:solidFill>
              </a:endParaRPr>
            </a:p>
          </p:txBody>
        </p:sp>
        <p:sp>
          <p:nvSpPr>
            <p:cNvPr id="142" name="Google Shape;142;p19"/>
            <p:cNvSpPr txBox="1"/>
            <p:nvPr/>
          </p:nvSpPr>
          <p:spPr>
            <a:xfrm>
              <a:off x="0" y="3731182"/>
              <a:ext cx="9289800" cy="287400"/>
            </a:xfrm>
            <a:prstGeom prst="rect">
              <a:avLst/>
            </a:prstGeom>
            <a:noFill/>
            <a:ln>
              <a:noFill/>
            </a:ln>
          </p:spPr>
          <p:txBody>
            <a:bodyPr anchorCtr="0" anchor="t" bIns="0" lIns="0" spcFirstLastPara="1" rIns="0" wrap="square" tIns="0">
              <a:spAutoFit/>
            </a:bodyPr>
            <a:lstStyle/>
            <a:p>
              <a:pPr indent="0" lvl="0" marL="0" marR="0" rtl="0" algn="l">
                <a:lnSpc>
                  <a:spcPct val="128009"/>
                </a:lnSpc>
                <a:spcBef>
                  <a:spcPts val="0"/>
                </a:spcBef>
                <a:spcAft>
                  <a:spcPts val="0"/>
                </a:spcAft>
                <a:buNone/>
              </a:pPr>
              <a:r>
                <a:t/>
              </a:r>
              <a:endParaRPr/>
            </a:p>
          </p:txBody>
        </p:sp>
        <p:sp>
          <p:nvSpPr>
            <p:cNvPr id="143" name="Google Shape;143;p19"/>
            <p:cNvSpPr txBox="1"/>
            <p:nvPr/>
          </p:nvSpPr>
          <p:spPr>
            <a:xfrm>
              <a:off x="0" y="1895328"/>
              <a:ext cx="11501700" cy="7388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400">
                  <a:solidFill>
                    <a:srgbClr val="94DDDE"/>
                  </a:solidFill>
                  <a:latin typeface="Josefin Sans"/>
                  <a:ea typeface="Josefin Sans"/>
                  <a:cs typeface="Josefin Sans"/>
                  <a:sym typeface="Josefin Sans"/>
                </a:rPr>
                <a:t>Data "hero paling sering di pick" menunjukkan meta permainan saat ini, di mana hero-hero tersebut dianggap paling kuat dan efektif. Hero yang sering dipilih biasanya memiliki kemampuan yang unggul dan sinergi yang baik dengan hero lain, sehingga populer di kalangan pemain profesional. Pengembang game menggunakan data ini untuk menyeimbangkan kekuatan hero, sementara tim memanfaatkannya untuk menyusun strategi draft yang lebih baik. Dengan memahami data ini, pemain dan tim bisa lebih siap menghadapi kompetisi dan beradaptasi dengan meta yang sedang berkembang.</a:t>
              </a:r>
              <a:endParaRPr sz="2400"/>
            </a:p>
          </p:txBody>
        </p:sp>
      </p:grpSp>
      <p:pic>
        <p:nvPicPr>
          <p:cNvPr id="144" name="Google Shape;144;p19"/>
          <p:cNvPicPr preferRelativeResize="0"/>
          <p:nvPr/>
        </p:nvPicPr>
        <p:blipFill>
          <a:blip r:embed="rId3">
            <a:alphaModFix/>
          </a:blip>
          <a:stretch>
            <a:fillRect/>
          </a:stretch>
        </p:blipFill>
        <p:spPr>
          <a:xfrm>
            <a:off x="9860625" y="3163200"/>
            <a:ext cx="7836424" cy="5499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4DDDE"/>
        </a:solidFill>
      </p:bgPr>
    </p:bg>
    <p:spTree>
      <p:nvGrpSpPr>
        <p:cNvPr id="148" name="Shape 148"/>
        <p:cNvGrpSpPr/>
        <p:nvPr/>
      </p:nvGrpSpPr>
      <p:grpSpPr>
        <a:xfrm>
          <a:off x="0" y="0"/>
          <a:ext cx="0" cy="0"/>
          <a:chOff x="0" y="0"/>
          <a:chExt cx="0" cy="0"/>
        </a:xfrm>
      </p:grpSpPr>
      <p:sp>
        <p:nvSpPr>
          <p:cNvPr id="149" name="Google Shape;149;p20"/>
          <p:cNvSpPr txBox="1"/>
          <p:nvPr/>
        </p:nvSpPr>
        <p:spPr>
          <a:xfrm>
            <a:off x="2001050" y="544725"/>
            <a:ext cx="14563800" cy="985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6400">
                <a:solidFill>
                  <a:srgbClr val="2B4B82"/>
                </a:solidFill>
                <a:latin typeface="Josefin Sans"/>
                <a:ea typeface="Josefin Sans"/>
                <a:cs typeface="Josefin Sans"/>
                <a:sym typeface="Josefin Sans"/>
              </a:rPr>
              <a:t>Top Role yang Paling Sering di Pick</a:t>
            </a:r>
            <a:endParaRPr/>
          </a:p>
        </p:txBody>
      </p:sp>
      <p:pic>
        <p:nvPicPr>
          <p:cNvPr id="150" name="Google Shape;150;p20"/>
          <p:cNvPicPr preferRelativeResize="0"/>
          <p:nvPr/>
        </p:nvPicPr>
        <p:blipFill>
          <a:blip r:embed="rId3">
            <a:alphaModFix/>
          </a:blip>
          <a:stretch>
            <a:fillRect/>
          </a:stretch>
        </p:blipFill>
        <p:spPr>
          <a:xfrm>
            <a:off x="7557100" y="2514550"/>
            <a:ext cx="9825749" cy="7090874"/>
          </a:xfrm>
          <a:prstGeom prst="rect">
            <a:avLst/>
          </a:prstGeom>
          <a:noFill/>
          <a:ln>
            <a:noFill/>
          </a:ln>
        </p:spPr>
      </p:pic>
      <p:grpSp>
        <p:nvGrpSpPr>
          <p:cNvPr id="151" name="Google Shape;151;p20"/>
          <p:cNvGrpSpPr/>
          <p:nvPr/>
        </p:nvGrpSpPr>
        <p:grpSpPr>
          <a:xfrm>
            <a:off x="999464" y="2459230"/>
            <a:ext cx="7385952" cy="7201515"/>
            <a:chOff x="-11326103" y="-1930701"/>
            <a:chExt cx="14605403" cy="6239400"/>
          </a:xfrm>
        </p:grpSpPr>
        <p:sp>
          <p:nvSpPr>
            <p:cNvPr id="152" name="Google Shape;152;p20"/>
            <p:cNvSpPr txBox="1"/>
            <p:nvPr/>
          </p:nvSpPr>
          <p:spPr>
            <a:xfrm>
              <a:off x="0" y="2928692"/>
              <a:ext cx="3279300" cy="186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a:p>
          </p:txBody>
        </p:sp>
        <p:sp>
          <p:nvSpPr>
            <p:cNvPr id="153" name="Google Shape;153;p20"/>
            <p:cNvSpPr txBox="1"/>
            <p:nvPr/>
          </p:nvSpPr>
          <p:spPr>
            <a:xfrm>
              <a:off x="-7139833" y="162050"/>
              <a:ext cx="3279300" cy="1866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t/>
              </a:r>
              <a:endParaRPr/>
            </a:p>
          </p:txBody>
        </p:sp>
        <p:sp>
          <p:nvSpPr>
            <p:cNvPr id="154" name="Google Shape;154;p20"/>
            <p:cNvSpPr txBox="1"/>
            <p:nvPr/>
          </p:nvSpPr>
          <p:spPr>
            <a:xfrm>
              <a:off x="-11326103" y="-1930701"/>
              <a:ext cx="11010000" cy="623940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1" lang="en-US" sz="2000">
                  <a:solidFill>
                    <a:srgbClr val="2B4B82"/>
                  </a:solidFill>
                  <a:latin typeface="Josefin Sans"/>
                  <a:ea typeface="Josefin Sans"/>
                  <a:cs typeface="Josefin Sans"/>
                  <a:sym typeface="Josefin Sans"/>
                </a:rPr>
                <a:t>Jika data menunjukkan bahwa role paling sering dipilih dalam MPL adalah mage, kemudian Marksman, dan kemudian fighter, ini berarti meta permainan saat ini berfokus pada kontrol area dan burst damage dari mage, Damage killer oleh Marksman, dan keseimbangan antara damage dan ketahanan dari fighter. Tim biasanya menggunakan mage untuk mengontrol medan pertempuran, Marksman untuk menguras damage lawan dengan cepat, dan fighter untuk menjadi damage dealer yang tangguh di dalam lane. Pengembang game mungkin perlu memantau dan menyeimbangkan role lain agar tidak kalah dominan, memastikan permainan tetap seimbang dan adil.</a:t>
              </a:r>
              <a:endParaRPr sz="2000"/>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58" name="Shape 158"/>
        <p:cNvGrpSpPr/>
        <p:nvPr/>
      </p:nvGrpSpPr>
      <p:grpSpPr>
        <a:xfrm>
          <a:off x="0" y="0"/>
          <a:ext cx="0" cy="0"/>
          <a:chOff x="0" y="0"/>
          <a:chExt cx="0" cy="0"/>
        </a:xfrm>
      </p:grpSpPr>
      <p:sp>
        <p:nvSpPr>
          <p:cNvPr id="159" name="Google Shape;159;p21"/>
          <p:cNvSpPr txBox="1"/>
          <p:nvPr/>
        </p:nvSpPr>
        <p:spPr>
          <a:xfrm>
            <a:off x="12852675" y="2156300"/>
            <a:ext cx="4924500" cy="74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pada analisis disamping memperlihatkan bahwa top 10 player base on position dipegang oleh CW, kairi, sanz dan kiboy pada MPL season 13 dengan performance kill enemy 500+ pada total match, mendominasi puluhan top player lainnya.</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2400">
                <a:solidFill>
                  <a:schemeClr val="dk1"/>
                </a:solidFill>
                <a:latin typeface="Calibri"/>
                <a:ea typeface="Calibri"/>
                <a:cs typeface="Calibri"/>
                <a:sym typeface="Calibri"/>
              </a:rPr>
              <a:t>Namun, penting juga untuk diingat bahwa kemenangan tidak hanya ditentukan oleh jumlah kill, tetapi juga oleh strategi tim, kerja sama, dan peran masing-masing pemain. Meskipun memiliki jumlah kill terbanyak bisa membuat seseorang terlihat hebat, tetapi untuk memenangkan pertandingan, dibutuhkan lebih dari sekadar kemampuan individu.</a:t>
            </a:r>
            <a:endParaRPr sz="2400">
              <a:solidFill>
                <a:schemeClr val="dk1"/>
              </a:solidFill>
              <a:latin typeface="Calibri"/>
              <a:ea typeface="Calibri"/>
              <a:cs typeface="Calibri"/>
              <a:sym typeface="Calibri"/>
            </a:endParaRPr>
          </a:p>
          <a:p>
            <a:pPr indent="0" lvl="0" marL="0" rtl="0" algn="l">
              <a:spcBef>
                <a:spcPts val="1200"/>
              </a:spcBef>
              <a:spcAft>
                <a:spcPts val="0"/>
              </a:spcAft>
              <a:buNone/>
            </a:pPr>
            <a:r>
              <a:t/>
            </a:r>
            <a:endParaRPr sz="2400">
              <a:solidFill>
                <a:schemeClr val="dk1"/>
              </a:solidFill>
              <a:latin typeface="Calibri"/>
              <a:ea typeface="Calibri"/>
              <a:cs typeface="Calibri"/>
              <a:sym typeface="Calibri"/>
            </a:endParaRPr>
          </a:p>
        </p:txBody>
      </p:sp>
      <p:sp>
        <p:nvSpPr>
          <p:cNvPr id="160" name="Google Shape;160;p21"/>
          <p:cNvSpPr txBox="1"/>
          <p:nvPr/>
        </p:nvSpPr>
        <p:spPr>
          <a:xfrm>
            <a:off x="719825" y="398050"/>
            <a:ext cx="12322500" cy="1354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4000">
                <a:solidFill>
                  <a:srgbClr val="2B4B82"/>
                </a:solidFill>
                <a:latin typeface="Josefin Sans"/>
                <a:ea typeface="Josefin Sans"/>
                <a:cs typeface="Josefin Sans"/>
                <a:sym typeface="Josefin Sans"/>
              </a:rPr>
              <a:t>Kill </a:t>
            </a:r>
            <a:r>
              <a:rPr b="1" lang="en-US" sz="4000">
                <a:solidFill>
                  <a:srgbClr val="2B4B82"/>
                </a:solidFill>
                <a:latin typeface="Josefin Sans"/>
                <a:ea typeface="Josefin Sans"/>
                <a:cs typeface="Josefin Sans"/>
                <a:sym typeface="Josefin Sans"/>
              </a:rPr>
              <a:t>performance</a:t>
            </a:r>
            <a:r>
              <a:rPr b="1" lang="en-US" sz="4000">
                <a:solidFill>
                  <a:srgbClr val="2B4B82"/>
                </a:solidFill>
                <a:latin typeface="Josefin Sans"/>
                <a:ea typeface="Josefin Sans"/>
                <a:cs typeface="Josefin Sans"/>
                <a:sym typeface="Josefin Sans"/>
              </a:rPr>
              <a:t> top 10 player berdasarkan position </a:t>
            </a:r>
            <a:endParaRPr sz="4000"/>
          </a:p>
        </p:txBody>
      </p:sp>
      <p:pic>
        <p:nvPicPr>
          <p:cNvPr id="161" name="Google Shape;161;p21"/>
          <p:cNvPicPr preferRelativeResize="0"/>
          <p:nvPr/>
        </p:nvPicPr>
        <p:blipFill>
          <a:blip r:embed="rId3">
            <a:alphaModFix/>
          </a:blip>
          <a:stretch>
            <a:fillRect/>
          </a:stretch>
        </p:blipFill>
        <p:spPr>
          <a:xfrm>
            <a:off x="719825" y="2163900"/>
            <a:ext cx="11744325" cy="7400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