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90" r:id="rId2"/>
    <p:sldId id="291"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25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289D611-27B2-4508-A6F7-00FF431DC3B3}"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9D92C-832E-4F65-A0C8-AC0EB533D2DF}"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A5C56CF-F1CE-42E4-96F9-4421019B794B}"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81AEDD6A-0BD6-48ED-AA62-FA9D3E6F2D15}" type="datetime1">
              <a:rPr lang="en-US" smtClean="0"/>
              <a:t>1/10/2018</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DF1A26AE-EA37-4443-874D-A188CF4CB7C6}" type="datetime1">
              <a:rPr lang="en-US" smtClean="0"/>
              <a:t>1/10/2018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C53AFE8C-8E19-421D-BD10-BDF92439643A}" type="datetime1">
              <a:rPr lang="en-US" smtClean="0"/>
              <a:t>1/10/2018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7308-D273-4362-8BDA-44CF28461565}" type="datetime1">
              <a:rPr lang="en-US" smtClean="0"/>
              <a:t>1/10/2018</a:t>
            </a:fld>
            <a:endParaRPr lang="en-US" dirty="0"/>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45203-64E5-4B57-B99C-BF788B6290E2}"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359F1B4-DE61-47DF-BE65-6307E1E7535A}"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D933270-2298-442B-8EF7-D1D874FD6803}" type="datetime1">
              <a:rPr lang="en-US" smtClean="0"/>
              <a:t>1/10/2018</a:t>
            </a:fld>
            <a:endParaRPr lang="en-US"/>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9F56F-16C2-4A71-B3BB-808372F0CE5A}" type="datetime1">
              <a:rPr lang="en-US" smtClean="0"/>
              <a:t>1/10/2018</a:t>
            </a:fld>
            <a:endParaRPr lang="en-US"/>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1E14-68A7-4DFA-9999-558BBD70267A}" type="datetime1">
              <a:rPr lang="en-US" smtClean="0"/>
              <a:t>1/10/2018</a:t>
            </a:fld>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EE25D-5DCC-4E60-89C2-7A5169D847BE}"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0E492-27E6-4577-88DB-406892007A2E}"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17"/>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BFD75FF-0428-42B2-AB77-3E419D1C1680}" type="datetime1">
              <a:rPr lang="en-US" smtClean="0"/>
              <a:t>1/10/2018</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CSH3J3 - Sistem Paralel dan 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en.wikipedia.org/wiki/List_of_file_systems#Distributed_parallel_file_system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CSH3J3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SISTEM PARALEL DAN TERDISTRIBUSI</a:t>
            </a:r>
            <a:endParaRPr lang="en-US" dirty="0">
              <a:latin typeface="Times New Roman" pitchFamily="18" charset="0"/>
              <a:cs typeface="Times New Roman" pitchFamily="18" charset="0"/>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MATERI </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10: </a:t>
            </a:r>
            <a:r>
              <a:rPr lang="en-US" sz="3200" b="0" dirty="0">
                <a:ln w="0"/>
                <a:effectLst>
                  <a:reflection blurRad="6350" stA="53000" endA="300" endPos="35500" dir="5400000" sy="-90000" algn="bl" rotWithShape="0"/>
                </a:effectLst>
                <a:latin typeface="Times New Roman" pitchFamily="18" charset="0"/>
                <a:cs typeface="Times New Roman" pitchFamily="18" charset="0"/>
              </a:rPr>
              <a:t/>
            </a:r>
            <a:br>
              <a:rPr lang="en-US" sz="3200" b="0" dirty="0">
                <a:ln w="0"/>
                <a:effectLst>
                  <a:reflection blurRad="6350" stA="53000" endA="300" endPos="35500" dir="5400000" sy="-90000" algn="bl" rotWithShape="0"/>
                </a:effectLst>
                <a:latin typeface="Times New Roman" pitchFamily="18" charset="0"/>
                <a:cs typeface="Times New Roman" pitchFamily="18" charset="0"/>
              </a:rPr>
            </a:b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Desain</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a:t>
            </a: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Paralel</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Programming</a:t>
            </a:r>
            <a:endParaRPr lang="en-US" sz="3200" b="0" dirty="0">
              <a:ln w="0"/>
              <a:effectLst>
                <a:reflection blurRad="6350" stA="53000" endA="300" endPos="35500" dir="5400000" sy="-90000" algn="bl" rotWithShape="0"/>
              </a:effectLst>
              <a:latin typeface="Times New Roman" pitchFamily="18" charset="0"/>
              <a:cs typeface="Times New Roman" pitchFamily="18" charset="0"/>
            </a:endParaRPr>
          </a:p>
        </p:txBody>
      </p:sp>
      <p:sp>
        <p:nvSpPr>
          <p:cNvPr id="2" name="Date Placeholder 1"/>
          <p:cNvSpPr>
            <a:spLocks noGrp="1"/>
          </p:cNvSpPr>
          <p:nvPr>
            <p:ph type="dt" sz="half" idx="14"/>
          </p:nvPr>
        </p:nvSpPr>
        <p:spPr/>
        <p:txBody>
          <a:bodyPr/>
          <a:lstStyle/>
          <a:p>
            <a:pPr>
              <a:defRPr/>
            </a:pPr>
            <a:fld id="{9A99D669-8CF4-4FF5-85C0-FE7D6371C7F0}" type="datetime1">
              <a:rPr lang="en-US" smtClean="0"/>
              <a:t>1/10/2018</a:t>
            </a:fld>
            <a:endParaRPr lang="en-US" dirty="0"/>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Partitioning</a:t>
            </a:r>
            <a:endParaRPr lang="en-US" dirty="0"/>
          </a:p>
        </p:txBody>
      </p:sp>
      <p:sp>
        <p:nvSpPr>
          <p:cNvPr id="2" name="Content Placeholder 1"/>
          <p:cNvSpPr>
            <a:spLocks noGrp="1"/>
          </p:cNvSpPr>
          <p:nvPr>
            <p:ph idx="1"/>
          </p:nvPr>
        </p:nvSpPr>
        <p:spPr/>
        <p:txBody>
          <a:bodyPr>
            <a:normAutofit lnSpcReduction="10000"/>
          </a:bodyPr>
          <a:lstStyle/>
          <a:p>
            <a:r>
              <a:rPr lang="en-US" dirty="0"/>
              <a:t>One of the first steps in designing a parallel program is to break the problem into discrete "chunks" of work that can be distributed to multiple tasks. This is known as decomposition or partitioning.</a:t>
            </a:r>
          </a:p>
          <a:p>
            <a:r>
              <a:rPr lang="en-US" dirty="0"/>
              <a:t>There are two basic ways to partition computational work among parallel tasks: </a:t>
            </a:r>
            <a:r>
              <a:rPr lang="en-US" b="1" i="1" dirty="0"/>
              <a:t>domain decomposition</a:t>
            </a:r>
            <a:r>
              <a:rPr lang="en-US" dirty="0"/>
              <a:t> and </a:t>
            </a:r>
            <a:r>
              <a:rPr lang="en-US" b="1" i="1" dirty="0"/>
              <a:t>functional decomposition</a:t>
            </a:r>
            <a:r>
              <a:rPr lang="en-US" dirty="0"/>
              <a:t>.</a:t>
            </a:r>
          </a:p>
          <a:p>
            <a:endParaRPr lang="en-US" dirty="0"/>
          </a:p>
        </p:txBody>
      </p:sp>
      <p:sp>
        <p:nvSpPr>
          <p:cNvPr id="4" name="Date Placeholder 3"/>
          <p:cNvSpPr>
            <a:spLocks noGrp="1"/>
          </p:cNvSpPr>
          <p:nvPr>
            <p:ph type="dt" sz="half" idx="10"/>
          </p:nvPr>
        </p:nvSpPr>
        <p:spPr/>
        <p:txBody>
          <a:bodyPr/>
          <a:lstStyle/>
          <a:p>
            <a:pPr>
              <a:defRPr/>
            </a:pPr>
            <a:fld id="{863348E7-2040-4D5C-9B88-3FD3721864E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5261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Domain Decomposition</a:t>
            </a:r>
          </a:p>
        </p:txBody>
      </p:sp>
      <p:sp>
        <p:nvSpPr>
          <p:cNvPr id="2" name="Content Placeholder 1"/>
          <p:cNvSpPr>
            <a:spLocks noGrp="1"/>
          </p:cNvSpPr>
          <p:nvPr>
            <p:ph idx="1"/>
          </p:nvPr>
        </p:nvSpPr>
        <p:spPr/>
        <p:txBody>
          <a:bodyPr/>
          <a:lstStyle/>
          <a:p>
            <a:r>
              <a:rPr lang="en-US" dirty="0"/>
              <a:t>In this type of partitioning, the data associated with a problem is decomposed. Each parallel task then works on a portion of the data.</a:t>
            </a:r>
          </a:p>
        </p:txBody>
      </p:sp>
      <p:sp>
        <p:nvSpPr>
          <p:cNvPr id="4" name="Date Placeholder 3"/>
          <p:cNvSpPr>
            <a:spLocks noGrp="1"/>
          </p:cNvSpPr>
          <p:nvPr>
            <p:ph type="dt" sz="half" idx="10"/>
          </p:nvPr>
        </p:nvSpPr>
        <p:spPr/>
        <p:txBody>
          <a:bodyPr/>
          <a:lstStyle/>
          <a:p>
            <a:pPr>
              <a:defRPr/>
            </a:pPr>
            <a:fld id="{12C91F60-DCEA-4B37-BC8B-028760B61BFA}"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11</a:t>
            </a:fld>
            <a:endParaRPr lang="en-US" dirty="0"/>
          </a:p>
        </p:txBody>
      </p:sp>
      <p:pic>
        <p:nvPicPr>
          <p:cNvPr id="1026" name="Picture 2" descr="https://computing.llnl.gov/tutorials/parallel_comp/images/domain_decom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51765"/>
            <a:ext cx="3988558" cy="222043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3040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t>There are different ways to partition data</a:t>
            </a:r>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A8E96663-0F7A-42F5-B216-1E961BE1C6A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12</a:t>
            </a:fld>
            <a:endParaRPr lang="en-US" dirty="0"/>
          </a:p>
        </p:txBody>
      </p:sp>
      <p:pic>
        <p:nvPicPr>
          <p:cNvPr id="2050" name="Picture 2" descr="https://computing.llnl.gov/tutorials/parallel_comp/images/distribution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28" y="1977656"/>
            <a:ext cx="5642506" cy="433866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90999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Functional Decomposition</a:t>
            </a:r>
          </a:p>
        </p:txBody>
      </p:sp>
      <p:sp>
        <p:nvSpPr>
          <p:cNvPr id="2" name="Content Placeholder 1"/>
          <p:cNvSpPr>
            <a:spLocks noGrp="1"/>
          </p:cNvSpPr>
          <p:nvPr>
            <p:ph idx="1"/>
          </p:nvPr>
        </p:nvSpPr>
        <p:spPr/>
        <p:txBody>
          <a:bodyPr/>
          <a:lstStyle/>
          <a:p>
            <a:r>
              <a:rPr lang="en-US" dirty="0" smtClean="0"/>
              <a:t>In </a:t>
            </a:r>
            <a:r>
              <a:rPr lang="en-US" dirty="0"/>
              <a:t>this approach, the focus is on the computation that is to be performed rather than on the data manipulated by the computation. The problem is decomposed according to the work that must be done. Each task then performs a portion of the overall work</a:t>
            </a:r>
          </a:p>
        </p:txBody>
      </p:sp>
      <p:sp>
        <p:nvSpPr>
          <p:cNvPr id="4" name="Date Placeholder 3"/>
          <p:cNvSpPr>
            <a:spLocks noGrp="1"/>
          </p:cNvSpPr>
          <p:nvPr>
            <p:ph type="dt" sz="half" idx="10"/>
          </p:nvPr>
        </p:nvSpPr>
        <p:spPr/>
        <p:txBody>
          <a:bodyPr/>
          <a:lstStyle/>
          <a:p>
            <a:pPr>
              <a:defRPr/>
            </a:pPr>
            <a:fld id="{6BB9D7E6-3C2F-4239-A8C7-B62A2C03D09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64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37FD7944-8FEB-4C03-BAB6-109F7696E2A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14</a:t>
            </a:fld>
            <a:endParaRPr lang="en-US" dirty="0"/>
          </a:p>
        </p:txBody>
      </p:sp>
      <p:pic>
        <p:nvPicPr>
          <p:cNvPr id="3074" name="Picture 2" descr="https://computing.llnl.gov/tutorials/parallel_comp/images/functional_decom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08" y="1544494"/>
            <a:ext cx="7801070" cy="469127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27195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Ecosystem Modeling</a:t>
            </a:r>
          </a:p>
        </p:txBody>
      </p:sp>
      <p:sp>
        <p:nvSpPr>
          <p:cNvPr id="2" name="Content Placeholder 1"/>
          <p:cNvSpPr>
            <a:spLocks noGrp="1"/>
          </p:cNvSpPr>
          <p:nvPr>
            <p:ph idx="1"/>
          </p:nvPr>
        </p:nvSpPr>
        <p:spPr/>
        <p:txBody>
          <a:bodyPr/>
          <a:lstStyle/>
          <a:p>
            <a:r>
              <a:rPr lang="en-US" dirty="0"/>
              <a:t>Each program calculates the population of a given group, where each group's growth depends on that of its neighbors. As time progresses, each process calculates its current state, then exchanges information with the neighbor populations. All tasks then progress to calculate the state at the next time step.</a:t>
            </a:r>
          </a:p>
        </p:txBody>
      </p:sp>
      <p:sp>
        <p:nvSpPr>
          <p:cNvPr id="4" name="Date Placeholder 3"/>
          <p:cNvSpPr>
            <a:spLocks noGrp="1"/>
          </p:cNvSpPr>
          <p:nvPr>
            <p:ph type="dt" sz="half" idx="10"/>
          </p:nvPr>
        </p:nvSpPr>
        <p:spPr/>
        <p:txBody>
          <a:bodyPr/>
          <a:lstStyle/>
          <a:p>
            <a:pPr>
              <a:defRPr/>
            </a:pPr>
            <a:fld id="{F24C228A-A0FB-41BA-B001-C1F359D1438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33697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820986B0-43DE-4A42-8C4A-AF8A8CABEFD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16</a:t>
            </a:fld>
            <a:endParaRPr lang="en-US" dirty="0"/>
          </a:p>
        </p:txBody>
      </p:sp>
      <p:pic>
        <p:nvPicPr>
          <p:cNvPr id="4098" name="Picture 2" descr="https://computing.llnl.gov/tutorials/parallel_comp/images/functional_e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96" y="2256925"/>
            <a:ext cx="7757805" cy="302376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46328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Signal Processing</a:t>
            </a:r>
            <a:r>
              <a:rPr lang="en-US" b="0" dirty="0"/>
              <a:t> </a:t>
            </a:r>
            <a:endParaRPr lang="en-US" dirty="0"/>
          </a:p>
        </p:txBody>
      </p:sp>
      <p:sp>
        <p:nvSpPr>
          <p:cNvPr id="2" name="Content Placeholder 1"/>
          <p:cNvSpPr>
            <a:spLocks noGrp="1"/>
          </p:cNvSpPr>
          <p:nvPr>
            <p:ph idx="1"/>
          </p:nvPr>
        </p:nvSpPr>
        <p:spPr/>
        <p:txBody>
          <a:bodyPr/>
          <a:lstStyle/>
          <a:p>
            <a:r>
              <a:rPr lang="en-US" dirty="0"/>
              <a:t>An audio signal data set is passed through four distinct computational filters. Each filter is a separate process. The first segment of data must pass through the first filter before progressing to the second. When it does, the second segment of data passes through the first filter. By the time the fourth segment of data is in the first filter, all four tasks are busy.</a:t>
            </a:r>
          </a:p>
        </p:txBody>
      </p:sp>
      <p:sp>
        <p:nvSpPr>
          <p:cNvPr id="4" name="Date Placeholder 3"/>
          <p:cNvSpPr>
            <a:spLocks noGrp="1"/>
          </p:cNvSpPr>
          <p:nvPr>
            <p:ph type="dt" sz="half" idx="10"/>
          </p:nvPr>
        </p:nvSpPr>
        <p:spPr/>
        <p:txBody>
          <a:bodyPr/>
          <a:lstStyle/>
          <a:p>
            <a:pPr>
              <a:defRPr/>
            </a:pPr>
            <a:fld id="{2A7EE5EF-EF15-4DDB-9F56-F80EE2EF8F9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2909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743D15A-B2A4-48C6-A20C-AEA3998B8E3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18</a:t>
            </a:fld>
            <a:endParaRPr lang="en-US" dirty="0"/>
          </a:p>
        </p:txBody>
      </p:sp>
      <p:pic>
        <p:nvPicPr>
          <p:cNvPr id="5122" name="Picture 2" descr="https://computing.llnl.gov/tutorials/parallel_comp/images/functional_ex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7" y="2402527"/>
            <a:ext cx="8746468" cy="338412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0542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Climate Modeling</a:t>
            </a:r>
            <a:r>
              <a:rPr lang="en-US" b="0" dirty="0"/>
              <a:t> </a:t>
            </a:r>
            <a:endParaRPr lang="en-US" dirty="0"/>
          </a:p>
        </p:txBody>
      </p:sp>
      <p:sp>
        <p:nvSpPr>
          <p:cNvPr id="2" name="Content Placeholder 1"/>
          <p:cNvSpPr>
            <a:spLocks noGrp="1"/>
          </p:cNvSpPr>
          <p:nvPr>
            <p:ph idx="1"/>
          </p:nvPr>
        </p:nvSpPr>
        <p:spPr/>
        <p:txBody>
          <a:bodyPr/>
          <a:lstStyle/>
          <a:p>
            <a:r>
              <a:rPr lang="en-US" dirty="0"/>
              <a:t>Each model component can be thought of as a separate task. Arrows represent exchanges of data between components during computation: the atmosphere model generates wind velocity data that are used by the ocean model, the ocean model generates sea surface temperature data that are used by the atmosphere model, and so on.</a:t>
            </a:r>
          </a:p>
        </p:txBody>
      </p:sp>
      <p:sp>
        <p:nvSpPr>
          <p:cNvPr id="4" name="Date Placeholder 3"/>
          <p:cNvSpPr>
            <a:spLocks noGrp="1"/>
          </p:cNvSpPr>
          <p:nvPr>
            <p:ph type="dt" sz="half" idx="10"/>
          </p:nvPr>
        </p:nvSpPr>
        <p:spPr/>
        <p:txBody>
          <a:bodyPr/>
          <a:lstStyle/>
          <a:p>
            <a:pPr>
              <a:defRPr/>
            </a:pPr>
            <a:fld id="{D92E78A9-E8A0-42E8-AD0C-C0A094ECA41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19</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212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Outline Today</a:t>
            </a:r>
            <a:endParaRPr lang="en-US" dirty="0"/>
          </a:p>
        </p:txBody>
      </p:sp>
      <p:sp>
        <p:nvSpPr>
          <p:cNvPr id="14" name="Content Placeholder 13"/>
          <p:cNvSpPr>
            <a:spLocks noGrp="1"/>
          </p:cNvSpPr>
          <p:nvPr>
            <p:ph idx="1"/>
          </p:nvPr>
        </p:nvSpPr>
        <p:spPr/>
        <p:txBody>
          <a:bodyPr>
            <a:normAutofit/>
          </a:bodyPr>
          <a:lstStyle/>
          <a:p>
            <a:pPr marL="0" indent="0">
              <a:buNone/>
            </a:pPr>
            <a:r>
              <a:rPr lang="en-US" b="1" dirty="0" smtClean="0"/>
              <a:t>Parallel Programming Model</a:t>
            </a:r>
          </a:p>
          <a:p>
            <a:pPr>
              <a:buFont typeface="Wingdings" panose="05000000000000000000" pitchFamily="2" charset="2"/>
              <a:buChar char="v"/>
            </a:pPr>
            <a:r>
              <a:rPr lang="en-US" dirty="0" smtClean="0"/>
              <a:t>Design parallel program </a:t>
            </a:r>
            <a:endParaRPr lang="en-US" dirty="0" smtClean="0"/>
          </a:p>
        </p:txBody>
      </p:sp>
      <p:sp>
        <p:nvSpPr>
          <p:cNvPr id="3" name="Date Placeholder 2"/>
          <p:cNvSpPr>
            <a:spLocks noGrp="1"/>
          </p:cNvSpPr>
          <p:nvPr>
            <p:ph type="dt" sz="half" idx="10"/>
          </p:nvPr>
        </p:nvSpPr>
        <p:spPr/>
        <p:txBody>
          <a:bodyPr/>
          <a:lstStyle/>
          <a:p>
            <a:fld id="{2CBFEA95-C2A5-45F9-93A5-F03AB26DFD9A}" type="datetime1">
              <a:rPr lang="en-US" smtClean="0"/>
              <a:t>1/10/2018</a:t>
            </a:fld>
            <a:endParaRPr lang="en-US" dirty="0"/>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a:t>
            </a:fld>
            <a:endParaRPr lang="en-US"/>
          </a:p>
        </p:txBody>
      </p:sp>
    </p:spTree>
    <p:extLst>
      <p:ext uri="{BB962C8B-B14F-4D97-AF65-F5344CB8AC3E}">
        <p14:creationId xmlns:p14="http://schemas.microsoft.com/office/powerpoint/2010/main" val="229984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BB410BE-5CB6-4392-A770-2C78C9E26BE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20</a:t>
            </a:fld>
            <a:endParaRPr lang="en-US" dirty="0"/>
          </a:p>
        </p:txBody>
      </p:sp>
      <p:pic>
        <p:nvPicPr>
          <p:cNvPr id="6146" name="Picture 2" descr="https://computing.llnl.gov/tutorials/parallel_comp/images/functional_ex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128" y="1714372"/>
            <a:ext cx="6254039" cy="432066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06874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Who Needs Communications?</a:t>
            </a:r>
          </a:p>
        </p:txBody>
      </p:sp>
      <p:sp>
        <p:nvSpPr>
          <p:cNvPr id="2" name="Content Placeholder 1"/>
          <p:cNvSpPr>
            <a:spLocks noGrp="1"/>
          </p:cNvSpPr>
          <p:nvPr>
            <p:ph idx="1"/>
          </p:nvPr>
        </p:nvSpPr>
        <p:spPr/>
        <p:txBody>
          <a:bodyPr>
            <a:normAutofit fontScale="77500" lnSpcReduction="20000"/>
          </a:bodyPr>
          <a:lstStyle/>
          <a:p>
            <a:r>
              <a:rPr lang="en-US" dirty="0"/>
              <a:t>The need for communications between tasks depends upon your problem:</a:t>
            </a:r>
          </a:p>
          <a:p>
            <a:r>
              <a:rPr lang="en-US" b="1" dirty="0"/>
              <a:t>You DON'T need communications</a:t>
            </a:r>
            <a:endParaRPr lang="en-US" dirty="0"/>
          </a:p>
          <a:p>
            <a:pPr lvl="1"/>
            <a:r>
              <a:rPr lang="en-US" dirty="0"/>
              <a:t>Some types of problems can be decomposed and executed in parallel with virtually no need for tasks to share data. For example, imagine an image processing operation where every pixel in a black and white image needs to have its color reversed. The image data can easily be distributed to multiple tasks that then act independently of each other to do their portion of the work.</a:t>
            </a:r>
          </a:p>
          <a:p>
            <a:pPr lvl="1"/>
            <a:r>
              <a:rPr lang="en-US" dirty="0"/>
              <a:t>These types of problems are often called </a:t>
            </a:r>
            <a:r>
              <a:rPr lang="en-US" b="1" i="1" dirty="0"/>
              <a:t>embarrassingly parallel</a:t>
            </a:r>
            <a:r>
              <a:rPr lang="en-US" dirty="0"/>
              <a:t> because they are so straight-forward. Very little inter-task communication is required.</a:t>
            </a:r>
          </a:p>
          <a:p>
            <a:endParaRPr lang="en-US" dirty="0"/>
          </a:p>
        </p:txBody>
      </p:sp>
      <p:sp>
        <p:nvSpPr>
          <p:cNvPr id="4" name="Date Placeholder 3"/>
          <p:cNvSpPr>
            <a:spLocks noGrp="1"/>
          </p:cNvSpPr>
          <p:nvPr>
            <p:ph type="dt" sz="half" idx="10"/>
          </p:nvPr>
        </p:nvSpPr>
        <p:spPr/>
        <p:txBody>
          <a:bodyPr/>
          <a:lstStyle/>
          <a:p>
            <a:pPr>
              <a:defRPr/>
            </a:pPr>
            <a:fld id="{134C6AC2-ADB0-43E0-B9A8-2141A3B3F19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28319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lstStyle/>
          <a:p>
            <a:r>
              <a:rPr lang="en-US" b="1" dirty="0"/>
              <a:t>You DO need </a:t>
            </a:r>
            <a:r>
              <a:rPr lang="en-US" b="1" dirty="0" err="1"/>
              <a:t>communications</a:t>
            </a:r>
            <a:r>
              <a:rPr lang="en-US" dirty="0" err="1"/>
              <a:t>Most</a:t>
            </a:r>
            <a:r>
              <a:rPr lang="en-US" dirty="0"/>
              <a:t> parallel applications are not quite so simple, and do require tasks to share data with each other. For example, a 3-D heat diffusion problem requires a task to know the temperatures calculated by the tasks that have neighboring data. Changes to neighboring data has a direct effect on that task's data.</a:t>
            </a:r>
          </a:p>
          <a:p>
            <a:endParaRPr lang="en-US" dirty="0"/>
          </a:p>
        </p:txBody>
      </p:sp>
      <p:sp>
        <p:nvSpPr>
          <p:cNvPr id="4" name="Date Placeholder 3"/>
          <p:cNvSpPr>
            <a:spLocks noGrp="1"/>
          </p:cNvSpPr>
          <p:nvPr>
            <p:ph type="dt" sz="half" idx="10"/>
          </p:nvPr>
        </p:nvSpPr>
        <p:spPr/>
        <p:txBody>
          <a:bodyPr/>
          <a:lstStyle/>
          <a:p>
            <a:pPr>
              <a:defRPr/>
            </a:pPr>
            <a:fld id="{3FD44A69-03D0-44D1-AEF2-D04ACD1BB63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9888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200" b="1" dirty="0" smtClean="0"/>
              <a:t>Factors to consider when </a:t>
            </a:r>
            <a:r>
              <a:rPr lang="en-US" sz="3200" b="1" dirty="0"/>
              <a:t>designing </a:t>
            </a:r>
            <a:r>
              <a:rPr lang="en-US" sz="3200" b="1" dirty="0" smtClean="0"/>
              <a:t>program's </a:t>
            </a:r>
            <a:r>
              <a:rPr lang="en-US" sz="3200" b="1" dirty="0"/>
              <a:t>inter-task </a:t>
            </a:r>
            <a:r>
              <a:rPr lang="en-US" sz="3200" b="1" dirty="0" smtClean="0"/>
              <a:t>communications:</a:t>
            </a:r>
            <a:endParaRPr lang="en-US" sz="3200" b="1" dirty="0"/>
          </a:p>
        </p:txBody>
      </p:sp>
      <p:sp>
        <p:nvSpPr>
          <p:cNvPr id="2" name="Content Placeholder 1"/>
          <p:cNvSpPr>
            <a:spLocks noGrp="1"/>
          </p:cNvSpPr>
          <p:nvPr>
            <p:ph idx="1"/>
          </p:nvPr>
        </p:nvSpPr>
        <p:spPr/>
        <p:txBody>
          <a:bodyPr>
            <a:normAutofit fontScale="92500"/>
          </a:bodyPr>
          <a:lstStyle/>
          <a:p>
            <a:r>
              <a:rPr lang="en-US" b="1" dirty="0"/>
              <a:t>Cost of </a:t>
            </a:r>
            <a:r>
              <a:rPr lang="en-US" b="1" dirty="0" smtClean="0"/>
              <a:t>communications</a:t>
            </a:r>
          </a:p>
          <a:p>
            <a:r>
              <a:rPr lang="en-US" b="1" dirty="0"/>
              <a:t>Latency vs. </a:t>
            </a:r>
            <a:r>
              <a:rPr lang="en-US" b="1" dirty="0" smtClean="0"/>
              <a:t>Bandwidth</a:t>
            </a:r>
          </a:p>
          <a:p>
            <a:r>
              <a:rPr lang="en-US" b="1" dirty="0"/>
              <a:t>Visibility of </a:t>
            </a:r>
            <a:r>
              <a:rPr lang="en-US" b="1" dirty="0" smtClean="0"/>
              <a:t>communications</a:t>
            </a:r>
          </a:p>
          <a:p>
            <a:r>
              <a:rPr lang="en-US" b="1" dirty="0"/>
              <a:t>Synchronous vs. asynchronous </a:t>
            </a:r>
            <a:r>
              <a:rPr lang="en-US" b="1" dirty="0" smtClean="0"/>
              <a:t>communications</a:t>
            </a:r>
          </a:p>
          <a:p>
            <a:r>
              <a:rPr lang="en-US" b="1" dirty="0"/>
              <a:t>Scope of </a:t>
            </a:r>
            <a:r>
              <a:rPr lang="en-US" b="1" dirty="0" smtClean="0"/>
              <a:t>communications</a:t>
            </a:r>
          </a:p>
          <a:p>
            <a:r>
              <a:rPr lang="en-US" b="1" dirty="0"/>
              <a:t>Efficiency of </a:t>
            </a:r>
            <a:r>
              <a:rPr lang="en-US" b="1" dirty="0" smtClean="0"/>
              <a:t>communications</a:t>
            </a:r>
          </a:p>
          <a:p>
            <a:r>
              <a:rPr lang="en-US" b="1" dirty="0"/>
              <a:t>Overhead and Complexity</a:t>
            </a:r>
            <a:endParaRPr lang="en-US" dirty="0"/>
          </a:p>
        </p:txBody>
      </p:sp>
      <p:sp>
        <p:nvSpPr>
          <p:cNvPr id="4" name="Date Placeholder 3"/>
          <p:cNvSpPr>
            <a:spLocks noGrp="1"/>
          </p:cNvSpPr>
          <p:nvPr>
            <p:ph type="dt" sz="half" idx="10"/>
          </p:nvPr>
        </p:nvSpPr>
        <p:spPr/>
        <p:txBody>
          <a:bodyPr/>
          <a:lstStyle/>
          <a:p>
            <a:pPr>
              <a:defRPr/>
            </a:pPr>
            <a:fld id="{8AEE2464-3EDA-4275-A24D-E4AA119EFFF3}"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04129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Cost of communications</a:t>
            </a:r>
          </a:p>
        </p:txBody>
      </p:sp>
      <p:sp>
        <p:nvSpPr>
          <p:cNvPr id="2" name="Content Placeholder 1"/>
          <p:cNvSpPr>
            <a:spLocks noGrp="1"/>
          </p:cNvSpPr>
          <p:nvPr>
            <p:ph idx="1"/>
          </p:nvPr>
        </p:nvSpPr>
        <p:spPr/>
        <p:txBody>
          <a:bodyPr>
            <a:normAutofit fontScale="85000" lnSpcReduction="20000"/>
          </a:bodyPr>
          <a:lstStyle/>
          <a:p>
            <a:r>
              <a:rPr lang="en-US" dirty="0"/>
              <a:t>Inter-task communication virtually always implies overhead.</a:t>
            </a:r>
          </a:p>
          <a:p>
            <a:r>
              <a:rPr lang="en-US" dirty="0"/>
              <a:t>Machine cycles and resources that could be used for computation are instead used to package and transmit data.</a:t>
            </a:r>
          </a:p>
          <a:p>
            <a:r>
              <a:rPr lang="en-US" dirty="0"/>
              <a:t>Communications frequently require some type of synchronization between tasks, which can result in tasks spending time "waiting" instead of doing work.</a:t>
            </a:r>
          </a:p>
          <a:p>
            <a:r>
              <a:rPr lang="en-US" dirty="0"/>
              <a:t>Competing communication traffic can saturate the available network bandwidth, further aggravating performance problems</a:t>
            </a:r>
          </a:p>
          <a:p>
            <a:endParaRPr lang="en-US" dirty="0"/>
          </a:p>
        </p:txBody>
      </p:sp>
      <p:sp>
        <p:nvSpPr>
          <p:cNvPr id="4" name="Date Placeholder 3"/>
          <p:cNvSpPr>
            <a:spLocks noGrp="1"/>
          </p:cNvSpPr>
          <p:nvPr>
            <p:ph type="dt" sz="half" idx="10"/>
          </p:nvPr>
        </p:nvSpPr>
        <p:spPr/>
        <p:txBody>
          <a:bodyPr/>
          <a:lstStyle/>
          <a:p>
            <a:pPr>
              <a:defRPr/>
            </a:pPr>
            <a:fld id="{32B4B380-791C-4E03-A3D9-7BE3C2202F2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1835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Latency vs. Bandwidth</a:t>
            </a:r>
          </a:p>
        </p:txBody>
      </p:sp>
      <p:sp>
        <p:nvSpPr>
          <p:cNvPr id="2" name="Content Placeholder 1"/>
          <p:cNvSpPr>
            <a:spLocks noGrp="1"/>
          </p:cNvSpPr>
          <p:nvPr>
            <p:ph idx="1"/>
          </p:nvPr>
        </p:nvSpPr>
        <p:spPr/>
        <p:txBody>
          <a:bodyPr>
            <a:normAutofit fontScale="85000" lnSpcReduction="20000"/>
          </a:bodyPr>
          <a:lstStyle/>
          <a:p>
            <a:r>
              <a:rPr lang="en-US" b="1" i="1" dirty="0"/>
              <a:t>latency</a:t>
            </a:r>
            <a:r>
              <a:rPr lang="en-US" dirty="0"/>
              <a:t> is the time it takes to send a minimal (0 byte) message from point A to point B. Commonly expressed as microseconds.</a:t>
            </a:r>
          </a:p>
          <a:p>
            <a:r>
              <a:rPr lang="en-US" b="1" i="1" dirty="0"/>
              <a:t>bandwidth</a:t>
            </a:r>
            <a:r>
              <a:rPr lang="en-US" dirty="0"/>
              <a:t> is the amount of data that can be communicated per unit of time. Commonly expressed as megabytes/sec or gigabytes/sec.</a:t>
            </a:r>
          </a:p>
          <a:p>
            <a:r>
              <a:rPr lang="en-US" dirty="0"/>
              <a:t>Sending many small messages can cause latency to dominate communication overheads. Often it is more efficient to package small messages into a larger message, thus increasing the effective communications bandwidth.</a:t>
            </a:r>
          </a:p>
          <a:p>
            <a:endParaRPr lang="en-US" dirty="0"/>
          </a:p>
        </p:txBody>
      </p:sp>
      <p:sp>
        <p:nvSpPr>
          <p:cNvPr id="4" name="Date Placeholder 3"/>
          <p:cNvSpPr>
            <a:spLocks noGrp="1"/>
          </p:cNvSpPr>
          <p:nvPr>
            <p:ph type="dt" sz="half" idx="10"/>
          </p:nvPr>
        </p:nvSpPr>
        <p:spPr/>
        <p:txBody>
          <a:bodyPr/>
          <a:lstStyle/>
          <a:p>
            <a:pPr>
              <a:defRPr/>
            </a:pPr>
            <a:fld id="{6CABCBDB-1316-4FC0-9E5E-7EE162351D4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62211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Visibility of communications</a:t>
            </a:r>
          </a:p>
        </p:txBody>
      </p:sp>
      <p:sp>
        <p:nvSpPr>
          <p:cNvPr id="2" name="Content Placeholder 1"/>
          <p:cNvSpPr>
            <a:spLocks noGrp="1"/>
          </p:cNvSpPr>
          <p:nvPr>
            <p:ph idx="1"/>
          </p:nvPr>
        </p:nvSpPr>
        <p:spPr/>
        <p:txBody>
          <a:bodyPr>
            <a:normAutofit fontScale="92500" lnSpcReduction="10000"/>
          </a:bodyPr>
          <a:lstStyle/>
          <a:p>
            <a:r>
              <a:rPr lang="en-US" dirty="0"/>
              <a:t>With the Message Passing Model, communications are explicit and generally quite visible and under the control of the programmer.</a:t>
            </a:r>
          </a:p>
          <a:p>
            <a:r>
              <a:rPr lang="en-US" dirty="0"/>
              <a:t>With the Data Parallel Model, communications often occur transparently to the programmer, particularly on distributed memory architectures. The programmer may not even be able to know exactly how inter-task communications are being accomplished.</a:t>
            </a:r>
          </a:p>
          <a:p>
            <a:endParaRPr lang="en-US" dirty="0"/>
          </a:p>
        </p:txBody>
      </p:sp>
      <p:sp>
        <p:nvSpPr>
          <p:cNvPr id="4" name="Date Placeholder 3"/>
          <p:cNvSpPr>
            <a:spLocks noGrp="1"/>
          </p:cNvSpPr>
          <p:nvPr>
            <p:ph type="dt" sz="half" idx="10"/>
          </p:nvPr>
        </p:nvSpPr>
        <p:spPr/>
        <p:txBody>
          <a:bodyPr/>
          <a:lstStyle/>
          <a:p>
            <a:pPr>
              <a:defRPr/>
            </a:pPr>
            <a:fld id="{4190EE53-FF22-46AF-910E-807C1B4BCDC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25296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t>Synchronous vs. asynchronous communications</a:t>
            </a:r>
          </a:p>
        </p:txBody>
      </p:sp>
      <p:sp>
        <p:nvSpPr>
          <p:cNvPr id="2" name="Content Placeholder 1"/>
          <p:cNvSpPr>
            <a:spLocks noGrp="1"/>
          </p:cNvSpPr>
          <p:nvPr>
            <p:ph idx="1"/>
          </p:nvPr>
        </p:nvSpPr>
        <p:spPr/>
        <p:txBody>
          <a:bodyPr>
            <a:normAutofit fontScale="55000" lnSpcReduction="20000"/>
          </a:bodyPr>
          <a:lstStyle/>
          <a:p>
            <a:r>
              <a:rPr lang="en-US" dirty="0"/>
              <a:t>Synchronous communications require some type of "handshaking" between tasks that are sharing data. This can be explicitly structured in code by the programmer, or it may happen at a lower level unknown to the programmer.</a:t>
            </a:r>
          </a:p>
          <a:p>
            <a:r>
              <a:rPr lang="en-US" dirty="0"/>
              <a:t>Synchronous communications are often referred to as </a:t>
            </a:r>
            <a:r>
              <a:rPr lang="en-US" b="1" i="1" dirty="0"/>
              <a:t>blocking</a:t>
            </a:r>
            <a:r>
              <a:rPr lang="en-US" dirty="0"/>
              <a:t> communications since other work must wait until the communications have completed.</a:t>
            </a:r>
          </a:p>
          <a:p>
            <a:r>
              <a:rPr lang="en-US" dirty="0"/>
              <a:t>Asynchronous communications allow tasks to transfer data independently from one another. For example, task 1 can prepare and send a message to task 2, and then immediately begin doing other work. When task 2 actually receives the data doesn't matter.</a:t>
            </a:r>
          </a:p>
          <a:p>
            <a:r>
              <a:rPr lang="en-US" dirty="0"/>
              <a:t>Asynchronous communications are often referred to as </a:t>
            </a:r>
            <a:r>
              <a:rPr lang="en-US" b="1" i="1" dirty="0"/>
              <a:t>non-blocking</a:t>
            </a:r>
            <a:r>
              <a:rPr lang="en-US" dirty="0"/>
              <a:t> communications since other work can be done while the communications are taking place.</a:t>
            </a:r>
          </a:p>
          <a:p>
            <a:r>
              <a:rPr lang="en-US" dirty="0"/>
              <a:t>Interleaving computation with communication is the single greatest benefit for using asynchronous communications.</a:t>
            </a:r>
          </a:p>
          <a:p>
            <a:endParaRPr lang="en-US" dirty="0"/>
          </a:p>
        </p:txBody>
      </p:sp>
      <p:sp>
        <p:nvSpPr>
          <p:cNvPr id="4" name="Date Placeholder 3"/>
          <p:cNvSpPr>
            <a:spLocks noGrp="1"/>
          </p:cNvSpPr>
          <p:nvPr>
            <p:ph type="dt" sz="half" idx="10"/>
          </p:nvPr>
        </p:nvSpPr>
        <p:spPr/>
        <p:txBody>
          <a:bodyPr/>
          <a:lstStyle/>
          <a:p>
            <a:pPr>
              <a:defRPr/>
            </a:pPr>
            <a:fld id="{85AAFA6F-CE89-4305-902A-F2322B4E37D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095184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Scope of communications</a:t>
            </a:r>
          </a:p>
        </p:txBody>
      </p:sp>
      <p:sp>
        <p:nvSpPr>
          <p:cNvPr id="2" name="Content Placeholder 1"/>
          <p:cNvSpPr>
            <a:spLocks noGrp="1"/>
          </p:cNvSpPr>
          <p:nvPr>
            <p:ph idx="1"/>
          </p:nvPr>
        </p:nvSpPr>
        <p:spPr/>
        <p:txBody>
          <a:bodyPr>
            <a:normAutofit fontScale="85000" lnSpcReduction="20000"/>
          </a:bodyPr>
          <a:lstStyle/>
          <a:p>
            <a:r>
              <a:rPr lang="en-US" dirty="0"/>
              <a:t>Knowing which tasks must communicate with each other is critical during the design stage of a parallel code. Both of the two </a:t>
            </a:r>
            <a:r>
              <a:rPr lang="en-US" dirty="0" err="1"/>
              <a:t>scopings</a:t>
            </a:r>
            <a:r>
              <a:rPr lang="en-US" dirty="0"/>
              <a:t> described below can be implemented synchronously or asynchronously.</a:t>
            </a:r>
          </a:p>
          <a:p>
            <a:r>
              <a:rPr lang="en-US" b="1" i="1" dirty="0"/>
              <a:t>Point-to-point</a:t>
            </a:r>
            <a:r>
              <a:rPr lang="en-US" dirty="0"/>
              <a:t> - involves two tasks with one task acting as the sender/producer of data, and the other acting as the receiver/consumer.</a:t>
            </a:r>
          </a:p>
          <a:p>
            <a:r>
              <a:rPr lang="en-US" b="1" i="1" dirty="0"/>
              <a:t>Collective</a:t>
            </a:r>
            <a:r>
              <a:rPr lang="en-US" dirty="0"/>
              <a:t> - involves data sharing between more than two tasks, which are often specified as being members in a common group, or collective. Some common variations (there are more):</a:t>
            </a:r>
          </a:p>
          <a:p>
            <a:endParaRPr lang="en-US" dirty="0"/>
          </a:p>
        </p:txBody>
      </p:sp>
      <p:sp>
        <p:nvSpPr>
          <p:cNvPr id="4" name="Date Placeholder 3"/>
          <p:cNvSpPr>
            <a:spLocks noGrp="1"/>
          </p:cNvSpPr>
          <p:nvPr>
            <p:ph type="dt" sz="half" idx="10"/>
          </p:nvPr>
        </p:nvSpPr>
        <p:spPr/>
        <p:txBody>
          <a:bodyPr/>
          <a:lstStyle/>
          <a:p>
            <a:pPr>
              <a:defRPr/>
            </a:pPr>
            <a:fld id="{70F20813-B075-476A-B385-7C42059CBD4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83512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4BCAD1D0-3B79-4585-829B-F00B7D98012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29</a:t>
            </a:fld>
            <a:endParaRPr lang="en-US" dirty="0"/>
          </a:p>
        </p:txBody>
      </p:sp>
      <p:pic>
        <p:nvPicPr>
          <p:cNvPr id="7170" name="Picture 2" descr="https://computing.llnl.gov/tutorials/parallel_comp/images/collective_com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87" y="1698012"/>
            <a:ext cx="6619875" cy="436245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71702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Design Parallel Program</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Understand the problem and program</a:t>
            </a:r>
          </a:p>
          <a:p>
            <a:r>
              <a:rPr lang="en-US" dirty="0" smtClean="0"/>
              <a:t>Partitioning</a:t>
            </a:r>
          </a:p>
          <a:p>
            <a:r>
              <a:rPr lang="en-US" dirty="0" smtClean="0"/>
              <a:t>Communication</a:t>
            </a:r>
          </a:p>
          <a:p>
            <a:r>
              <a:rPr lang="en-US" dirty="0" smtClean="0"/>
              <a:t>Synchronization</a:t>
            </a:r>
          </a:p>
          <a:p>
            <a:r>
              <a:rPr lang="en-US" dirty="0" smtClean="0"/>
              <a:t>Data Dependencies</a:t>
            </a:r>
          </a:p>
          <a:p>
            <a:r>
              <a:rPr lang="en-US" dirty="0" smtClean="0"/>
              <a:t>Load Balancing</a:t>
            </a:r>
          </a:p>
          <a:p>
            <a:r>
              <a:rPr lang="en-US" dirty="0" smtClean="0"/>
              <a:t>Granularity</a:t>
            </a:r>
          </a:p>
          <a:p>
            <a:r>
              <a:rPr lang="en-US" dirty="0" smtClean="0"/>
              <a:t>I/O</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2EE18938-47BB-44F5-9807-DBE23BE0032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663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Efficiency of communications</a:t>
            </a:r>
          </a:p>
        </p:txBody>
      </p:sp>
      <p:sp>
        <p:nvSpPr>
          <p:cNvPr id="2" name="Content Placeholder 1"/>
          <p:cNvSpPr>
            <a:spLocks noGrp="1"/>
          </p:cNvSpPr>
          <p:nvPr>
            <p:ph idx="1"/>
          </p:nvPr>
        </p:nvSpPr>
        <p:spPr/>
        <p:txBody>
          <a:bodyPr>
            <a:normAutofit fontScale="77500" lnSpcReduction="20000"/>
          </a:bodyPr>
          <a:lstStyle/>
          <a:p>
            <a:r>
              <a:rPr lang="en-US" dirty="0"/>
              <a:t>Very often, the programmer will have a choice with regard to factors that can affect communications performance. Only a few are mentioned here.</a:t>
            </a:r>
          </a:p>
          <a:p>
            <a:r>
              <a:rPr lang="en-US" dirty="0"/>
              <a:t>Which implementation for a given model should be used? Using the Message Passing Model as an example, one MPI implementation may be faster on a given hardware platform than another.</a:t>
            </a:r>
          </a:p>
          <a:p>
            <a:r>
              <a:rPr lang="en-US" dirty="0"/>
              <a:t>What type of communication operations should be used? As mentioned previously, asynchronous communication operations can improve overall program performance.</a:t>
            </a:r>
          </a:p>
          <a:p>
            <a:r>
              <a:rPr lang="en-US" dirty="0"/>
              <a:t>Network media - some platforms may offer more than one network for communications. Which one is best?</a:t>
            </a:r>
          </a:p>
          <a:p>
            <a:endParaRPr lang="en-US" dirty="0"/>
          </a:p>
        </p:txBody>
      </p:sp>
      <p:sp>
        <p:nvSpPr>
          <p:cNvPr id="4" name="Date Placeholder 3"/>
          <p:cNvSpPr>
            <a:spLocks noGrp="1"/>
          </p:cNvSpPr>
          <p:nvPr>
            <p:ph type="dt" sz="half" idx="10"/>
          </p:nvPr>
        </p:nvSpPr>
        <p:spPr/>
        <p:txBody>
          <a:bodyPr/>
          <a:lstStyle/>
          <a:p>
            <a:pPr>
              <a:defRPr/>
            </a:pPr>
            <a:fld id="{1FDAD974-74BB-4405-9D3F-205A8617255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96204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Overhead and Complexity</a:t>
            </a:r>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EFB330D-4841-4DCF-973C-93624C2A4E8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31</a:t>
            </a:fld>
            <a:endParaRPr lang="en-US" dirty="0"/>
          </a:p>
        </p:txBody>
      </p:sp>
      <p:pic>
        <p:nvPicPr>
          <p:cNvPr id="8194" name="Picture 2" descr="https://computing.llnl.gov/tutorials/parallel_comp/images/helloWorldParallelCall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8" y="2023198"/>
            <a:ext cx="7237341" cy="393540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3543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Synchronization</a:t>
            </a:r>
            <a:endParaRPr lang="en-US" dirty="0"/>
          </a:p>
        </p:txBody>
      </p:sp>
      <p:sp>
        <p:nvSpPr>
          <p:cNvPr id="2" name="Content Placeholder 1"/>
          <p:cNvSpPr>
            <a:spLocks noGrp="1"/>
          </p:cNvSpPr>
          <p:nvPr>
            <p:ph idx="1"/>
          </p:nvPr>
        </p:nvSpPr>
        <p:spPr/>
        <p:txBody>
          <a:bodyPr/>
          <a:lstStyle/>
          <a:p>
            <a:r>
              <a:rPr lang="en-US" dirty="0"/>
              <a:t>Managing the sequence of work and the tasks performing it is a critical design consideration for most parallel programs.</a:t>
            </a:r>
          </a:p>
          <a:p>
            <a:r>
              <a:rPr lang="en-US" dirty="0"/>
              <a:t>Can be a significant factor in program performance (or lack of it)</a:t>
            </a:r>
          </a:p>
          <a:p>
            <a:r>
              <a:rPr lang="en-US" dirty="0"/>
              <a:t>Often requires "serialization" of segments of the program.</a:t>
            </a:r>
          </a:p>
          <a:p>
            <a:endParaRPr lang="en-US" dirty="0"/>
          </a:p>
        </p:txBody>
      </p:sp>
      <p:sp>
        <p:nvSpPr>
          <p:cNvPr id="4" name="Date Placeholder 3"/>
          <p:cNvSpPr>
            <a:spLocks noGrp="1"/>
          </p:cNvSpPr>
          <p:nvPr>
            <p:ph type="dt" sz="half" idx="10"/>
          </p:nvPr>
        </p:nvSpPr>
        <p:spPr/>
        <p:txBody>
          <a:bodyPr/>
          <a:lstStyle/>
          <a:p>
            <a:pPr>
              <a:defRPr/>
            </a:pPr>
            <a:fld id="{A4BD0625-DFC5-4CDE-9C47-239C516BD94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7027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Types of Synchronization</a:t>
            </a:r>
          </a:p>
        </p:txBody>
      </p:sp>
      <p:sp>
        <p:nvSpPr>
          <p:cNvPr id="2" name="Content Placeholder 1"/>
          <p:cNvSpPr>
            <a:spLocks noGrp="1"/>
          </p:cNvSpPr>
          <p:nvPr>
            <p:ph idx="1"/>
          </p:nvPr>
        </p:nvSpPr>
        <p:spPr/>
        <p:txBody>
          <a:bodyPr/>
          <a:lstStyle/>
          <a:p>
            <a:r>
              <a:rPr lang="en-US" b="1" dirty="0" smtClean="0"/>
              <a:t>Barrier</a:t>
            </a:r>
          </a:p>
          <a:p>
            <a:r>
              <a:rPr lang="en-US" b="1" dirty="0"/>
              <a:t>Lock / </a:t>
            </a:r>
            <a:r>
              <a:rPr lang="en-US" b="1" dirty="0" smtClean="0"/>
              <a:t>semaphore</a:t>
            </a:r>
          </a:p>
          <a:p>
            <a:r>
              <a:rPr lang="en-US" b="1" dirty="0"/>
              <a:t>Synchronous communication operations</a:t>
            </a:r>
            <a:endParaRPr lang="en-US" dirty="0"/>
          </a:p>
        </p:txBody>
      </p:sp>
      <p:sp>
        <p:nvSpPr>
          <p:cNvPr id="4" name="Date Placeholder 3"/>
          <p:cNvSpPr>
            <a:spLocks noGrp="1"/>
          </p:cNvSpPr>
          <p:nvPr>
            <p:ph type="dt" sz="half" idx="10"/>
          </p:nvPr>
        </p:nvSpPr>
        <p:spPr/>
        <p:txBody>
          <a:bodyPr/>
          <a:lstStyle/>
          <a:p>
            <a:pPr>
              <a:defRPr/>
            </a:pPr>
            <a:fld id="{7D8D762F-D688-46F4-9106-7980840FEAF6}"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59047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Barrier</a:t>
            </a:r>
          </a:p>
        </p:txBody>
      </p:sp>
      <p:sp>
        <p:nvSpPr>
          <p:cNvPr id="2" name="Content Placeholder 1"/>
          <p:cNvSpPr>
            <a:spLocks noGrp="1"/>
          </p:cNvSpPr>
          <p:nvPr>
            <p:ph idx="1"/>
          </p:nvPr>
        </p:nvSpPr>
        <p:spPr/>
        <p:txBody>
          <a:bodyPr>
            <a:normAutofit fontScale="92500" lnSpcReduction="10000"/>
          </a:bodyPr>
          <a:lstStyle/>
          <a:p>
            <a:r>
              <a:rPr lang="en-US" dirty="0"/>
              <a:t>Usually implies that all tasks are involved</a:t>
            </a:r>
          </a:p>
          <a:p>
            <a:r>
              <a:rPr lang="en-US" dirty="0"/>
              <a:t>Each task performs its work until it reaches the barrier. It then stops, or "blocks".</a:t>
            </a:r>
          </a:p>
          <a:p>
            <a:r>
              <a:rPr lang="en-US" dirty="0"/>
              <a:t>When the last task reaches the barrier, all tasks are synchronized.</a:t>
            </a:r>
          </a:p>
          <a:p>
            <a:r>
              <a:rPr lang="en-US" dirty="0"/>
              <a:t>What happens from here varies. Often, a serial section of work must be done. In other cases, the tasks are automatically released to continue their work.</a:t>
            </a:r>
          </a:p>
          <a:p>
            <a:endParaRPr lang="en-US" dirty="0"/>
          </a:p>
        </p:txBody>
      </p:sp>
      <p:sp>
        <p:nvSpPr>
          <p:cNvPr id="4" name="Date Placeholder 3"/>
          <p:cNvSpPr>
            <a:spLocks noGrp="1"/>
          </p:cNvSpPr>
          <p:nvPr>
            <p:ph type="dt" sz="half" idx="10"/>
          </p:nvPr>
        </p:nvSpPr>
        <p:spPr/>
        <p:txBody>
          <a:bodyPr/>
          <a:lstStyle/>
          <a:p>
            <a:pPr>
              <a:defRPr/>
            </a:pPr>
            <a:fld id="{DCD0E2EF-0158-4F2C-8DDB-2F75F1856C6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2966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Lock / semaphore</a:t>
            </a:r>
          </a:p>
        </p:txBody>
      </p:sp>
      <p:sp>
        <p:nvSpPr>
          <p:cNvPr id="2" name="Content Placeholder 1"/>
          <p:cNvSpPr>
            <a:spLocks noGrp="1"/>
          </p:cNvSpPr>
          <p:nvPr>
            <p:ph idx="1"/>
          </p:nvPr>
        </p:nvSpPr>
        <p:spPr/>
        <p:txBody>
          <a:bodyPr>
            <a:normAutofit fontScale="85000" lnSpcReduction="10000"/>
          </a:bodyPr>
          <a:lstStyle/>
          <a:p>
            <a:r>
              <a:rPr lang="en-US" dirty="0"/>
              <a:t>Can involve any number of tasks</a:t>
            </a:r>
          </a:p>
          <a:p>
            <a:r>
              <a:rPr lang="en-US" dirty="0"/>
              <a:t>Typically used to serialize (protect) access to global data or a section of code. Only one task at a time may use (own) the lock / semaphore / flag.</a:t>
            </a:r>
          </a:p>
          <a:p>
            <a:r>
              <a:rPr lang="en-US" dirty="0"/>
              <a:t>The first task to acquire the lock "sets" it. This task can then safely (serially) access the protected data or code.</a:t>
            </a:r>
          </a:p>
          <a:p>
            <a:r>
              <a:rPr lang="en-US" dirty="0"/>
              <a:t>Other tasks can attempt to acquire the lock but must wait until the task that owns the lock releases it.</a:t>
            </a:r>
          </a:p>
          <a:p>
            <a:r>
              <a:rPr lang="en-US" dirty="0"/>
              <a:t>Can be blocking or non-blocking</a:t>
            </a:r>
          </a:p>
          <a:p>
            <a:endParaRPr lang="en-US" dirty="0"/>
          </a:p>
        </p:txBody>
      </p:sp>
      <p:sp>
        <p:nvSpPr>
          <p:cNvPr id="4" name="Date Placeholder 3"/>
          <p:cNvSpPr>
            <a:spLocks noGrp="1"/>
          </p:cNvSpPr>
          <p:nvPr>
            <p:ph type="dt" sz="half" idx="10"/>
          </p:nvPr>
        </p:nvSpPr>
        <p:spPr/>
        <p:txBody>
          <a:bodyPr/>
          <a:lstStyle/>
          <a:p>
            <a:pPr>
              <a:defRPr/>
            </a:pPr>
            <a:fld id="{548FB097-7FBA-416B-9970-DC747082841D}"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5513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t>Synchronous communication operations</a:t>
            </a:r>
          </a:p>
        </p:txBody>
      </p:sp>
      <p:sp>
        <p:nvSpPr>
          <p:cNvPr id="2" name="Content Placeholder 1"/>
          <p:cNvSpPr>
            <a:spLocks noGrp="1"/>
          </p:cNvSpPr>
          <p:nvPr>
            <p:ph idx="1"/>
          </p:nvPr>
        </p:nvSpPr>
        <p:spPr/>
        <p:txBody>
          <a:bodyPr>
            <a:normAutofit lnSpcReduction="10000"/>
          </a:bodyPr>
          <a:lstStyle/>
          <a:p>
            <a:r>
              <a:rPr lang="en-US" dirty="0"/>
              <a:t>Involves only those tasks executing a communication operation</a:t>
            </a:r>
          </a:p>
          <a:p>
            <a:r>
              <a:rPr lang="en-US" dirty="0"/>
              <a:t>When a task performs a communication operation, some form of coordination is required with the other task(s) participating in the communication. For example, before a task can perform a send operation, it must first receive an acknowledgment from the receiving task that it is OK to send.</a:t>
            </a:r>
          </a:p>
          <a:p>
            <a:endParaRPr lang="en-US" dirty="0"/>
          </a:p>
        </p:txBody>
      </p:sp>
      <p:sp>
        <p:nvSpPr>
          <p:cNvPr id="4" name="Date Placeholder 3"/>
          <p:cNvSpPr>
            <a:spLocks noGrp="1"/>
          </p:cNvSpPr>
          <p:nvPr>
            <p:ph type="dt" sz="half" idx="10"/>
          </p:nvPr>
        </p:nvSpPr>
        <p:spPr/>
        <p:txBody>
          <a:bodyPr/>
          <a:lstStyle/>
          <a:p>
            <a:pPr>
              <a:defRPr/>
            </a:pPr>
            <a:fld id="{CF83192F-9B0A-4BFC-A1D0-940436A6E6F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53607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Data </a:t>
            </a:r>
            <a:r>
              <a:rPr lang="en-US" dirty="0" smtClean="0"/>
              <a:t>Dependencies</a:t>
            </a:r>
            <a:endParaRPr lang="en-US" dirty="0"/>
          </a:p>
        </p:txBody>
      </p:sp>
      <p:sp>
        <p:nvSpPr>
          <p:cNvPr id="2" name="Content Placeholder 1"/>
          <p:cNvSpPr>
            <a:spLocks noGrp="1"/>
          </p:cNvSpPr>
          <p:nvPr>
            <p:ph idx="1"/>
          </p:nvPr>
        </p:nvSpPr>
        <p:spPr/>
        <p:txBody>
          <a:bodyPr>
            <a:normAutofit fontScale="92500"/>
          </a:bodyPr>
          <a:lstStyle/>
          <a:p>
            <a:r>
              <a:rPr lang="en-US" dirty="0"/>
              <a:t>A </a:t>
            </a:r>
            <a:r>
              <a:rPr lang="en-US" b="1" i="1" dirty="0"/>
              <a:t>dependence</a:t>
            </a:r>
            <a:r>
              <a:rPr lang="en-US" dirty="0"/>
              <a:t> exists between program statements when the order of statement execution affects the results of the program.</a:t>
            </a:r>
          </a:p>
          <a:p>
            <a:r>
              <a:rPr lang="en-US" dirty="0"/>
              <a:t>A </a:t>
            </a:r>
            <a:r>
              <a:rPr lang="en-US" b="1" i="1" dirty="0"/>
              <a:t>data dependence</a:t>
            </a:r>
            <a:r>
              <a:rPr lang="en-US" dirty="0"/>
              <a:t> results from multiple use of the same location(s) in storage by different tasks.</a:t>
            </a:r>
          </a:p>
          <a:p>
            <a:r>
              <a:rPr lang="en-US" dirty="0"/>
              <a:t>Dependencies are important to parallel programming because they are one of the primary inhibitors to parallelism.</a:t>
            </a:r>
          </a:p>
          <a:p>
            <a:endParaRPr lang="en-US" dirty="0"/>
          </a:p>
        </p:txBody>
      </p:sp>
      <p:sp>
        <p:nvSpPr>
          <p:cNvPr id="4" name="Date Placeholder 3"/>
          <p:cNvSpPr>
            <a:spLocks noGrp="1"/>
          </p:cNvSpPr>
          <p:nvPr>
            <p:ph type="dt" sz="half" idx="10"/>
          </p:nvPr>
        </p:nvSpPr>
        <p:spPr/>
        <p:txBody>
          <a:bodyPr/>
          <a:lstStyle/>
          <a:p>
            <a:pPr>
              <a:defRPr/>
            </a:pPr>
            <a:fld id="{7A329DD8-C541-4CE0-9F44-DEE84146059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15141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Loop carried data dependence</a:t>
            </a:r>
          </a:p>
        </p:txBody>
      </p:sp>
      <p:sp>
        <p:nvSpPr>
          <p:cNvPr id="2" name="Content Placeholder 1"/>
          <p:cNvSpPr>
            <a:spLocks noGrp="1"/>
          </p:cNvSpPr>
          <p:nvPr>
            <p:ph idx="1"/>
          </p:nvPr>
        </p:nvSpPr>
        <p:spPr/>
        <p:txBody>
          <a:bodyPr>
            <a:normAutofit fontScale="70000" lnSpcReduction="20000"/>
          </a:bodyPr>
          <a:lstStyle/>
          <a:p>
            <a:r>
              <a:rPr lang="en-US" b="1" dirty="0"/>
              <a:t>DO 500 J = MYSTART,MYEND </a:t>
            </a:r>
            <a:endParaRPr lang="en-US" b="1" dirty="0" smtClean="0"/>
          </a:p>
          <a:p>
            <a:pPr marL="411162" lvl="1" indent="0">
              <a:buNone/>
            </a:pPr>
            <a:r>
              <a:rPr lang="en-US" b="1" dirty="0" smtClean="0"/>
              <a:t>          A(J</a:t>
            </a:r>
            <a:r>
              <a:rPr lang="en-US" b="1" dirty="0"/>
              <a:t>) = A(J-1) * 2.0 </a:t>
            </a:r>
            <a:endParaRPr lang="en-US" b="1" dirty="0" smtClean="0"/>
          </a:p>
          <a:p>
            <a:pPr marL="411162" lvl="1" indent="0">
              <a:buNone/>
            </a:pPr>
            <a:r>
              <a:rPr lang="en-US" b="1" dirty="0" smtClean="0"/>
              <a:t>500 CONTINUE</a:t>
            </a:r>
          </a:p>
          <a:p>
            <a:r>
              <a:rPr lang="en-US" dirty="0"/>
              <a:t>The value of A(J-1) must be computed before the value of A(J), therefore A(J) exhibits a data dependency on A(J-1). Parallelism is inhibited.</a:t>
            </a:r>
          </a:p>
          <a:p>
            <a:r>
              <a:rPr lang="en-US" dirty="0"/>
              <a:t>If Task 2 has A(J) and task 1 has A(J-1), computing the correct value of A(J) necessitates:</a:t>
            </a:r>
          </a:p>
          <a:p>
            <a:r>
              <a:rPr lang="en-US" dirty="0"/>
              <a:t>Distributed memory architecture - task 2 must obtain the value of A(J-1) from task 1 after task 1 finishes its computation</a:t>
            </a:r>
          </a:p>
          <a:p>
            <a:r>
              <a:rPr lang="en-US" dirty="0"/>
              <a:t>Shared memory architecture - task 2 must read A(J-1) after task 1 updates it</a:t>
            </a:r>
          </a:p>
          <a:p>
            <a:pPr marL="411162" lvl="1" indent="0">
              <a:buNone/>
            </a:pPr>
            <a:endParaRPr lang="en-US" dirty="0"/>
          </a:p>
        </p:txBody>
      </p:sp>
      <p:sp>
        <p:nvSpPr>
          <p:cNvPr id="4" name="Date Placeholder 3"/>
          <p:cNvSpPr>
            <a:spLocks noGrp="1"/>
          </p:cNvSpPr>
          <p:nvPr>
            <p:ph type="dt" sz="half" idx="10"/>
          </p:nvPr>
        </p:nvSpPr>
        <p:spPr/>
        <p:txBody>
          <a:bodyPr/>
          <a:lstStyle/>
          <a:p>
            <a:pPr>
              <a:defRPr/>
            </a:pPr>
            <a:fld id="{2A7CD406-445C-4B8F-B98A-093D143A024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696163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Loop independent data dependence</a:t>
            </a:r>
          </a:p>
        </p:txBody>
      </p:sp>
      <p:sp>
        <p:nvSpPr>
          <p:cNvPr id="2" name="Content Placeholder 1"/>
          <p:cNvSpPr>
            <a:spLocks noGrp="1"/>
          </p:cNvSpPr>
          <p:nvPr>
            <p:ph idx="1"/>
          </p:nvPr>
        </p:nvSpPr>
        <p:spPr>
          <a:xfrm>
            <a:off x="457200" y="2636837"/>
            <a:ext cx="8229600" cy="4144963"/>
          </a:xfrm>
        </p:spPr>
        <p:txBody>
          <a:bodyPr>
            <a:normAutofit fontScale="70000" lnSpcReduction="20000"/>
          </a:bodyPr>
          <a:lstStyle/>
          <a:p>
            <a:endParaRPr lang="en-US" dirty="0" smtClean="0"/>
          </a:p>
          <a:p>
            <a:endParaRPr lang="en-US" dirty="0"/>
          </a:p>
          <a:p>
            <a:endParaRPr lang="en-US" dirty="0" smtClean="0"/>
          </a:p>
          <a:p>
            <a:r>
              <a:rPr lang="en-US" dirty="0" smtClean="0"/>
              <a:t>As </a:t>
            </a:r>
            <a:r>
              <a:rPr lang="en-US" dirty="0"/>
              <a:t>with the previous example, parallelism is inhibited. The value of Y is dependent on:</a:t>
            </a:r>
          </a:p>
          <a:p>
            <a:pPr lvl="1"/>
            <a:r>
              <a:rPr lang="en-US" dirty="0"/>
              <a:t>Distributed memory architecture - if or when the value of X is communicated between the tasks.</a:t>
            </a:r>
          </a:p>
          <a:p>
            <a:pPr lvl="1"/>
            <a:r>
              <a:rPr lang="en-US" dirty="0"/>
              <a:t>Shared memory architecture - which task last stores the value of X.</a:t>
            </a:r>
          </a:p>
          <a:p>
            <a:r>
              <a:rPr lang="en-US" dirty="0"/>
              <a:t>Although all data dependencies are important to identify when designing parallel programs, loop carried dependencies are particularly important since loops are possibly the most common target of parallelization efforts.</a:t>
            </a:r>
          </a:p>
          <a:p>
            <a:endParaRPr lang="en-US" dirty="0"/>
          </a:p>
        </p:txBody>
      </p:sp>
      <p:sp>
        <p:nvSpPr>
          <p:cNvPr id="4" name="Date Placeholder 3"/>
          <p:cNvSpPr>
            <a:spLocks noGrp="1"/>
          </p:cNvSpPr>
          <p:nvPr>
            <p:ph type="dt" sz="half" idx="10"/>
          </p:nvPr>
        </p:nvSpPr>
        <p:spPr/>
        <p:txBody>
          <a:bodyPr/>
          <a:lstStyle/>
          <a:p>
            <a:pPr>
              <a:defRPr/>
            </a:pPr>
            <a:fld id="{45CBB433-B69C-4DD9-9CE9-B48F83613F0A}"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39</a:t>
            </a:fld>
            <a:endParaRPr lang="en-US" dirty="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14525"/>
            <a:ext cx="22288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5910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t>Understand the Problem and the </a:t>
            </a:r>
            <a:r>
              <a:rPr lang="en-US" sz="3600" b="1" dirty="0" smtClean="0"/>
              <a:t>Program</a:t>
            </a:r>
            <a:endParaRPr lang="en-US" sz="3600" b="1" dirty="0"/>
          </a:p>
        </p:txBody>
      </p:sp>
      <p:sp>
        <p:nvSpPr>
          <p:cNvPr id="2" name="Content Placeholder 1"/>
          <p:cNvSpPr>
            <a:spLocks noGrp="1"/>
          </p:cNvSpPr>
          <p:nvPr>
            <p:ph idx="1"/>
          </p:nvPr>
        </p:nvSpPr>
        <p:spPr/>
        <p:txBody>
          <a:bodyPr>
            <a:normAutofit fontScale="92500" lnSpcReduction="10000"/>
          </a:bodyPr>
          <a:lstStyle/>
          <a:p>
            <a:r>
              <a:rPr lang="en-US" dirty="0"/>
              <a:t>Undoubtedly, the first step in developing parallel software is to first understand the problem that you wish to solve in parallel. If you are starting with a serial program, this necessitates understanding the existing code also.</a:t>
            </a:r>
          </a:p>
          <a:p>
            <a:r>
              <a:rPr lang="en-US" dirty="0"/>
              <a:t>Before spending time in an attempt to develop a parallel solution for a problem, determine whether or not the problem is one that can actually be parallelized.</a:t>
            </a:r>
          </a:p>
          <a:p>
            <a:endParaRPr lang="en-US" dirty="0"/>
          </a:p>
        </p:txBody>
      </p:sp>
      <p:sp>
        <p:nvSpPr>
          <p:cNvPr id="4" name="Date Placeholder 3"/>
          <p:cNvSpPr>
            <a:spLocks noGrp="1"/>
          </p:cNvSpPr>
          <p:nvPr>
            <p:ph type="dt" sz="half" idx="10"/>
          </p:nvPr>
        </p:nvSpPr>
        <p:spPr/>
        <p:txBody>
          <a:bodyPr/>
          <a:lstStyle/>
          <a:p>
            <a:pPr>
              <a:defRPr/>
            </a:pPr>
            <a:fld id="{F96B3A28-5E85-4D64-A877-1F039D672E2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8957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How to Handle Data Dependencies</a:t>
            </a:r>
          </a:p>
        </p:txBody>
      </p:sp>
      <p:sp>
        <p:nvSpPr>
          <p:cNvPr id="2" name="Content Placeholder 1"/>
          <p:cNvSpPr>
            <a:spLocks noGrp="1"/>
          </p:cNvSpPr>
          <p:nvPr>
            <p:ph idx="1"/>
          </p:nvPr>
        </p:nvSpPr>
        <p:spPr/>
        <p:txBody>
          <a:bodyPr/>
          <a:lstStyle/>
          <a:p>
            <a:r>
              <a:rPr lang="en-US" dirty="0"/>
              <a:t>Distributed memory architectures - communicate required data at synchronization points.</a:t>
            </a:r>
          </a:p>
          <a:p>
            <a:r>
              <a:rPr lang="en-US" dirty="0"/>
              <a:t>Shared memory architectures -synchronize read/write operations between tasks.</a:t>
            </a:r>
          </a:p>
          <a:p>
            <a:endParaRPr lang="en-US" dirty="0"/>
          </a:p>
        </p:txBody>
      </p:sp>
      <p:sp>
        <p:nvSpPr>
          <p:cNvPr id="4" name="Date Placeholder 3"/>
          <p:cNvSpPr>
            <a:spLocks noGrp="1"/>
          </p:cNvSpPr>
          <p:nvPr>
            <p:ph type="dt" sz="half" idx="10"/>
          </p:nvPr>
        </p:nvSpPr>
        <p:spPr/>
        <p:txBody>
          <a:bodyPr/>
          <a:lstStyle/>
          <a:p>
            <a:pPr>
              <a:defRPr/>
            </a:pPr>
            <a:fld id="{4737D27F-EBB1-4625-A55C-22915DEECBC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6872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Load </a:t>
            </a:r>
            <a:r>
              <a:rPr lang="en-US" dirty="0" smtClean="0"/>
              <a:t>Balancing</a:t>
            </a:r>
            <a:endParaRPr lang="en-US" dirty="0"/>
          </a:p>
        </p:txBody>
      </p:sp>
      <p:sp>
        <p:nvSpPr>
          <p:cNvPr id="2" name="Content Placeholder 1"/>
          <p:cNvSpPr>
            <a:spLocks noGrp="1"/>
          </p:cNvSpPr>
          <p:nvPr>
            <p:ph idx="1"/>
          </p:nvPr>
        </p:nvSpPr>
        <p:spPr/>
        <p:txBody>
          <a:bodyPr>
            <a:normAutofit fontScale="92500" lnSpcReduction="20000"/>
          </a:bodyPr>
          <a:lstStyle/>
          <a:p>
            <a:r>
              <a:rPr lang="en-US" dirty="0"/>
              <a:t>Load balancing refers to the practice of distributing approximately equal amounts of work among tasks so that </a:t>
            </a:r>
            <a:r>
              <a:rPr lang="en-US" b="1" i="1" dirty="0"/>
              <a:t>all</a:t>
            </a:r>
            <a:r>
              <a:rPr lang="en-US" dirty="0"/>
              <a:t> tasks are kept busy </a:t>
            </a:r>
            <a:r>
              <a:rPr lang="en-US" b="1" i="1" dirty="0"/>
              <a:t>all</a:t>
            </a:r>
            <a:r>
              <a:rPr lang="en-US" dirty="0"/>
              <a:t> of the time. It can be considered a minimization of task idle time.</a:t>
            </a:r>
          </a:p>
          <a:p>
            <a:r>
              <a:rPr lang="en-US" dirty="0"/>
              <a:t>Load balancing is important to parallel programs for performance reasons. For example, if all tasks are subject to a barrier synchronization point, the slowest task will determine the overall performance.</a:t>
            </a:r>
          </a:p>
          <a:p>
            <a:endParaRPr lang="en-US" dirty="0"/>
          </a:p>
        </p:txBody>
      </p:sp>
      <p:sp>
        <p:nvSpPr>
          <p:cNvPr id="4" name="Date Placeholder 3"/>
          <p:cNvSpPr>
            <a:spLocks noGrp="1"/>
          </p:cNvSpPr>
          <p:nvPr>
            <p:ph type="dt" sz="half" idx="10"/>
          </p:nvPr>
        </p:nvSpPr>
        <p:spPr/>
        <p:txBody>
          <a:bodyPr/>
          <a:lstStyle/>
          <a:p>
            <a:pPr>
              <a:defRPr/>
            </a:pPr>
            <a:fld id="{BD15E9AB-B989-4CF4-98C8-8989B570990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290015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How to Achieve Load Balance</a:t>
            </a:r>
          </a:p>
        </p:txBody>
      </p:sp>
      <p:sp>
        <p:nvSpPr>
          <p:cNvPr id="2" name="Content Placeholder 1"/>
          <p:cNvSpPr>
            <a:spLocks noGrp="1"/>
          </p:cNvSpPr>
          <p:nvPr>
            <p:ph idx="1"/>
          </p:nvPr>
        </p:nvSpPr>
        <p:spPr/>
        <p:txBody>
          <a:bodyPr/>
          <a:lstStyle/>
          <a:p>
            <a:r>
              <a:rPr lang="en-US" b="1" dirty="0"/>
              <a:t>Equally partition the work each task </a:t>
            </a:r>
            <a:r>
              <a:rPr lang="en-US" b="1" dirty="0" smtClean="0"/>
              <a:t>receives</a:t>
            </a:r>
          </a:p>
          <a:p>
            <a:r>
              <a:rPr lang="en-US" b="1" dirty="0"/>
              <a:t>Use dynamic work assignment</a:t>
            </a:r>
            <a:endParaRPr lang="en-US" dirty="0"/>
          </a:p>
        </p:txBody>
      </p:sp>
      <p:sp>
        <p:nvSpPr>
          <p:cNvPr id="4" name="Date Placeholder 3"/>
          <p:cNvSpPr>
            <a:spLocks noGrp="1"/>
          </p:cNvSpPr>
          <p:nvPr>
            <p:ph type="dt" sz="half" idx="10"/>
          </p:nvPr>
        </p:nvSpPr>
        <p:spPr/>
        <p:txBody>
          <a:bodyPr/>
          <a:lstStyle/>
          <a:p>
            <a:pPr>
              <a:defRPr/>
            </a:pPr>
            <a:fld id="{ECABF0A4-F6B8-4F04-B989-AED3BE0B9FF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651115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t>Equally partition the work each task receives</a:t>
            </a:r>
          </a:p>
        </p:txBody>
      </p:sp>
      <p:sp>
        <p:nvSpPr>
          <p:cNvPr id="2" name="Content Placeholder 1"/>
          <p:cNvSpPr>
            <a:spLocks noGrp="1"/>
          </p:cNvSpPr>
          <p:nvPr>
            <p:ph idx="1"/>
          </p:nvPr>
        </p:nvSpPr>
        <p:spPr/>
        <p:txBody>
          <a:bodyPr>
            <a:normAutofit fontScale="85000" lnSpcReduction="10000"/>
          </a:bodyPr>
          <a:lstStyle/>
          <a:p>
            <a:r>
              <a:rPr lang="en-US" dirty="0"/>
              <a:t>For array/matrix operations where each task performs similar work, evenly distribute the data set among the tasks.</a:t>
            </a:r>
          </a:p>
          <a:p>
            <a:r>
              <a:rPr lang="en-US" dirty="0"/>
              <a:t>For loop iterations where the work done in each iteration is similar, evenly distribute the iterations across the tasks.</a:t>
            </a:r>
          </a:p>
          <a:p>
            <a:r>
              <a:rPr lang="en-US" dirty="0"/>
              <a:t>If a heterogeneous mix of machines with varying performance characteristics are being used, be sure to use some type of performance analysis tool to detect any load imbalances. Adjust work accordingly.</a:t>
            </a:r>
          </a:p>
          <a:p>
            <a:endParaRPr lang="en-US" dirty="0"/>
          </a:p>
        </p:txBody>
      </p:sp>
      <p:sp>
        <p:nvSpPr>
          <p:cNvPr id="4" name="Date Placeholder 3"/>
          <p:cNvSpPr>
            <a:spLocks noGrp="1"/>
          </p:cNvSpPr>
          <p:nvPr>
            <p:ph type="dt" sz="half" idx="10"/>
          </p:nvPr>
        </p:nvSpPr>
        <p:spPr/>
        <p:txBody>
          <a:bodyPr/>
          <a:lstStyle/>
          <a:p>
            <a:pPr>
              <a:defRPr/>
            </a:pPr>
            <a:fld id="{2D9B2B56-F597-48AA-A8D2-3DB6789BB9D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488404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Use dynamic work assignment</a:t>
            </a:r>
          </a:p>
        </p:txBody>
      </p:sp>
      <p:sp>
        <p:nvSpPr>
          <p:cNvPr id="2" name="Content Placeholder 1"/>
          <p:cNvSpPr>
            <a:spLocks noGrp="1"/>
          </p:cNvSpPr>
          <p:nvPr>
            <p:ph idx="1"/>
          </p:nvPr>
        </p:nvSpPr>
        <p:spPr/>
        <p:txBody>
          <a:bodyPr>
            <a:normAutofit fontScale="70000" lnSpcReduction="20000"/>
          </a:bodyPr>
          <a:lstStyle/>
          <a:p>
            <a:r>
              <a:rPr lang="en-US" dirty="0" smtClean="0"/>
              <a:t>Certain </a:t>
            </a:r>
            <a:r>
              <a:rPr lang="en-US" dirty="0"/>
              <a:t>classes of problems result in load imbalances even if data is evenly distributed among tasks:</a:t>
            </a:r>
          </a:p>
          <a:p>
            <a:pPr lvl="2"/>
            <a:r>
              <a:rPr lang="en-US" dirty="0"/>
              <a:t>Sparse arrays - some tasks will have actual data to work on while others have mostly "zeros".</a:t>
            </a:r>
          </a:p>
          <a:p>
            <a:pPr lvl="2"/>
            <a:r>
              <a:rPr lang="en-US" dirty="0"/>
              <a:t>Adaptive grid methods - some tasks may need to refine their mesh while others don't.</a:t>
            </a:r>
          </a:p>
          <a:p>
            <a:pPr lvl="2"/>
            <a:r>
              <a:rPr lang="en-US" i="1" dirty="0"/>
              <a:t>N</a:t>
            </a:r>
            <a:r>
              <a:rPr lang="en-US" dirty="0"/>
              <a:t>-body simulations - where some particles may migrate to/from their original task domain to another task's; where the particles owned by some tasks require more work than those owned by other tasks.</a:t>
            </a:r>
          </a:p>
          <a:p>
            <a:r>
              <a:rPr lang="en-US" dirty="0"/>
              <a:t>When the amount of work each task will perform is intentionally variable, or is unable to be predicted, it may be helpful to use a </a:t>
            </a:r>
            <a:r>
              <a:rPr lang="en-US" b="1" i="1" dirty="0"/>
              <a:t>scheduler - task pool</a:t>
            </a:r>
            <a:r>
              <a:rPr lang="en-US" dirty="0"/>
              <a:t> approach. As each task finishes its work, it queues to get a new piece of work.</a:t>
            </a:r>
          </a:p>
          <a:p>
            <a:r>
              <a:rPr lang="en-US" dirty="0"/>
              <a:t>It may become necessary to design an algorithm which detects and handles load imbalances as they occur dynamically within the code</a:t>
            </a:r>
            <a:r>
              <a:rPr lang="en-US" dirty="0" smtClean="0"/>
              <a:t>.</a:t>
            </a:r>
            <a:endParaRPr lang="en-US" dirty="0"/>
          </a:p>
        </p:txBody>
      </p:sp>
      <p:sp>
        <p:nvSpPr>
          <p:cNvPr id="4" name="Date Placeholder 3"/>
          <p:cNvSpPr>
            <a:spLocks noGrp="1"/>
          </p:cNvSpPr>
          <p:nvPr>
            <p:ph type="dt" sz="half" idx="10"/>
          </p:nvPr>
        </p:nvSpPr>
        <p:spPr/>
        <p:txBody>
          <a:bodyPr/>
          <a:lstStyle/>
          <a:p>
            <a:pPr>
              <a:defRPr/>
            </a:pPr>
            <a:fld id="{C60E9999-DB17-45B4-8D73-EC78DA40B11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4034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Granularity</a:t>
            </a:r>
            <a:endParaRPr lang="en-US" dirty="0"/>
          </a:p>
        </p:txBody>
      </p:sp>
      <p:sp>
        <p:nvSpPr>
          <p:cNvPr id="2" name="Content Placeholder 1"/>
          <p:cNvSpPr>
            <a:spLocks noGrp="1"/>
          </p:cNvSpPr>
          <p:nvPr>
            <p:ph idx="1"/>
          </p:nvPr>
        </p:nvSpPr>
        <p:spPr/>
        <p:txBody>
          <a:bodyPr/>
          <a:lstStyle/>
          <a:p>
            <a:r>
              <a:rPr lang="en-US" b="1" dirty="0"/>
              <a:t>Computation / Communication Ratio:</a:t>
            </a:r>
            <a:endParaRPr lang="en-US" dirty="0"/>
          </a:p>
          <a:p>
            <a:r>
              <a:rPr lang="en-US" dirty="0"/>
              <a:t>In parallel computing, granularity is a qualitative measure of the ratio of computation to communication.</a:t>
            </a:r>
          </a:p>
          <a:p>
            <a:r>
              <a:rPr lang="en-US" dirty="0"/>
              <a:t>Periods of computation are typically separated from periods of communication by synchronization events.</a:t>
            </a:r>
          </a:p>
          <a:p>
            <a:endParaRPr lang="en-US" dirty="0"/>
          </a:p>
        </p:txBody>
      </p:sp>
      <p:sp>
        <p:nvSpPr>
          <p:cNvPr id="4" name="Date Placeholder 3"/>
          <p:cNvSpPr>
            <a:spLocks noGrp="1"/>
          </p:cNvSpPr>
          <p:nvPr>
            <p:ph type="dt" sz="half" idx="10"/>
          </p:nvPr>
        </p:nvSpPr>
        <p:spPr/>
        <p:txBody>
          <a:bodyPr/>
          <a:lstStyle/>
          <a:p>
            <a:pPr>
              <a:defRPr/>
            </a:pPr>
            <a:fld id="{48F807A6-1F06-46CC-B044-D71CEDC6822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80399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Fine-grain Parallelism</a:t>
            </a:r>
          </a:p>
        </p:txBody>
      </p:sp>
      <p:sp>
        <p:nvSpPr>
          <p:cNvPr id="2" name="Content Placeholder 1"/>
          <p:cNvSpPr>
            <a:spLocks noGrp="1"/>
          </p:cNvSpPr>
          <p:nvPr>
            <p:ph idx="1"/>
          </p:nvPr>
        </p:nvSpPr>
        <p:spPr/>
        <p:txBody>
          <a:bodyPr>
            <a:normAutofit fontScale="92500" lnSpcReduction="20000"/>
          </a:bodyPr>
          <a:lstStyle/>
          <a:p>
            <a:r>
              <a:rPr lang="en-US" dirty="0"/>
              <a:t>Relatively small amounts of computational work are done between communication events</a:t>
            </a:r>
          </a:p>
          <a:p>
            <a:r>
              <a:rPr lang="en-US" dirty="0"/>
              <a:t>Low computation to communication ratio</a:t>
            </a:r>
          </a:p>
          <a:p>
            <a:r>
              <a:rPr lang="en-US" dirty="0"/>
              <a:t>Facilitates load balancing</a:t>
            </a:r>
          </a:p>
          <a:p>
            <a:r>
              <a:rPr lang="en-US" dirty="0"/>
              <a:t>Implies high communication overhead and less opportunity for performance enhancement</a:t>
            </a:r>
          </a:p>
          <a:p>
            <a:r>
              <a:rPr lang="en-US" dirty="0"/>
              <a:t>If granularity is too fine it is possible that the overhead required for communications and synchronization between tasks takes longer than the computation</a:t>
            </a:r>
          </a:p>
          <a:p>
            <a:endParaRPr lang="en-US" dirty="0"/>
          </a:p>
        </p:txBody>
      </p:sp>
      <p:sp>
        <p:nvSpPr>
          <p:cNvPr id="4" name="Date Placeholder 3"/>
          <p:cNvSpPr>
            <a:spLocks noGrp="1"/>
          </p:cNvSpPr>
          <p:nvPr>
            <p:ph type="dt" sz="half" idx="10"/>
          </p:nvPr>
        </p:nvSpPr>
        <p:spPr/>
        <p:txBody>
          <a:bodyPr/>
          <a:lstStyle/>
          <a:p>
            <a:pPr>
              <a:defRPr/>
            </a:pPr>
            <a:fld id="{D40C3836-86B8-400B-B1AD-D057AC99762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339037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Coarse-grain Parallelism</a:t>
            </a:r>
          </a:p>
        </p:txBody>
      </p:sp>
      <p:sp>
        <p:nvSpPr>
          <p:cNvPr id="2" name="Content Placeholder 1"/>
          <p:cNvSpPr>
            <a:spLocks noGrp="1"/>
          </p:cNvSpPr>
          <p:nvPr>
            <p:ph idx="1"/>
          </p:nvPr>
        </p:nvSpPr>
        <p:spPr/>
        <p:txBody>
          <a:bodyPr/>
          <a:lstStyle/>
          <a:p>
            <a:r>
              <a:rPr lang="en-US" dirty="0"/>
              <a:t>Relatively large amounts of computational work are done between communication/synchronization events</a:t>
            </a:r>
          </a:p>
          <a:p>
            <a:r>
              <a:rPr lang="en-US" dirty="0"/>
              <a:t>High computation to communication ratio</a:t>
            </a:r>
          </a:p>
          <a:p>
            <a:r>
              <a:rPr lang="en-US" dirty="0"/>
              <a:t>Implies more opportunity for performance increase</a:t>
            </a:r>
          </a:p>
          <a:p>
            <a:r>
              <a:rPr lang="en-US" dirty="0"/>
              <a:t>Harder to load balance efficiently</a:t>
            </a:r>
          </a:p>
          <a:p>
            <a:endParaRPr lang="en-US" dirty="0"/>
          </a:p>
        </p:txBody>
      </p:sp>
      <p:sp>
        <p:nvSpPr>
          <p:cNvPr id="4" name="Date Placeholder 3"/>
          <p:cNvSpPr>
            <a:spLocks noGrp="1"/>
          </p:cNvSpPr>
          <p:nvPr>
            <p:ph type="dt" sz="half" idx="10"/>
          </p:nvPr>
        </p:nvSpPr>
        <p:spPr/>
        <p:txBody>
          <a:bodyPr/>
          <a:lstStyle/>
          <a:p>
            <a:pPr>
              <a:defRPr/>
            </a:pPr>
            <a:fld id="{E1AEDE80-7AD4-4615-82F8-71F505C3FA4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50200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34C8F827-7BF9-49AD-AE95-776E70EAAF2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48</a:t>
            </a:fld>
            <a:endParaRPr lang="en-US" dirty="0"/>
          </a:p>
        </p:txBody>
      </p:sp>
      <p:pic>
        <p:nvPicPr>
          <p:cNvPr id="10242" name="Picture 2" descr="https://computing.llnl.gov/tutorials/parallel_comp/images/granularity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56" y="2969478"/>
            <a:ext cx="27622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computing.llnl.gov/tutorials/parallel_comp/images/granularity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485" y="2969478"/>
            <a:ext cx="2762250" cy="203835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3421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Which is Best?</a:t>
            </a:r>
          </a:p>
        </p:txBody>
      </p:sp>
      <p:sp>
        <p:nvSpPr>
          <p:cNvPr id="2" name="Content Placeholder 1"/>
          <p:cNvSpPr>
            <a:spLocks noGrp="1"/>
          </p:cNvSpPr>
          <p:nvPr>
            <p:ph idx="1"/>
          </p:nvPr>
        </p:nvSpPr>
        <p:spPr/>
        <p:txBody>
          <a:bodyPr>
            <a:normAutofit fontScale="92500" lnSpcReduction="10000"/>
          </a:bodyPr>
          <a:lstStyle/>
          <a:p>
            <a:r>
              <a:rPr lang="en-US" dirty="0"/>
              <a:t>The most efficient granularity is dependent on the algorithm and the hardware environment in which it runs.</a:t>
            </a:r>
          </a:p>
          <a:p>
            <a:r>
              <a:rPr lang="en-US" dirty="0"/>
              <a:t>In most cases the overhead associated with communications and synchronization is high relative to execution speed so it is advantageous to have coarse granularity.</a:t>
            </a:r>
          </a:p>
          <a:p>
            <a:r>
              <a:rPr lang="en-US" dirty="0"/>
              <a:t>Fine-grain parallelism can help reduce overheads due to load imbalance.</a:t>
            </a:r>
          </a:p>
          <a:p>
            <a:endParaRPr lang="en-US" dirty="0"/>
          </a:p>
        </p:txBody>
      </p:sp>
      <p:sp>
        <p:nvSpPr>
          <p:cNvPr id="4" name="Date Placeholder 3"/>
          <p:cNvSpPr>
            <a:spLocks noGrp="1"/>
          </p:cNvSpPr>
          <p:nvPr>
            <p:ph type="dt" sz="half" idx="10"/>
          </p:nvPr>
        </p:nvSpPr>
        <p:spPr/>
        <p:txBody>
          <a:bodyPr/>
          <a:lstStyle/>
          <a:p>
            <a:pPr>
              <a:defRPr/>
            </a:pPr>
            <a:fld id="{DB314960-FFF9-48F6-BBBF-FB1396F7A01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49</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85437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a:t>
            </a:r>
            <a:r>
              <a:rPr lang="en-US" dirty="0" smtClean="0"/>
              <a:t>asy </a:t>
            </a:r>
            <a:r>
              <a:rPr lang="en-US" dirty="0"/>
              <a:t>to parallelize problem</a:t>
            </a:r>
          </a:p>
        </p:txBody>
      </p:sp>
      <p:sp>
        <p:nvSpPr>
          <p:cNvPr id="2" name="Content Placeholder 1"/>
          <p:cNvSpPr>
            <a:spLocks noGrp="1"/>
          </p:cNvSpPr>
          <p:nvPr>
            <p:ph idx="1"/>
          </p:nvPr>
        </p:nvSpPr>
        <p:spPr/>
        <p:txBody>
          <a:bodyPr>
            <a:normAutofit lnSpcReduction="10000"/>
          </a:bodyPr>
          <a:lstStyle/>
          <a:p>
            <a:r>
              <a:rPr lang="en-US" b="1" dirty="0" smtClean="0"/>
              <a:t>Calculate </a:t>
            </a:r>
            <a:r>
              <a:rPr lang="en-US" b="1" dirty="0"/>
              <a:t>the potential energy for each of several thousand independent conformations of a molecule. When done, find the minimum energy conformation</a:t>
            </a:r>
            <a:r>
              <a:rPr lang="en-US" b="1" dirty="0" smtClean="0"/>
              <a:t>.</a:t>
            </a:r>
          </a:p>
          <a:p>
            <a:r>
              <a:rPr lang="en-US" dirty="0"/>
              <a:t>This problem is able to be solved in parallel. Each of the molecular conformations is independently determinable. The calculation of the minimum energy conformation is also a parallelizable problem.</a:t>
            </a:r>
          </a:p>
        </p:txBody>
      </p:sp>
      <p:sp>
        <p:nvSpPr>
          <p:cNvPr id="4" name="Date Placeholder 3"/>
          <p:cNvSpPr>
            <a:spLocks noGrp="1"/>
          </p:cNvSpPr>
          <p:nvPr>
            <p:ph type="dt" sz="half" idx="10"/>
          </p:nvPr>
        </p:nvSpPr>
        <p:spPr/>
        <p:txBody>
          <a:bodyPr/>
          <a:lstStyle/>
          <a:p>
            <a:pPr>
              <a:defRPr/>
            </a:pPr>
            <a:fld id="{8CCCE5CC-50F6-4A5C-A497-DD831604AA6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39638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I/O </a:t>
            </a:r>
            <a:r>
              <a:rPr lang="en-US" dirty="0"/>
              <a:t>The Bad News</a:t>
            </a:r>
          </a:p>
        </p:txBody>
      </p:sp>
      <p:sp>
        <p:nvSpPr>
          <p:cNvPr id="2" name="Content Placeholder 1"/>
          <p:cNvSpPr>
            <a:spLocks noGrp="1"/>
          </p:cNvSpPr>
          <p:nvPr>
            <p:ph idx="1"/>
          </p:nvPr>
        </p:nvSpPr>
        <p:spPr/>
        <p:txBody>
          <a:bodyPr>
            <a:normAutofit fontScale="70000" lnSpcReduction="20000"/>
          </a:bodyPr>
          <a:lstStyle/>
          <a:p>
            <a:r>
              <a:rPr lang="en-US" dirty="0"/>
              <a:t>I/O operations are generally regarded as inhibitors to parallelism.</a:t>
            </a:r>
          </a:p>
          <a:p>
            <a:r>
              <a:rPr lang="en-US" dirty="0"/>
              <a:t>I/O operations require orders of magnitude more time than memory operations.</a:t>
            </a:r>
          </a:p>
          <a:p>
            <a:r>
              <a:rPr lang="en-US" dirty="0"/>
              <a:t>Parallel I/O systems may be immature or not available for all platforms.</a:t>
            </a:r>
          </a:p>
          <a:p>
            <a:r>
              <a:rPr lang="en-US" dirty="0"/>
              <a:t>In an environment where all tasks see the same file space, write operations can result in file overwriting.</a:t>
            </a:r>
          </a:p>
          <a:p>
            <a:r>
              <a:rPr lang="en-US" dirty="0"/>
              <a:t>Read operations can be affected by the file server's ability to handle multiple read requests at the same time.</a:t>
            </a:r>
          </a:p>
          <a:p>
            <a:r>
              <a:rPr lang="en-US" dirty="0"/>
              <a:t>I/O that must be conducted over the network (NFS, non-local) can cause severe bottlenecks and even crash file servers.</a:t>
            </a:r>
          </a:p>
          <a:p>
            <a:endParaRPr lang="en-US" dirty="0"/>
          </a:p>
        </p:txBody>
      </p:sp>
      <p:sp>
        <p:nvSpPr>
          <p:cNvPr id="4" name="Date Placeholder 3"/>
          <p:cNvSpPr>
            <a:spLocks noGrp="1"/>
          </p:cNvSpPr>
          <p:nvPr>
            <p:ph type="dt" sz="half" idx="10"/>
          </p:nvPr>
        </p:nvSpPr>
        <p:spPr/>
        <p:txBody>
          <a:bodyPr/>
          <a:lstStyle/>
          <a:p>
            <a:pPr>
              <a:defRPr/>
            </a:pPr>
            <a:fld id="{EC5A84E4-5B92-4592-8431-14C91124B9F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87674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I/O The </a:t>
            </a:r>
            <a:r>
              <a:rPr lang="en-US" dirty="0" smtClean="0"/>
              <a:t>Good </a:t>
            </a:r>
            <a:r>
              <a:rPr lang="en-US" dirty="0"/>
              <a:t>News</a:t>
            </a:r>
          </a:p>
        </p:txBody>
      </p:sp>
      <p:sp>
        <p:nvSpPr>
          <p:cNvPr id="2" name="Content Placeholder 1"/>
          <p:cNvSpPr>
            <a:spLocks noGrp="1"/>
          </p:cNvSpPr>
          <p:nvPr>
            <p:ph idx="1"/>
          </p:nvPr>
        </p:nvSpPr>
        <p:spPr/>
        <p:txBody>
          <a:bodyPr>
            <a:normAutofit fontScale="92500" lnSpcReduction="20000"/>
          </a:bodyPr>
          <a:lstStyle/>
          <a:p>
            <a:r>
              <a:rPr lang="en-US" dirty="0"/>
              <a:t>Parallel file systems are available. For </a:t>
            </a:r>
            <a:r>
              <a:rPr lang="en-US" dirty="0" err="1"/>
              <a:t>example:GPFS</a:t>
            </a:r>
            <a:r>
              <a:rPr lang="en-US" dirty="0"/>
              <a:t>: General Parallel File System (IBM)</a:t>
            </a:r>
          </a:p>
          <a:p>
            <a:r>
              <a:rPr lang="en-US" dirty="0" err="1"/>
              <a:t>Lustre</a:t>
            </a:r>
            <a:r>
              <a:rPr lang="en-US" dirty="0"/>
              <a:t>: for Linux clusters (Intel)</a:t>
            </a:r>
          </a:p>
          <a:p>
            <a:r>
              <a:rPr lang="en-US" dirty="0" err="1"/>
              <a:t>OrangeFS</a:t>
            </a:r>
            <a:r>
              <a:rPr lang="en-US" dirty="0"/>
              <a:t>: Open source parallel file system follow on to Parallel Virtual File System (PVFS)</a:t>
            </a:r>
          </a:p>
          <a:p>
            <a:r>
              <a:rPr lang="en-US" dirty="0" err="1"/>
              <a:t>PanFS</a:t>
            </a:r>
            <a:r>
              <a:rPr lang="en-US" dirty="0"/>
              <a:t>: </a:t>
            </a:r>
            <a:r>
              <a:rPr lang="en-US" dirty="0" err="1"/>
              <a:t>Panasas</a:t>
            </a:r>
            <a:r>
              <a:rPr lang="en-US" dirty="0"/>
              <a:t> </a:t>
            </a:r>
            <a:r>
              <a:rPr lang="en-US" dirty="0" err="1"/>
              <a:t>ActiveScale</a:t>
            </a:r>
            <a:r>
              <a:rPr lang="en-US" dirty="0"/>
              <a:t> File System for Linux clusters (</a:t>
            </a:r>
            <a:r>
              <a:rPr lang="en-US" dirty="0" err="1"/>
              <a:t>Panasas</a:t>
            </a:r>
            <a:r>
              <a:rPr lang="en-US" dirty="0"/>
              <a:t>, Inc.)</a:t>
            </a:r>
          </a:p>
          <a:p>
            <a:r>
              <a:rPr lang="en-US" dirty="0"/>
              <a:t>And more </a:t>
            </a:r>
            <a:r>
              <a:rPr lang="en-US" dirty="0" smtClean="0"/>
              <a:t>- see</a:t>
            </a:r>
            <a:r>
              <a:rPr lang="en-US" dirty="0"/>
              <a:t> </a:t>
            </a:r>
            <a:r>
              <a:rPr lang="en-US" u="sng" dirty="0">
                <a:hlinkClick r:id="rId2"/>
              </a:rPr>
              <a:t>http://en.wikipedia.org/wiki/List_of_file_systems#Distributed_parallel_file_systems</a:t>
            </a:r>
            <a:endParaRPr lang="en-US" dirty="0"/>
          </a:p>
          <a:p>
            <a:endParaRPr lang="en-US" dirty="0"/>
          </a:p>
        </p:txBody>
      </p:sp>
      <p:sp>
        <p:nvSpPr>
          <p:cNvPr id="4" name="Date Placeholder 3"/>
          <p:cNvSpPr>
            <a:spLocks noGrp="1"/>
          </p:cNvSpPr>
          <p:nvPr>
            <p:ph type="dt" sz="half" idx="10"/>
          </p:nvPr>
        </p:nvSpPr>
        <p:spPr/>
        <p:txBody>
          <a:bodyPr/>
          <a:lstStyle/>
          <a:p>
            <a:pPr>
              <a:defRPr/>
            </a:pPr>
            <a:fld id="{2868F82B-FB40-410D-9B3E-4CC5AAAABF2D}"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63133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70000" lnSpcReduction="20000"/>
          </a:bodyPr>
          <a:lstStyle/>
          <a:p>
            <a:r>
              <a:rPr lang="en-US" dirty="0"/>
              <a:t>Rule #1: Reduce overall I/O as much as possible</a:t>
            </a:r>
          </a:p>
          <a:p>
            <a:r>
              <a:rPr lang="en-US" dirty="0"/>
              <a:t>If you have access to a parallel file system, use it.</a:t>
            </a:r>
          </a:p>
          <a:p>
            <a:r>
              <a:rPr lang="en-US" dirty="0"/>
              <a:t>Writing large chunks of data rather than small chunks is usually significantly more efficient.</a:t>
            </a:r>
          </a:p>
          <a:p>
            <a:r>
              <a:rPr lang="en-US" dirty="0"/>
              <a:t>Fewer, larger files performs better than many small files.</a:t>
            </a:r>
          </a:p>
          <a:p>
            <a:r>
              <a:rPr lang="en-US" dirty="0"/>
              <a:t>Confine I/O to specific serial portions of the job, and then use parallel communications to distribute data to parallel tasks. For example, Task 1 could read an input file and then communicate required data to other tasks. Likewise, Task 1 could perform write operation after receiving required data from all other tasks.</a:t>
            </a:r>
          </a:p>
          <a:p>
            <a:r>
              <a:rPr lang="en-US" dirty="0"/>
              <a:t>Aggregate I/O operations across tasks - rather than having many tasks perform I/O, have a subset of tasks perform it.</a:t>
            </a:r>
          </a:p>
          <a:p>
            <a:endParaRPr lang="en-US" dirty="0"/>
          </a:p>
        </p:txBody>
      </p:sp>
      <p:sp>
        <p:nvSpPr>
          <p:cNvPr id="4" name="Date Placeholder 3"/>
          <p:cNvSpPr>
            <a:spLocks noGrp="1"/>
          </p:cNvSpPr>
          <p:nvPr>
            <p:ph type="dt" sz="half" idx="10"/>
          </p:nvPr>
        </p:nvSpPr>
        <p:spPr/>
        <p:txBody>
          <a:bodyPr/>
          <a:lstStyle/>
          <a:p>
            <a:pPr>
              <a:defRPr/>
            </a:pPr>
            <a:fld id="{41FC3E2B-0951-46A1-9705-89A8FB498F4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25447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Parallel </a:t>
            </a:r>
            <a:r>
              <a:rPr lang="en-US" dirty="0" smtClean="0"/>
              <a:t>Examples: </a:t>
            </a:r>
            <a:r>
              <a:rPr lang="en-US" dirty="0"/>
              <a:t>PI </a:t>
            </a:r>
            <a:r>
              <a:rPr lang="en-US" dirty="0" smtClean="0"/>
              <a:t>Calculation</a:t>
            </a:r>
            <a:endParaRPr lang="en-US" dirty="0"/>
          </a:p>
        </p:txBody>
      </p:sp>
      <p:sp>
        <p:nvSpPr>
          <p:cNvPr id="2" name="Content Placeholder 1"/>
          <p:cNvSpPr>
            <a:spLocks noGrp="1"/>
          </p:cNvSpPr>
          <p:nvPr>
            <p:ph idx="1"/>
          </p:nvPr>
        </p:nvSpPr>
        <p:spPr/>
        <p:txBody>
          <a:bodyPr>
            <a:normAutofit fontScale="92500" lnSpcReduction="20000"/>
          </a:bodyPr>
          <a:lstStyle/>
          <a:p>
            <a:r>
              <a:rPr lang="en-US" dirty="0"/>
              <a:t>The value of PI can be calculated in a number of ways. Consider the following method of approximating </a:t>
            </a:r>
            <a:r>
              <a:rPr lang="en-US" dirty="0" smtClean="0"/>
              <a:t>PI Inscribe </a:t>
            </a:r>
            <a:r>
              <a:rPr lang="en-US" dirty="0"/>
              <a:t>a circle in a </a:t>
            </a:r>
            <a:r>
              <a:rPr lang="en-US" dirty="0" smtClean="0"/>
              <a:t>square:</a:t>
            </a:r>
            <a:endParaRPr lang="en-US" dirty="0"/>
          </a:p>
          <a:p>
            <a:pPr marL="868362" lvl="1" indent="-457200">
              <a:buFont typeface="+mj-lt"/>
              <a:buAutoNum type="arabicPeriod"/>
            </a:pPr>
            <a:r>
              <a:rPr lang="en-US" dirty="0"/>
              <a:t>Randomly generate points in the square</a:t>
            </a:r>
          </a:p>
          <a:p>
            <a:pPr marL="868362" lvl="1" indent="-457200">
              <a:buFont typeface="+mj-lt"/>
              <a:buAutoNum type="arabicPeriod"/>
            </a:pPr>
            <a:r>
              <a:rPr lang="en-US" dirty="0"/>
              <a:t>Determine the number of points in the square that are also in the circle</a:t>
            </a:r>
          </a:p>
          <a:p>
            <a:pPr marL="868362" lvl="1" indent="-457200">
              <a:buFont typeface="+mj-lt"/>
              <a:buAutoNum type="arabicPeriod"/>
            </a:pPr>
            <a:r>
              <a:rPr lang="en-US" dirty="0"/>
              <a:t>Let r be the number of points in the circle divided by the number of points in the square</a:t>
            </a:r>
          </a:p>
          <a:p>
            <a:pPr marL="868362" lvl="1" indent="-457200">
              <a:buFont typeface="+mj-lt"/>
              <a:buAutoNum type="arabicPeriod"/>
            </a:pPr>
            <a:r>
              <a:rPr lang="en-US" dirty="0"/>
              <a:t>PI ~ 4 r</a:t>
            </a:r>
          </a:p>
          <a:p>
            <a:pPr marL="868362" lvl="1" indent="-457200">
              <a:buFont typeface="+mj-lt"/>
              <a:buAutoNum type="arabicPeriod"/>
            </a:pPr>
            <a:r>
              <a:rPr lang="en-US" dirty="0"/>
              <a:t>Note that the more points generated, the better the approximation</a:t>
            </a:r>
          </a:p>
          <a:p>
            <a:endParaRPr lang="en-US" dirty="0"/>
          </a:p>
        </p:txBody>
      </p:sp>
      <p:sp>
        <p:nvSpPr>
          <p:cNvPr id="4" name="Date Placeholder 3"/>
          <p:cNvSpPr>
            <a:spLocks noGrp="1"/>
          </p:cNvSpPr>
          <p:nvPr>
            <p:ph type="dt" sz="half" idx="10"/>
          </p:nvPr>
        </p:nvSpPr>
        <p:spPr/>
        <p:txBody>
          <a:bodyPr/>
          <a:lstStyle/>
          <a:p>
            <a:pPr>
              <a:defRPr/>
            </a:pPr>
            <a:fld id="{4FBAE9EF-9F0C-4F0B-AA16-DF922CA5504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53</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751588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AE6B39F3-C636-4E47-B1A0-50D2AA42A453}"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54</a:t>
            </a:fld>
            <a:endParaRPr lang="en-US" dirty="0"/>
          </a:p>
        </p:txBody>
      </p:sp>
      <p:pic>
        <p:nvPicPr>
          <p:cNvPr id="11266" name="Picture 2" descr="https://computing.llnl.gov/tutorials/parallel_comp/images/pi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116" y="1336417"/>
            <a:ext cx="3810000" cy="492442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45834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Pseudo code</a:t>
            </a:r>
            <a:endParaRPr lang="en-US" dirty="0"/>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090F98B9-DCC7-4174-B8CE-5643CA25FC3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55</a:t>
            </a:fld>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07" y="2124075"/>
            <a:ext cx="6327430" cy="378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2039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Design</a:t>
            </a:r>
            <a:endParaRPr lang="en-US" dirty="0"/>
          </a:p>
        </p:txBody>
      </p:sp>
      <p:sp>
        <p:nvSpPr>
          <p:cNvPr id="2" name="Content Placeholder 1"/>
          <p:cNvSpPr>
            <a:spLocks noGrp="1"/>
          </p:cNvSpPr>
          <p:nvPr>
            <p:ph idx="1"/>
          </p:nvPr>
        </p:nvSpPr>
        <p:spPr/>
        <p:txBody>
          <a:bodyPr/>
          <a:lstStyle/>
          <a:p>
            <a:r>
              <a:rPr lang="en-US" dirty="0"/>
              <a:t>Is this problem able to be parallelized?</a:t>
            </a:r>
          </a:p>
          <a:p>
            <a:r>
              <a:rPr lang="en-US" dirty="0"/>
              <a:t>How would the problem be partitioned?</a:t>
            </a:r>
          </a:p>
          <a:p>
            <a:r>
              <a:rPr lang="en-US" dirty="0"/>
              <a:t>Are communications needed?</a:t>
            </a:r>
          </a:p>
          <a:p>
            <a:r>
              <a:rPr lang="en-US" dirty="0"/>
              <a:t>Are there any data dependencies?</a:t>
            </a:r>
          </a:p>
          <a:p>
            <a:r>
              <a:rPr lang="en-US" dirty="0"/>
              <a:t>Are there synchronization needs?</a:t>
            </a:r>
          </a:p>
          <a:p>
            <a:r>
              <a:rPr lang="en-US" dirty="0"/>
              <a:t>Will load balancing be a concern?</a:t>
            </a:r>
          </a:p>
          <a:p>
            <a:endParaRPr lang="en-US" dirty="0"/>
          </a:p>
        </p:txBody>
      </p:sp>
      <p:sp>
        <p:nvSpPr>
          <p:cNvPr id="4" name="Date Placeholder 3"/>
          <p:cNvSpPr>
            <a:spLocks noGrp="1"/>
          </p:cNvSpPr>
          <p:nvPr>
            <p:ph type="dt" sz="half" idx="10"/>
          </p:nvPr>
        </p:nvSpPr>
        <p:spPr/>
        <p:txBody>
          <a:bodyPr/>
          <a:lstStyle/>
          <a:p>
            <a:pPr>
              <a:defRPr/>
            </a:pPr>
            <a:fld id="{DD4A9203-8585-4E39-85B8-D49E30152E7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427781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Parallel Solution</a:t>
            </a:r>
            <a:endParaRPr lang="en-US" dirty="0"/>
          </a:p>
        </p:txBody>
      </p:sp>
      <p:sp>
        <p:nvSpPr>
          <p:cNvPr id="2" name="Content Placeholder 1"/>
          <p:cNvSpPr>
            <a:spLocks noGrp="1"/>
          </p:cNvSpPr>
          <p:nvPr>
            <p:ph idx="1"/>
          </p:nvPr>
        </p:nvSpPr>
        <p:spPr/>
        <p:txBody>
          <a:bodyPr/>
          <a:lstStyle/>
          <a:p>
            <a:r>
              <a:rPr lang="en-US" dirty="0"/>
              <a:t>Another problem that's easy to </a:t>
            </a:r>
            <a:r>
              <a:rPr lang="en-US" dirty="0" err="1"/>
              <a:t>parallelize:All</a:t>
            </a:r>
            <a:r>
              <a:rPr lang="en-US" dirty="0"/>
              <a:t> point calculations are independent; no data dependencies</a:t>
            </a:r>
          </a:p>
          <a:p>
            <a:r>
              <a:rPr lang="en-US" dirty="0"/>
              <a:t>Work can be evenly divided; no load balance concerns</a:t>
            </a:r>
          </a:p>
          <a:p>
            <a:r>
              <a:rPr lang="en-US" dirty="0"/>
              <a:t>No need for communication or synchronization between tasks</a:t>
            </a:r>
          </a:p>
          <a:p>
            <a:endParaRPr lang="en-US" dirty="0"/>
          </a:p>
        </p:txBody>
      </p:sp>
      <p:sp>
        <p:nvSpPr>
          <p:cNvPr id="4" name="Date Placeholder 3"/>
          <p:cNvSpPr>
            <a:spLocks noGrp="1"/>
          </p:cNvSpPr>
          <p:nvPr>
            <p:ph type="dt" sz="half" idx="10"/>
          </p:nvPr>
        </p:nvSpPr>
        <p:spPr/>
        <p:txBody>
          <a:bodyPr/>
          <a:lstStyle/>
          <a:p>
            <a:pPr>
              <a:defRPr/>
            </a:pPr>
            <a:fld id="{8EB1BBFA-A62A-46C3-A1EB-DC21C114AC5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9898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Strategy</a:t>
            </a:r>
            <a:endParaRPr lang="en-US" dirty="0"/>
          </a:p>
        </p:txBody>
      </p:sp>
      <p:sp>
        <p:nvSpPr>
          <p:cNvPr id="2" name="Content Placeholder 1"/>
          <p:cNvSpPr>
            <a:spLocks noGrp="1"/>
          </p:cNvSpPr>
          <p:nvPr>
            <p:ph idx="1"/>
          </p:nvPr>
        </p:nvSpPr>
        <p:spPr/>
        <p:txBody>
          <a:bodyPr/>
          <a:lstStyle/>
          <a:p>
            <a:r>
              <a:rPr lang="en-US" dirty="0"/>
              <a:t>Divide the loop into equal portions that can be executed by the pool of tasks</a:t>
            </a:r>
          </a:p>
          <a:p>
            <a:r>
              <a:rPr lang="en-US" dirty="0"/>
              <a:t>Each task independently performs its work</a:t>
            </a:r>
          </a:p>
          <a:p>
            <a:r>
              <a:rPr lang="en-US" dirty="0"/>
              <a:t>A SPMD model is used</a:t>
            </a:r>
          </a:p>
          <a:p>
            <a:r>
              <a:rPr lang="en-US" dirty="0"/>
              <a:t>One task acts as the master to collect results and compute the value of PI</a:t>
            </a:r>
          </a:p>
          <a:p>
            <a:endParaRPr lang="en-US" dirty="0"/>
          </a:p>
        </p:txBody>
      </p:sp>
      <p:sp>
        <p:nvSpPr>
          <p:cNvPr id="4" name="Date Placeholder 3"/>
          <p:cNvSpPr>
            <a:spLocks noGrp="1"/>
          </p:cNvSpPr>
          <p:nvPr>
            <p:ph type="dt" sz="half" idx="10"/>
          </p:nvPr>
        </p:nvSpPr>
        <p:spPr/>
        <p:txBody>
          <a:bodyPr/>
          <a:lstStyle/>
          <a:p>
            <a:pPr>
              <a:defRPr/>
            </a:pPr>
            <a:fld id="{D6749DF2-E325-4E58-9533-457AF14A914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7615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94EAA49C-8A9A-4F7E-B784-FFFFAF46611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59</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920" y="1439587"/>
            <a:ext cx="4038265" cy="482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0377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t>
            </a:r>
            <a:r>
              <a:rPr lang="en-US" dirty="0" smtClean="0"/>
              <a:t>roblem </a:t>
            </a:r>
            <a:r>
              <a:rPr lang="en-US" dirty="0"/>
              <a:t>with little-to-no parallelism</a:t>
            </a:r>
          </a:p>
        </p:txBody>
      </p:sp>
      <p:sp>
        <p:nvSpPr>
          <p:cNvPr id="2" name="Content Placeholder 1"/>
          <p:cNvSpPr>
            <a:spLocks noGrp="1"/>
          </p:cNvSpPr>
          <p:nvPr>
            <p:ph idx="1"/>
          </p:nvPr>
        </p:nvSpPr>
        <p:spPr/>
        <p:txBody>
          <a:bodyPr/>
          <a:lstStyle/>
          <a:p>
            <a:r>
              <a:rPr lang="en-US" b="1" dirty="0"/>
              <a:t>Calculation of the Fibonacci series (0,1,1,2,3,5,8,13,21,...) by use of the </a:t>
            </a:r>
            <a:r>
              <a:rPr lang="en-US" b="1" dirty="0" err="1"/>
              <a:t>formula:F</a:t>
            </a:r>
            <a:r>
              <a:rPr lang="en-US" b="1" dirty="0"/>
              <a:t>(n) = F(n-1) + F(n-2) </a:t>
            </a:r>
            <a:endParaRPr lang="en-US" dirty="0"/>
          </a:p>
          <a:p>
            <a:r>
              <a:rPr lang="en-US" dirty="0"/>
              <a:t>The calculation of the F(n) value uses those of both F(n-1) and F(n-2), which must be computed first.</a:t>
            </a:r>
          </a:p>
        </p:txBody>
      </p:sp>
      <p:sp>
        <p:nvSpPr>
          <p:cNvPr id="4" name="Date Placeholder 3"/>
          <p:cNvSpPr>
            <a:spLocks noGrp="1"/>
          </p:cNvSpPr>
          <p:nvPr>
            <p:ph type="dt" sz="half" idx="10"/>
          </p:nvPr>
        </p:nvSpPr>
        <p:spPr/>
        <p:txBody>
          <a:bodyPr/>
          <a:lstStyle/>
          <a:p>
            <a:pPr>
              <a:defRPr/>
            </a:pPr>
            <a:fld id="{628E6603-D88C-4652-AA61-B94DAC6E299D}"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14010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2BEB8EE-FD7E-4A81-888A-83D27AB309B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60</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336417"/>
            <a:ext cx="469582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5111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References</a:t>
            </a:r>
            <a:endParaRPr lang="en-US" dirty="0"/>
          </a:p>
        </p:txBody>
      </p:sp>
      <p:sp>
        <p:nvSpPr>
          <p:cNvPr id="2" name="Content Placeholder 1"/>
          <p:cNvSpPr>
            <a:spLocks noGrp="1"/>
          </p:cNvSpPr>
          <p:nvPr>
            <p:ph idx="1"/>
          </p:nvPr>
        </p:nvSpPr>
        <p:spPr/>
        <p:txBody>
          <a:bodyPr>
            <a:normAutofit/>
          </a:bodyPr>
          <a:lstStyle/>
          <a:p>
            <a:pPr marL="1371600" indent="-1371600" algn="just">
              <a:buNone/>
            </a:pPr>
            <a:r>
              <a:rPr lang="en-US" sz="2400" b="1" dirty="0" err="1"/>
              <a:t>Blaise</a:t>
            </a:r>
            <a:r>
              <a:rPr lang="en-US" sz="2400" b="1" dirty="0"/>
              <a:t> Barney, Lawrence Livermore National Laboratory</a:t>
            </a:r>
            <a:endParaRPr lang="en-US" sz="2400" b="1" dirty="0" smtClean="0"/>
          </a:p>
          <a:p>
            <a:pPr marL="1371600" indent="-1371600" algn="just">
              <a:buNone/>
            </a:pPr>
            <a:r>
              <a:rPr lang="en-US" sz="2400" b="1" dirty="0" smtClean="0"/>
              <a:t>https</a:t>
            </a:r>
            <a:r>
              <a:rPr lang="en-US" sz="2400" b="1" dirty="0"/>
              <a:t>://computing.llnl.gov/tutorials/parallel_comp/			</a:t>
            </a:r>
            <a:r>
              <a:rPr lang="en-US" sz="1800" dirty="0"/>
              <a:t>		</a:t>
            </a:r>
          </a:p>
        </p:txBody>
      </p:sp>
      <p:sp>
        <p:nvSpPr>
          <p:cNvPr id="5" name="Date Placeholder 4"/>
          <p:cNvSpPr>
            <a:spLocks noGrp="1"/>
          </p:cNvSpPr>
          <p:nvPr>
            <p:ph type="dt" sz="half" idx="10"/>
          </p:nvPr>
        </p:nvSpPr>
        <p:spPr/>
        <p:txBody>
          <a:bodyPr/>
          <a:lstStyle/>
          <a:p>
            <a:fld id="{43983570-CE38-4153-BDEE-53A6F267D4FB}" type="datetime1">
              <a:rPr lang="en-US" smtClean="0"/>
              <a:t>1/10/2018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61</a:t>
            </a:fld>
            <a:endParaRPr lang="en-US"/>
          </a:p>
        </p:txBody>
      </p:sp>
    </p:spTree>
    <p:extLst>
      <p:ext uri="{BB962C8B-B14F-4D97-AF65-F5344CB8AC3E}">
        <p14:creationId xmlns:p14="http://schemas.microsoft.com/office/powerpoint/2010/main" val="125007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Identify the program's </a:t>
            </a:r>
            <a:r>
              <a:rPr lang="en-US" i="1" dirty="0"/>
              <a:t>hotspots</a:t>
            </a:r>
            <a:endParaRPr lang="en-US" dirty="0"/>
          </a:p>
        </p:txBody>
      </p:sp>
      <p:sp>
        <p:nvSpPr>
          <p:cNvPr id="2" name="Content Placeholder 1"/>
          <p:cNvSpPr>
            <a:spLocks noGrp="1"/>
          </p:cNvSpPr>
          <p:nvPr>
            <p:ph idx="1"/>
          </p:nvPr>
        </p:nvSpPr>
        <p:spPr/>
        <p:txBody>
          <a:bodyPr>
            <a:normAutofit fontScale="92500" lnSpcReduction="10000"/>
          </a:bodyPr>
          <a:lstStyle/>
          <a:p>
            <a:r>
              <a:rPr lang="en-US" dirty="0"/>
              <a:t>Know where most of the real work is being done. The majority of scientific and technical programs usually accomplish most of their work in a few places.</a:t>
            </a:r>
          </a:p>
          <a:p>
            <a:r>
              <a:rPr lang="en-US" dirty="0"/>
              <a:t>Profilers and performance analysis tools can help here</a:t>
            </a:r>
          </a:p>
          <a:p>
            <a:r>
              <a:rPr lang="en-US" dirty="0"/>
              <a:t>Focus on parallelizing the hotspots and ignore those sections of the program that account for little CPU usage.</a:t>
            </a:r>
          </a:p>
          <a:p>
            <a:endParaRPr lang="en-US" dirty="0"/>
          </a:p>
        </p:txBody>
      </p:sp>
      <p:sp>
        <p:nvSpPr>
          <p:cNvPr id="4" name="Date Placeholder 3"/>
          <p:cNvSpPr>
            <a:spLocks noGrp="1"/>
          </p:cNvSpPr>
          <p:nvPr>
            <p:ph type="dt" sz="half" idx="10"/>
          </p:nvPr>
        </p:nvSpPr>
        <p:spPr/>
        <p:txBody>
          <a:bodyPr/>
          <a:lstStyle/>
          <a:p>
            <a:pPr>
              <a:defRPr/>
            </a:pPr>
            <a:fld id="{D5A7E957-44E1-48BD-9C45-DF959062202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8677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Identify </a:t>
            </a:r>
            <a:r>
              <a:rPr lang="en-US" i="1" dirty="0"/>
              <a:t>bottlenecks</a:t>
            </a:r>
            <a:r>
              <a:rPr lang="en-US" b="0" dirty="0"/>
              <a:t> in the program:</a:t>
            </a:r>
            <a:endParaRPr lang="en-US" dirty="0"/>
          </a:p>
        </p:txBody>
      </p:sp>
      <p:sp>
        <p:nvSpPr>
          <p:cNvPr id="2" name="Content Placeholder 1"/>
          <p:cNvSpPr>
            <a:spLocks noGrp="1"/>
          </p:cNvSpPr>
          <p:nvPr>
            <p:ph idx="1"/>
          </p:nvPr>
        </p:nvSpPr>
        <p:spPr/>
        <p:txBody>
          <a:bodyPr/>
          <a:lstStyle/>
          <a:p>
            <a:r>
              <a:rPr lang="en-US" dirty="0"/>
              <a:t>Are there areas that are disproportionately slow, or cause parallelizable work to halt or be deferred? For example, I/O is usually something that slows a program down.</a:t>
            </a:r>
          </a:p>
          <a:p>
            <a:r>
              <a:rPr lang="en-US" dirty="0"/>
              <a:t>May be possible to restructure the program or use a different algorithm to reduce or eliminate unnecessary slow areas</a:t>
            </a:r>
          </a:p>
          <a:p>
            <a:endParaRPr lang="en-US" dirty="0"/>
          </a:p>
        </p:txBody>
      </p:sp>
      <p:sp>
        <p:nvSpPr>
          <p:cNvPr id="4" name="Date Placeholder 3"/>
          <p:cNvSpPr>
            <a:spLocks noGrp="1"/>
          </p:cNvSpPr>
          <p:nvPr>
            <p:ph type="dt" sz="half" idx="10"/>
          </p:nvPr>
        </p:nvSpPr>
        <p:spPr/>
        <p:txBody>
          <a:bodyPr/>
          <a:lstStyle/>
          <a:p>
            <a:pPr>
              <a:defRPr/>
            </a:pPr>
            <a:fld id="{4E7D5914-427D-4C7D-B16F-8A806CDDC45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07199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92500" lnSpcReduction="20000"/>
          </a:bodyPr>
          <a:lstStyle/>
          <a:p>
            <a:r>
              <a:rPr lang="en-US" dirty="0"/>
              <a:t>Identify inhibitors to parallelism. One common class of inhibitor is </a:t>
            </a:r>
            <a:r>
              <a:rPr lang="en-US" i="1" dirty="0"/>
              <a:t>data dependence</a:t>
            </a:r>
            <a:r>
              <a:rPr lang="en-US" dirty="0"/>
              <a:t>, as demonstrated by the Fibonacci sequence above.</a:t>
            </a:r>
          </a:p>
          <a:p>
            <a:r>
              <a:rPr lang="en-US" dirty="0"/>
              <a:t>Investigate other algorithms if possible. This may be the single most important consideration when designing a parallel application.</a:t>
            </a:r>
          </a:p>
          <a:p>
            <a:r>
              <a:rPr lang="en-US" dirty="0"/>
              <a:t>Take advantage of optimized third party parallel software and highly optimized math libraries available from leading vendors (IBM's ESSL, Intel's MKL, AMD's AMCL, etc.)</a:t>
            </a:r>
          </a:p>
          <a:p>
            <a:endParaRPr lang="en-US" dirty="0"/>
          </a:p>
        </p:txBody>
      </p:sp>
      <p:sp>
        <p:nvSpPr>
          <p:cNvPr id="4" name="Date Placeholder 3"/>
          <p:cNvSpPr>
            <a:spLocks noGrp="1"/>
          </p:cNvSpPr>
          <p:nvPr>
            <p:ph type="dt" sz="half" idx="10"/>
          </p:nvPr>
        </p:nvSpPr>
        <p:spPr/>
        <p:txBody>
          <a:bodyPr/>
          <a:lstStyle/>
          <a:p>
            <a:pPr>
              <a:defRPr/>
            </a:pPr>
            <a:fld id="{F8884629-6293-4468-85B8-DEBE3B639617}"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9</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58419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3060</Words>
  <Application>Microsoft Office PowerPoint</Application>
  <PresentationFormat>On-screen Show (4:3)</PresentationFormat>
  <Paragraphs>402</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CSH3J3 SISTEM PARALEL DAN TERDISTRIBUSI</vt:lpstr>
      <vt:lpstr>Outline Today</vt:lpstr>
      <vt:lpstr>Design Parallel Program</vt:lpstr>
      <vt:lpstr>Understand the Problem and the Program</vt:lpstr>
      <vt:lpstr>Easy to parallelize problem</vt:lpstr>
      <vt:lpstr>Problem with little-to-no parallelism</vt:lpstr>
      <vt:lpstr>Identify the program's hotspots</vt:lpstr>
      <vt:lpstr>Identify bottlenecks in the program:</vt:lpstr>
      <vt:lpstr>Cont.</vt:lpstr>
      <vt:lpstr>Partitioning</vt:lpstr>
      <vt:lpstr> Domain Decomposition</vt:lpstr>
      <vt:lpstr>There are different ways to partition data</vt:lpstr>
      <vt:lpstr>Functional Decomposition</vt:lpstr>
      <vt:lpstr>PowerPoint Presentation</vt:lpstr>
      <vt:lpstr>Ecosystem Modeling</vt:lpstr>
      <vt:lpstr>PowerPoint Presentation</vt:lpstr>
      <vt:lpstr>Signal Processing </vt:lpstr>
      <vt:lpstr>PowerPoint Presentation</vt:lpstr>
      <vt:lpstr>Climate Modeling </vt:lpstr>
      <vt:lpstr>PowerPoint Presentation</vt:lpstr>
      <vt:lpstr>Who Needs Communications?</vt:lpstr>
      <vt:lpstr>Cont.</vt:lpstr>
      <vt:lpstr>Factors to consider when designing program's inter-task communications:</vt:lpstr>
      <vt:lpstr>Cost of communications</vt:lpstr>
      <vt:lpstr>Latency vs. Bandwidth</vt:lpstr>
      <vt:lpstr>Visibility of communications</vt:lpstr>
      <vt:lpstr>Synchronous vs. asynchronous communications</vt:lpstr>
      <vt:lpstr>Scope of communications</vt:lpstr>
      <vt:lpstr>PowerPoint Presentation</vt:lpstr>
      <vt:lpstr>Efficiency of communications</vt:lpstr>
      <vt:lpstr>Overhead and Complexity</vt:lpstr>
      <vt:lpstr>Synchronization</vt:lpstr>
      <vt:lpstr>Types of Synchronization</vt:lpstr>
      <vt:lpstr>Barrier</vt:lpstr>
      <vt:lpstr>Lock / semaphore</vt:lpstr>
      <vt:lpstr>Synchronous communication operations</vt:lpstr>
      <vt:lpstr>Data Dependencies</vt:lpstr>
      <vt:lpstr>Loop carried data dependence</vt:lpstr>
      <vt:lpstr>Loop independent data dependence</vt:lpstr>
      <vt:lpstr> How to Handle Data Dependencies</vt:lpstr>
      <vt:lpstr>Load Balancing</vt:lpstr>
      <vt:lpstr>How to Achieve Load Balance</vt:lpstr>
      <vt:lpstr>Equally partition the work each task receives</vt:lpstr>
      <vt:lpstr>Use dynamic work assignment</vt:lpstr>
      <vt:lpstr>Granularity</vt:lpstr>
      <vt:lpstr>Fine-grain Parallelism</vt:lpstr>
      <vt:lpstr>Coarse-grain Parallelism</vt:lpstr>
      <vt:lpstr>PowerPoint Presentation</vt:lpstr>
      <vt:lpstr>Which is Best?</vt:lpstr>
      <vt:lpstr>I/O The Bad News</vt:lpstr>
      <vt:lpstr>I/O The Good News</vt:lpstr>
      <vt:lpstr>Cont.</vt:lpstr>
      <vt:lpstr>Parallel Examples: PI Calculation</vt:lpstr>
      <vt:lpstr>PowerPoint Presentation</vt:lpstr>
      <vt:lpstr>Pseudo code</vt:lpstr>
      <vt:lpstr>Design</vt:lpstr>
      <vt:lpstr>Parallel Solution</vt:lpstr>
      <vt:lpstr>Strategy</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gandalf</cp:lastModifiedBy>
  <cp:revision>68</cp:revision>
  <dcterms:created xsi:type="dcterms:W3CDTF">2017-01-07T07:13:05Z</dcterms:created>
  <dcterms:modified xsi:type="dcterms:W3CDTF">2018-01-10T11:14:16Z</dcterms:modified>
</cp:coreProperties>
</file>