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3" r:id="rId9"/>
    <p:sldId id="270" r:id="rId10"/>
    <p:sldId id="262" r:id="rId11"/>
    <p:sldId id="265" r:id="rId12"/>
    <p:sldId id="266" r:id="rId13"/>
    <p:sldId id="271" r:id="rId14"/>
    <p:sldId id="272" r:id="rId15"/>
    <p:sldId id="273" r:id="rId16"/>
    <p:sldId id="275" r:id="rId17"/>
    <p:sldId id="274" r:id="rId18"/>
    <p:sldId id="286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4" r:id="rId36"/>
    <p:sldId id="295" r:id="rId37"/>
    <p:sldId id="296" r:id="rId38"/>
    <p:sldId id="297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298" r:id="rId50"/>
    <p:sldId id="309" r:id="rId51"/>
    <p:sldId id="310" r:id="rId52"/>
    <p:sldId id="311" r:id="rId53"/>
    <p:sldId id="312" r:id="rId54"/>
    <p:sldId id="267" r:id="rId55"/>
    <p:sldId id="268" r:id="rId56"/>
    <p:sldId id="264" r:id="rId5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182C9-A61D-4B19-B0CC-9A69689A9DEB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6AB4C-2C4F-4476-ADAB-C414D117AA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0659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Seed = 1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6AB4C-2C4F-4476-ADAB-C414D117AA35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4139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771923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6AB4C-2C4F-4476-ADAB-C414D117AA35}" type="slidenum">
              <a:rPr lang="id-ID" smtClean="0"/>
              <a:t>34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9799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4750670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6AB4C-2C4F-4476-ADAB-C414D117AA35}" type="slidenum">
              <a:rPr lang="id-ID" smtClean="0"/>
              <a:t>36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4865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291358764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6AB4C-2C4F-4476-ADAB-C414D117AA35}" type="slidenum">
              <a:rPr lang="id-ID" smtClean="0"/>
              <a:t>38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1089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51161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6AB4C-2C4F-4476-ADAB-C414D117AA35}" type="slidenum">
              <a:rPr lang="id-ID" smtClean="0"/>
              <a:t>39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6324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4750670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6AB4C-2C4F-4476-ADAB-C414D117AA35}" type="slidenum">
              <a:rPr lang="id-ID" smtClean="0"/>
              <a:t>41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7956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901236547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6AB4C-2C4F-4476-ADAB-C414D117AA35}" type="slidenum">
              <a:rPr lang="id-ID" smtClean="0"/>
              <a:t>43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4299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6AB4C-2C4F-4476-ADAB-C414D117AA35}" type="slidenum">
              <a:rPr lang="id-ID" smtClean="0"/>
              <a:t>44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4567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34293471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6AB4C-2C4F-4476-ADAB-C414D117AA35}" type="slidenum">
              <a:rPr lang="id-ID" smtClean="0"/>
              <a:t>47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2925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291358764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6AB4C-2C4F-4476-ADAB-C414D117AA35}" type="slidenum">
              <a:rPr lang="id-ID" smtClean="0"/>
              <a:t>50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7042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6AB4C-2C4F-4476-ADAB-C414D117AA35}" type="slidenum">
              <a:rPr lang="id-ID" smtClean="0"/>
              <a:t>52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836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Seed = 4750670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6AB4C-2C4F-4476-ADAB-C414D117AA35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6478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Seed = 51161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6AB4C-2C4F-4476-ADAB-C414D117AA35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4260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Seed = 4750670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6AB4C-2C4F-4476-ADAB-C414D117AA35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1016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Seed = 901236547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6AB4C-2C4F-4476-ADAB-C414D117AA35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641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Seed = 291358764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6AB4C-2C4F-4476-ADAB-C414D117AA35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572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Seed = 4750670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6AB4C-2C4F-4476-ADAB-C414D117AA35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683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1143278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6AB4C-2C4F-4476-ADAB-C414D117AA35}" type="slidenum">
              <a:rPr lang="id-ID" smtClean="0"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5738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1143728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6AB4C-2C4F-4476-ADAB-C414D117AA35}" type="slidenum">
              <a:rPr lang="id-ID" smtClean="0"/>
              <a:t>33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037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4051-04B5-4AA0-986D-5693912F3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66022-B5CF-40AD-A447-13E322AD5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E8B14-7FE1-4481-A949-E7F38E08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32C2-E5E6-488A-BB27-B4979C987135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6A76E-3601-4B24-AAE3-E16AD939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4B3B3-0932-4D45-94EE-FDCAB35E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A2D-AFEB-4CFD-8FA6-131E964D5F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317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12E7-FA1C-42A2-BD45-F5E6C3D6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640F5-56AD-4605-9565-60A8E4252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4054F-A596-49C1-B086-52627B1A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32C2-E5E6-488A-BB27-B4979C987135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84951-823E-4A07-8FF7-F0268A35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5E615-0EEC-46E5-A663-1E6164A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A2D-AFEB-4CFD-8FA6-131E964D5F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723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CB13F-0DCB-4011-A84D-B85FC2A4E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FE7E3-0FC2-4FE9-A48B-8178062F2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FDD26-D942-4A11-A11A-F1F97D78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32C2-E5E6-488A-BB27-B4979C987135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06CA-379A-47D2-98E8-9E011089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AC281-9FBD-49DC-9AE9-F75C065F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A2D-AFEB-4CFD-8FA6-131E964D5F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358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75B8-0C49-4FAA-B3A5-C09D24C8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90F6D-793E-4B5C-93CC-DEF5DAB94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66FE3-773D-4B9B-BD5F-9ADD04A7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32C2-E5E6-488A-BB27-B4979C987135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A99CE-80F8-47A0-99A6-46BDEA4A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C45D1-051D-4F08-8A5E-4AAC09DD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A2D-AFEB-4CFD-8FA6-131E964D5F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206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ACE9-8C59-4379-BE48-15B0773D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4BAB7-B205-4824-9E02-EB02FED72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B998C-05C5-45BF-B132-C14D271A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32C2-E5E6-488A-BB27-B4979C987135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7E31D-58D2-4E76-B31C-79CDEA3E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79CA2-6C36-4FB7-959A-C9010E0D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A2D-AFEB-4CFD-8FA6-131E964D5F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625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36F3-44DB-41A6-A06D-7F95BEC0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CBD7E-35B8-4EC6-8025-F445E90C7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10B7-165A-41E7-988A-1E79AC7AB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78398-DE36-4384-A57B-7A5A1E09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32C2-E5E6-488A-BB27-B4979C987135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0C36A-8E53-4C82-A4CC-6A117B8D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A6D76-E9E7-4F00-A724-1B5BF068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A2D-AFEB-4CFD-8FA6-131E964D5F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35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CE880-7788-476B-8366-621C310E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4314D-0563-4337-901D-33C0A9D58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E91A4-1221-4181-A0D1-A968BDDAF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715B8-BB8F-4A99-A9F5-B143D5385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524F5-14A4-43D9-B6B8-555EF900E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FACC9-2CEF-4C5A-99AC-AEB2960B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32C2-E5E6-488A-BB27-B4979C987135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0C6D7-1763-40CF-9DCF-AAAAB683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78FA6-D4A1-4008-A717-5D46E021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A2D-AFEB-4CFD-8FA6-131E964D5F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172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BDB8-519A-49A2-A33E-9E99C796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7E478-0433-46F2-840C-9B05CD13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32C2-E5E6-488A-BB27-B4979C987135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DE00F-B338-44B7-981D-72FC9966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7C8DF-F838-4E2E-B3D4-1DD986AC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A2D-AFEB-4CFD-8FA6-131E964D5F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26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27D16-A0B7-449B-AC18-7205E275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32C2-E5E6-488A-BB27-B4979C987135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F44F5-D863-4894-B233-1AD76EAF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A906E-8840-4476-883D-F65314F3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A2D-AFEB-4CFD-8FA6-131E964D5F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604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293F-F97A-4BE3-8DC6-1E77099D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84BB-E207-4375-94C7-A54EC2ECE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971BA-2365-41DA-A5B4-EA45A6BE0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560EB-522F-47A8-A794-CF53FE02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32C2-E5E6-488A-BB27-B4979C987135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27C15-C1CF-4E53-A95B-2630DFF9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9072-A946-4A8F-A7F0-7D87A44F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A2D-AFEB-4CFD-8FA6-131E964D5F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965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E8AA-ACB8-4B33-9013-18CAEEFD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2F276-F115-41C0-8AE8-E4068BD06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4CA02-347B-45A7-87A6-760E78EEF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3C1B0-3229-495D-A242-12B5EABD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32C2-E5E6-488A-BB27-B4979C987135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38BB3-4C1F-423C-BE71-0FAD07B2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2610D-BA08-4939-AFE6-C26F93AD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A2D-AFEB-4CFD-8FA6-131E964D5F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42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6316F-3BD2-4E92-B6A3-05FFD707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76C84-5D33-4E88-B6C6-D46C95BC4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341A2-20F8-4811-BF9E-6AA533CC7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233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132C2-E5E6-488A-BB27-B4979C987135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ACC7B-4D81-4C52-9BA8-5970F52A8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23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FE200-1481-453F-BDA6-E338F9384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233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8EA2D-AFEB-4CFD-8FA6-131E964D5F6A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89D1F-B032-4B76-B7A4-76748475BD36}"/>
              </a:ext>
            </a:extLst>
          </p:cNvPr>
          <p:cNvSpPr/>
          <p:nvPr userDrawn="1"/>
        </p:nvSpPr>
        <p:spPr>
          <a:xfrm>
            <a:off x="0" y="0"/>
            <a:ext cx="12192000" cy="230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3906D5-27D4-4B8E-A64D-0208D0F3B683}"/>
              </a:ext>
            </a:extLst>
          </p:cNvPr>
          <p:cNvSpPr/>
          <p:nvPr userDrawn="1"/>
        </p:nvSpPr>
        <p:spPr>
          <a:xfrm>
            <a:off x="0" y="6627812"/>
            <a:ext cx="12192000" cy="230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654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xelrod.readthedocs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urworldindata.org/trus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ED63-F583-4585-A2C3-4D6AEE87C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Trust Simulation and Modeling Using Iterated Prisoner’s Dilemma</a:t>
            </a:r>
            <a:endParaRPr lang="id-ID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57B2-140D-4964-9DFF-95F33C911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Arief Rahman – 23516008</a:t>
            </a:r>
          </a:p>
          <a:p>
            <a:r>
              <a:rPr lang="en-US" dirty="0"/>
              <a:t>IF5161 (Model &amp; </a:t>
            </a:r>
            <a:r>
              <a:rPr lang="en-US" dirty="0" err="1"/>
              <a:t>Simulasi</a:t>
            </a:r>
            <a:r>
              <a:rPr lang="en-US" dirty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87475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6D6E-55B7-4E05-A14B-6CC758B6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 &amp; Simulation Proposal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564DA-B634-4198-A3A2-D2A652382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Merging Axelrod’s and Steward &amp; Plotkin’s agent variety with Case’s simulation setting</a:t>
            </a:r>
          </a:p>
          <a:p>
            <a:pPr lvl="1"/>
            <a:r>
              <a:rPr lang="en-US" dirty="0"/>
              <a:t>Iterated prisoner’s dilemma, round robin tournament styles</a:t>
            </a:r>
          </a:p>
          <a:p>
            <a:pPr lvl="1"/>
            <a:r>
              <a:rPr lang="en-US" dirty="0"/>
              <a:t>Customization in simulation input (similar to Case’s):</a:t>
            </a:r>
          </a:p>
          <a:p>
            <a:pPr lvl="2"/>
            <a:r>
              <a:rPr lang="en-US" dirty="0"/>
              <a:t>List of agents</a:t>
            </a:r>
          </a:p>
          <a:p>
            <a:pPr lvl="2"/>
            <a:r>
              <a:rPr lang="en-US" dirty="0"/>
              <a:t>Outcome chart (cooperate x2, cooperate-cheat, and cheat x2)</a:t>
            </a:r>
          </a:p>
          <a:p>
            <a:pPr lvl="2"/>
            <a:r>
              <a:rPr lang="en-US" dirty="0"/>
              <a:t>Number of games per tournament round for each agent pair</a:t>
            </a:r>
          </a:p>
          <a:p>
            <a:pPr lvl="2"/>
            <a:r>
              <a:rPr lang="en-US" dirty="0"/>
              <a:t>Number of tournament rounds</a:t>
            </a:r>
          </a:p>
          <a:p>
            <a:pPr lvl="2"/>
            <a:r>
              <a:rPr lang="en-US" dirty="0"/>
              <a:t>Mistake probability (doing the opposite action to current decision rule)</a:t>
            </a:r>
          </a:p>
          <a:p>
            <a:pPr lvl="2"/>
            <a:r>
              <a:rPr lang="en-US" b="1" dirty="0"/>
              <a:t>Mistake bias </a:t>
            </a:r>
            <a:r>
              <a:rPr lang="en-US" dirty="0">
                <a:sym typeface="Wingdings" panose="05000000000000000000" pitchFamily="2" charset="2"/>
              </a:rPr>
              <a:t> Only allows doing opposite action for cooperation</a:t>
            </a:r>
            <a:endParaRPr lang="en-US" dirty="0"/>
          </a:p>
          <a:p>
            <a:pPr lvl="2"/>
            <a:r>
              <a:rPr lang="en-US" dirty="0"/>
              <a:t>Number of adapting agents per tournament round</a:t>
            </a:r>
          </a:p>
          <a:p>
            <a:pPr lvl="1"/>
            <a:r>
              <a:rPr lang="en-US" dirty="0"/>
              <a:t>Changes:</a:t>
            </a:r>
          </a:p>
          <a:p>
            <a:pPr lvl="2"/>
            <a:r>
              <a:rPr lang="en-US" dirty="0"/>
              <a:t>Using Axelrod’s agents list, in addition to Case’s</a:t>
            </a:r>
          </a:p>
          <a:p>
            <a:pPr lvl="2"/>
            <a:r>
              <a:rPr lang="en-US" dirty="0"/>
              <a:t>Adding mistake bias</a:t>
            </a:r>
          </a:p>
        </p:txBody>
      </p:sp>
    </p:spTree>
    <p:extLst>
      <p:ext uri="{BB962C8B-B14F-4D97-AF65-F5344CB8AC3E}">
        <p14:creationId xmlns:p14="http://schemas.microsoft.com/office/powerpoint/2010/main" val="845578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EF5E-F200-49C1-ABE6-F78BB8B6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 &amp; Simulation Goal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5671-856F-4D23-AD32-CE59B972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 the Axelrod’s and Case’s conclusions</a:t>
            </a:r>
          </a:p>
          <a:p>
            <a:r>
              <a:rPr lang="en-US" dirty="0"/>
              <a:t>Explore the effects of probabilistic decision-making agents on trust simulation with misunderstanding factor</a:t>
            </a:r>
          </a:p>
          <a:p>
            <a:r>
              <a:rPr lang="en-US" dirty="0"/>
              <a:t>Explore the effects of mistake bias in trust simulation</a:t>
            </a:r>
          </a:p>
        </p:txBody>
      </p:sp>
    </p:spTree>
    <p:extLst>
      <p:ext uri="{BB962C8B-B14F-4D97-AF65-F5344CB8AC3E}">
        <p14:creationId xmlns:p14="http://schemas.microsoft.com/office/powerpoint/2010/main" val="1120651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18DB-415A-4BBF-9FF9-2893D40C4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D3A8-ABA9-48F5-A1E0-05E7EB4F8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Python 3.6</a:t>
            </a:r>
          </a:p>
          <a:p>
            <a:r>
              <a:rPr lang="en-US" dirty="0"/>
              <a:t>Using </a:t>
            </a:r>
            <a:r>
              <a:rPr lang="en-US" dirty="0" err="1"/>
              <a:t>axelrod</a:t>
            </a:r>
            <a:r>
              <a:rPr lang="en-US" dirty="0"/>
              <a:t> library (</a:t>
            </a:r>
            <a:r>
              <a:rPr lang="en-US" dirty="0">
                <a:hlinkClick r:id="rId2"/>
              </a:rPr>
              <a:t>http://axelrod.readthedocs.io</a:t>
            </a:r>
            <a:r>
              <a:rPr lang="en-US" dirty="0"/>
              <a:t>)</a:t>
            </a:r>
          </a:p>
          <a:p>
            <a:r>
              <a:rPr lang="en-US" dirty="0"/>
              <a:t>Added mistake bias and Detective agent</a:t>
            </a:r>
          </a:p>
          <a:p>
            <a:r>
              <a:rPr lang="en-US" dirty="0"/>
              <a:t>Implemented Case’s simulation using </a:t>
            </a:r>
            <a:r>
              <a:rPr lang="en-US" dirty="0" err="1"/>
              <a:t>axelrod</a:t>
            </a:r>
            <a:r>
              <a:rPr lang="en-US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508065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B1D6-D9C8-4883-9165-AC801C0C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 Scenarios (1)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A6EBB3-9EBF-4C98-981C-14004681A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127819"/>
              </p:ext>
            </p:extLst>
          </p:nvPr>
        </p:nvGraphicFramePr>
        <p:xfrm>
          <a:off x="458598" y="1785818"/>
          <a:ext cx="11274804" cy="42340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860">
                  <a:extLst>
                    <a:ext uri="{9D8B030D-6E8A-4147-A177-3AD203B41FA5}">
                      <a16:colId xmlns:a16="http://schemas.microsoft.com/office/drawing/2014/main" val="1481317758"/>
                    </a:ext>
                  </a:extLst>
                </a:gridCol>
                <a:gridCol w="1797367">
                  <a:extLst>
                    <a:ext uri="{9D8B030D-6E8A-4147-A177-3AD203B41FA5}">
                      <a16:colId xmlns:a16="http://schemas.microsoft.com/office/drawing/2014/main" val="729432731"/>
                    </a:ext>
                  </a:extLst>
                </a:gridCol>
                <a:gridCol w="6322676">
                  <a:extLst>
                    <a:ext uri="{9D8B030D-6E8A-4147-A177-3AD203B41FA5}">
                      <a16:colId xmlns:a16="http://schemas.microsoft.com/office/drawing/2014/main" val="1132209789"/>
                    </a:ext>
                  </a:extLst>
                </a:gridCol>
                <a:gridCol w="2513901">
                  <a:extLst>
                    <a:ext uri="{9D8B030D-6E8A-4147-A177-3AD203B41FA5}">
                      <a16:colId xmlns:a16="http://schemas.microsoft.com/office/drawing/2014/main" val="4258950039"/>
                    </a:ext>
                  </a:extLst>
                </a:gridCol>
              </a:tblGrid>
              <a:tr h="226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No.</a:t>
                      </a:r>
                      <a:endParaRPr lang="id-ID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Simulation</a:t>
                      </a:r>
                      <a:endParaRPr lang="id-ID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Strategies Used</a:t>
                      </a:r>
                      <a:endParaRPr lang="id-ID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Description</a:t>
                      </a:r>
                      <a:endParaRPr lang="id-ID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9351834"/>
                  </a:ext>
                </a:extLst>
              </a:tr>
              <a:tr h="5435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1</a:t>
                      </a:r>
                      <a:endParaRPr lang="id-ID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Axelrod’s first tournament</a:t>
                      </a:r>
                      <a:endParaRPr lang="id-ID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Tit-for-Tat, </a:t>
                      </a:r>
                      <a:r>
                        <a:rPr lang="en-US" sz="1400" b="0" dirty="0" err="1">
                          <a:effectLst/>
                        </a:rPr>
                        <a:t>Tideman</a:t>
                      </a:r>
                      <a:r>
                        <a:rPr lang="en-US" sz="1400" b="0" dirty="0">
                          <a:effectLst/>
                        </a:rPr>
                        <a:t> and </a:t>
                      </a:r>
                      <a:r>
                        <a:rPr lang="en-US" sz="1400" b="0" dirty="0" err="1">
                          <a:effectLst/>
                        </a:rPr>
                        <a:t>Chieruzzi</a:t>
                      </a:r>
                      <a:r>
                        <a:rPr lang="en-US" sz="1400" b="0" dirty="0">
                          <a:effectLst/>
                        </a:rPr>
                        <a:t>, </a:t>
                      </a:r>
                      <a:r>
                        <a:rPr lang="en-US" sz="1400" b="0" dirty="0" err="1">
                          <a:effectLst/>
                        </a:rPr>
                        <a:t>Nydegger</a:t>
                      </a:r>
                      <a:r>
                        <a:rPr lang="en-US" sz="1400" b="0" dirty="0">
                          <a:effectLst/>
                        </a:rPr>
                        <a:t>, </a:t>
                      </a:r>
                      <a:r>
                        <a:rPr lang="en-US" sz="1400" b="0" dirty="0" err="1">
                          <a:effectLst/>
                        </a:rPr>
                        <a:t>Grofman</a:t>
                      </a:r>
                      <a:r>
                        <a:rPr lang="en-US" sz="1400" b="0" dirty="0">
                          <a:effectLst/>
                        </a:rPr>
                        <a:t>, </a:t>
                      </a:r>
                      <a:r>
                        <a:rPr lang="en-US" sz="1400" b="0" dirty="0" err="1">
                          <a:effectLst/>
                        </a:rPr>
                        <a:t>Shubik</a:t>
                      </a:r>
                      <a:r>
                        <a:rPr lang="en-US" sz="1400" b="0" dirty="0">
                          <a:effectLst/>
                        </a:rPr>
                        <a:t>, Stein and Rapoport, Grudger, Davis, Revised Downing, Feld, Joss, </a:t>
                      </a:r>
                      <a:r>
                        <a:rPr lang="en-US" sz="1400" b="0" dirty="0" err="1">
                          <a:effectLst/>
                        </a:rPr>
                        <a:t>Tullock</a:t>
                      </a:r>
                      <a:r>
                        <a:rPr lang="en-US" sz="1400" b="0" dirty="0">
                          <a:effectLst/>
                        </a:rPr>
                        <a:t>, Unnamed Strategy, Random (50-50)</a:t>
                      </a:r>
                      <a:endParaRPr lang="id-ID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All strategies except Graaskamp are accounted</a:t>
                      </a:r>
                      <a:endParaRPr lang="id-ID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6750004"/>
                  </a:ext>
                </a:extLst>
              </a:tr>
              <a:tr h="9059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2</a:t>
                      </a:r>
                      <a:endParaRPr lang="id-ID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Axelrod’s second tournament</a:t>
                      </a:r>
                      <a:endParaRPr lang="id-ID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Axelrod’s first tournament strategies, Black, </a:t>
                      </a:r>
                      <a:r>
                        <a:rPr lang="en-US" sz="1400" b="0" dirty="0" err="1">
                          <a:effectLst/>
                        </a:rPr>
                        <a:t>Borufsen</a:t>
                      </a:r>
                      <a:r>
                        <a:rPr lang="en-US" sz="1400" b="0" dirty="0">
                          <a:effectLst/>
                        </a:rPr>
                        <a:t>, Cave, Champion, Colbert, </a:t>
                      </a:r>
                      <a:r>
                        <a:rPr lang="en-US" sz="1400" b="0" dirty="0" err="1">
                          <a:effectLst/>
                        </a:rPr>
                        <a:t>Eatherley</a:t>
                      </a:r>
                      <a:r>
                        <a:rPr lang="en-US" sz="1400" b="0" dirty="0">
                          <a:effectLst/>
                        </a:rPr>
                        <a:t>, </a:t>
                      </a:r>
                      <a:r>
                        <a:rPr lang="en-US" sz="1400" b="0" dirty="0" err="1">
                          <a:effectLst/>
                        </a:rPr>
                        <a:t>Getzler</a:t>
                      </a:r>
                      <a:r>
                        <a:rPr lang="en-US" sz="1400" b="0" dirty="0">
                          <a:effectLst/>
                        </a:rPr>
                        <a:t>, </a:t>
                      </a:r>
                      <a:r>
                        <a:rPr lang="en-US" sz="1400" b="0" dirty="0" err="1">
                          <a:effectLst/>
                        </a:rPr>
                        <a:t>Gladstein</a:t>
                      </a:r>
                      <a:r>
                        <a:rPr lang="en-US" sz="1400" b="0" dirty="0">
                          <a:effectLst/>
                        </a:rPr>
                        <a:t>, Go by Majority, </a:t>
                      </a:r>
                      <a:r>
                        <a:rPr lang="en-US" sz="1400" b="0" dirty="0" err="1">
                          <a:effectLst/>
                        </a:rPr>
                        <a:t>Graaskamp</a:t>
                      </a:r>
                      <a:r>
                        <a:rPr lang="en-US" sz="1400" b="0" dirty="0">
                          <a:effectLst/>
                        </a:rPr>
                        <a:t> &amp; </a:t>
                      </a:r>
                      <a:r>
                        <a:rPr lang="en-US" sz="1400" b="0" dirty="0" err="1">
                          <a:effectLst/>
                        </a:rPr>
                        <a:t>Katzen</a:t>
                      </a:r>
                      <a:r>
                        <a:rPr lang="en-US" sz="1400" b="0" dirty="0">
                          <a:effectLst/>
                        </a:rPr>
                        <a:t>, Harrington, </a:t>
                      </a:r>
                      <a:r>
                        <a:rPr lang="en-US" sz="1400" b="0" dirty="0" err="1">
                          <a:effectLst/>
                        </a:rPr>
                        <a:t>Kluepfel</a:t>
                      </a:r>
                      <a:r>
                        <a:rPr lang="en-US" sz="1400" b="0" dirty="0">
                          <a:effectLst/>
                        </a:rPr>
                        <a:t>, </a:t>
                      </a:r>
                      <a:r>
                        <a:rPr lang="en-US" sz="1400" b="0" dirty="0" err="1">
                          <a:effectLst/>
                        </a:rPr>
                        <a:t>Leyvraz</a:t>
                      </a:r>
                      <a:r>
                        <a:rPr lang="en-US" sz="1400" b="0" dirty="0">
                          <a:effectLst/>
                        </a:rPr>
                        <a:t>, </a:t>
                      </a:r>
                      <a:r>
                        <a:rPr lang="en-US" sz="1400" b="0" dirty="0" err="1">
                          <a:effectLst/>
                        </a:rPr>
                        <a:t>Mikkelson</a:t>
                      </a:r>
                      <a:r>
                        <a:rPr lang="en-US" sz="1400" b="0" dirty="0">
                          <a:effectLst/>
                        </a:rPr>
                        <a:t>, More </a:t>
                      </a:r>
                      <a:r>
                        <a:rPr lang="en-US" sz="1400" b="0" dirty="0" err="1">
                          <a:effectLst/>
                        </a:rPr>
                        <a:t>Grofman</a:t>
                      </a:r>
                      <a:r>
                        <a:rPr lang="en-US" sz="1400" b="0" dirty="0">
                          <a:effectLst/>
                        </a:rPr>
                        <a:t>, More </a:t>
                      </a:r>
                      <a:r>
                        <a:rPr lang="en-US" sz="1400" b="0" dirty="0" err="1">
                          <a:effectLst/>
                        </a:rPr>
                        <a:t>Tideman</a:t>
                      </a:r>
                      <a:r>
                        <a:rPr lang="en-US" sz="1400" b="0" dirty="0">
                          <a:effectLst/>
                        </a:rPr>
                        <a:t> and </a:t>
                      </a:r>
                      <a:r>
                        <a:rPr lang="en-US" sz="1400" b="0" dirty="0" err="1">
                          <a:effectLst/>
                        </a:rPr>
                        <a:t>Chieruzzi</a:t>
                      </a:r>
                      <a:r>
                        <a:rPr lang="en-US" sz="1400" b="0" dirty="0">
                          <a:effectLst/>
                        </a:rPr>
                        <a:t>, Richard Hufford, Tester, Tranquilizer, Weiner, White, Wm Adams, </a:t>
                      </a:r>
                      <a:r>
                        <a:rPr lang="en-US" sz="1400" b="0" dirty="0" err="1">
                          <a:effectLst/>
                        </a:rPr>
                        <a:t>Yamachi</a:t>
                      </a:r>
                      <a:endParaRPr lang="id-ID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Less than half of the strategies present are accounted</a:t>
                      </a:r>
                      <a:endParaRPr lang="id-ID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431441"/>
                  </a:ext>
                </a:extLst>
              </a:tr>
              <a:tr h="5435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3</a:t>
                      </a:r>
                      <a:endParaRPr lang="id-ID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Case simulation</a:t>
                      </a:r>
                      <a:endParaRPr lang="id-ID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Cooperator, Cheater (Defector), Copycat (Tit-for-Tat), Detective, Grudger, </a:t>
                      </a:r>
                      <a:r>
                        <a:rPr lang="en-US" sz="1400" b="0" dirty="0" err="1">
                          <a:effectLst/>
                        </a:rPr>
                        <a:t>Copykitten</a:t>
                      </a:r>
                      <a:r>
                        <a:rPr lang="en-US" sz="1400" b="0" dirty="0">
                          <a:effectLst/>
                        </a:rPr>
                        <a:t> (Tit-for-Two-Tats), Simpleton (Win-Stay-Lose-Shift), Random (50-50)</a:t>
                      </a:r>
                      <a:endParaRPr lang="id-ID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Detective strategy is not available in the library, but can be easily implemented</a:t>
                      </a:r>
                      <a:endParaRPr lang="id-ID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3172035"/>
                  </a:ext>
                </a:extLst>
              </a:tr>
              <a:tr h="724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4</a:t>
                      </a:r>
                      <a:endParaRPr lang="id-ID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Steward and Plotkin’s tournament</a:t>
                      </a:r>
                      <a:endParaRPr lang="id-ID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Case’s simulation strategies (except Detective), ZD Extort-2, Hard Go by Majority, Hard Tit-for-Tat, Hard Tit-for-Two-Tats, Generous Tit-for-Tat, ZD Generous Tit-for-Tat 2, Calculator, Prober, Prober 2, Prober 3, Hard Prober, Naïve Prober, Random (50-50)</a:t>
                      </a:r>
                      <a:endParaRPr lang="id-ID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All strategies are accounted. Detective strategy is not present in the original tournament.</a:t>
                      </a:r>
                      <a:endParaRPr lang="id-ID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8456545"/>
                  </a:ext>
                </a:extLst>
              </a:tr>
              <a:tr h="1096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5</a:t>
                      </a:r>
                      <a:endParaRPr lang="id-ID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Best players from 1, 2, 3, and 4</a:t>
                      </a:r>
                      <a:endParaRPr lang="id-ID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Stein and Rapoport, Grudger, Revised Downing, Tit-for-Tat, Davis, </a:t>
                      </a:r>
                      <a:r>
                        <a:rPr lang="en-US" sz="1400" b="0" dirty="0" err="1">
                          <a:effectLst/>
                        </a:rPr>
                        <a:t>Nydegger</a:t>
                      </a:r>
                      <a:r>
                        <a:rPr lang="en-US" sz="1400" b="0" dirty="0">
                          <a:effectLst/>
                        </a:rPr>
                        <a:t>, Cave, Tranquilizer, White, </a:t>
                      </a:r>
                      <a:r>
                        <a:rPr lang="en-US" sz="1400" b="0" dirty="0" err="1">
                          <a:effectLst/>
                        </a:rPr>
                        <a:t>Eatherley</a:t>
                      </a:r>
                      <a:r>
                        <a:rPr lang="en-US" sz="1400" b="0" dirty="0">
                          <a:effectLst/>
                        </a:rPr>
                        <a:t>, Champion, Harrington, Defector, Random, Win-Stay-Lose-Shift, Generous Tit-for-Tat, ZD Generous-Tit-for-Tat 2, Tit-for-2-Tats, Naïve Prober, Hard Prober</a:t>
                      </a:r>
                      <a:endParaRPr lang="id-ID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-</a:t>
                      </a:r>
                      <a:endParaRPr lang="id-ID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531795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43176C-C707-4242-A967-E13A0C1D1242}"/>
              </a:ext>
            </a:extLst>
          </p:cNvPr>
          <p:cNvSpPr txBox="1">
            <a:spLocks/>
          </p:cNvSpPr>
          <p:nvPr/>
        </p:nvSpPr>
        <p:spPr>
          <a:xfrm>
            <a:off x="838200" y="13222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Differentiation in list of agents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736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44AE-2E33-4D1C-A0C2-1CC48318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Scenarios (2)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5385A-DC35-4692-9EAE-7F56FCA22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Differentiation in tournament types</a:t>
            </a:r>
          </a:p>
          <a:p>
            <a:pPr lvl="1"/>
            <a:r>
              <a:rPr lang="en-US" dirty="0"/>
              <a:t>Axelrod	: To analyze agent’s performance in one round</a:t>
            </a:r>
          </a:p>
          <a:p>
            <a:pPr lvl="1"/>
            <a:r>
              <a:rPr lang="en-US" dirty="0"/>
              <a:t>Case	: To analyze multiple interaction, misunderstanding, extortion, and adaptation</a:t>
            </a:r>
          </a:p>
          <a:p>
            <a:r>
              <a:rPr lang="en-US" dirty="0"/>
              <a:t>Differentiation in mistake and mistake bias (Case’s simulation only)</a:t>
            </a:r>
          </a:p>
          <a:p>
            <a:pPr lvl="1"/>
            <a:r>
              <a:rPr lang="en-US" dirty="0"/>
              <a:t>No mistake</a:t>
            </a:r>
          </a:p>
          <a:p>
            <a:pPr lvl="1"/>
            <a:r>
              <a:rPr lang="en-US" dirty="0"/>
              <a:t>Mistake 0.05, no mistake bias</a:t>
            </a:r>
          </a:p>
          <a:p>
            <a:pPr lvl="1"/>
            <a:r>
              <a:rPr lang="en-US" dirty="0"/>
              <a:t>Mistake 0.05, with mistake bias</a:t>
            </a:r>
          </a:p>
          <a:p>
            <a:pPr lvl="1"/>
            <a:r>
              <a:rPr lang="en-US" dirty="0"/>
              <a:t>Mistake 0.2, no mistake bias</a:t>
            </a:r>
          </a:p>
          <a:p>
            <a:pPr lvl="1"/>
            <a:r>
              <a:rPr lang="en-US" dirty="0"/>
              <a:t>Mistake 0.2, with mistake bias</a:t>
            </a:r>
          </a:p>
          <a:p>
            <a:r>
              <a:rPr lang="en-US" dirty="0"/>
              <a:t>Use multiple seeds </a:t>
            </a:r>
            <a:r>
              <a:rPr lang="en-US" dirty="0">
                <a:sym typeface="Wingdings" panose="05000000000000000000" pitchFamily="2" charset="2"/>
              </a:rPr>
              <a:t> Prevent random bias</a:t>
            </a:r>
            <a:endParaRPr lang="en-US" dirty="0"/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54193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E462-2BC7-4A6A-8D7A-A3D9E42D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Scenarios (3)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79586-795E-4CFD-8C15-29C005FCA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parameters:</a:t>
            </a:r>
          </a:p>
          <a:p>
            <a:pPr lvl="1"/>
            <a:r>
              <a:rPr lang="en-US" dirty="0"/>
              <a:t>Number of rounds per tournament match: 200</a:t>
            </a:r>
          </a:p>
          <a:p>
            <a:pPr lvl="1"/>
            <a:r>
              <a:rPr lang="en-US" dirty="0"/>
              <a:t>Maximum number of match: 50</a:t>
            </a:r>
          </a:p>
          <a:p>
            <a:pPr lvl="1"/>
            <a:r>
              <a:rPr lang="en-US" dirty="0"/>
              <a:t>Number of agents to replace per match: 1</a:t>
            </a:r>
          </a:p>
          <a:p>
            <a:pPr lvl="1"/>
            <a:r>
              <a:rPr lang="en-US" dirty="0"/>
              <a:t>Outcome chart:</a:t>
            </a:r>
          </a:p>
          <a:p>
            <a:pPr marL="457200" lvl="1" indent="0">
              <a:buNone/>
            </a:pPr>
            <a:endParaRPr lang="id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A34392-BF75-42ED-95F5-93E5A4844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7312"/>
              </p:ext>
            </p:extLst>
          </p:nvPr>
        </p:nvGraphicFramePr>
        <p:xfrm>
          <a:off x="3919153" y="4166975"/>
          <a:ext cx="4353694" cy="1537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5565">
                  <a:extLst>
                    <a:ext uri="{9D8B030D-6E8A-4147-A177-3AD203B41FA5}">
                      <a16:colId xmlns:a16="http://schemas.microsoft.com/office/drawing/2014/main" val="214574967"/>
                    </a:ext>
                  </a:extLst>
                </a:gridCol>
                <a:gridCol w="1305256">
                  <a:extLst>
                    <a:ext uri="{9D8B030D-6E8A-4147-A177-3AD203B41FA5}">
                      <a16:colId xmlns:a16="http://schemas.microsoft.com/office/drawing/2014/main" val="743876727"/>
                    </a:ext>
                  </a:extLst>
                </a:gridCol>
                <a:gridCol w="1412873">
                  <a:extLst>
                    <a:ext uri="{9D8B030D-6E8A-4147-A177-3AD203B41FA5}">
                      <a16:colId xmlns:a16="http://schemas.microsoft.com/office/drawing/2014/main" val="1387073648"/>
                    </a:ext>
                  </a:extLst>
                </a:gridCol>
              </a:tblGrid>
              <a:tr h="5125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 \ B DECISION</a:t>
                      </a:r>
                      <a:endParaRPr lang="id-ID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Cooperate</a:t>
                      </a:r>
                      <a:endParaRPr lang="id-ID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Cheat</a:t>
                      </a:r>
                      <a:endParaRPr lang="id-ID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4221638"/>
                  </a:ext>
                </a:extLst>
              </a:tr>
              <a:tr h="5125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Cooperate</a:t>
                      </a:r>
                      <a:endParaRPr lang="id-ID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3 \ 3</a:t>
                      </a:r>
                      <a:endParaRPr lang="id-ID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0 \ 5</a:t>
                      </a:r>
                      <a:endParaRPr lang="id-ID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9123383"/>
                  </a:ext>
                </a:extLst>
              </a:tr>
              <a:tr h="5125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Cheat</a:t>
                      </a:r>
                      <a:endParaRPr lang="id-ID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5 \ 0</a:t>
                      </a:r>
                      <a:endParaRPr lang="id-ID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1 \ 1</a:t>
                      </a:r>
                      <a:endParaRPr lang="id-ID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9442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4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2A6FB6-59B4-4F67-BACF-17F5707B5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id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C50DB6C-9721-4518-B346-A58F3BE06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8136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17BD-8A50-4575-9C42-37138257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		: Axelrod Tournament</a:t>
            </a:r>
            <a:br>
              <a:rPr lang="en-US" dirty="0"/>
            </a:br>
            <a:r>
              <a:rPr lang="en-US" dirty="0"/>
              <a:t>Players	: Axelrod first tournament</a:t>
            </a:r>
            <a:endParaRPr lang="id-ID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075B04-A1DD-426F-A9B8-F2A9A672F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39" y="2198952"/>
            <a:ext cx="8213521" cy="4112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CEF35F9-6967-443F-8E8F-6161D96DA0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2" y="1825625"/>
            <a:ext cx="8702676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029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7E64-46D8-4EDD-9F1F-B2B9E676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		: Axelrod Tournament</a:t>
            </a:r>
            <a:br>
              <a:rPr lang="en-US" dirty="0"/>
            </a:br>
            <a:r>
              <a:rPr lang="en-US" dirty="0"/>
              <a:t>Players	: Axelrod first tournament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FAE6F-799A-4A27-8F7C-947B33D69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Surprising result, considering Tit-for-Tat is always considered number 1 in the original paper</a:t>
            </a:r>
          </a:p>
          <a:p>
            <a:r>
              <a:rPr lang="en-US" dirty="0"/>
              <a:t>Revised Downing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80038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DC2C-0FD0-4DDE-A7E8-D1F1C255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		: Axelrod Tournament</a:t>
            </a:r>
            <a:br>
              <a:rPr lang="en-US" dirty="0"/>
            </a:br>
            <a:r>
              <a:rPr lang="en-US" dirty="0"/>
              <a:t>Players	: Axelrod second tournament</a:t>
            </a:r>
            <a:endParaRPr lang="id-ID" dirty="0"/>
          </a:p>
        </p:txBody>
      </p:sp>
      <p:pic>
        <p:nvPicPr>
          <p:cNvPr id="4105" name="Picture 9">
            <a:extLst>
              <a:ext uri="{FF2B5EF4-FFF2-40B4-BE49-F238E27FC236}">
                <a16:creationId xmlns:a16="http://schemas.microsoft.com/office/drawing/2014/main" id="{439BE662-A210-4E93-967B-688AF06C1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436" y="1690688"/>
            <a:ext cx="9223127" cy="461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52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135D-3770-4BB1-8865-A8ABA858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66F7-FDB7-4943-AC91-7634FA015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and less people trusting each other than in the past (source: </a:t>
            </a:r>
            <a:r>
              <a:rPr lang="en-US" dirty="0">
                <a:hlinkClick r:id="rId2"/>
              </a:rPr>
              <a:t>https://ourworldindata.org/trust</a:t>
            </a:r>
            <a:r>
              <a:rPr lang="en-US" dirty="0"/>
              <a:t>), despite the fact that human has a systemic bias to cooperate (Fehr &amp; </a:t>
            </a:r>
            <a:r>
              <a:rPr lang="en-US" dirty="0" err="1"/>
              <a:t>Fischbacher</a:t>
            </a:r>
            <a:r>
              <a:rPr lang="en-US" dirty="0"/>
              <a:t>, 2003 [1])</a:t>
            </a:r>
          </a:p>
          <a:p>
            <a:r>
              <a:rPr lang="en-US" dirty="0"/>
              <a:t>Trust on each other evolved into distrust as time goes on (case study USA)</a:t>
            </a:r>
          </a:p>
          <a:p>
            <a:r>
              <a:rPr lang="en-US" dirty="0"/>
              <a:t>Many factors to trust evolution:</a:t>
            </a:r>
          </a:p>
          <a:p>
            <a:pPr lvl="1"/>
            <a:r>
              <a:rPr lang="en-US" dirty="0"/>
              <a:t>Repeated interactions with a certain entity</a:t>
            </a:r>
          </a:p>
          <a:p>
            <a:pPr lvl="1"/>
            <a:r>
              <a:rPr lang="en-US" dirty="0"/>
              <a:t>Adaptation based on environment</a:t>
            </a:r>
          </a:p>
          <a:p>
            <a:pPr lvl="1"/>
            <a:r>
              <a:rPr lang="en-US" dirty="0"/>
              <a:t>Misunderstanding (Case, 2017 [3])</a:t>
            </a:r>
          </a:p>
          <a:p>
            <a:pPr lvl="1"/>
            <a:r>
              <a:rPr lang="en-US" dirty="0"/>
              <a:t>Extortion Tactic (Stewart and Plotkin, 2012 [6])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70195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D21A-771A-4C17-A6BC-4CC9FE852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		: Axelrod Tournament</a:t>
            </a:r>
            <a:br>
              <a:rPr lang="en-US" dirty="0"/>
            </a:br>
            <a:r>
              <a:rPr lang="en-US" dirty="0"/>
              <a:t>Players	: Case</a:t>
            </a:r>
            <a:endParaRPr lang="id-ID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D8C41F03-E546-45C1-936C-CF3430ADA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15" y="1690688"/>
            <a:ext cx="9396369" cy="469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118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77F1-CB7E-4690-9F4B-867ADF8E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		: Axelrod Tournament</a:t>
            </a:r>
            <a:br>
              <a:rPr lang="en-US" dirty="0"/>
            </a:br>
            <a:r>
              <a:rPr lang="en-US" dirty="0"/>
              <a:t>Players	: Stewart-Plotkin</a:t>
            </a:r>
            <a:endParaRPr lang="id-ID" dirty="0"/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6435FCF2-AB59-460C-877F-F4AADB365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798" y="1690688"/>
            <a:ext cx="9164404" cy="457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237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51F7-DD41-43D3-B4D8-8CF8C967E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		: Axelrod Tournament</a:t>
            </a:r>
            <a:br>
              <a:rPr lang="en-US" dirty="0"/>
            </a:br>
            <a:r>
              <a:rPr lang="en-US" dirty="0"/>
              <a:t>Players	: Best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BE056-0536-4085-A7BA-79EEECE66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96" y="1659571"/>
            <a:ext cx="9666607" cy="483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01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2C02-65C0-4599-8FD0-E8D5AEC9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		: Case</a:t>
            </a:r>
            <a:br>
              <a:rPr lang="en-US" dirty="0"/>
            </a:br>
            <a:r>
              <a:rPr lang="en-US" dirty="0"/>
              <a:t>Players	: Axelrod first tournament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5BB9A-7819-47D5-A7BD-78653DD24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750" y="1690688"/>
            <a:ext cx="8859863" cy="47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50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B61E-E189-4786-88C8-007C07FF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34305" cy="5742712"/>
          </a:xfrm>
        </p:spPr>
        <p:txBody>
          <a:bodyPr>
            <a:normAutofit/>
          </a:bodyPr>
          <a:lstStyle/>
          <a:p>
            <a:r>
              <a:rPr lang="en-US" dirty="0"/>
              <a:t>Type</a:t>
            </a:r>
            <a:br>
              <a:rPr lang="en-US" dirty="0"/>
            </a:br>
            <a:r>
              <a:rPr lang="en-US" dirty="0"/>
              <a:t>- Case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Players</a:t>
            </a:r>
            <a:br>
              <a:rPr lang="en-US" dirty="0"/>
            </a:br>
            <a:r>
              <a:rPr lang="en-US" dirty="0"/>
              <a:t>- Axelrod second tournament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79691-1FBB-4F6D-A66D-1FFF067BD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754" y="0"/>
            <a:ext cx="7244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94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979A-266E-4B71-9104-FE918EC5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		: Case</a:t>
            </a:r>
            <a:br>
              <a:rPr lang="en-US" dirty="0"/>
            </a:br>
            <a:r>
              <a:rPr lang="en-US" dirty="0"/>
              <a:t>Players	: Case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AA027B-9FFB-4E45-BA7F-6694DAC2E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13" y="1970440"/>
            <a:ext cx="6995174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50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3925-C744-43F1-9089-68601C74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		: Case</a:t>
            </a:r>
            <a:br>
              <a:rPr lang="en-US" dirty="0"/>
            </a:br>
            <a:r>
              <a:rPr lang="en-US" dirty="0"/>
              <a:t>Players	: Stewart-Plotkin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5112F2-4851-4336-8852-CB7F5ECA2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16" y="1902742"/>
            <a:ext cx="8302768" cy="4197104"/>
          </a:xfrm>
        </p:spPr>
      </p:pic>
    </p:spTree>
    <p:extLst>
      <p:ext uri="{BB962C8B-B14F-4D97-AF65-F5344CB8AC3E}">
        <p14:creationId xmlns:p14="http://schemas.microsoft.com/office/powerpoint/2010/main" val="2669295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AA70-68E6-4C66-9D7F-A0888DA4A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		: Case</a:t>
            </a:r>
            <a:br>
              <a:rPr lang="en-US" dirty="0"/>
            </a:br>
            <a:r>
              <a:rPr lang="en-US" dirty="0"/>
              <a:t>Players	: Best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D36925-E71A-4E55-9769-98C7B032D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8" y="1902742"/>
            <a:ext cx="7836424" cy="4197104"/>
          </a:xfrm>
        </p:spPr>
      </p:pic>
    </p:spTree>
    <p:extLst>
      <p:ext uri="{BB962C8B-B14F-4D97-AF65-F5344CB8AC3E}">
        <p14:creationId xmlns:p14="http://schemas.microsoft.com/office/powerpoint/2010/main" val="2224484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5DE0-1741-47BC-9BF7-82CB7BDD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		: Case, mistake 0.05, no bias</a:t>
            </a:r>
            <a:br>
              <a:rPr lang="en-US" dirty="0"/>
            </a:br>
            <a:r>
              <a:rPr lang="en-US" dirty="0"/>
              <a:t>Players	: Axelrod first tournament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35E012-A2C3-4D00-AE1A-F5B1F92E0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224" y="1930174"/>
            <a:ext cx="7717551" cy="4142240"/>
          </a:xfrm>
        </p:spPr>
      </p:pic>
    </p:spTree>
    <p:extLst>
      <p:ext uri="{BB962C8B-B14F-4D97-AF65-F5344CB8AC3E}">
        <p14:creationId xmlns:p14="http://schemas.microsoft.com/office/powerpoint/2010/main" val="1062407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31B3-BEFD-4F90-A13C-D1ED54E0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		: Case, mistake 0.05, no bias</a:t>
            </a:r>
            <a:br>
              <a:rPr lang="en-US" dirty="0"/>
            </a:br>
            <a:r>
              <a:rPr lang="en-US" dirty="0"/>
              <a:t>Players	: Axelrod first tournament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548D-2187-476F-A595-5E969A5BC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Tit-for-Tat dominates 6 out of 10 cases</a:t>
            </a:r>
          </a:p>
          <a:p>
            <a:r>
              <a:rPr lang="en-US" dirty="0"/>
              <a:t>Stein &amp; Rapoport dominates 4 out of 10 cases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3730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1EEF-4D33-48A5-829C-465919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A6B8-2DA3-4011-B6A7-3F5BC48E0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how repeated interactions, adaptation, misunderstanding, and extortion tactics change how trust evolves in an environment</a:t>
            </a:r>
          </a:p>
          <a:p>
            <a:r>
              <a:rPr lang="en-US" dirty="0"/>
              <a:t>Allows us to create general guidelines on how to achieve better trust environment for everyone</a:t>
            </a:r>
          </a:p>
          <a:p>
            <a:r>
              <a:rPr lang="en-US" dirty="0"/>
              <a:t>Can be used as a tool to show the effects of trust evolution on society</a:t>
            </a:r>
          </a:p>
          <a:p>
            <a:r>
              <a:rPr lang="en-US" dirty="0"/>
              <a:t>How to simulate trust evolution? Game theory: (Iterated) Prisoner’s Dilemma</a:t>
            </a:r>
          </a:p>
        </p:txBody>
      </p:sp>
    </p:spTree>
    <p:extLst>
      <p:ext uri="{BB962C8B-B14F-4D97-AF65-F5344CB8AC3E}">
        <p14:creationId xmlns:p14="http://schemas.microsoft.com/office/powerpoint/2010/main" val="2034404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905E05-E17C-4869-8008-EE9A398BB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984" y="0"/>
            <a:ext cx="7256016" cy="686914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B484D43-877F-4355-B3E4-A1692BDF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34305" cy="5742712"/>
          </a:xfrm>
        </p:spPr>
        <p:txBody>
          <a:bodyPr>
            <a:normAutofit fontScale="90000"/>
          </a:bodyPr>
          <a:lstStyle/>
          <a:p>
            <a:r>
              <a:rPr lang="en-US" dirty="0"/>
              <a:t>Type</a:t>
            </a:r>
            <a:br>
              <a:rPr lang="en-US" dirty="0"/>
            </a:br>
            <a:r>
              <a:rPr lang="en-US" dirty="0"/>
              <a:t>- Case, mistake 0.05, no bias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Players</a:t>
            </a:r>
            <a:br>
              <a:rPr lang="en-US" dirty="0"/>
            </a:br>
            <a:r>
              <a:rPr lang="en-US" dirty="0"/>
              <a:t>- Axelrod second tournament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343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E826-C132-4E40-8FA9-6522AFFA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		: Case, mistake 0.05, no bias</a:t>
            </a:r>
            <a:br>
              <a:rPr lang="en-US" dirty="0"/>
            </a:br>
            <a:r>
              <a:rPr lang="en-US" dirty="0"/>
              <a:t>Players	: Case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0DBADF-0FB3-4D44-A8E0-07D6F50EE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13" y="1930174"/>
            <a:ext cx="6995174" cy="4142240"/>
          </a:xfrm>
        </p:spPr>
      </p:pic>
    </p:spTree>
    <p:extLst>
      <p:ext uri="{BB962C8B-B14F-4D97-AF65-F5344CB8AC3E}">
        <p14:creationId xmlns:p14="http://schemas.microsoft.com/office/powerpoint/2010/main" val="723774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62B3-CE1A-47DA-B5C7-2E6998E8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		: Case, mistake 0.05, no bias</a:t>
            </a:r>
            <a:br>
              <a:rPr lang="en-US" dirty="0"/>
            </a:br>
            <a:r>
              <a:rPr lang="en-US" dirty="0"/>
              <a:t>Players	: Case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9DBC9-574C-48BC-8D67-17799183A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Mixed bag</a:t>
            </a:r>
          </a:p>
          <a:p>
            <a:pPr lvl="1"/>
            <a:r>
              <a:rPr lang="en-US" dirty="0"/>
              <a:t>Tied domination between Defector, Tit-for-Two-Tats, and Tit-for-Tat</a:t>
            </a:r>
          </a:p>
          <a:p>
            <a:r>
              <a:rPr lang="en-US" dirty="0"/>
              <a:t>7 out of 10, Defector managed to survive to the end</a:t>
            </a:r>
          </a:p>
          <a:p>
            <a:pPr lvl="1"/>
            <a:r>
              <a:rPr lang="en-US" dirty="0"/>
              <a:t>Most of the cases, Defector got defeated by Tit-for-Tat</a:t>
            </a:r>
          </a:p>
          <a:p>
            <a:r>
              <a:rPr lang="en-US" dirty="0"/>
              <a:t>Tit-for-Tat has the most consistent performance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18699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1B33-C471-48C2-B113-00AE404C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		: Case, mistake 0.05, no bias</a:t>
            </a:r>
            <a:br>
              <a:rPr lang="en-US" dirty="0"/>
            </a:br>
            <a:r>
              <a:rPr lang="en-US" dirty="0"/>
              <a:t>Players	: Stewart-Plotkin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6014C7-0A9D-419B-BD21-B15299FEE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16" y="1902742"/>
            <a:ext cx="8302768" cy="4197104"/>
          </a:xfrm>
        </p:spPr>
      </p:pic>
    </p:spTree>
    <p:extLst>
      <p:ext uri="{BB962C8B-B14F-4D97-AF65-F5344CB8AC3E}">
        <p14:creationId xmlns:p14="http://schemas.microsoft.com/office/powerpoint/2010/main" val="2703202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09AA-86B5-4699-AA88-23C0D92A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		: Case, mistake 0.05, no bias</a:t>
            </a:r>
            <a:br>
              <a:rPr lang="en-US" dirty="0"/>
            </a:br>
            <a:r>
              <a:rPr lang="en-US" dirty="0"/>
              <a:t>Players	: Best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7AB5D4-AD00-4336-8FA0-F37ED90B0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8" y="1902742"/>
            <a:ext cx="7836424" cy="4197104"/>
          </a:xfrm>
        </p:spPr>
      </p:pic>
    </p:spTree>
    <p:extLst>
      <p:ext uri="{BB962C8B-B14F-4D97-AF65-F5344CB8AC3E}">
        <p14:creationId xmlns:p14="http://schemas.microsoft.com/office/powerpoint/2010/main" val="54630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3C97-840A-401F-82AB-9D1F8736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		: Case, mistake 0.05, with bias</a:t>
            </a:r>
            <a:br>
              <a:rPr lang="en-US" dirty="0"/>
            </a:br>
            <a:r>
              <a:rPr lang="en-US" dirty="0"/>
              <a:t>Players	: Axelrod first tournament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5C316-5E2C-4DC3-8CFC-3B0C40B27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mixed bag</a:t>
            </a:r>
          </a:p>
          <a:p>
            <a:r>
              <a:rPr lang="en-US" dirty="0"/>
              <a:t>Common outcomes:</a:t>
            </a:r>
          </a:p>
          <a:p>
            <a:pPr lvl="1"/>
            <a:r>
              <a:rPr lang="en-US" dirty="0"/>
              <a:t>Grudger dominates for half of the tournament, before getting replaced (8 out of 10)</a:t>
            </a:r>
          </a:p>
          <a:p>
            <a:pPr lvl="1"/>
            <a:r>
              <a:rPr lang="en-US" dirty="0"/>
              <a:t>Stein &amp; Rapoport dominates (3 our of 10)</a:t>
            </a:r>
          </a:p>
          <a:p>
            <a:pPr lvl="1"/>
            <a:r>
              <a:rPr lang="en-US" dirty="0" err="1"/>
              <a:t>Tideman</a:t>
            </a:r>
            <a:r>
              <a:rPr lang="en-US" dirty="0"/>
              <a:t> &amp; </a:t>
            </a:r>
            <a:r>
              <a:rPr lang="en-US" dirty="0" err="1"/>
              <a:t>Chieruzzi</a:t>
            </a:r>
            <a:r>
              <a:rPr lang="en-US" dirty="0"/>
              <a:t> dominates (7 out of 10)</a:t>
            </a:r>
          </a:p>
          <a:p>
            <a:pPr lvl="1"/>
            <a:r>
              <a:rPr lang="en-US" dirty="0"/>
              <a:t>Defector survives for half of the tournament, before getting replaced (9 out of 10)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51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A339C8-B3AF-4353-8E20-19EF43881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863" y="0"/>
            <a:ext cx="7247138" cy="68607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FABDF17-8528-44A8-9A01-AD27F530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34305" cy="5742712"/>
          </a:xfrm>
        </p:spPr>
        <p:txBody>
          <a:bodyPr>
            <a:normAutofit fontScale="90000"/>
          </a:bodyPr>
          <a:lstStyle/>
          <a:p>
            <a:r>
              <a:rPr lang="en-US" dirty="0"/>
              <a:t>Type</a:t>
            </a:r>
            <a:br>
              <a:rPr lang="en-US" dirty="0"/>
            </a:br>
            <a:r>
              <a:rPr lang="en-US" dirty="0"/>
              <a:t>- Case, mistake 0.05, with bias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Players</a:t>
            </a:r>
            <a:br>
              <a:rPr lang="en-US" dirty="0"/>
            </a:br>
            <a:r>
              <a:rPr lang="en-US" dirty="0"/>
              <a:t>- Axelrod second tournament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39552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C64C-AD07-45DA-A12D-85593EA1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		: Case, mistake 0.05, with bias</a:t>
            </a:r>
            <a:br>
              <a:rPr lang="en-US" dirty="0"/>
            </a:br>
            <a:r>
              <a:rPr lang="en-US" dirty="0"/>
              <a:t>Players	: Axelrod second tournament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1B19D-1BC9-4EC7-9C03-90E7B1FCA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as mixed bag as the previous experiment</a:t>
            </a:r>
          </a:p>
          <a:p>
            <a:r>
              <a:rPr lang="en-US" dirty="0"/>
              <a:t>Common observations:</a:t>
            </a:r>
          </a:p>
          <a:p>
            <a:pPr lvl="1"/>
            <a:r>
              <a:rPr lang="en-US" dirty="0"/>
              <a:t>Black dominates in all cases</a:t>
            </a:r>
          </a:p>
          <a:p>
            <a:pPr lvl="1"/>
            <a:r>
              <a:rPr lang="en-US" dirty="0"/>
              <a:t>Richard Hufford have a big share to the end (2 out of 10)</a:t>
            </a:r>
          </a:p>
          <a:p>
            <a:pPr lvl="1"/>
            <a:r>
              <a:rPr lang="en-US" dirty="0"/>
              <a:t>Tranquilizer survived through 4/5 of the tournament in all cases</a:t>
            </a:r>
          </a:p>
          <a:p>
            <a:pPr lvl="1"/>
            <a:r>
              <a:rPr lang="en-US" dirty="0" err="1"/>
              <a:t>Eatherley</a:t>
            </a:r>
            <a:r>
              <a:rPr lang="en-US" dirty="0"/>
              <a:t> has increased members, but ended up replaced in all cases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06069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222F-5F8A-44A4-97DD-2F071C05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		: Case, mistake 0.05, with bias</a:t>
            </a:r>
            <a:br>
              <a:rPr lang="en-US" dirty="0"/>
            </a:br>
            <a:r>
              <a:rPr lang="en-US" dirty="0"/>
              <a:t>Players	: Case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EB7041-9F99-4DF9-BD22-53B0140EC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13" y="1930174"/>
            <a:ext cx="6995174" cy="4142240"/>
          </a:xfrm>
        </p:spPr>
      </p:pic>
    </p:spTree>
    <p:extLst>
      <p:ext uri="{BB962C8B-B14F-4D97-AF65-F5344CB8AC3E}">
        <p14:creationId xmlns:p14="http://schemas.microsoft.com/office/powerpoint/2010/main" val="3997759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47A9-8B4D-4E33-88DD-70E8B9CF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		: Case, mistake 0.05, with bias</a:t>
            </a:r>
            <a:br>
              <a:rPr lang="en-US" dirty="0"/>
            </a:br>
            <a:r>
              <a:rPr lang="en-US" dirty="0"/>
              <a:t>Players	: Steward-Plotkin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F1B7A-1C34-4B56-BF8F-25097E767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16" y="1902742"/>
            <a:ext cx="8302768" cy="4197104"/>
          </a:xfrm>
        </p:spPr>
      </p:pic>
    </p:spTree>
    <p:extLst>
      <p:ext uri="{BB962C8B-B14F-4D97-AF65-F5344CB8AC3E}">
        <p14:creationId xmlns:p14="http://schemas.microsoft.com/office/powerpoint/2010/main" val="353308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690E-BE8A-4080-BBD9-271D8B3C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Prisoner’s Dilemma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E8EA-604B-4587-8C00-EBA3CDAB7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standard games analyzed in game theory [2]</a:t>
            </a:r>
          </a:p>
          <a:p>
            <a:r>
              <a:rPr lang="en-US" dirty="0"/>
              <a:t>Rules:</a:t>
            </a:r>
          </a:p>
          <a:p>
            <a:pPr lvl="1"/>
            <a:r>
              <a:rPr lang="en-US" dirty="0"/>
              <a:t>Two players, each given an option whether to cooperate with or cheat the other player</a:t>
            </a:r>
          </a:p>
          <a:p>
            <a:pPr lvl="1"/>
            <a:r>
              <a:rPr lang="en-US" dirty="0"/>
              <a:t>Each player gets or loses points depending on both players’ choice</a:t>
            </a:r>
          </a:p>
          <a:p>
            <a:r>
              <a:rPr lang="en-US" dirty="0"/>
              <a:t>Not good for simulating trust</a:t>
            </a:r>
          </a:p>
          <a:p>
            <a:pPr lvl="1"/>
            <a:r>
              <a:rPr lang="en-US" dirty="0"/>
              <a:t>Best option is always cheating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4C522-AD06-4FC2-89B6-71D1D16C4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5172075"/>
            <a:ext cx="5029200" cy="1019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2D61AB-27F7-43BA-80C6-269700211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86363"/>
            <a:ext cx="50101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214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3E0E-BC76-473A-8538-89FB762D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		: Case, mistake 0.05, with bias</a:t>
            </a:r>
            <a:br>
              <a:rPr lang="en-US" dirty="0"/>
            </a:br>
            <a:r>
              <a:rPr lang="en-US" dirty="0"/>
              <a:t>Players	: Steward-Plotkin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6C6C-F619-457E-BACC-51287F3DC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Consistently dominated by GTFT</a:t>
            </a:r>
          </a:p>
          <a:p>
            <a:r>
              <a:rPr lang="en-US" dirty="0"/>
              <a:t>Trailed behind by ZD-GTFT-2</a:t>
            </a:r>
          </a:p>
          <a:p>
            <a:r>
              <a:rPr lang="en-US" dirty="0"/>
              <a:t>Tit-for-Two-Tats occasionally survived to the end (5 out of 10)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7435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E14B-C6B7-40EC-ABCA-B992E85F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		: Case, mistake 0.05, with bias</a:t>
            </a:r>
            <a:br>
              <a:rPr lang="en-US" dirty="0"/>
            </a:br>
            <a:r>
              <a:rPr lang="en-US" dirty="0"/>
              <a:t>Players	: Best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075904-B310-46CB-B2FC-854AFF0B1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8" y="1902742"/>
            <a:ext cx="7836424" cy="4197104"/>
          </a:xfrm>
        </p:spPr>
      </p:pic>
    </p:spTree>
    <p:extLst>
      <p:ext uri="{BB962C8B-B14F-4D97-AF65-F5344CB8AC3E}">
        <p14:creationId xmlns:p14="http://schemas.microsoft.com/office/powerpoint/2010/main" val="21001342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59CC-6CDC-4D8D-8EE3-69EC48AE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		: Case, mistake 0.05, with bias</a:t>
            </a:r>
            <a:br>
              <a:rPr lang="en-US" dirty="0"/>
            </a:br>
            <a:r>
              <a:rPr lang="en-US" dirty="0"/>
              <a:t>Players	: Best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6ADFE-B9DE-4A97-8CD3-6B965B233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Harrington and Cave dominated once again</a:t>
            </a:r>
          </a:p>
          <a:p>
            <a:r>
              <a:rPr lang="en-US" dirty="0"/>
              <a:t>GTFT occasionally survived (4 out of 10)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22430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1583-CB7D-49F6-A545-5F50A2BC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		: Case, mistake 0.2, no bias</a:t>
            </a:r>
            <a:br>
              <a:rPr lang="en-US" dirty="0"/>
            </a:br>
            <a:r>
              <a:rPr lang="en-US" dirty="0"/>
              <a:t>Players	: Axelrod first tournament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676994-C51E-49E6-8133-9A8CA78A1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224" y="1930174"/>
            <a:ext cx="7717551" cy="4142240"/>
          </a:xfrm>
        </p:spPr>
      </p:pic>
    </p:spTree>
    <p:extLst>
      <p:ext uri="{BB962C8B-B14F-4D97-AF65-F5344CB8AC3E}">
        <p14:creationId xmlns:p14="http://schemas.microsoft.com/office/powerpoint/2010/main" val="25097324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67B6-41C4-40BB-A10C-90C95510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		: Case, mistake 0.2, no bias</a:t>
            </a:r>
            <a:br>
              <a:rPr lang="en-US" dirty="0"/>
            </a:br>
            <a:r>
              <a:rPr lang="en-US" dirty="0"/>
              <a:t>Players	: Axelrod first tournament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E527-D78C-49EB-8AD5-205A3FEF3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Grudger always dominates in the end</a:t>
            </a:r>
          </a:p>
          <a:p>
            <a:r>
              <a:rPr lang="en-US" dirty="0"/>
              <a:t>Davis and Revised Downing often trails behind (6 out of 10)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35820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9F7A00-1A35-4351-B7EE-DFC66D161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755" y="0"/>
            <a:ext cx="7244245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60FC6CC-A6B1-48B5-A74A-E6741161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34305" cy="5742712"/>
          </a:xfrm>
        </p:spPr>
        <p:txBody>
          <a:bodyPr>
            <a:normAutofit/>
          </a:bodyPr>
          <a:lstStyle/>
          <a:p>
            <a:r>
              <a:rPr lang="en-US" dirty="0"/>
              <a:t>Type</a:t>
            </a:r>
            <a:br>
              <a:rPr lang="en-US" dirty="0"/>
            </a:br>
            <a:r>
              <a:rPr lang="en-US" dirty="0"/>
              <a:t>- Case, mistake 0.2, no bias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Players</a:t>
            </a:r>
            <a:br>
              <a:rPr lang="en-US" dirty="0"/>
            </a:br>
            <a:r>
              <a:rPr lang="en-US" dirty="0"/>
              <a:t>- Axelrod second tournament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664267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AD01-313B-46AF-86D8-3EF4676B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		: Case, mistake 0.2, no bias</a:t>
            </a:r>
            <a:br>
              <a:rPr lang="en-US" dirty="0"/>
            </a:br>
            <a:r>
              <a:rPr lang="en-US" dirty="0"/>
              <a:t>Players	: Axelrod second tournament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4AE4D-21F8-4BFC-8373-574CEABA4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very mixed bag</a:t>
            </a:r>
          </a:p>
          <a:p>
            <a:pPr lvl="1"/>
            <a:r>
              <a:rPr lang="en-US" dirty="0"/>
              <a:t>White often has big shares of members (6 out of 10)</a:t>
            </a:r>
          </a:p>
          <a:p>
            <a:pPr lvl="1"/>
            <a:r>
              <a:rPr lang="en-US" dirty="0"/>
              <a:t>Tranquilizer almost always survives with big shares (9 out of 10)</a:t>
            </a:r>
          </a:p>
          <a:p>
            <a:pPr lvl="1"/>
            <a:r>
              <a:rPr lang="en-US" dirty="0"/>
              <a:t>Richard Hufford sometimes have big shares (2 out of 10)</a:t>
            </a:r>
          </a:p>
        </p:txBody>
      </p:sp>
    </p:spTree>
    <p:extLst>
      <p:ext uri="{BB962C8B-B14F-4D97-AF65-F5344CB8AC3E}">
        <p14:creationId xmlns:p14="http://schemas.microsoft.com/office/powerpoint/2010/main" val="2123696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8A21-C5F7-4A92-A4B2-0A96B0A8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		: Case, mistake 0.2, no bias</a:t>
            </a:r>
            <a:br>
              <a:rPr lang="en-US" dirty="0"/>
            </a:br>
            <a:r>
              <a:rPr lang="en-US" dirty="0"/>
              <a:t>Players	: Case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6C1064-D26C-458C-8F5C-704CFAF1C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13" y="1930174"/>
            <a:ext cx="6995174" cy="4142240"/>
          </a:xfrm>
        </p:spPr>
      </p:pic>
    </p:spTree>
    <p:extLst>
      <p:ext uri="{BB962C8B-B14F-4D97-AF65-F5344CB8AC3E}">
        <p14:creationId xmlns:p14="http://schemas.microsoft.com/office/powerpoint/2010/main" val="39708975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F1E9-D8C2-41E4-9705-08CA34AC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		: Case, mistake 0.2, no bias</a:t>
            </a:r>
            <a:br>
              <a:rPr lang="en-US" dirty="0"/>
            </a:br>
            <a:r>
              <a:rPr lang="en-US" dirty="0"/>
              <a:t>Players	: Case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EBFDC-FADE-4D96-BA0C-8EF3C79D0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these outcomes always happens:</a:t>
            </a:r>
          </a:p>
          <a:p>
            <a:pPr lvl="1"/>
            <a:r>
              <a:rPr lang="en-US" dirty="0"/>
              <a:t>Grudger dominates</a:t>
            </a:r>
          </a:p>
          <a:p>
            <a:pPr lvl="1"/>
            <a:r>
              <a:rPr lang="en-US" dirty="0"/>
              <a:t>Defector dominates</a:t>
            </a:r>
          </a:p>
          <a:p>
            <a:r>
              <a:rPr lang="en-US" dirty="0"/>
              <a:t>ALL other members always got replaced by the end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41784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EC9D-1FA3-44EF-A7C0-25C5474D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		: Case, mistake 0.05, with bias</a:t>
            </a:r>
            <a:br>
              <a:rPr lang="en-US" dirty="0"/>
            </a:br>
            <a:r>
              <a:rPr lang="en-US" dirty="0"/>
              <a:t>Players	: Case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2DA8A-DEF4-412F-8265-A4E3B1ADB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time dominated by Defector</a:t>
            </a:r>
          </a:p>
          <a:p>
            <a:pPr lvl="1"/>
            <a:r>
              <a:rPr lang="en-US" dirty="0"/>
              <a:t>In this case, Tit-for-Tat always trails behind, but manages to survive throughout the whole simulation</a:t>
            </a:r>
          </a:p>
          <a:p>
            <a:r>
              <a:rPr lang="en-US" dirty="0"/>
              <a:t>If Defector got replaced at the beginning phase, Tit-for-Tat or Tit-for-Two-Tats dominates</a:t>
            </a:r>
          </a:p>
        </p:txBody>
      </p:sp>
    </p:spTree>
    <p:extLst>
      <p:ext uri="{BB962C8B-B14F-4D97-AF65-F5344CB8AC3E}">
        <p14:creationId xmlns:p14="http://schemas.microsoft.com/office/powerpoint/2010/main" val="52164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279B-1F87-4A7A-8E45-B7D79C9E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Iterated Prisoner’s Dilemma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EE69E-07CE-41C1-AB82-5617FC141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exactly the same as the original prisoner’s dilemma</a:t>
            </a:r>
          </a:p>
          <a:p>
            <a:r>
              <a:rPr lang="en-US" dirty="0"/>
              <a:t>Only difference: repeated games between two same players</a:t>
            </a:r>
          </a:p>
          <a:p>
            <a:r>
              <a:rPr lang="en-US" dirty="0"/>
              <a:t>Allows a player to look at both players’ past decisions, allowing them to update how they decide their action</a:t>
            </a:r>
          </a:p>
          <a:p>
            <a:r>
              <a:rPr lang="en-US" dirty="0"/>
              <a:t>Much more fitting for trust evolution modeling &amp; simulation</a:t>
            </a:r>
          </a:p>
          <a:p>
            <a:r>
              <a:rPr lang="en-US" dirty="0"/>
              <a:t>Each agent uses a certain decision-making strategy which adapts according to both players’ past choices</a:t>
            </a:r>
          </a:p>
        </p:txBody>
      </p:sp>
    </p:spTree>
    <p:extLst>
      <p:ext uri="{BB962C8B-B14F-4D97-AF65-F5344CB8AC3E}">
        <p14:creationId xmlns:p14="http://schemas.microsoft.com/office/powerpoint/2010/main" val="32529958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F482-2781-4401-A47A-C8F34E21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		: Case, mistake 0.2, no bias</a:t>
            </a:r>
            <a:br>
              <a:rPr lang="en-US" dirty="0"/>
            </a:br>
            <a:r>
              <a:rPr lang="en-US" dirty="0"/>
              <a:t>Players	: Steward-Plotkin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4DD783-2FC6-4902-8200-A70650E60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16" y="1902742"/>
            <a:ext cx="8302768" cy="4197104"/>
          </a:xfrm>
        </p:spPr>
      </p:pic>
    </p:spTree>
    <p:extLst>
      <p:ext uri="{BB962C8B-B14F-4D97-AF65-F5344CB8AC3E}">
        <p14:creationId xmlns:p14="http://schemas.microsoft.com/office/powerpoint/2010/main" val="41532592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1E92-22C5-4CBA-87E7-DF716419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		: Case, mistake 0.2, no bias</a:t>
            </a:r>
            <a:br>
              <a:rPr lang="en-US" dirty="0"/>
            </a:br>
            <a:r>
              <a:rPr lang="en-US" dirty="0"/>
              <a:t>Players	: Steward-Plotkin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827F7-0AB1-4758-B3B8-E5598A14A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clear winner:</a:t>
            </a:r>
          </a:p>
          <a:p>
            <a:pPr lvl="1"/>
            <a:r>
              <a:rPr lang="en-US" dirty="0"/>
              <a:t>Fierce competition between</a:t>
            </a:r>
          </a:p>
          <a:p>
            <a:pPr lvl="2"/>
            <a:r>
              <a:rPr lang="en-US" dirty="0"/>
              <a:t>Detective</a:t>
            </a:r>
          </a:p>
          <a:p>
            <a:pPr lvl="2"/>
            <a:r>
              <a:rPr lang="en-US" dirty="0"/>
              <a:t>Tit-for-Tat</a:t>
            </a:r>
          </a:p>
          <a:p>
            <a:pPr lvl="2"/>
            <a:r>
              <a:rPr lang="en-US" dirty="0"/>
              <a:t>GTFT</a:t>
            </a:r>
          </a:p>
          <a:p>
            <a:pPr lvl="2"/>
            <a:r>
              <a:rPr lang="en-US" dirty="0"/>
              <a:t>ZD-GTFT-2</a:t>
            </a:r>
          </a:p>
          <a:p>
            <a:r>
              <a:rPr lang="en-US" dirty="0"/>
              <a:t>Common observations:</a:t>
            </a:r>
          </a:p>
          <a:p>
            <a:pPr lvl="1"/>
            <a:r>
              <a:rPr lang="en-US" dirty="0"/>
              <a:t>Calculator occasionally survive through the end (4 out of 10)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137490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034A-A656-44A6-ACFD-15903FFBE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		: Case, mistake 0.2, no bias</a:t>
            </a:r>
            <a:br>
              <a:rPr lang="en-US" dirty="0"/>
            </a:br>
            <a:r>
              <a:rPr lang="en-US" dirty="0"/>
              <a:t>Players	: Best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D03DAF-4270-4589-B328-4008D88AE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8" y="1902742"/>
            <a:ext cx="7836424" cy="4197104"/>
          </a:xfrm>
        </p:spPr>
      </p:pic>
    </p:spTree>
    <p:extLst>
      <p:ext uri="{BB962C8B-B14F-4D97-AF65-F5344CB8AC3E}">
        <p14:creationId xmlns:p14="http://schemas.microsoft.com/office/powerpoint/2010/main" val="38582496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47F7-E927-4BEB-9A91-16B8098B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		: Case, mistake 0.2, no bias</a:t>
            </a:r>
            <a:br>
              <a:rPr lang="en-US" dirty="0"/>
            </a:br>
            <a:r>
              <a:rPr lang="en-US" dirty="0"/>
              <a:t>Players	: Best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0D006-4CE8-480A-A527-229682F68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winners in most cases:</a:t>
            </a:r>
          </a:p>
          <a:p>
            <a:pPr lvl="1"/>
            <a:r>
              <a:rPr lang="en-US" dirty="0"/>
              <a:t>White (7 out of 10)</a:t>
            </a:r>
          </a:p>
          <a:p>
            <a:pPr lvl="1"/>
            <a:r>
              <a:rPr lang="en-US" dirty="0"/>
              <a:t>Tranquilizer (3 out of 10)</a:t>
            </a:r>
          </a:p>
          <a:p>
            <a:r>
              <a:rPr lang="en-US" dirty="0" err="1"/>
              <a:t>Eatherley</a:t>
            </a:r>
            <a:r>
              <a:rPr lang="en-US" dirty="0"/>
              <a:t> mostly trails behind (4 out of 10) before getting replaced (7 out of 10) </a:t>
            </a:r>
            <a:r>
              <a:rPr lang="en-US" dirty="0">
                <a:sym typeface="Wingdings" panose="05000000000000000000" pitchFamily="2" charset="2"/>
              </a:rPr>
              <a:t> Also the last member to be replaced mostly (8 out of 10)</a:t>
            </a:r>
            <a:endParaRPr lang="en-US" dirty="0"/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26193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032A-2E52-490C-A410-A6EEF56B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A35D5-5B8A-415E-A046-CDAC5638F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Adaptability is another good trait to have on IPD.</a:t>
            </a:r>
          </a:p>
          <a:p>
            <a:r>
              <a:rPr lang="en-US" dirty="0"/>
              <a:t>Adaptable Tit-for-Tat works the best on environment with low mistake probability</a:t>
            </a:r>
          </a:p>
          <a:p>
            <a:r>
              <a:rPr lang="en-US" dirty="0"/>
              <a:t>ZD strategies surprisingly don’t always work the best in Case’s simulation</a:t>
            </a:r>
          </a:p>
          <a:p>
            <a:r>
              <a:rPr lang="en-US" dirty="0"/>
              <a:t>In high distrust environment, strategies that has big retaliation or tend to defect has the best chance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964076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88D5-3EBD-4BA0-8FE1-62027DE8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37A18-E2D2-4C01-80F9-62089237C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/>
              <a:t>[</a:t>
            </a:r>
            <a:r>
              <a:rPr lang="en-US" dirty="0"/>
              <a:t>1</a:t>
            </a:r>
            <a:r>
              <a:rPr lang="id-ID" dirty="0"/>
              <a:t>]</a:t>
            </a:r>
            <a:r>
              <a:rPr lang="en-US" dirty="0"/>
              <a:t> </a:t>
            </a:r>
            <a:r>
              <a:rPr lang="id-ID" dirty="0"/>
              <a:t>E. </a:t>
            </a:r>
            <a:r>
              <a:rPr lang="id-ID" dirty="0" err="1"/>
              <a:t>Fehr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U. </a:t>
            </a:r>
            <a:r>
              <a:rPr lang="id-ID" dirty="0" err="1"/>
              <a:t>Fischbacher</a:t>
            </a:r>
            <a:r>
              <a:rPr lang="id-ID" dirty="0"/>
              <a:t>, “The </a:t>
            </a:r>
            <a:r>
              <a:rPr lang="id-ID" dirty="0" err="1"/>
              <a:t>nature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human </a:t>
            </a:r>
            <a:r>
              <a:rPr lang="id-ID" dirty="0" err="1"/>
              <a:t>altruism</a:t>
            </a:r>
            <a:r>
              <a:rPr lang="id-ID" dirty="0"/>
              <a:t> -- </a:t>
            </a:r>
            <a:r>
              <a:rPr lang="id-ID" dirty="0" err="1"/>
              <a:t>Proximate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evolutionary</a:t>
            </a:r>
            <a:r>
              <a:rPr lang="id-ID" dirty="0"/>
              <a:t> </a:t>
            </a:r>
            <a:r>
              <a:rPr lang="id-ID" dirty="0" err="1"/>
              <a:t>origins</a:t>
            </a:r>
            <a:r>
              <a:rPr lang="id-ID" dirty="0"/>
              <a:t>.,” </a:t>
            </a:r>
            <a:r>
              <a:rPr lang="id-ID" dirty="0" err="1"/>
              <a:t>Nat</a:t>
            </a:r>
            <a:r>
              <a:rPr lang="id-ID" dirty="0"/>
              <a:t>. </a:t>
            </a:r>
            <a:r>
              <a:rPr lang="id-ID" dirty="0" err="1"/>
              <a:t>Mater</a:t>
            </a:r>
            <a:r>
              <a:rPr lang="id-ID" dirty="0"/>
              <a:t>., vol. 425, no. </a:t>
            </a:r>
            <a:r>
              <a:rPr lang="id-ID" dirty="0" err="1"/>
              <a:t>October</a:t>
            </a:r>
            <a:r>
              <a:rPr lang="id-ID" dirty="0"/>
              <a:t>, </a:t>
            </a:r>
            <a:r>
              <a:rPr lang="id-ID" dirty="0" err="1"/>
              <a:t>pp</a:t>
            </a:r>
            <a:r>
              <a:rPr lang="id-ID" dirty="0"/>
              <a:t>. 785–791, 2003.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[</a:t>
            </a:r>
            <a:r>
              <a:rPr lang="en-US" dirty="0"/>
              <a:t>2</a:t>
            </a:r>
            <a:r>
              <a:rPr lang="id-ID" dirty="0"/>
              <a:t>]</a:t>
            </a:r>
            <a:r>
              <a:rPr lang="en-US" dirty="0"/>
              <a:t> </a:t>
            </a:r>
            <a:r>
              <a:rPr lang="id-ID" dirty="0"/>
              <a:t>B. </a:t>
            </a:r>
            <a:r>
              <a:rPr lang="id-ID" dirty="0" err="1"/>
              <a:t>von</a:t>
            </a:r>
            <a:r>
              <a:rPr lang="id-ID" dirty="0"/>
              <a:t> </a:t>
            </a:r>
            <a:r>
              <a:rPr lang="id-ID" dirty="0" err="1"/>
              <a:t>Stengel</a:t>
            </a:r>
            <a:r>
              <a:rPr lang="id-ID" dirty="0"/>
              <a:t>, “</a:t>
            </a:r>
            <a:r>
              <a:rPr lang="id-ID" dirty="0" err="1"/>
              <a:t>Game</a:t>
            </a:r>
            <a:r>
              <a:rPr lang="id-ID" dirty="0"/>
              <a:t> </a:t>
            </a:r>
            <a:r>
              <a:rPr lang="id-ID" dirty="0" err="1"/>
              <a:t>Theory</a:t>
            </a:r>
            <a:r>
              <a:rPr lang="id-ID" dirty="0"/>
              <a:t> </a:t>
            </a:r>
            <a:r>
              <a:rPr lang="id-ID" dirty="0" err="1"/>
              <a:t>Basics</a:t>
            </a:r>
            <a:r>
              <a:rPr lang="id-ID" dirty="0"/>
              <a:t>,” 2007.</a:t>
            </a:r>
          </a:p>
          <a:p>
            <a:pPr marL="0" indent="0">
              <a:buNone/>
            </a:pPr>
            <a:r>
              <a:rPr lang="id-ID" dirty="0"/>
              <a:t>[</a:t>
            </a:r>
            <a:r>
              <a:rPr lang="en-US" dirty="0"/>
              <a:t>3</a:t>
            </a:r>
            <a:r>
              <a:rPr lang="id-ID" dirty="0"/>
              <a:t>]</a:t>
            </a:r>
            <a:r>
              <a:rPr lang="en-US" dirty="0"/>
              <a:t> </a:t>
            </a:r>
            <a:r>
              <a:rPr lang="id-ID" dirty="0"/>
              <a:t>N. </a:t>
            </a:r>
            <a:r>
              <a:rPr lang="id-ID" dirty="0" err="1"/>
              <a:t>Case</a:t>
            </a:r>
            <a:r>
              <a:rPr lang="id-ID" dirty="0"/>
              <a:t>, “The </a:t>
            </a:r>
            <a:r>
              <a:rPr lang="id-ID" dirty="0" err="1"/>
              <a:t>Evolution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Trust,” 2017. [Online]. </a:t>
            </a:r>
            <a:r>
              <a:rPr lang="id-ID" dirty="0" err="1"/>
              <a:t>Available</a:t>
            </a:r>
            <a:r>
              <a:rPr lang="id-ID" dirty="0"/>
              <a:t>: http://ncase.me/trust/. [</a:t>
            </a:r>
            <a:r>
              <a:rPr lang="id-ID" dirty="0" err="1"/>
              <a:t>Accessed</a:t>
            </a:r>
            <a:r>
              <a:rPr lang="id-ID" dirty="0"/>
              <a:t>: 07-Feb-2018].</a:t>
            </a:r>
          </a:p>
          <a:p>
            <a:pPr marL="0" indent="0">
              <a:buNone/>
            </a:pPr>
            <a:r>
              <a:rPr lang="id-ID" dirty="0"/>
              <a:t>[</a:t>
            </a:r>
            <a:r>
              <a:rPr lang="en-US" dirty="0"/>
              <a:t>4</a:t>
            </a:r>
            <a:r>
              <a:rPr lang="id-ID" dirty="0"/>
              <a:t>]</a:t>
            </a:r>
            <a:r>
              <a:rPr lang="en-US" dirty="0"/>
              <a:t> </a:t>
            </a:r>
            <a:r>
              <a:rPr lang="id-ID" dirty="0"/>
              <a:t>R. </a:t>
            </a:r>
            <a:r>
              <a:rPr lang="id-ID" dirty="0" err="1"/>
              <a:t>Axelrod</a:t>
            </a:r>
            <a:r>
              <a:rPr lang="id-ID" dirty="0"/>
              <a:t>, “</a:t>
            </a:r>
            <a:r>
              <a:rPr lang="id-ID" dirty="0" err="1"/>
              <a:t>Effective</a:t>
            </a:r>
            <a:r>
              <a:rPr lang="id-ID" dirty="0"/>
              <a:t> </a:t>
            </a:r>
            <a:r>
              <a:rPr lang="id-ID" dirty="0" err="1"/>
              <a:t>choice</a:t>
            </a:r>
            <a:r>
              <a:rPr lang="id-ID" dirty="0"/>
              <a:t> in </a:t>
            </a:r>
            <a:r>
              <a:rPr lang="id-ID" dirty="0" err="1"/>
              <a:t>the</a:t>
            </a:r>
            <a:r>
              <a:rPr lang="id-ID" dirty="0"/>
              <a:t> </a:t>
            </a:r>
            <a:r>
              <a:rPr lang="id-ID" dirty="0" err="1"/>
              <a:t>prisoner’s</a:t>
            </a:r>
            <a:r>
              <a:rPr lang="id-ID" dirty="0"/>
              <a:t> </a:t>
            </a:r>
            <a:r>
              <a:rPr lang="id-ID" dirty="0" err="1"/>
              <a:t>dilemma</a:t>
            </a:r>
            <a:r>
              <a:rPr lang="id-ID" dirty="0"/>
              <a:t>,” J. </a:t>
            </a:r>
            <a:r>
              <a:rPr lang="id-ID" dirty="0" err="1"/>
              <a:t>Conflict</a:t>
            </a:r>
            <a:r>
              <a:rPr lang="id-ID" dirty="0"/>
              <a:t> </a:t>
            </a:r>
            <a:r>
              <a:rPr lang="id-ID" dirty="0" err="1"/>
              <a:t>Resolut</a:t>
            </a:r>
            <a:r>
              <a:rPr lang="id-ID" dirty="0"/>
              <a:t>., vol. 24, no. 1, </a:t>
            </a:r>
            <a:r>
              <a:rPr lang="id-ID" dirty="0" err="1"/>
              <a:t>pp</a:t>
            </a:r>
            <a:r>
              <a:rPr lang="id-ID" dirty="0"/>
              <a:t>. 3–25, 1980.</a:t>
            </a:r>
          </a:p>
          <a:p>
            <a:pPr marL="0" indent="0">
              <a:buNone/>
            </a:pPr>
            <a:r>
              <a:rPr lang="id-ID" dirty="0"/>
              <a:t>[</a:t>
            </a:r>
            <a:r>
              <a:rPr lang="en-US" dirty="0"/>
              <a:t>5</a:t>
            </a:r>
            <a:r>
              <a:rPr lang="id-ID" dirty="0"/>
              <a:t>]</a:t>
            </a:r>
            <a:r>
              <a:rPr lang="en-US" dirty="0"/>
              <a:t> </a:t>
            </a:r>
            <a:r>
              <a:rPr lang="id-ID" dirty="0"/>
              <a:t>R. </a:t>
            </a:r>
            <a:r>
              <a:rPr lang="id-ID" dirty="0" err="1"/>
              <a:t>Axelrod</a:t>
            </a:r>
            <a:r>
              <a:rPr lang="id-ID" dirty="0"/>
              <a:t>, “More </a:t>
            </a:r>
            <a:r>
              <a:rPr lang="id-ID" dirty="0" err="1"/>
              <a:t>effective</a:t>
            </a:r>
            <a:r>
              <a:rPr lang="id-ID" dirty="0"/>
              <a:t> </a:t>
            </a:r>
            <a:r>
              <a:rPr lang="id-ID" dirty="0" err="1"/>
              <a:t>choice</a:t>
            </a:r>
            <a:r>
              <a:rPr lang="id-ID" dirty="0"/>
              <a:t> in </a:t>
            </a:r>
            <a:r>
              <a:rPr lang="id-ID" dirty="0" err="1"/>
              <a:t>the</a:t>
            </a:r>
            <a:r>
              <a:rPr lang="id-ID" dirty="0"/>
              <a:t> </a:t>
            </a:r>
            <a:r>
              <a:rPr lang="id-ID" dirty="0" err="1"/>
              <a:t>prisoner’s</a:t>
            </a:r>
            <a:r>
              <a:rPr lang="id-ID" dirty="0"/>
              <a:t> </a:t>
            </a:r>
            <a:r>
              <a:rPr lang="id-ID" dirty="0" err="1"/>
              <a:t>dilemma</a:t>
            </a:r>
            <a:r>
              <a:rPr lang="id-ID" dirty="0"/>
              <a:t>,” J. </a:t>
            </a:r>
            <a:r>
              <a:rPr lang="id-ID" dirty="0" err="1"/>
              <a:t>Conflict</a:t>
            </a:r>
            <a:r>
              <a:rPr lang="id-ID" dirty="0"/>
              <a:t> </a:t>
            </a:r>
            <a:r>
              <a:rPr lang="id-ID" dirty="0" err="1"/>
              <a:t>Resolut</a:t>
            </a:r>
            <a:r>
              <a:rPr lang="id-ID" dirty="0"/>
              <a:t>., vol. 24, no. 3, </a:t>
            </a:r>
            <a:r>
              <a:rPr lang="id-ID" dirty="0" err="1"/>
              <a:t>pp</a:t>
            </a:r>
            <a:r>
              <a:rPr lang="id-ID" dirty="0"/>
              <a:t>. 379–403, 1980.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[6] </a:t>
            </a:r>
            <a:r>
              <a:rPr lang="id-ID" dirty="0"/>
              <a:t>A. J. </a:t>
            </a:r>
            <a:r>
              <a:rPr lang="id-ID" dirty="0" err="1"/>
              <a:t>Stewart</a:t>
            </a:r>
            <a:r>
              <a:rPr lang="id-ID" dirty="0"/>
              <a:t> dan J. B. </a:t>
            </a:r>
            <a:r>
              <a:rPr lang="id-ID" dirty="0" err="1"/>
              <a:t>Plotkin</a:t>
            </a:r>
            <a:r>
              <a:rPr lang="id-ID" dirty="0"/>
              <a:t>, “</a:t>
            </a:r>
            <a:r>
              <a:rPr lang="id-ID" dirty="0" err="1"/>
              <a:t>Extortion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cooperation</a:t>
            </a:r>
            <a:r>
              <a:rPr lang="id-ID" dirty="0"/>
              <a:t> in </a:t>
            </a:r>
            <a:r>
              <a:rPr lang="id-ID" dirty="0" err="1"/>
              <a:t>the</a:t>
            </a:r>
            <a:r>
              <a:rPr lang="id-ID" dirty="0"/>
              <a:t> </a:t>
            </a:r>
            <a:r>
              <a:rPr lang="id-ID" dirty="0" err="1"/>
              <a:t>Prisoner’s</a:t>
            </a:r>
            <a:r>
              <a:rPr lang="id-ID" dirty="0"/>
              <a:t> </a:t>
            </a:r>
            <a:r>
              <a:rPr lang="id-ID" dirty="0" err="1"/>
              <a:t>Dilemma</a:t>
            </a:r>
            <a:r>
              <a:rPr lang="id-ID" dirty="0"/>
              <a:t>,” </a:t>
            </a:r>
            <a:r>
              <a:rPr lang="id-ID" dirty="0" err="1"/>
              <a:t>Proc</a:t>
            </a:r>
            <a:r>
              <a:rPr lang="id-ID" dirty="0"/>
              <a:t>. </a:t>
            </a:r>
            <a:r>
              <a:rPr lang="id-ID" dirty="0" err="1"/>
              <a:t>Natl</a:t>
            </a:r>
            <a:r>
              <a:rPr lang="id-ID" dirty="0"/>
              <a:t>. </a:t>
            </a:r>
            <a:r>
              <a:rPr lang="id-ID" dirty="0" err="1"/>
              <a:t>Acad</a:t>
            </a:r>
            <a:r>
              <a:rPr lang="id-ID" dirty="0"/>
              <a:t>. </a:t>
            </a:r>
            <a:r>
              <a:rPr lang="id-ID" dirty="0" err="1"/>
              <a:t>Sci</a:t>
            </a:r>
            <a:r>
              <a:rPr lang="id-ID" dirty="0"/>
              <a:t>., vol. 109, no. 26, hal. 10134–10135, 2012.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[7] W. H. Press </a:t>
            </a:r>
            <a:r>
              <a:rPr lang="en-US" dirty="0" err="1"/>
              <a:t>dan</a:t>
            </a:r>
            <a:r>
              <a:rPr lang="en-US" dirty="0"/>
              <a:t> F. J. Dyson, “Iterated Prisoner’s Dilemma contains strategies that dominate any evolutionary opponent,” Proc. Natl. Acad. Sci., vol. 109, no. 26, </a:t>
            </a:r>
            <a:r>
              <a:rPr lang="en-US" dirty="0" err="1"/>
              <a:t>hal</a:t>
            </a:r>
            <a:r>
              <a:rPr lang="en-US" dirty="0"/>
              <a:t>. 10409–10413, 2012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93393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BB2420-1B2D-425D-A5AF-029E76F4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Thank You</a:t>
            </a:r>
            <a:endParaRPr lang="id-ID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09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4F0E-E459-4B40-ABAD-45FBE92C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Decision Strategies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0D3DC-514A-4CE4-BB19-12B9A1598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cooperate	: Cooperate no matter what</a:t>
            </a:r>
          </a:p>
          <a:p>
            <a:r>
              <a:rPr lang="en-US" dirty="0"/>
              <a:t>Always cheat	: Cheat no matter what</a:t>
            </a:r>
          </a:p>
          <a:p>
            <a:r>
              <a:rPr lang="en-US" dirty="0"/>
              <a:t>Copycat		: Copy opponent’s last action (a.k.a. Tit for Tat)</a:t>
            </a:r>
          </a:p>
          <a:p>
            <a:r>
              <a:rPr lang="en-US" dirty="0"/>
              <a:t>Grudger		: </a:t>
            </a:r>
            <a:r>
              <a:rPr lang="en-US" sz="2400" dirty="0"/>
              <a:t>Cooperate until cheated at least once. Always cheat afterwards</a:t>
            </a:r>
            <a:endParaRPr lang="en-US" dirty="0"/>
          </a:p>
          <a:p>
            <a:r>
              <a:rPr lang="en-US" dirty="0"/>
              <a:t>Random		: Random action (50-50 chance)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206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9ABC-6458-4CBB-B86B-F133FAD4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Studies (1)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1153-3D06-47A9-977A-0BE96D3E0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0226"/>
          </a:xfrm>
        </p:spPr>
        <p:txBody>
          <a:bodyPr/>
          <a:lstStyle/>
          <a:p>
            <a:r>
              <a:rPr lang="en-US" dirty="0"/>
              <a:t>Axelrod (1980a; 1980b) [4,5]</a:t>
            </a:r>
          </a:p>
          <a:p>
            <a:pPr lvl="1"/>
            <a:r>
              <a:rPr lang="en-US" dirty="0"/>
              <a:t>Round robin tournament style of iterated prisoner’s dilemma</a:t>
            </a:r>
          </a:p>
          <a:p>
            <a:pPr lvl="1"/>
            <a:r>
              <a:rPr lang="en-US" dirty="0"/>
              <a:t>Tallies score of each agent from multiple rounds of tournament</a:t>
            </a:r>
          </a:p>
          <a:p>
            <a:pPr lvl="1"/>
            <a:r>
              <a:rPr lang="en-US" dirty="0"/>
              <a:t>Many varieties of decision-making agents</a:t>
            </a:r>
          </a:p>
          <a:p>
            <a:r>
              <a:rPr lang="en-US" dirty="0"/>
              <a:t>Main takeaway: Four fundamental properties for good-performing agents: Nice, Retaliating, Forgiving, Non-envious</a:t>
            </a:r>
          </a:p>
          <a:p>
            <a:r>
              <a:rPr lang="en-US" dirty="0"/>
              <a:t>Limitation: No misunderstanding factor, no low-performing agents adaptation</a:t>
            </a:r>
          </a:p>
          <a:p>
            <a:endParaRPr lang="en-US" dirty="0"/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6639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6CC8-D338-4F9F-99E6-18CB67A5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Studies (2)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98380-22AC-4628-B322-B0CD2002B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Case’s Simulation (2017) [3]</a:t>
            </a:r>
          </a:p>
          <a:p>
            <a:pPr lvl="1"/>
            <a:r>
              <a:rPr lang="en-US" dirty="0"/>
              <a:t>Same as Axelrod’s setting, but also includes misunderstanding</a:t>
            </a:r>
          </a:p>
          <a:p>
            <a:pPr lvl="1"/>
            <a:r>
              <a:rPr lang="en-US" dirty="0"/>
              <a:t>At the end of each tournament round, agents with lowest scores will adopt the best-performing agent’s strategy</a:t>
            </a:r>
          </a:p>
          <a:p>
            <a:r>
              <a:rPr lang="en-US" dirty="0"/>
              <a:t>Main takeaway:</a:t>
            </a:r>
          </a:p>
          <a:p>
            <a:pPr lvl="1"/>
            <a:r>
              <a:rPr lang="en-US" dirty="0"/>
              <a:t>Forgiveness allows better performances in repeated interactions</a:t>
            </a:r>
          </a:p>
          <a:p>
            <a:pPr lvl="1"/>
            <a:r>
              <a:rPr lang="en-US" dirty="0"/>
              <a:t>Trust breaks down in high level of misunderstanding</a:t>
            </a:r>
          </a:p>
          <a:p>
            <a:pPr lvl="1"/>
            <a:r>
              <a:rPr lang="en-US" dirty="0"/>
              <a:t>Being forgiving resulted in a much better trust environment when misunderstanding level is low</a:t>
            </a:r>
          </a:p>
          <a:p>
            <a:r>
              <a:rPr lang="en-US" dirty="0"/>
              <a:t>Limitation: Limited decision-making agent variety (all deterministic, except for Random), does not include smart exploitative agent type</a:t>
            </a:r>
          </a:p>
          <a:p>
            <a:endParaRPr lang="en-US" dirty="0"/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874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A4AF-DE7F-4371-B135-69C46689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Studies (3)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BC67-FFF8-4E8B-8656-2FC1B1E95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Stewart and Plotkin (2012) [6]</a:t>
            </a:r>
          </a:p>
          <a:p>
            <a:pPr lvl="1"/>
            <a:r>
              <a:rPr lang="en-US" dirty="0"/>
              <a:t>Same format as Axelrod tournament</a:t>
            </a:r>
          </a:p>
          <a:p>
            <a:pPr lvl="1"/>
            <a:r>
              <a:rPr lang="en-US" dirty="0"/>
              <a:t>Different set of strategies</a:t>
            </a:r>
          </a:p>
          <a:p>
            <a:pPr lvl="2"/>
            <a:r>
              <a:rPr lang="en-US" dirty="0"/>
              <a:t>New extortion tactics discovered by Press &amp; Dyson (2012) [7] </a:t>
            </a:r>
            <a:r>
              <a:rPr lang="en-US" dirty="0">
                <a:sym typeface="Wingdings" panose="05000000000000000000" pitchFamily="2" charset="2"/>
              </a:rPr>
              <a:t> Zero-Determinant</a:t>
            </a:r>
            <a:endParaRPr lang="en-US" dirty="0"/>
          </a:p>
          <a:p>
            <a:pPr lvl="2"/>
            <a:r>
              <a:rPr lang="en-US" dirty="0"/>
              <a:t>Most strategies from Case (2017) [3]</a:t>
            </a:r>
          </a:p>
          <a:p>
            <a:pPr lvl="1"/>
            <a:r>
              <a:rPr lang="en-US" dirty="0"/>
              <a:t>Result:</a:t>
            </a:r>
          </a:p>
          <a:p>
            <a:pPr lvl="2"/>
            <a:r>
              <a:rPr lang="en-US" dirty="0"/>
              <a:t>Extortion tactics dominate the game</a:t>
            </a:r>
          </a:p>
          <a:p>
            <a:pPr lvl="3"/>
            <a:r>
              <a:rPr lang="en-US" dirty="0"/>
              <a:t>Head-to-head IPD</a:t>
            </a:r>
          </a:p>
          <a:p>
            <a:pPr lvl="2"/>
            <a:r>
              <a:rPr lang="en-US" dirty="0"/>
              <a:t>Extortion fosters forced cooperation from other players</a:t>
            </a:r>
          </a:p>
          <a:p>
            <a:pPr lvl="3"/>
            <a:r>
              <a:rPr lang="en-US" dirty="0"/>
              <a:t>Players who betray constantly placed on the bottom (even worse than cooperator).</a:t>
            </a:r>
          </a:p>
        </p:txBody>
      </p:sp>
    </p:spTree>
    <p:extLst>
      <p:ext uri="{BB962C8B-B14F-4D97-AF65-F5344CB8AC3E}">
        <p14:creationId xmlns:p14="http://schemas.microsoft.com/office/powerpoint/2010/main" val="95391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1890</Words>
  <Application>Microsoft Office PowerPoint</Application>
  <PresentationFormat>Widescreen</PresentationFormat>
  <Paragraphs>277</Paragraphs>
  <Slides>56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Calibri Light</vt:lpstr>
      <vt:lpstr>Garamond</vt:lpstr>
      <vt:lpstr>Helvetica</vt:lpstr>
      <vt:lpstr>Times New Roman</vt:lpstr>
      <vt:lpstr>Wingdings</vt:lpstr>
      <vt:lpstr>Office Theme</vt:lpstr>
      <vt:lpstr>Trust Simulation and Modeling Using Iterated Prisoner’s Dilemma</vt:lpstr>
      <vt:lpstr>Background</vt:lpstr>
      <vt:lpstr>Goal</vt:lpstr>
      <vt:lpstr>Prisoner’s Dilemma</vt:lpstr>
      <vt:lpstr>Iterated Prisoner’s Dilemma</vt:lpstr>
      <vt:lpstr>Example Decision Strategies</vt:lpstr>
      <vt:lpstr>Related Studies (1)</vt:lpstr>
      <vt:lpstr>Related Studies (2)</vt:lpstr>
      <vt:lpstr>Related Studies (3)</vt:lpstr>
      <vt:lpstr>Our Model &amp; Simulation Proposal</vt:lpstr>
      <vt:lpstr>Our Model &amp; Simulation Goal</vt:lpstr>
      <vt:lpstr>Implementation</vt:lpstr>
      <vt:lpstr>Experiment Scenarios (1)</vt:lpstr>
      <vt:lpstr>Experiment Scenarios (2)</vt:lpstr>
      <vt:lpstr>Experiment Scenarios (3)</vt:lpstr>
      <vt:lpstr>Result</vt:lpstr>
      <vt:lpstr>Type  : Axelrod Tournament Players : Axelrod first tournament</vt:lpstr>
      <vt:lpstr>Type  : Axelrod Tournament Players : Axelrod first tournament</vt:lpstr>
      <vt:lpstr>Type  : Axelrod Tournament Players : Axelrod second tournament</vt:lpstr>
      <vt:lpstr>Type  : Axelrod Tournament Players : Case</vt:lpstr>
      <vt:lpstr>Type  : Axelrod Tournament Players : Stewart-Plotkin</vt:lpstr>
      <vt:lpstr>Type  : Axelrod Tournament Players : Best</vt:lpstr>
      <vt:lpstr>Type  : Case Players : Axelrod first tournament</vt:lpstr>
      <vt:lpstr>Type - Case  Players - Axelrod second tournament</vt:lpstr>
      <vt:lpstr>Type  : Case Players : Case</vt:lpstr>
      <vt:lpstr>Type  : Case Players : Stewart-Plotkin</vt:lpstr>
      <vt:lpstr>Type  : Case Players : Best</vt:lpstr>
      <vt:lpstr>Type  : Case, mistake 0.05, no bias Players : Axelrod first tournament</vt:lpstr>
      <vt:lpstr>Type  : Case, mistake 0.05, no bias Players : Axelrod first tournament</vt:lpstr>
      <vt:lpstr>Type - Case, mistake 0.05, no bias  Players - Axelrod second tournament</vt:lpstr>
      <vt:lpstr>Type  : Case, mistake 0.05, no bias Players : Case</vt:lpstr>
      <vt:lpstr>Type  : Case, mistake 0.05, no bias Players : Case</vt:lpstr>
      <vt:lpstr>Type  : Case, mistake 0.05, no bias Players : Stewart-Plotkin</vt:lpstr>
      <vt:lpstr>Type  : Case, mistake 0.05, no bias Players : Best</vt:lpstr>
      <vt:lpstr>Type  : Case, mistake 0.05, with bias Players : Axelrod first tournament</vt:lpstr>
      <vt:lpstr>Type - Case, mistake 0.05, with bias  Players - Axelrod second tournament</vt:lpstr>
      <vt:lpstr>Type  : Case, mistake 0.05, with bias Players : Axelrod second tournament</vt:lpstr>
      <vt:lpstr>Type  : Case, mistake 0.05, with bias Players : Case</vt:lpstr>
      <vt:lpstr>Type  : Case, mistake 0.05, with bias Players : Steward-Plotkin</vt:lpstr>
      <vt:lpstr>Type  : Case, mistake 0.05, with bias Players : Steward-Plotkin</vt:lpstr>
      <vt:lpstr>Type  : Case, mistake 0.05, with bias Players : Best</vt:lpstr>
      <vt:lpstr>Type  : Case, mistake 0.05, with bias Players : Best</vt:lpstr>
      <vt:lpstr>Type  : Case, mistake 0.2, no bias Players : Axelrod first tournament</vt:lpstr>
      <vt:lpstr>Type  : Case, mistake 0.2, no bias Players : Axelrod first tournament</vt:lpstr>
      <vt:lpstr>Type - Case, mistake 0.2, no bias  Players - Axelrod second tournament</vt:lpstr>
      <vt:lpstr>Type  : Case, mistake 0.2, no bias Players : Axelrod second tournament</vt:lpstr>
      <vt:lpstr>Type  : Case, mistake 0.2, no bias Players : Case</vt:lpstr>
      <vt:lpstr>Type  : Case, mistake 0.2, no bias Players : Case</vt:lpstr>
      <vt:lpstr>Type  : Case, mistake 0.05, with bias Players : Case</vt:lpstr>
      <vt:lpstr>Type  : Case, mistake 0.2, no bias Players : Steward-Plotkin</vt:lpstr>
      <vt:lpstr>Type  : Case, mistake 0.2, no bias Players : Steward-Plotkin</vt:lpstr>
      <vt:lpstr>Type  : Case, mistake 0.2, no bias Players : Best</vt:lpstr>
      <vt:lpstr>Type  : Case, mistake 0.2, no bias Players : Best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 Simulation and Modeling Using Iterated Prisoner’s Dilemma</dc:title>
  <dc:creator>Arief Rahman</dc:creator>
  <cp:lastModifiedBy>Arief Rahman</cp:lastModifiedBy>
  <cp:revision>36</cp:revision>
  <dcterms:created xsi:type="dcterms:W3CDTF">2018-02-18T16:08:44Z</dcterms:created>
  <dcterms:modified xsi:type="dcterms:W3CDTF">2018-04-23T05:57:13Z</dcterms:modified>
</cp:coreProperties>
</file>