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39"/>
  </p:notesMasterIdLst>
  <p:sldIdLst>
    <p:sldId id="256" r:id="rId2"/>
    <p:sldId id="258" r:id="rId3"/>
    <p:sldId id="259" r:id="rId4"/>
    <p:sldId id="304" r:id="rId5"/>
    <p:sldId id="260" r:id="rId6"/>
    <p:sldId id="305" r:id="rId7"/>
    <p:sldId id="306" r:id="rId8"/>
    <p:sldId id="263" r:id="rId9"/>
    <p:sldId id="264" r:id="rId10"/>
    <p:sldId id="307" r:id="rId11"/>
    <p:sldId id="308" r:id="rId12"/>
    <p:sldId id="309" r:id="rId13"/>
    <p:sldId id="329" r:id="rId14"/>
    <p:sldId id="328" r:id="rId15"/>
    <p:sldId id="327" r:id="rId16"/>
    <p:sldId id="310" r:id="rId17"/>
    <p:sldId id="267" r:id="rId18"/>
    <p:sldId id="311" r:id="rId19"/>
    <p:sldId id="312" r:id="rId20"/>
    <p:sldId id="314" r:id="rId21"/>
    <p:sldId id="313" r:id="rId22"/>
    <p:sldId id="315" r:id="rId23"/>
    <p:sldId id="316" r:id="rId24"/>
    <p:sldId id="317" r:id="rId25"/>
    <p:sldId id="318" r:id="rId26"/>
    <p:sldId id="319" r:id="rId27"/>
    <p:sldId id="320" r:id="rId28"/>
    <p:sldId id="271" r:id="rId29"/>
    <p:sldId id="321" r:id="rId30"/>
    <p:sldId id="323" r:id="rId31"/>
    <p:sldId id="324" r:id="rId32"/>
    <p:sldId id="325" r:id="rId33"/>
    <p:sldId id="322" r:id="rId34"/>
    <p:sldId id="275" r:id="rId35"/>
    <p:sldId id="326" r:id="rId36"/>
    <p:sldId id="281" r:id="rId37"/>
    <p:sldId id="283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QIS GUNARI" initials="BG" lastIdx="5" clrIdx="0">
    <p:extLst>
      <p:ext uri="{19B8F6BF-5375-455C-9EA6-DF929625EA0E}">
        <p15:presenceInfo xmlns:p15="http://schemas.microsoft.com/office/powerpoint/2012/main" userId="BALQIS GUNA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2570D0-A7FD-45C4-9C3A-187E027F667F}">
  <a:tblStyle styleId="{622570D0-A7FD-45C4-9C3A-187E027F66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6" autoAdjust="0"/>
  </p:normalViewPr>
  <p:slideViewPr>
    <p:cSldViewPr snapToGrid="0">
      <p:cViewPr varScale="1">
        <p:scale>
          <a:sx n="104" d="100"/>
          <a:sy n="104" d="100"/>
        </p:scale>
        <p:origin x="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2T15:09:25.520" idx="3">
    <p:pos x="2771" y="2671"/>
    <p:text>sesuai dengan</p:text>
    <p:extLst>
      <p:ext uri="{C676402C-5697-4E1C-873F-D02D1690AC5C}">
        <p15:threadingInfo xmlns:p15="http://schemas.microsoft.com/office/powerpoint/2012/main" timeZoneBias="-420"/>
      </p:ext>
    </p:extLst>
  </p:cm>
  <p:cm authorId="1" dt="2021-01-12T15:10:21.610" idx="4">
    <p:pos x="2771" y="2767"/>
    <p:text>dibuat satu kotak bagian bawah lagi, isinya: penting untuk dilakukan kajian pengembangan smart infras (judul penelitian dimasukkan disini)</p:text>
    <p:extLst>
      <p:ext uri="{C676402C-5697-4E1C-873F-D02D1690AC5C}">
        <p15:threadingInfo xmlns:p15="http://schemas.microsoft.com/office/powerpoint/2012/main" timeZoneBias="-420">
          <p15:parentCm authorId="1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2T15:59:55.217" idx="5">
    <p:pos x="539" y="878"/>
    <p:text>sebaiknya ditambahkan gambar ya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619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945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430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764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822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574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389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d8999aef1_0_3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d8999aef1_0_3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d8999aef1_0_3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d8999aef1_0_3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841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d8999aef1_0_3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d8999aef1_0_3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895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ad73984ffc_0_15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ad73984ffc_0_15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d8999aef1_0_3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d8999aef1_0_3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377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d8999aef1_0_3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d8999aef1_0_3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505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d8999aef1_0_3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d8999aef1_0_3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219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d8999aef1_0_3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d8999aef1_0_3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805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d8999aef1_0_3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d8999aef1_0_3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373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d8999aef1_0_3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d8999aef1_0_3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985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d8999aef1_0_3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d8999aef1_0_3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557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d8999aef1_0_3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d8999aef1_0_3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934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35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046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5614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8566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ad73984ffc_0_17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ad73984ffc_0_17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5828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ad73984ffc_0_16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9" name="Google Shape;1809;gad73984ffc_0_16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ad73984ffc_0_16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9" name="Google Shape;1809;gad73984ffc_0_16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5653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ad8999aef1_0_2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ad8999aef1_0_2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ad8999aef1_0_19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ad8999aef1_0_19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089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d8999aef1_0_2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d8999aef1_0_2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721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4188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d73984ffc_0_16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d73984ffc_0_16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1225" y="229756"/>
            <a:ext cx="8724000" cy="4217169"/>
            <a:chOff x="231225" y="229756"/>
            <a:chExt cx="8724000" cy="4217169"/>
          </a:xfrm>
        </p:grpSpPr>
        <p:sp>
          <p:nvSpPr>
            <p:cNvPr id="13" name="Google Shape;13;p2"/>
            <p:cNvSpPr/>
            <p:nvPr/>
          </p:nvSpPr>
          <p:spPr>
            <a:xfrm>
              <a:off x="231225" y="3733500"/>
              <a:ext cx="389700" cy="389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1188415" y="2624233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2"/>
          </p:nvPr>
        </p:nvSpPr>
        <p:spPr>
          <a:xfrm>
            <a:off x="6101380" y="2632928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3"/>
          </p:nvPr>
        </p:nvSpPr>
        <p:spPr>
          <a:xfrm>
            <a:off x="3643771" y="2632928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4"/>
          </p:nvPr>
        </p:nvSpPr>
        <p:spPr>
          <a:xfrm>
            <a:off x="970625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5"/>
          </p:nvPr>
        </p:nvSpPr>
        <p:spPr>
          <a:xfrm>
            <a:off x="3425971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6"/>
          </p:nvPr>
        </p:nvSpPr>
        <p:spPr>
          <a:xfrm>
            <a:off x="5883580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9" name="Google Shape;139;p14"/>
          <p:cNvGrpSpPr/>
          <p:nvPr/>
        </p:nvGrpSpPr>
        <p:grpSpPr>
          <a:xfrm rot="10800000" flipH="1">
            <a:off x="270750" y="253149"/>
            <a:ext cx="8627325" cy="4216100"/>
            <a:chOff x="270750" y="126050"/>
            <a:chExt cx="8627325" cy="4216100"/>
          </a:xfrm>
        </p:grpSpPr>
        <p:sp>
          <p:nvSpPr>
            <p:cNvPr id="140" name="Google Shape;140;p14"/>
            <p:cNvSpPr/>
            <p:nvPr/>
          </p:nvSpPr>
          <p:spPr>
            <a:xfrm>
              <a:off x="320500" y="126050"/>
              <a:ext cx="725100" cy="725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443175" y="3463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7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5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49" name="Google Shape;149;p15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264169" y="191276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346969" y="3066379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subTitle" idx="3"/>
          </p:nvPr>
        </p:nvSpPr>
        <p:spPr>
          <a:xfrm>
            <a:off x="5950358" y="3066346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3648664" y="3066346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346969" y="1628058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6"/>
          </p:nvPr>
        </p:nvSpPr>
        <p:spPr>
          <a:xfrm>
            <a:off x="5950358" y="1630967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3648664" y="1630967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3565864" y="191276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9"/>
          </p:nvPr>
        </p:nvSpPr>
        <p:spPr>
          <a:xfrm>
            <a:off x="5867558" y="191276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1262282" y="335031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3563976" y="335031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15"/>
          </p:nvPr>
        </p:nvSpPr>
        <p:spPr>
          <a:xfrm>
            <a:off x="5865671" y="3350313"/>
            <a:ext cx="2016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"/>
          </p:nvPr>
        </p:nvSpPr>
        <p:spPr>
          <a:xfrm>
            <a:off x="2680650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2"/>
          </p:nvPr>
        </p:nvSpPr>
        <p:spPr>
          <a:xfrm>
            <a:off x="2566350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3"/>
          </p:nvPr>
        </p:nvSpPr>
        <p:spPr>
          <a:xfrm>
            <a:off x="6332025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4"/>
          </p:nvPr>
        </p:nvSpPr>
        <p:spPr>
          <a:xfrm>
            <a:off x="708975" y="2741125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5"/>
          </p:nvPr>
        </p:nvSpPr>
        <p:spPr>
          <a:xfrm>
            <a:off x="4446075" y="2742409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6"/>
          </p:nvPr>
        </p:nvSpPr>
        <p:spPr>
          <a:xfrm>
            <a:off x="6446325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7"/>
          </p:nvPr>
        </p:nvSpPr>
        <p:spPr>
          <a:xfrm>
            <a:off x="8232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8"/>
          </p:nvPr>
        </p:nvSpPr>
        <p:spPr>
          <a:xfrm>
            <a:off x="45603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0" name="Google Shape;190;p17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91" name="Google Shape;191;p17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4795550" y="1203875"/>
            <a:ext cx="3246600" cy="50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2"/>
          </p:nvPr>
        </p:nvSpPr>
        <p:spPr>
          <a:xfrm>
            <a:off x="1115300" y="1208688"/>
            <a:ext cx="3246600" cy="50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 ExtraBold"/>
              <a:buNone/>
              <a:defRPr sz="18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subTitle" idx="3"/>
          </p:nvPr>
        </p:nvSpPr>
        <p:spPr>
          <a:xfrm>
            <a:off x="4795550" y="1855683"/>
            <a:ext cx="3246600" cy="20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subTitle" idx="4"/>
          </p:nvPr>
        </p:nvSpPr>
        <p:spPr>
          <a:xfrm>
            <a:off x="1115300" y="1855683"/>
            <a:ext cx="3246600" cy="20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grpSp>
        <p:nvGrpSpPr>
          <p:cNvPr id="201" name="Google Shape;201;p1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202" name="Google Shape;202;p1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203" name="Google Shape;203;p1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" name="Google Shape;209;p1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_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923550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1"/>
          </p:nvPr>
        </p:nvSpPr>
        <p:spPr>
          <a:xfrm>
            <a:off x="790650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2"/>
          </p:nvPr>
        </p:nvSpPr>
        <p:spPr>
          <a:xfrm>
            <a:off x="923550" y="26681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3"/>
          </p:nvPr>
        </p:nvSpPr>
        <p:spPr>
          <a:xfrm>
            <a:off x="790650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4"/>
          </p:nvPr>
        </p:nvSpPr>
        <p:spPr>
          <a:xfrm>
            <a:off x="6029625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5"/>
          </p:nvPr>
        </p:nvSpPr>
        <p:spPr>
          <a:xfrm>
            <a:off x="6029625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 idx="6"/>
          </p:nvPr>
        </p:nvSpPr>
        <p:spPr>
          <a:xfrm>
            <a:off x="6029625" y="26681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7"/>
          </p:nvPr>
        </p:nvSpPr>
        <p:spPr>
          <a:xfrm>
            <a:off x="6029625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270750" y="-561264"/>
            <a:ext cx="8627325" cy="2190739"/>
            <a:chOff x="270750" y="-561264"/>
            <a:chExt cx="8627325" cy="2190739"/>
          </a:xfrm>
        </p:grpSpPr>
        <p:grpSp>
          <p:nvGrpSpPr>
            <p:cNvPr id="222" name="Google Shape;222;p19"/>
            <p:cNvGrpSpPr/>
            <p:nvPr/>
          </p:nvGrpSpPr>
          <p:grpSpPr>
            <a:xfrm rot="10800000" flipH="1">
              <a:off x="270750" y="253149"/>
              <a:ext cx="8627325" cy="1376326"/>
              <a:chOff x="270750" y="2965824"/>
              <a:chExt cx="8627325" cy="1376326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1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95" name="Google Shape;295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306" name="Google Shape;306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317" name="Google Shape;317;p27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327" name="Google Shape;327;p2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flipH="1">
            <a:off x="1076330" y="3499180"/>
            <a:ext cx="6991339" cy="1329929"/>
            <a:chOff x="404800" y="1010238"/>
            <a:chExt cx="8208688" cy="1561500"/>
          </a:xfrm>
        </p:grpSpPr>
        <p:sp>
          <p:nvSpPr>
            <p:cNvPr id="20" name="Google Shape;20;p3"/>
            <p:cNvSpPr/>
            <p:nvPr/>
          </p:nvSpPr>
          <p:spPr>
            <a:xfrm>
              <a:off x="2560391" y="1010238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flipH="1">
            <a:off x="3408602" y="765505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26" name="Google Shape;26;p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887000" y="1732200"/>
            <a:ext cx="5370000" cy="1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193224" y="250521"/>
            <a:ext cx="8719077" cy="4083144"/>
            <a:chOff x="193224" y="250521"/>
            <a:chExt cx="8719077" cy="4083144"/>
          </a:xfrm>
        </p:grpSpPr>
        <p:sp>
          <p:nvSpPr>
            <p:cNvPr id="61" name="Google Shape;61;p6"/>
            <p:cNvSpPr/>
            <p:nvPr/>
          </p:nvSpPr>
          <p:spPr>
            <a:xfrm>
              <a:off x="193228" y="1109351"/>
              <a:ext cx="470400" cy="4704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291625" y="4138665"/>
              <a:ext cx="194700" cy="195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490521" y="250521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93224" y="1617493"/>
              <a:ext cx="241500" cy="241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532801" y="3929875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6376" y="1682650"/>
            <a:ext cx="42387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1"/>
          </p:nvPr>
        </p:nvSpPr>
        <p:spPr>
          <a:xfrm>
            <a:off x="726375" y="2297850"/>
            <a:ext cx="42387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7"/>
          <p:cNvGrpSpPr/>
          <p:nvPr/>
        </p:nvGrpSpPr>
        <p:grpSpPr>
          <a:xfrm rot="10800000" flipH="1">
            <a:off x="270750" y="405549"/>
            <a:ext cx="8627325" cy="3828376"/>
            <a:chOff x="270750" y="361374"/>
            <a:chExt cx="8627325" cy="3828376"/>
          </a:xfrm>
        </p:grpSpPr>
        <p:sp>
          <p:nvSpPr>
            <p:cNvPr id="71" name="Google Shape;71;p7"/>
            <p:cNvSpPr/>
            <p:nvPr/>
          </p:nvSpPr>
          <p:spPr>
            <a:xfrm>
              <a:off x="669525" y="361374"/>
              <a:ext cx="909600" cy="9096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70750" y="30195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8529750" y="3895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8325975" y="29408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708845" y="4583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rot="10800000" flipH="1">
            <a:off x="1101156" y="253149"/>
            <a:ext cx="7611770" cy="2949179"/>
            <a:chOff x="404800" y="-890960"/>
            <a:chExt cx="8937149" cy="3462697"/>
          </a:xfrm>
        </p:grpSpPr>
        <p:sp>
          <p:nvSpPr>
            <p:cNvPr id="80" name="Google Shape;80;p8"/>
            <p:cNvSpPr/>
            <p:nvPr/>
          </p:nvSpPr>
          <p:spPr>
            <a:xfrm>
              <a:off x="8152149" y="-89096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 rot="10800000" flipH="1">
            <a:off x="4746823" y="3303353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10800000">
            <a:off x="270750" y="740109"/>
            <a:ext cx="8627325" cy="4089001"/>
            <a:chOff x="270750" y="253149"/>
            <a:chExt cx="8627325" cy="4089001"/>
          </a:xfrm>
        </p:grpSpPr>
        <p:sp>
          <p:nvSpPr>
            <p:cNvPr id="86" name="Google Shape;86;p8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 flipH="1">
            <a:off x="5825013" y="1820700"/>
            <a:ext cx="2387100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 flipH="1">
            <a:off x="931888" y="1206450"/>
            <a:ext cx="5082600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96" name="Google Shape;96;p9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04" name="Google Shape;104;p10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64175" y="3620975"/>
            <a:ext cx="3507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2616450" y="1487125"/>
            <a:ext cx="39111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1821000" y="2923625"/>
            <a:ext cx="550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13" name="Google Shape;113;p11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  <p:sldLayoutId id="2147483663" r:id="rId12"/>
    <p:sldLayoutId id="2147483664" r:id="rId13"/>
    <p:sldLayoutId id="2147483665" r:id="rId14"/>
    <p:sldLayoutId id="2147483671" r:id="rId15"/>
    <p:sldLayoutId id="2147483672" r:id="rId16"/>
    <p:sldLayoutId id="2147483673" r:id="rId17"/>
    <p:sldLayoutId id="2147483674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36.xml"/><Relationship Id="rId18" Type="http://schemas.openxmlformats.org/officeDocument/2006/relationships/image" Target="../media/image6.png"/><Relationship Id="rId3" Type="http://schemas.openxmlformats.org/officeDocument/2006/relationships/slide" Target="slide8.xml"/><Relationship Id="rId21" Type="http://schemas.openxmlformats.org/officeDocument/2006/relationships/image" Target="../media/image9.png"/><Relationship Id="rId7" Type="http://schemas.openxmlformats.org/officeDocument/2006/relationships/slide" Target="slide2.xml"/><Relationship Id="rId12" Type="http://schemas.openxmlformats.org/officeDocument/2006/relationships/image" Target="../media/image3.png"/><Relationship Id="rId17" Type="http://schemas.openxmlformats.org/officeDocument/2006/relationships/slide" Target="slide27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4.xml"/><Relationship Id="rId11" Type="http://schemas.openxmlformats.org/officeDocument/2006/relationships/slide" Target="slide26.xml"/><Relationship Id="rId5" Type="http://schemas.openxmlformats.org/officeDocument/2006/relationships/slide" Target="slide28.xml"/><Relationship Id="rId15" Type="http://schemas.openxmlformats.org/officeDocument/2006/relationships/slide" Target="slide29.xml"/><Relationship Id="rId10" Type="http://schemas.openxmlformats.org/officeDocument/2006/relationships/slide" Target="slide3.xml"/><Relationship Id="rId19" Type="http://schemas.openxmlformats.org/officeDocument/2006/relationships/image" Target="../media/image7.jpg"/><Relationship Id="rId4" Type="http://schemas.openxmlformats.org/officeDocument/2006/relationships/slide" Target="slide17.xml"/><Relationship Id="rId9" Type="http://schemas.openxmlformats.org/officeDocument/2006/relationships/image" Target="../media/image2.png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.xml"/><Relationship Id="rId7" Type="http://schemas.openxmlformats.org/officeDocument/2006/relationships/slide" Target="slide3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28.xml"/><Relationship Id="rId5" Type="http://schemas.openxmlformats.org/officeDocument/2006/relationships/slide" Target="slide17.xml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.xml"/><Relationship Id="rId7" Type="http://schemas.openxmlformats.org/officeDocument/2006/relationships/slide" Target="slide3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28.xml"/><Relationship Id="rId5" Type="http://schemas.openxmlformats.org/officeDocument/2006/relationships/slide" Target="slide17.xml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.xml"/><Relationship Id="rId7" Type="http://schemas.openxmlformats.org/officeDocument/2006/relationships/slide" Target="slide3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28.xml"/><Relationship Id="rId5" Type="http://schemas.openxmlformats.org/officeDocument/2006/relationships/slide" Target="slide17.xml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.xml"/><Relationship Id="rId7" Type="http://schemas.openxmlformats.org/officeDocument/2006/relationships/slide" Target="slide3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28.xml"/><Relationship Id="rId5" Type="http://schemas.openxmlformats.org/officeDocument/2006/relationships/slide" Target="slide17.xml"/><Relationship Id="rId10" Type="http://schemas.openxmlformats.org/officeDocument/2006/relationships/comments" Target="../comments/comment2.xml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.xml"/><Relationship Id="rId7" Type="http://schemas.openxmlformats.org/officeDocument/2006/relationships/slide" Target="slide3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28.xml"/><Relationship Id="rId5" Type="http://schemas.openxmlformats.org/officeDocument/2006/relationships/slide" Target="slide17.xml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.xml"/><Relationship Id="rId7" Type="http://schemas.openxmlformats.org/officeDocument/2006/relationships/slide" Target="slide3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28.xml"/><Relationship Id="rId5" Type="http://schemas.openxmlformats.org/officeDocument/2006/relationships/slide" Target="slide17.xml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.xml"/><Relationship Id="rId7" Type="http://schemas.openxmlformats.org/officeDocument/2006/relationships/slide" Target="slide3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28.xml"/><Relationship Id="rId5" Type="http://schemas.openxmlformats.org/officeDocument/2006/relationships/slide" Target="slide17.xml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7.xml"/><Relationship Id="rId7" Type="http://schemas.openxmlformats.org/officeDocument/2006/relationships/slide" Target="slide3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8.xml"/><Relationship Id="rId11" Type="http://schemas.openxmlformats.org/officeDocument/2006/relationships/image" Target="../media/image13.jpeg"/><Relationship Id="rId5" Type="http://schemas.openxmlformats.org/officeDocument/2006/relationships/image" Target="../media/image1.png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7.xml"/><Relationship Id="rId7" Type="http://schemas.openxmlformats.org/officeDocument/2006/relationships/slide" Target="slide3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8.xml"/><Relationship Id="rId5" Type="http://schemas.openxmlformats.org/officeDocument/2006/relationships/image" Target="../media/image1.png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7.xml"/><Relationship Id="rId7" Type="http://schemas.openxmlformats.org/officeDocument/2006/relationships/slide" Target="slide3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8.xml"/><Relationship Id="rId5" Type="http://schemas.openxmlformats.org/officeDocument/2006/relationships/image" Target="../media/image1.png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image" Target="../media/image5.png"/><Relationship Id="rId18" Type="http://schemas.openxmlformats.org/officeDocument/2006/relationships/image" Target="../media/image11.png"/><Relationship Id="rId3" Type="http://schemas.openxmlformats.org/officeDocument/2006/relationships/slide" Target="slide8.xml"/><Relationship Id="rId7" Type="http://schemas.openxmlformats.org/officeDocument/2006/relationships/slide" Target="slide3.xml"/><Relationship Id="rId12" Type="http://schemas.openxmlformats.org/officeDocument/2006/relationships/slide" Target="slide29.xm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4.xml"/><Relationship Id="rId11" Type="http://schemas.openxmlformats.org/officeDocument/2006/relationships/image" Target="../media/image4.png"/><Relationship Id="rId5" Type="http://schemas.openxmlformats.org/officeDocument/2006/relationships/slide" Target="slide28.xml"/><Relationship Id="rId15" Type="http://schemas.openxmlformats.org/officeDocument/2006/relationships/image" Target="../media/image6.png"/><Relationship Id="rId10" Type="http://schemas.openxmlformats.org/officeDocument/2006/relationships/slide" Target="slide36.xml"/><Relationship Id="rId4" Type="http://schemas.openxmlformats.org/officeDocument/2006/relationships/slide" Target="slide17.xml"/><Relationship Id="rId9" Type="http://schemas.openxmlformats.org/officeDocument/2006/relationships/image" Target="../media/image3.png"/><Relationship Id="rId14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7.xml"/><Relationship Id="rId7" Type="http://schemas.openxmlformats.org/officeDocument/2006/relationships/slide" Target="slide3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8.xml"/><Relationship Id="rId5" Type="http://schemas.openxmlformats.org/officeDocument/2006/relationships/image" Target="../media/image1.png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7.xml"/><Relationship Id="rId7" Type="http://schemas.openxmlformats.org/officeDocument/2006/relationships/slide" Target="slide3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8.xml"/><Relationship Id="rId5" Type="http://schemas.openxmlformats.org/officeDocument/2006/relationships/image" Target="../media/image1.png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7.xml"/><Relationship Id="rId7" Type="http://schemas.openxmlformats.org/officeDocument/2006/relationships/slide" Target="slide3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8.xml"/><Relationship Id="rId5" Type="http://schemas.openxmlformats.org/officeDocument/2006/relationships/image" Target="../media/image1.png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7.xml"/><Relationship Id="rId7" Type="http://schemas.openxmlformats.org/officeDocument/2006/relationships/slide" Target="slide3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8.xml"/><Relationship Id="rId5" Type="http://schemas.openxmlformats.org/officeDocument/2006/relationships/image" Target="../media/image1.png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7.xml"/><Relationship Id="rId7" Type="http://schemas.openxmlformats.org/officeDocument/2006/relationships/slide" Target="slide3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8.xml"/><Relationship Id="rId5" Type="http://schemas.openxmlformats.org/officeDocument/2006/relationships/image" Target="../media/image1.png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7.xml"/><Relationship Id="rId7" Type="http://schemas.openxmlformats.org/officeDocument/2006/relationships/slide" Target="slide3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8.xml"/><Relationship Id="rId5" Type="http://schemas.openxmlformats.org/officeDocument/2006/relationships/image" Target="../media/image1.png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7.xml"/><Relationship Id="rId7" Type="http://schemas.openxmlformats.org/officeDocument/2006/relationships/slide" Target="slide3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8.xml"/><Relationship Id="rId5" Type="http://schemas.openxmlformats.org/officeDocument/2006/relationships/image" Target="../media/image1.png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.xml"/><Relationship Id="rId7" Type="http://schemas.openxmlformats.org/officeDocument/2006/relationships/slide" Target="slide3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8.xml"/><Relationship Id="rId5" Type="http://schemas.openxmlformats.org/officeDocument/2006/relationships/slide" Target="slide17.xml"/><Relationship Id="rId10" Type="http://schemas.openxmlformats.org/officeDocument/2006/relationships/slide" Target="slide8.xml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2.xml"/><Relationship Id="rId7" Type="http://schemas.openxmlformats.org/officeDocument/2006/relationships/slide" Target="slide1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slide" Target="slide34.xml"/><Relationship Id="rId4" Type="http://schemas.openxmlformats.org/officeDocument/2006/relationships/image" Target="../media/image1.png"/><Relationship Id="rId9" Type="http://schemas.openxmlformats.org/officeDocument/2006/relationships/slide" Target="slide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2.xml"/><Relationship Id="rId7" Type="http://schemas.openxmlformats.org/officeDocument/2006/relationships/slide" Target="slide1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slide" Target="slide34.xml"/><Relationship Id="rId4" Type="http://schemas.openxmlformats.org/officeDocument/2006/relationships/image" Target="../media/image1.png"/><Relationship Id="rId9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8.xml"/><Relationship Id="rId7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4.xml"/><Relationship Id="rId5" Type="http://schemas.openxmlformats.org/officeDocument/2006/relationships/slide" Target="slide28.xml"/><Relationship Id="rId10" Type="http://schemas.openxmlformats.org/officeDocument/2006/relationships/comments" Target="../comments/comment1.xml"/><Relationship Id="rId4" Type="http://schemas.openxmlformats.org/officeDocument/2006/relationships/slide" Target="slide17.xml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2.xml"/><Relationship Id="rId7" Type="http://schemas.openxmlformats.org/officeDocument/2006/relationships/slide" Target="slide1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slide" Target="slide34.xml"/><Relationship Id="rId4" Type="http://schemas.openxmlformats.org/officeDocument/2006/relationships/image" Target="../media/image1.png"/><Relationship Id="rId9" Type="http://schemas.openxmlformats.org/officeDocument/2006/relationships/slide" Target="slide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2.xml"/><Relationship Id="rId7" Type="http://schemas.openxmlformats.org/officeDocument/2006/relationships/slide" Target="slide1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slide" Target="slide34.xml"/><Relationship Id="rId4" Type="http://schemas.openxmlformats.org/officeDocument/2006/relationships/image" Target="../media/image1.png"/><Relationship Id="rId9" Type="http://schemas.openxmlformats.org/officeDocument/2006/relationships/slide" Target="slide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2.xml"/><Relationship Id="rId7" Type="http://schemas.openxmlformats.org/officeDocument/2006/relationships/slide" Target="slide1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slide" Target="slide34.xml"/><Relationship Id="rId4" Type="http://schemas.openxmlformats.org/officeDocument/2006/relationships/image" Target="../media/image1.png"/><Relationship Id="rId9" Type="http://schemas.openxmlformats.org/officeDocument/2006/relationships/slide" Target="slide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2.xml"/><Relationship Id="rId7" Type="http://schemas.openxmlformats.org/officeDocument/2006/relationships/slide" Target="slide17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slide" Target="slide34.xml"/><Relationship Id="rId4" Type="http://schemas.openxmlformats.org/officeDocument/2006/relationships/image" Target="../media/image1.png"/><Relationship Id="rId9" Type="http://schemas.openxmlformats.org/officeDocument/2006/relationships/slide" Target="slide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34.xml"/><Relationship Id="rId7" Type="http://schemas.openxmlformats.org/officeDocument/2006/relationships/slide" Target="slide8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slide" Target="slide17.xml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34.xml"/><Relationship Id="rId7" Type="http://schemas.openxmlformats.org/officeDocument/2006/relationships/slide" Target="slide8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slide" Target="slide17.xml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boydcohen.com/smartcities.html" TargetMode="Externa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8.xml"/><Relationship Id="rId7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4.xml"/><Relationship Id="rId5" Type="http://schemas.openxmlformats.org/officeDocument/2006/relationships/slide" Target="slide28.xml"/><Relationship Id="rId4" Type="http://schemas.openxmlformats.org/officeDocument/2006/relationships/slide" Target="slide17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slide" Target="slide2.xml"/><Relationship Id="rId7" Type="http://schemas.openxmlformats.org/officeDocument/2006/relationships/slide" Target="slide2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slide" Target="slide8.xml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8.xml"/><Relationship Id="rId7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4.xml"/><Relationship Id="rId5" Type="http://schemas.openxmlformats.org/officeDocument/2006/relationships/slide" Target="slide28.xml"/><Relationship Id="rId4" Type="http://schemas.openxmlformats.org/officeDocument/2006/relationships/slide" Target="slide17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8.xml"/><Relationship Id="rId7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4.xml"/><Relationship Id="rId5" Type="http://schemas.openxmlformats.org/officeDocument/2006/relationships/slide" Target="slide28.xml"/><Relationship Id="rId10" Type="http://schemas.openxmlformats.org/officeDocument/2006/relationships/image" Target="../media/image12.png"/><Relationship Id="rId4" Type="http://schemas.openxmlformats.org/officeDocument/2006/relationships/slide" Target="slide17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.xml"/><Relationship Id="rId7" Type="http://schemas.openxmlformats.org/officeDocument/2006/relationships/slide" Target="slide3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28.xml"/><Relationship Id="rId5" Type="http://schemas.openxmlformats.org/officeDocument/2006/relationships/slide" Target="slide17.xml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.xml"/><Relationship Id="rId7" Type="http://schemas.openxmlformats.org/officeDocument/2006/relationships/slide" Target="slide3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28.xml"/><Relationship Id="rId5" Type="http://schemas.openxmlformats.org/officeDocument/2006/relationships/slide" Target="slide17.xml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1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344" name="Google Shape;344;p3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345" name="Google Shape;345;p3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1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7" name="Google Shape;347;p31">
            <a:hlinkClick r:id="rId3" action="ppaction://hlinksldjump"/>
          </p:cNvPr>
          <p:cNvSpPr txBox="1"/>
          <p:nvPr/>
        </p:nvSpPr>
        <p:spPr>
          <a:xfrm>
            <a:off x="219912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Tue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8" name="Google Shape;348;p31">
            <a:hlinkClick r:id="rId4" action="ppaction://hlinksldjump"/>
          </p:cNvPr>
          <p:cNvSpPr txBox="1"/>
          <p:nvPr/>
        </p:nvSpPr>
        <p:spPr>
          <a:xfrm>
            <a:off x="29875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Wed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9" name="Google Shape;349;p31">
            <a:hlinkClick r:id="rId5" action="ppaction://hlinksldjump"/>
          </p:cNvPr>
          <p:cNvSpPr txBox="1"/>
          <p:nvPr/>
        </p:nvSpPr>
        <p:spPr>
          <a:xfrm>
            <a:off x="37772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Thu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0" name="Google Shape;350;p31">
            <a:hlinkClick r:id="rId6" action="ppaction://hlinksldjump"/>
          </p:cNvPr>
          <p:cNvSpPr txBox="1"/>
          <p:nvPr/>
        </p:nvSpPr>
        <p:spPr>
          <a:xfrm>
            <a:off x="456446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Fri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1" name="Google Shape;351;p31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>
            <a:hlinkClick r:id="rId7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4" name="Google Shape;354;p31">
            <a:hlinkClick r:id="rId7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1">
            <a:hlinkClick r:id="rId10" action="ppaction://hlinksldjump"/>
          </p:cNvPr>
          <p:cNvSpPr txBox="1"/>
          <p:nvPr/>
        </p:nvSpPr>
        <p:spPr>
          <a:xfrm>
            <a:off x="14094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Mon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31">
            <a:hlinkClick r:id="rId11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7" name="Google Shape;357;p31">
            <a:hlinkClick r:id="rId11" action="ppaction://hlinksldjump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72688" y="4588783"/>
            <a:ext cx="360876" cy="34120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1"/>
          <p:cNvSpPr txBox="1">
            <a:spLocks noGrp="1"/>
          </p:cNvSpPr>
          <p:nvPr>
            <p:ph type="ctrTitle"/>
          </p:nvPr>
        </p:nvSpPr>
        <p:spPr>
          <a:xfrm>
            <a:off x="506030" y="1132031"/>
            <a:ext cx="8016953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/>
              <a:t>KAJIAN PENGEMBANGAN SMART INFRASTRUCTURE PADA ASPEK SARANA PERKOTAAN DI KOTA BANDAR LAMPUNG </a:t>
            </a:r>
            <a:endParaRPr sz="2400"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subTitle" idx="1"/>
          </p:nvPr>
        </p:nvSpPr>
        <p:spPr>
          <a:xfrm>
            <a:off x="713224" y="2625344"/>
            <a:ext cx="7717551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Arief Rahmat Royan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22117154</a:t>
            </a:r>
            <a:endParaRPr dirty="0"/>
          </a:p>
        </p:txBody>
      </p:sp>
      <p:sp>
        <p:nvSpPr>
          <p:cNvPr id="470" name="Google Shape;470;p31">
            <a:hlinkClick r:id="rId13" action="ppaction://hlinksldjump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1" name="Google Shape;471;p31">
            <a:hlinkClick r:id="rId13" action="ppaction://hlinksldjump"/>
          </p:cNvPr>
          <p:cNvPicPr preferRelativeResize="0"/>
          <p:nvPr/>
        </p:nvPicPr>
        <p:blipFill rotWithShape="1">
          <a:blip r:embed="rId14">
            <a:alphaModFix/>
          </a:blip>
          <a:srcRect t="2723" b="2723"/>
          <a:stretch/>
        </p:blipFill>
        <p:spPr>
          <a:xfrm>
            <a:off x="722597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1">
            <a:hlinkClick r:id="rId15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3" name="Google Shape;473;p31">
            <a:hlinkClick r:id="rId15" action="ppaction://hlinksldjump"/>
          </p:cNvPr>
          <p:cNvPicPr preferRelativeResize="0"/>
          <p:nvPr/>
        </p:nvPicPr>
        <p:blipFill rotWithShape="1">
          <a:blip r:embed="rId16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1">
            <a:hlinkClick r:id="rId17" action="ppaction://hlinksldjump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5" name="Google Shape;475;p31">
            <a:hlinkClick r:id="rId17" action="ppaction://hlinksldjump"/>
          </p:cNvPr>
          <p:cNvPicPr preferRelativeResize="0"/>
          <p:nvPr/>
        </p:nvPicPr>
        <p:blipFill rotWithShape="1">
          <a:blip r:embed="rId18">
            <a:alphaModFix/>
          </a:blip>
          <a:srcRect t="2723" b="2723"/>
          <a:stretch/>
        </p:blipFill>
        <p:spPr>
          <a:xfrm>
            <a:off x="643536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ubtitle 2">
            <a:extLst>
              <a:ext uri="{FF2B5EF4-FFF2-40B4-BE49-F238E27FC236}">
                <a16:creationId xmlns:a16="http://schemas.microsoft.com/office/drawing/2014/main" id="{B7086948-8031-4C32-BC21-A0A70BBCC519}"/>
              </a:ext>
            </a:extLst>
          </p:cNvPr>
          <p:cNvSpPr>
            <a:spLocks noGrp="1"/>
          </p:cNvSpPr>
          <p:nvPr/>
        </p:nvSpPr>
        <p:spPr>
          <a:xfrm>
            <a:off x="893667" y="3266680"/>
            <a:ext cx="273630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Dosen Pembimbing 1:</a:t>
            </a:r>
          </a:p>
          <a:p>
            <a:r>
              <a:rPr lang="id-ID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Muhammad Zainal Ibad, S.T., M.T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09450D4-3CB0-473D-A03C-6315C82681A6}"/>
              </a:ext>
            </a:extLst>
          </p:cNvPr>
          <p:cNvSpPr/>
          <p:nvPr/>
        </p:nvSpPr>
        <p:spPr>
          <a:xfrm>
            <a:off x="5276997" y="3288844"/>
            <a:ext cx="2843808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Dosen Pembombing 2 :</a:t>
            </a:r>
          </a:p>
          <a:p>
            <a:pPr algn="ctr"/>
            <a:r>
              <a:rPr lang="id-ID" sz="1400" dirty="0">
                <a:latin typeface="Times New Roman" pitchFamily="18" charset="0"/>
                <a:cs typeface="Times New Roman" pitchFamily="18" charset="0"/>
              </a:rPr>
              <a:t>Balqis Febryantia Gunari, S.T.,M.T.</a:t>
            </a:r>
            <a:endParaRPr lang="id-ID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C26985-A525-462E-B0FB-BF6DF0D4672B}"/>
              </a:ext>
            </a:extLst>
          </p:cNvPr>
          <p:cNvSpPr/>
          <p:nvPr/>
        </p:nvSpPr>
        <p:spPr>
          <a:xfrm>
            <a:off x="713224" y="3794619"/>
            <a:ext cx="7626444" cy="12243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STUDI PERENCANAAN WILAYAH DAN KOTA</a:t>
            </a:r>
          </a:p>
          <a:p>
            <a:pPr algn="ctr"/>
            <a:r>
              <a:rPr lang="id-ID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JURUSAN TEKNOLOGI INFRASTRUKTUR DAN KEWILAYAHAN </a:t>
            </a:r>
          </a:p>
          <a:p>
            <a:pPr algn="ctr"/>
            <a:r>
              <a:rPr lang="id-ID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INSTITUT TEKNOLOGI SUMATERA</a:t>
            </a:r>
          </a:p>
          <a:p>
            <a:pPr algn="ctr"/>
            <a:r>
              <a:rPr lang="id-ID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907F6-4D6A-49F1-A3FB-ACF68A93DEB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23027" y="265061"/>
            <a:ext cx="598542" cy="7240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8EE954-DA6E-4C17-8F6D-373031504DA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219554">
            <a:off x="7503272" y="3558498"/>
            <a:ext cx="1352628" cy="16250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2CE93F-3998-491B-AD15-593251B41A4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6992" y="3812064"/>
            <a:ext cx="1120822" cy="15137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Smart Infrastructure </a:t>
            </a:r>
            <a:r>
              <a:rPr lang="en-US" dirty="0" err="1"/>
              <a:t>Sarana</a:t>
            </a:r>
            <a:endParaRPr dirty="0"/>
          </a:p>
        </p:txBody>
      </p:sp>
      <p:pic>
        <p:nvPicPr>
          <p:cNvPr id="1104" name="Google Shape;1104;p39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990;p38">
            <a:extLst>
              <a:ext uri="{FF2B5EF4-FFF2-40B4-BE49-F238E27FC236}">
                <a16:creationId xmlns:a16="http://schemas.microsoft.com/office/drawing/2014/main" id="{80F4DDE5-2A3E-426F-9C55-21074AB31B1C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1031;p38">
            <a:extLst>
              <a:ext uri="{FF2B5EF4-FFF2-40B4-BE49-F238E27FC236}">
                <a16:creationId xmlns:a16="http://schemas.microsoft.com/office/drawing/2014/main" id="{F5EEECFC-ED7D-4934-B23F-E8AC6432E1F7}"/>
              </a:ext>
            </a:extLst>
          </p:cNvPr>
          <p:cNvSpPr txBox="1"/>
          <p:nvPr/>
        </p:nvSpPr>
        <p:spPr>
          <a:xfrm>
            <a:off x="2199123" y="4498986"/>
            <a:ext cx="1195956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Tinjauan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lang="en-US"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1032;p38">
            <a:extLst>
              <a:ext uri="{FF2B5EF4-FFF2-40B4-BE49-F238E27FC236}">
                <a16:creationId xmlns:a16="http://schemas.microsoft.com/office/drawing/2014/main" id="{DBA35553-93B1-42EC-B19C-5948C0442845}"/>
              </a:ext>
            </a:extLst>
          </p:cNvPr>
          <p:cNvSpPr/>
          <p:nvPr/>
        </p:nvSpPr>
        <p:spPr>
          <a:xfrm>
            <a:off x="2199965" y="4987051"/>
            <a:ext cx="1195956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1DC9483C-905F-4CCB-A79F-ADFADD269E8D}"/>
              </a:ext>
            </a:extLst>
          </p:cNvPr>
          <p:cNvSpPr txBox="1"/>
          <p:nvPr/>
        </p:nvSpPr>
        <p:spPr>
          <a:xfrm>
            <a:off x="3395922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Gambaran Umum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770;p34">
            <a:hlinkClick r:id="rId6" action="ppaction://hlinksldjump"/>
            <a:extLst>
              <a:ext uri="{FF2B5EF4-FFF2-40B4-BE49-F238E27FC236}">
                <a16:creationId xmlns:a16="http://schemas.microsoft.com/office/drawing/2014/main" id="{D2B711AD-4F33-483E-845F-CD949196DD80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771;p34">
            <a:hlinkClick r:id="rId7" action="ppaction://hlinksldjump"/>
            <a:extLst>
              <a:ext uri="{FF2B5EF4-FFF2-40B4-BE49-F238E27FC236}">
                <a16:creationId xmlns:a16="http://schemas.microsoft.com/office/drawing/2014/main" id="{92522FDC-8322-46C8-9E70-B666DB77F241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40ADB8CC-8274-4139-ADB1-2766DFC0AD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83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0E1E3701-1873-497F-8BD4-A466ED1D1AB3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E9946EDB-2E4A-40C8-8FA7-7CB239EB23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CD3439-304D-498C-BCB5-0BA0DE8A04D7}"/>
              </a:ext>
            </a:extLst>
          </p:cNvPr>
          <p:cNvSpPr/>
          <p:nvPr/>
        </p:nvSpPr>
        <p:spPr>
          <a:xfrm>
            <a:off x="713224" y="922444"/>
            <a:ext cx="75683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smart infrastructure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pada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perkotaan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yang 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permukiman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kesehatan</a:t>
            </a:r>
            <a:r>
              <a:rPr lang="en-US" dirty="0"/>
              <a:t>, </a:t>
            </a:r>
            <a:r>
              <a:rPr lang="en-US" dirty="0" err="1"/>
              <a:t>perbelanjaan</a:t>
            </a:r>
            <a:r>
              <a:rPr lang="en-US" dirty="0"/>
              <a:t> dan  </a:t>
            </a:r>
            <a:r>
              <a:rPr lang="en-US" dirty="0" err="1"/>
              <a:t>niaga</a:t>
            </a:r>
            <a:r>
              <a:rPr lang="en-US" dirty="0"/>
              <a:t>,  </a:t>
            </a:r>
            <a:r>
              <a:rPr lang="en-US" dirty="0" err="1"/>
              <a:t>pemerintahan</a:t>
            </a:r>
            <a:r>
              <a:rPr lang="en-US" dirty="0"/>
              <a:t>  dan  </a:t>
            </a:r>
            <a:r>
              <a:rPr lang="en-US" dirty="0" err="1"/>
              <a:t>pelayanan</a:t>
            </a:r>
            <a:r>
              <a:rPr lang="en-US" dirty="0"/>
              <a:t>  </a:t>
            </a:r>
            <a:r>
              <a:rPr lang="en-US" dirty="0" err="1"/>
              <a:t>umum</a:t>
            </a:r>
            <a:r>
              <a:rPr lang="en-US" dirty="0"/>
              <a:t>,  </a:t>
            </a:r>
            <a:r>
              <a:rPr lang="en-US" dirty="0" err="1"/>
              <a:t>peribadatan</a:t>
            </a:r>
            <a:r>
              <a:rPr lang="en-US" dirty="0"/>
              <a:t>,  </a:t>
            </a:r>
            <a:r>
              <a:rPr lang="en-US" dirty="0" err="1"/>
              <a:t>rekreasi</a:t>
            </a:r>
            <a:r>
              <a:rPr lang="en-US" dirty="0"/>
              <a:t>  dan  </a:t>
            </a:r>
            <a:r>
              <a:rPr lang="en-US" dirty="0" err="1"/>
              <a:t>kebudayaan</a:t>
            </a:r>
            <a:r>
              <a:rPr lang="en-US" dirty="0"/>
              <a:t>, </a:t>
            </a:r>
            <a:r>
              <a:rPr lang="en-US" dirty="0" err="1"/>
              <a:t>olahraga</a:t>
            </a:r>
            <a:r>
              <a:rPr lang="en-US" dirty="0"/>
              <a:t> dan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/>
              <a:t>1.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 dan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Bangunan</a:t>
            </a:r>
            <a:r>
              <a:rPr lang="en-US" dirty="0"/>
              <a:t>  </a:t>
            </a:r>
            <a:r>
              <a:rPr lang="en-US" dirty="0" err="1"/>
              <a:t>fisik</a:t>
            </a:r>
            <a:r>
              <a:rPr lang="en-US" dirty="0"/>
              <a:t>  yang  </a:t>
            </a:r>
            <a:r>
              <a:rPr lang="en-US" dirty="0" err="1"/>
              <a:t>berupa</a:t>
            </a:r>
            <a:r>
              <a:rPr lang="en-US" dirty="0"/>
              <a:t>  </a:t>
            </a:r>
            <a:r>
              <a:rPr lang="en-US" dirty="0" err="1"/>
              <a:t>kantor</a:t>
            </a:r>
            <a:r>
              <a:rPr lang="en-US" dirty="0"/>
              <a:t>  </a:t>
            </a:r>
            <a:r>
              <a:rPr lang="en-US" dirty="0" err="1"/>
              <a:t>pelayanan</a:t>
            </a:r>
            <a:r>
              <a:rPr lang="en-US" dirty="0"/>
              <a:t>  </a:t>
            </a:r>
            <a:r>
              <a:rPr lang="en-US" dirty="0" err="1"/>
              <a:t>pemerintahan</a:t>
            </a:r>
            <a:r>
              <a:rPr lang="en-US" dirty="0"/>
              <a:t>  dan 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kependudukan</a:t>
            </a:r>
            <a:r>
              <a:rPr lang="en-US" dirty="0"/>
              <a:t>, pos </a:t>
            </a:r>
            <a:r>
              <a:rPr lang="en-US" dirty="0" err="1"/>
              <a:t>keamanan</a:t>
            </a:r>
            <a:r>
              <a:rPr lang="en-US" dirty="0"/>
              <a:t> dan </a:t>
            </a:r>
            <a:r>
              <a:rPr lang="en-US" dirty="0" err="1"/>
              <a:t>keselamatan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dan </a:t>
            </a:r>
            <a:r>
              <a:rPr lang="en-US" dirty="0" err="1"/>
              <a:t>jasa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2. </a:t>
            </a:r>
            <a:r>
              <a:rPr lang="en-US" dirty="0" err="1"/>
              <a:t>Sarana</a:t>
            </a:r>
            <a:r>
              <a:rPr lang="en-US" dirty="0"/>
              <a:t> Pendidikan dan </a:t>
            </a:r>
            <a:r>
              <a:rPr lang="en-US" dirty="0" err="1"/>
              <a:t>pembelajaran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1987 </a:t>
            </a:r>
            <a:r>
              <a:rPr lang="en-US" dirty="0" err="1"/>
              <a:t>sarana</a:t>
            </a:r>
            <a:r>
              <a:rPr lang="en-US" dirty="0"/>
              <a:t> Pendidikan dan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 </a:t>
            </a:r>
            <a:r>
              <a:rPr lang="en-US" dirty="0" err="1"/>
              <a:t>sumber</a:t>
            </a:r>
            <a:r>
              <a:rPr lang="en-US" dirty="0"/>
              <a:t>  </a:t>
            </a:r>
            <a:r>
              <a:rPr lang="en-US" dirty="0" err="1"/>
              <a:t>daya</a:t>
            </a:r>
            <a:r>
              <a:rPr lang="en-US" dirty="0"/>
              <a:t> 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ideal </a:t>
            </a:r>
            <a:r>
              <a:rPr lang="en-US" dirty="0" err="1"/>
              <a:t>kuantitas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mengajar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yang </a:t>
            </a:r>
            <a:r>
              <a:rPr lang="en-US" dirty="0" err="1"/>
              <a:t>dibedakan</a:t>
            </a:r>
            <a:r>
              <a:rPr lang="en-US" dirty="0"/>
              <a:t> oleh </a:t>
            </a:r>
            <a:r>
              <a:rPr lang="en-US" dirty="0" err="1"/>
              <a:t>jenisnya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TK, SD, SMP, SMA dan </a:t>
            </a:r>
            <a:r>
              <a:rPr lang="en-US" dirty="0" err="1"/>
              <a:t>Perguruan</a:t>
            </a:r>
            <a:r>
              <a:rPr lang="en-US" dirty="0"/>
              <a:t> Tinggi.</a:t>
            </a:r>
          </a:p>
        </p:txBody>
      </p:sp>
    </p:spTree>
    <p:extLst>
      <p:ext uri="{BB962C8B-B14F-4D97-AF65-F5344CB8AC3E}">
        <p14:creationId xmlns:p14="http://schemas.microsoft.com/office/powerpoint/2010/main" val="216880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Smart Infrastructure </a:t>
            </a:r>
            <a:r>
              <a:rPr lang="en-US" dirty="0" err="1"/>
              <a:t>Sarana</a:t>
            </a:r>
            <a:endParaRPr dirty="0"/>
          </a:p>
        </p:txBody>
      </p:sp>
      <p:pic>
        <p:nvPicPr>
          <p:cNvPr id="1104" name="Google Shape;1104;p39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990;p38">
            <a:extLst>
              <a:ext uri="{FF2B5EF4-FFF2-40B4-BE49-F238E27FC236}">
                <a16:creationId xmlns:a16="http://schemas.microsoft.com/office/drawing/2014/main" id="{80F4DDE5-2A3E-426F-9C55-21074AB31B1C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1031;p38">
            <a:extLst>
              <a:ext uri="{FF2B5EF4-FFF2-40B4-BE49-F238E27FC236}">
                <a16:creationId xmlns:a16="http://schemas.microsoft.com/office/drawing/2014/main" id="{F5EEECFC-ED7D-4934-B23F-E8AC6432E1F7}"/>
              </a:ext>
            </a:extLst>
          </p:cNvPr>
          <p:cNvSpPr txBox="1"/>
          <p:nvPr/>
        </p:nvSpPr>
        <p:spPr>
          <a:xfrm>
            <a:off x="2199123" y="4498986"/>
            <a:ext cx="1195956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Tinjauan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lang="en-US"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1032;p38">
            <a:extLst>
              <a:ext uri="{FF2B5EF4-FFF2-40B4-BE49-F238E27FC236}">
                <a16:creationId xmlns:a16="http://schemas.microsoft.com/office/drawing/2014/main" id="{DBA35553-93B1-42EC-B19C-5948C0442845}"/>
              </a:ext>
            </a:extLst>
          </p:cNvPr>
          <p:cNvSpPr/>
          <p:nvPr/>
        </p:nvSpPr>
        <p:spPr>
          <a:xfrm>
            <a:off x="2199965" y="4987051"/>
            <a:ext cx="1195956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1DC9483C-905F-4CCB-A79F-ADFADD269E8D}"/>
              </a:ext>
            </a:extLst>
          </p:cNvPr>
          <p:cNvSpPr txBox="1"/>
          <p:nvPr/>
        </p:nvSpPr>
        <p:spPr>
          <a:xfrm>
            <a:off x="3395922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Gambaran Umum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770;p34">
            <a:hlinkClick r:id="rId6" action="ppaction://hlinksldjump"/>
            <a:extLst>
              <a:ext uri="{FF2B5EF4-FFF2-40B4-BE49-F238E27FC236}">
                <a16:creationId xmlns:a16="http://schemas.microsoft.com/office/drawing/2014/main" id="{D2B711AD-4F33-483E-845F-CD949196DD80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771;p34">
            <a:hlinkClick r:id="rId7" action="ppaction://hlinksldjump"/>
            <a:extLst>
              <a:ext uri="{FF2B5EF4-FFF2-40B4-BE49-F238E27FC236}">
                <a16:creationId xmlns:a16="http://schemas.microsoft.com/office/drawing/2014/main" id="{92522FDC-8322-46C8-9E70-B666DB77F241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40ADB8CC-8274-4139-ADB1-2766DFC0AD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83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0E1E3701-1873-497F-8BD4-A466ED1D1AB3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E9946EDB-2E4A-40C8-8FA7-7CB239EB23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CD3439-304D-498C-BCB5-0BA0DE8A04D7}"/>
              </a:ext>
            </a:extLst>
          </p:cNvPr>
          <p:cNvSpPr/>
          <p:nvPr/>
        </p:nvSpPr>
        <p:spPr>
          <a:xfrm>
            <a:off x="736281" y="1029275"/>
            <a:ext cx="75683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200" dirty="0"/>
              <a:t>3. </a:t>
            </a:r>
            <a:r>
              <a:rPr lang="en-US" sz="1200" dirty="0" err="1"/>
              <a:t>Sarana</a:t>
            </a:r>
            <a:r>
              <a:rPr lang="en-US" sz="1200" dirty="0"/>
              <a:t> </a:t>
            </a:r>
            <a:r>
              <a:rPr lang="en-US" sz="1200" dirty="0" err="1"/>
              <a:t>kesehatan</a:t>
            </a:r>
            <a:endParaRPr lang="en-US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/>
              <a:t>Berdasarkan</a:t>
            </a:r>
            <a:r>
              <a:rPr lang="en-US" sz="1200" dirty="0"/>
              <a:t>   </a:t>
            </a:r>
            <a:r>
              <a:rPr lang="en-US" sz="1200" dirty="0" err="1"/>
              <a:t>standar</a:t>
            </a:r>
            <a:r>
              <a:rPr lang="en-US" sz="1200" dirty="0"/>
              <a:t>   </a:t>
            </a:r>
            <a:r>
              <a:rPr lang="en-US" sz="1200" dirty="0" err="1"/>
              <a:t>perencanaan</a:t>
            </a:r>
            <a:r>
              <a:rPr lang="en-US" sz="1200" dirty="0"/>
              <a:t> </a:t>
            </a:r>
            <a:r>
              <a:rPr lang="en-US" sz="1200" dirty="0" err="1"/>
              <a:t>sarana</a:t>
            </a:r>
            <a:r>
              <a:rPr lang="en-US" sz="1200" dirty="0"/>
              <a:t> </a:t>
            </a:r>
            <a:r>
              <a:rPr lang="en-US" sz="1200" dirty="0" err="1"/>
              <a:t>Departemen</a:t>
            </a:r>
            <a:r>
              <a:rPr lang="en-US" sz="1200" dirty="0"/>
              <a:t> </a:t>
            </a:r>
            <a:r>
              <a:rPr lang="en-US" sz="1200" dirty="0" err="1"/>
              <a:t>Pekerjaan</a:t>
            </a:r>
            <a:r>
              <a:rPr lang="en-US" sz="1200" dirty="0"/>
              <a:t>  </a:t>
            </a:r>
            <a:r>
              <a:rPr lang="en-US" sz="1200" dirty="0" err="1"/>
              <a:t>Umum</a:t>
            </a:r>
            <a:r>
              <a:rPr lang="en-US" sz="1200" dirty="0"/>
              <a:t>  </a:t>
            </a:r>
            <a:r>
              <a:rPr lang="en-US" sz="1200" dirty="0" err="1"/>
              <a:t>tahun</a:t>
            </a:r>
            <a:r>
              <a:rPr lang="en-US" sz="1200" dirty="0"/>
              <a:t>  1987 </a:t>
            </a:r>
            <a:r>
              <a:rPr lang="en-US" sz="1200" dirty="0" err="1"/>
              <a:t>sarana</a:t>
            </a:r>
            <a:r>
              <a:rPr lang="en-US" sz="1200" dirty="0"/>
              <a:t> </a:t>
            </a:r>
            <a:r>
              <a:rPr lang="en-US" sz="1200" dirty="0" err="1"/>
              <a:t>kesehatan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sarana</a:t>
            </a:r>
            <a:r>
              <a:rPr lang="en-US" sz="1200" dirty="0"/>
              <a:t> yang </a:t>
            </a:r>
            <a:r>
              <a:rPr lang="en-US" sz="1200" dirty="0" err="1"/>
              <a:t>berfungsi</a:t>
            </a:r>
            <a:r>
              <a:rPr lang="en-US" sz="1200" dirty="0"/>
              <a:t> </a:t>
            </a:r>
            <a:r>
              <a:rPr lang="en-US" sz="1200" dirty="0" err="1"/>
              <a:t>melayani</a:t>
            </a:r>
            <a:r>
              <a:rPr lang="en-US" sz="1200" dirty="0"/>
              <a:t> </a:t>
            </a:r>
            <a:r>
              <a:rPr lang="en-US" sz="1200" dirty="0" err="1"/>
              <a:t>kebutuhan</a:t>
            </a:r>
            <a:r>
              <a:rPr lang="en-US" sz="1200" dirty="0"/>
              <a:t>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/>
              <a:t>individu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kelompok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upaya</a:t>
            </a:r>
            <a:r>
              <a:rPr lang="en-US" sz="1200" dirty="0"/>
              <a:t> </a:t>
            </a:r>
            <a:r>
              <a:rPr lang="en-US" sz="1200" dirty="0" err="1"/>
              <a:t>memenuhi</a:t>
            </a:r>
            <a:r>
              <a:rPr lang="en-US" sz="1200" dirty="0"/>
              <a:t> </a:t>
            </a:r>
            <a:r>
              <a:rPr lang="en-US" sz="1200" dirty="0" err="1"/>
              <a:t>kelengkapan</a:t>
            </a:r>
            <a:r>
              <a:rPr lang="en-US" sz="1200" dirty="0"/>
              <a:t> </a:t>
            </a:r>
            <a:r>
              <a:rPr lang="en-US" sz="1200" dirty="0" err="1"/>
              <a:t>hidup</a:t>
            </a:r>
            <a:r>
              <a:rPr lang="en-US" sz="1200" dirty="0"/>
              <a:t> </a:t>
            </a:r>
            <a:r>
              <a:rPr lang="en-US" sz="1200" dirty="0" err="1"/>
              <a:t>manusia</a:t>
            </a:r>
            <a:r>
              <a:rPr lang="en-US" sz="1200" dirty="0"/>
              <a:t> yang juga </a:t>
            </a:r>
            <a:r>
              <a:rPr lang="en-US" sz="1200" dirty="0" err="1"/>
              <a:t>berfungsi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pengendali</a:t>
            </a:r>
            <a:r>
              <a:rPr lang="en-US" sz="1200" dirty="0"/>
              <a:t> </a:t>
            </a:r>
            <a:r>
              <a:rPr lang="en-US" sz="1200" dirty="0" err="1"/>
              <a:t>perkembangan</a:t>
            </a:r>
            <a:r>
              <a:rPr lang="en-US" sz="1200" dirty="0"/>
              <a:t>/</a:t>
            </a:r>
            <a:r>
              <a:rPr lang="en-US" sz="1200" dirty="0" err="1"/>
              <a:t>pertumbuhan</a:t>
            </a:r>
            <a:r>
              <a:rPr lang="en-US" sz="1200" dirty="0"/>
              <a:t> </a:t>
            </a:r>
            <a:r>
              <a:rPr lang="en-US" sz="1200" dirty="0" err="1"/>
              <a:t>penduduk</a:t>
            </a:r>
            <a:r>
              <a:rPr lang="en-US" sz="1200" dirty="0"/>
              <a:t> yang </a:t>
            </a:r>
            <a:r>
              <a:rPr lang="en-US" sz="1200" dirty="0" err="1"/>
              <a:t>terbagi</a:t>
            </a:r>
            <a:r>
              <a:rPr lang="en-US" sz="1200" dirty="0"/>
              <a:t> </a:t>
            </a:r>
            <a:r>
              <a:rPr lang="en-US" sz="1200" dirty="0" err="1"/>
              <a:t>kedalam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mulai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 </a:t>
            </a:r>
            <a:r>
              <a:rPr lang="en-US" sz="1200" dirty="0" err="1"/>
              <a:t>rumah</a:t>
            </a:r>
            <a:r>
              <a:rPr lang="en-US" sz="1200" dirty="0"/>
              <a:t>  </a:t>
            </a:r>
            <a:r>
              <a:rPr lang="en-US" sz="1200" dirty="0" err="1"/>
              <a:t>sakit</a:t>
            </a:r>
            <a:r>
              <a:rPr lang="en-US" sz="1200" dirty="0"/>
              <a:t>, </a:t>
            </a:r>
            <a:r>
              <a:rPr lang="en-US" sz="1200" dirty="0" err="1"/>
              <a:t>puskesmas</a:t>
            </a:r>
            <a:r>
              <a:rPr lang="en-US" sz="1200" dirty="0"/>
              <a:t>, </a:t>
            </a:r>
            <a:r>
              <a:rPr lang="en-US" sz="1200" dirty="0" err="1"/>
              <a:t>apotek</a:t>
            </a:r>
            <a:r>
              <a:rPr lang="en-US" sz="1200" dirty="0"/>
              <a:t>, BKIA (</a:t>
            </a:r>
            <a:r>
              <a:rPr lang="en-US" sz="1200" dirty="0" err="1"/>
              <a:t>Rumah</a:t>
            </a:r>
            <a:r>
              <a:rPr lang="en-US" sz="1200" dirty="0"/>
              <a:t> </a:t>
            </a:r>
            <a:r>
              <a:rPr lang="en-US" sz="1200" dirty="0" err="1"/>
              <a:t>Sakit</a:t>
            </a:r>
            <a:r>
              <a:rPr lang="en-US" sz="1200" dirty="0"/>
              <a:t> </a:t>
            </a:r>
            <a:r>
              <a:rPr lang="en-US" sz="1200" dirty="0" err="1"/>
              <a:t>Bersalin</a:t>
            </a:r>
            <a:r>
              <a:rPr lang="en-US" sz="1200" dirty="0"/>
              <a:t>/</a:t>
            </a:r>
            <a:r>
              <a:rPr lang="en-US" sz="1200" dirty="0" err="1"/>
              <a:t>Klinik</a:t>
            </a:r>
            <a:r>
              <a:rPr lang="en-US" sz="1200" dirty="0"/>
              <a:t>) </a:t>
            </a:r>
            <a:r>
              <a:rPr lang="en-US" sz="1200" dirty="0" err="1"/>
              <a:t>hingga</a:t>
            </a:r>
            <a:r>
              <a:rPr lang="en-US" sz="1200" dirty="0"/>
              <a:t> </a:t>
            </a:r>
            <a:r>
              <a:rPr lang="en-US" sz="1200" dirty="0" err="1"/>
              <a:t>praktek</a:t>
            </a:r>
            <a:r>
              <a:rPr lang="en-US" sz="1200" dirty="0"/>
              <a:t> </a:t>
            </a:r>
            <a:r>
              <a:rPr lang="en-US" sz="1200" dirty="0" err="1"/>
              <a:t>dokter</a:t>
            </a:r>
            <a:r>
              <a:rPr lang="en-US" sz="1200" dirty="0"/>
              <a:t>. </a:t>
            </a:r>
          </a:p>
          <a:p>
            <a:pPr lvl="0" algn="just"/>
            <a:r>
              <a:rPr lang="en-US" sz="1200" dirty="0"/>
              <a:t>4. </a:t>
            </a:r>
            <a:r>
              <a:rPr lang="en-US" sz="1200" dirty="0" err="1"/>
              <a:t>Sarana</a:t>
            </a:r>
            <a:r>
              <a:rPr lang="en-US" sz="1200" dirty="0"/>
              <a:t> </a:t>
            </a:r>
            <a:r>
              <a:rPr lang="en-US" sz="1200" dirty="0" err="1"/>
              <a:t>peribadatan</a:t>
            </a:r>
            <a:endParaRPr lang="en-US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/>
              <a:t>Merupakan</a:t>
            </a:r>
            <a:r>
              <a:rPr lang="en-US" sz="1200" dirty="0"/>
              <a:t>  </a:t>
            </a:r>
            <a:r>
              <a:rPr lang="en-US" sz="1200" dirty="0" err="1"/>
              <a:t>sarana</a:t>
            </a:r>
            <a:r>
              <a:rPr lang="en-US" sz="1200" dirty="0"/>
              <a:t> yang </a:t>
            </a:r>
            <a:r>
              <a:rPr lang="en-US" sz="1200" dirty="0" err="1"/>
              <a:t>berupa</a:t>
            </a:r>
            <a:r>
              <a:rPr lang="en-US" sz="1200" dirty="0"/>
              <a:t> </a:t>
            </a:r>
            <a:r>
              <a:rPr lang="en-US" sz="1200" dirty="0" err="1"/>
              <a:t>bangunan</a:t>
            </a:r>
            <a:r>
              <a:rPr lang="en-US" sz="1200" dirty="0"/>
              <a:t> </a:t>
            </a:r>
            <a:r>
              <a:rPr lang="en-US" sz="1200" dirty="0" err="1"/>
              <a:t>fisik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fungsi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 </a:t>
            </a:r>
            <a:r>
              <a:rPr lang="en-US" sz="1200" dirty="0" err="1"/>
              <a:t>mengisi</a:t>
            </a:r>
            <a:r>
              <a:rPr lang="en-US" sz="1200" dirty="0"/>
              <a:t>  </a:t>
            </a:r>
            <a:r>
              <a:rPr lang="en-US" sz="1200" dirty="0" err="1"/>
              <a:t>kebutuhan</a:t>
            </a:r>
            <a:r>
              <a:rPr lang="en-US" sz="1200" dirty="0"/>
              <a:t>  </a:t>
            </a:r>
            <a:r>
              <a:rPr lang="en-US" sz="1200" dirty="0" err="1"/>
              <a:t>rohani</a:t>
            </a:r>
            <a:r>
              <a:rPr lang="en-US" sz="1200" dirty="0"/>
              <a:t>  </a:t>
            </a:r>
            <a:r>
              <a:rPr lang="en-US" sz="1200" dirty="0" err="1"/>
              <a:t>penduduk</a:t>
            </a:r>
            <a:r>
              <a:rPr lang="en-US" sz="1200" dirty="0"/>
              <a:t>  yang </a:t>
            </a:r>
            <a:r>
              <a:rPr lang="en-US" sz="1200" dirty="0" err="1"/>
              <a:t>perlu</a:t>
            </a:r>
            <a:r>
              <a:rPr lang="en-US" sz="1200" dirty="0"/>
              <a:t>  </a:t>
            </a:r>
            <a:r>
              <a:rPr lang="en-US" sz="1200" dirty="0" err="1"/>
              <a:t>disediakan</a:t>
            </a:r>
            <a:r>
              <a:rPr lang="en-US" sz="1200" dirty="0"/>
              <a:t>  di  </a:t>
            </a:r>
            <a:r>
              <a:rPr lang="en-US" sz="1200" dirty="0" err="1"/>
              <a:t>lingkungan</a:t>
            </a:r>
            <a:r>
              <a:rPr lang="en-US" sz="1200" dirty="0"/>
              <a:t>  </a:t>
            </a:r>
            <a:r>
              <a:rPr lang="en-US" sz="1200" dirty="0" err="1"/>
              <a:t>perumahan</a:t>
            </a:r>
            <a:r>
              <a:rPr lang="en-US" sz="1200" dirty="0"/>
              <a:t>  yang  </a:t>
            </a:r>
            <a:r>
              <a:rPr lang="en-US" sz="1200" dirty="0" err="1"/>
              <a:t>direncanakan</a:t>
            </a:r>
            <a:r>
              <a:rPr lang="en-US" sz="1200" dirty="0"/>
              <a:t>  </a:t>
            </a:r>
            <a:r>
              <a:rPr lang="en-US" sz="1200" dirty="0" err="1"/>
              <a:t>sesuai</a:t>
            </a:r>
            <a:r>
              <a:rPr lang="en-US" sz="1200" dirty="0"/>
              <a:t> 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kesepakatan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Departemen</a:t>
            </a:r>
            <a:r>
              <a:rPr lang="en-US" sz="1200" dirty="0"/>
              <a:t> </a:t>
            </a:r>
            <a:r>
              <a:rPr lang="en-US" sz="1200" dirty="0" err="1"/>
              <a:t>Pekerjaan</a:t>
            </a:r>
            <a:r>
              <a:rPr lang="en-US" sz="1200" dirty="0"/>
              <a:t> </a:t>
            </a:r>
            <a:r>
              <a:rPr lang="en-US" sz="1200" dirty="0" err="1"/>
              <a:t>Umum</a:t>
            </a:r>
            <a:r>
              <a:rPr lang="en-US" sz="1200" dirty="0"/>
              <a:t> dan  </a:t>
            </a:r>
            <a:r>
              <a:rPr lang="en-US" sz="1200" dirty="0" err="1"/>
              <a:t>masyarakat</a:t>
            </a:r>
            <a:r>
              <a:rPr lang="en-US" sz="1200" dirty="0"/>
              <a:t> yang </a:t>
            </a:r>
            <a:r>
              <a:rPr lang="en-US" sz="1200" dirty="0" err="1"/>
              <a:t>terbagi</a:t>
            </a:r>
            <a:r>
              <a:rPr lang="en-US" sz="1200" dirty="0"/>
              <a:t> </a:t>
            </a:r>
            <a:r>
              <a:rPr lang="en-US" sz="1200" dirty="0" err="1"/>
              <a:t>kedalam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masjid, </a:t>
            </a:r>
            <a:r>
              <a:rPr lang="en-US" sz="1200" dirty="0" err="1"/>
              <a:t>mushola</a:t>
            </a:r>
            <a:r>
              <a:rPr lang="en-US" sz="1200" dirty="0"/>
              <a:t>, </a:t>
            </a:r>
            <a:r>
              <a:rPr lang="en-US" sz="1200" dirty="0" err="1"/>
              <a:t>gereja</a:t>
            </a:r>
            <a:r>
              <a:rPr lang="en-US" sz="1200" dirty="0"/>
              <a:t>, vihara dan </a:t>
            </a:r>
            <a:r>
              <a:rPr lang="en-US" sz="1200" dirty="0" err="1"/>
              <a:t>pura</a:t>
            </a:r>
            <a:r>
              <a:rPr lang="en-US" sz="1200" dirty="0"/>
              <a:t>.</a:t>
            </a:r>
          </a:p>
          <a:p>
            <a:pPr lvl="0" algn="just"/>
            <a:r>
              <a:rPr lang="en-US" sz="1200" dirty="0"/>
              <a:t>5. </a:t>
            </a:r>
            <a:r>
              <a:rPr lang="en-US" sz="1200" dirty="0" err="1"/>
              <a:t>Sarana</a:t>
            </a:r>
            <a:r>
              <a:rPr lang="en-US" sz="1200" dirty="0"/>
              <a:t> </a:t>
            </a:r>
            <a:r>
              <a:rPr lang="en-US" sz="1200" dirty="0" err="1"/>
              <a:t>perdagangan</a:t>
            </a:r>
            <a:r>
              <a:rPr lang="en-US" sz="1200" dirty="0"/>
              <a:t> dan </a:t>
            </a:r>
            <a:r>
              <a:rPr lang="en-US" sz="1200" dirty="0" err="1"/>
              <a:t>niaga</a:t>
            </a:r>
            <a:endParaRPr lang="en-US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/>
              <a:t>Sarana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 </a:t>
            </a:r>
            <a:r>
              <a:rPr lang="en-US" sz="1200" dirty="0" err="1"/>
              <a:t>berfungsi</a:t>
            </a:r>
            <a:r>
              <a:rPr lang="en-US" sz="1200" dirty="0"/>
              <a:t>  </a:t>
            </a:r>
            <a:r>
              <a:rPr lang="en-US" sz="1200" dirty="0" err="1"/>
              <a:t>untuk</a:t>
            </a:r>
            <a:r>
              <a:rPr lang="en-US" sz="1200" dirty="0"/>
              <a:t>  </a:t>
            </a:r>
            <a:r>
              <a:rPr lang="en-US" sz="1200" dirty="0" err="1"/>
              <a:t>melayani</a:t>
            </a:r>
            <a:r>
              <a:rPr lang="en-US" sz="1200" dirty="0"/>
              <a:t>  dan  </a:t>
            </a:r>
            <a:r>
              <a:rPr lang="en-US" sz="1200" dirty="0" err="1"/>
              <a:t>menyediakan</a:t>
            </a:r>
            <a:r>
              <a:rPr lang="en-US" sz="1200" dirty="0"/>
              <a:t>  </a:t>
            </a:r>
            <a:r>
              <a:rPr lang="en-US" sz="1200" dirty="0" err="1"/>
              <a:t>kebutuhan</a:t>
            </a:r>
            <a:r>
              <a:rPr lang="en-US" sz="1200" dirty="0"/>
              <a:t>  </a:t>
            </a:r>
            <a:r>
              <a:rPr lang="en-US" sz="1200" dirty="0" err="1"/>
              <a:t>sehari-hari</a:t>
            </a:r>
            <a:r>
              <a:rPr lang="en-US" sz="1200" dirty="0"/>
              <a:t> </a:t>
            </a:r>
            <a:r>
              <a:rPr lang="en-US" sz="1200" dirty="0" err="1"/>
              <a:t>masyarakat</a:t>
            </a:r>
            <a:r>
              <a:rPr lang="en-US" sz="1200" dirty="0"/>
              <a:t> yang </a:t>
            </a:r>
            <a:r>
              <a:rPr lang="en-US" sz="1200" dirty="0" err="1"/>
              <a:t>terbagi</a:t>
            </a:r>
            <a:r>
              <a:rPr lang="en-US" sz="1200" dirty="0"/>
              <a:t> </a:t>
            </a:r>
            <a:r>
              <a:rPr lang="en-US" sz="1200" dirty="0" err="1"/>
              <a:t>kedalam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. </a:t>
            </a:r>
            <a:r>
              <a:rPr lang="en-US" sz="1200" dirty="0" err="1"/>
              <a:t>Adapun</a:t>
            </a:r>
            <a:r>
              <a:rPr lang="en-US" sz="1200" dirty="0"/>
              <a:t> </a:t>
            </a:r>
            <a:r>
              <a:rPr lang="en-US" sz="1200" dirty="0" err="1"/>
              <a:t>jenis-jenis</a:t>
            </a:r>
            <a:r>
              <a:rPr lang="en-US" sz="1200" dirty="0"/>
              <a:t> </a:t>
            </a:r>
            <a:r>
              <a:rPr lang="en-US" sz="1200" dirty="0" err="1"/>
              <a:t>sarana</a:t>
            </a:r>
            <a:r>
              <a:rPr lang="en-US" sz="1200" dirty="0"/>
              <a:t> </a:t>
            </a:r>
            <a:r>
              <a:rPr lang="en-US" sz="1200" dirty="0" err="1"/>
              <a:t>perdagangan</a:t>
            </a:r>
            <a:r>
              <a:rPr lang="en-US" sz="1200" dirty="0"/>
              <a:t> dan </a:t>
            </a:r>
            <a:r>
              <a:rPr lang="en-US" sz="1200" dirty="0" err="1"/>
              <a:t>niaga</a:t>
            </a:r>
            <a:r>
              <a:rPr lang="en-US" sz="1200" dirty="0"/>
              <a:t> yang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pendukung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penerapan</a:t>
            </a:r>
            <a:r>
              <a:rPr lang="en-US" sz="1200" dirty="0"/>
              <a:t> </a:t>
            </a:r>
            <a:r>
              <a:rPr lang="en-US" sz="1200" dirty="0" err="1"/>
              <a:t>konsep</a:t>
            </a:r>
            <a:r>
              <a:rPr lang="en-US" sz="1200" dirty="0"/>
              <a:t> </a:t>
            </a:r>
            <a:r>
              <a:rPr lang="en-US" sz="1200" i="1" dirty="0"/>
              <a:t>smart infrastructure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departemen</a:t>
            </a:r>
            <a:r>
              <a:rPr lang="en-US" sz="1200" dirty="0"/>
              <a:t> store, </a:t>
            </a:r>
            <a:r>
              <a:rPr lang="en-US" sz="1200" dirty="0" err="1"/>
              <a:t>pusat</a:t>
            </a:r>
            <a:r>
              <a:rPr lang="en-US" sz="1200" dirty="0"/>
              <a:t> </a:t>
            </a:r>
            <a:r>
              <a:rPr lang="en-US" sz="1200" dirty="0" err="1"/>
              <a:t>pertokoan</a:t>
            </a:r>
            <a:r>
              <a:rPr lang="en-US" sz="1200" dirty="0"/>
              <a:t>, </a:t>
            </a:r>
            <a:r>
              <a:rPr lang="en-US" sz="1200" dirty="0" err="1"/>
              <a:t>pertokoan</a:t>
            </a:r>
            <a:r>
              <a:rPr lang="en-US" sz="1200" dirty="0"/>
              <a:t> dan pasar </a:t>
            </a:r>
            <a:r>
              <a:rPr lang="en-US" sz="1200" dirty="0" err="1"/>
              <a:t>tradisional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500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Smart Infrastructure </a:t>
            </a:r>
            <a:r>
              <a:rPr lang="en-US" dirty="0" err="1"/>
              <a:t>Sarana</a:t>
            </a:r>
            <a:endParaRPr dirty="0"/>
          </a:p>
        </p:txBody>
      </p:sp>
      <p:pic>
        <p:nvPicPr>
          <p:cNvPr id="1104" name="Google Shape;1104;p39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990;p38">
            <a:extLst>
              <a:ext uri="{FF2B5EF4-FFF2-40B4-BE49-F238E27FC236}">
                <a16:creationId xmlns:a16="http://schemas.microsoft.com/office/drawing/2014/main" id="{80F4DDE5-2A3E-426F-9C55-21074AB31B1C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1031;p38">
            <a:extLst>
              <a:ext uri="{FF2B5EF4-FFF2-40B4-BE49-F238E27FC236}">
                <a16:creationId xmlns:a16="http://schemas.microsoft.com/office/drawing/2014/main" id="{F5EEECFC-ED7D-4934-B23F-E8AC6432E1F7}"/>
              </a:ext>
            </a:extLst>
          </p:cNvPr>
          <p:cNvSpPr txBox="1"/>
          <p:nvPr/>
        </p:nvSpPr>
        <p:spPr>
          <a:xfrm>
            <a:off x="2199123" y="4498986"/>
            <a:ext cx="1195956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Tinjauan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lang="en-US"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1032;p38">
            <a:extLst>
              <a:ext uri="{FF2B5EF4-FFF2-40B4-BE49-F238E27FC236}">
                <a16:creationId xmlns:a16="http://schemas.microsoft.com/office/drawing/2014/main" id="{DBA35553-93B1-42EC-B19C-5948C0442845}"/>
              </a:ext>
            </a:extLst>
          </p:cNvPr>
          <p:cNvSpPr/>
          <p:nvPr/>
        </p:nvSpPr>
        <p:spPr>
          <a:xfrm>
            <a:off x="2199965" y="4987051"/>
            <a:ext cx="1195956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1DC9483C-905F-4CCB-A79F-ADFADD269E8D}"/>
              </a:ext>
            </a:extLst>
          </p:cNvPr>
          <p:cNvSpPr txBox="1"/>
          <p:nvPr/>
        </p:nvSpPr>
        <p:spPr>
          <a:xfrm>
            <a:off x="3395922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Gambaran Umum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770;p34">
            <a:hlinkClick r:id="rId6" action="ppaction://hlinksldjump"/>
            <a:extLst>
              <a:ext uri="{FF2B5EF4-FFF2-40B4-BE49-F238E27FC236}">
                <a16:creationId xmlns:a16="http://schemas.microsoft.com/office/drawing/2014/main" id="{D2B711AD-4F33-483E-845F-CD949196DD80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771;p34">
            <a:hlinkClick r:id="rId7" action="ppaction://hlinksldjump"/>
            <a:extLst>
              <a:ext uri="{FF2B5EF4-FFF2-40B4-BE49-F238E27FC236}">
                <a16:creationId xmlns:a16="http://schemas.microsoft.com/office/drawing/2014/main" id="{92522FDC-8322-46C8-9E70-B666DB77F241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40ADB8CC-8274-4139-ADB1-2766DFC0AD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83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0E1E3701-1873-497F-8BD4-A466ED1D1AB3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E9946EDB-2E4A-40C8-8FA7-7CB239EB23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CD3439-304D-498C-BCB5-0BA0DE8A04D7}"/>
              </a:ext>
            </a:extLst>
          </p:cNvPr>
          <p:cNvSpPr/>
          <p:nvPr/>
        </p:nvSpPr>
        <p:spPr>
          <a:xfrm>
            <a:off x="713224" y="1217491"/>
            <a:ext cx="75683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dirty="0"/>
              <a:t>6.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kebudayaan</a:t>
            </a:r>
            <a:r>
              <a:rPr lang="en-US" dirty="0"/>
              <a:t> dan </a:t>
            </a:r>
            <a:r>
              <a:rPr lang="en-US" dirty="0" err="1"/>
              <a:t>rekreasi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kebudayaan</a:t>
            </a:r>
            <a:r>
              <a:rPr lang="en-US" dirty="0"/>
              <a:t> dan </a:t>
            </a:r>
            <a:r>
              <a:rPr lang="en-US" dirty="0" err="1"/>
              <a:t>rekreasi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kegiatan-kegiatan</a:t>
            </a:r>
            <a:r>
              <a:rPr lang="en-US" dirty="0"/>
              <a:t> </a:t>
            </a:r>
            <a:r>
              <a:rPr lang="en-US" dirty="0" err="1"/>
              <a:t>kebudayaan</a:t>
            </a:r>
            <a:r>
              <a:rPr lang="en-US" dirty="0"/>
              <a:t> dan </a:t>
            </a:r>
            <a:r>
              <a:rPr lang="en-US" dirty="0" err="1"/>
              <a:t>rekreasi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gedung</a:t>
            </a:r>
            <a:r>
              <a:rPr lang="en-US" dirty="0"/>
              <a:t> </a:t>
            </a:r>
            <a:r>
              <a:rPr lang="en-US" dirty="0" err="1"/>
              <a:t>kesenian</a:t>
            </a:r>
            <a:r>
              <a:rPr lang="en-US" dirty="0"/>
              <a:t>, </a:t>
            </a:r>
            <a:r>
              <a:rPr lang="en-US" dirty="0" err="1"/>
              <a:t>gedung</a:t>
            </a:r>
            <a:r>
              <a:rPr lang="en-US" dirty="0"/>
              <a:t> </a:t>
            </a:r>
            <a:r>
              <a:rPr lang="en-US" dirty="0" err="1"/>
              <a:t>serba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dan   lain   </a:t>
            </a:r>
            <a:r>
              <a:rPr lang="en-US" dirty="0" err="1"/>
              <a:t>sejenisnya</a:t>
            </a:r>
            <a:r>
              <a:rPr lang="en-US" dirty="0"/>
              <a:t> yang   </a:t>
            </a:r>
            <a:r>
              <a:rPr lang="en-US" dirty="0" err="1"/>
              <a:t>berfungsi</a:t>
            </a:r>
            <a:r>
              <a:rPr lang="en-US" dirty="0"/>
              <a:t>   </a:t>
            </a:r>
            <a:r>
              <a:rPr lang="en-US" dirty="0" err="1"/>
              <a:t>untuk</a:t>
            </a:r>
            <a:r>
              <a:rPr lang="en-US" dirty="0"/>
              <a:t>  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psikologi</a:t>
            </a:r>
            <a:r>
              <a:rPr lang="en-US" dirty="0"/>
              <a:t> pada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apresiasi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7.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, </a:t>
            </a:r>
            <a:r>
              <a:rPr lang="en-US" dirty="0" err="1"/>
              <a:t>taman</a:t>
            </a:r>
            <a:r>
              <a:rPr lang="en-US" dirty="0"/>
              <a:t>, dan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olahraga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Sarana</a:t>
            </a:r>
            <a:r>
              <a:rPr lang="en-US" dirty="0"/>
              <a:t> yang  </a:t>
            </a:r>
            <a:r>
              <a:rPr lang="en-US" dirty="0" err="1"/>
              <a:t>memiliki</a:t>
            </a:r>
            <a:r>
              <a:rPr lang="en-US" dirty="0"/>
              <a:t>  </a:t>
            </a:r>
            <a:r>
              <a:rPr lang="en-US" dirty="0" err="1"/>
              <a:t>fungsi</a:t>
            </a:r>
            <a:r>
              <a:rPr lang="en-US" dirty="0"/>
              <a:t>   </a:t>
            </a:r>
            <a:r>
              <a:rPr lang="en-US" dirty="0" err="1"/>
              <a:t>sebagai</a:t>
            </a:r>
            <a:r>
              <a:rPr lang="en-US" dirty="0"/>
              <a:t>  </a:t>
            </a:r>
            <a:r>
              <a:rPr lang="en-US" dirty="0" err="1"/>
              <a:t>ruang</a:t>
            </a:r>
            <a:r>
              <a:rPr lang="en-US" dirty="0"/>
              <a:t>  </a:t>
            </a:r>
            <a:r>
              <a:rPr lang="en-US" dirty="0" err="1"/>
              <a:t>rekreasi</a:t>
            </a:r>
            <a:r>
              <a:rPr lang="en-US" dirty="0"/>
              <a:t>  </a:t>
            </a:r>
            <a:r>
              <a:rPr lang="en-US" dirty="0" err="1"/>
              <a:t>atau</a:t>
            </a:r>
            <a:r>
              <a:rPr lang="en-US" dirty="0"/>
              <a:t>  </a:t>
            </a:r>
            <a:r>
              <a:rPr lang="en-US" dirty="0" err="1"/>
              <a:t>taman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ruang</a:t>
            </a:r>
            <a:r>
              <a:rPr lang="en-US" dirty="0"/>
              <a:t>  </a:t>
            </a:r>
            <a:r>
              <a:rPr lang="en-US" dirty="0" err="1"/>
              <a:t>lingkup</a:t>
            </a:r>
            <a:r>
              <a:rPr lang="en-US" dirty="0"/>
              <a:t>  </a:t>
            </a:r>
            <a:r>
              <a:rPr lang="en-US" dirty="0" err="1"/>
              <a:t>perkotaan</a:t>
            </a:r>
            <a:r>
              <a:rPr lang="en-US" dirty="0"/>
              <a:t>. </a:t>
            </a:r>
            <a:r>
              <a:rPr lang="en-US" dirty="0" err="1"/>
              <a:t>Lapangan</a:t>
            </a:r>
            <a:r>
              <a:rPr lang="en-US" dirty="0"/>
              <a:t>  </a:t>
            </a:r>
            <a:r>
              <a:rPr lang="en-US" dirty="0" err="1"/>
              <a:t>olahraga</a:t>
            </a:r>
            <a:r>
              <a:rPr lang="en-US" dirty="0"/>
              <a:t>  juga  </a:t>
            </a:r>
            <a:r>
              <a:rPr lang="en-US" dirty="0" err="1"/>
              <a:t>memberikan</a:t>
            </a:r>
            <a:r>
              <a:rPr lang="en-US" dirty="0"/>
              <a:t>  </a:t>
            </a:r>
            <a:r>
              <a:rPr lang="en-US" dirty="0" err="1"/>
              <a:t>kesegaran</a:t>
            </a:r>
            <a:r>
              <a:rPr lang="en-US" dirty="0"/>
              <a:t>  pada 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 </a:t>
            </a:r>
            <a:r>
              <a:rPr lang="en-US" dirty="0" err="1"/>
              <a:t>dapat</a:t>
            </a:r>
            <a:r>
              <a:rPr lang="en-US" dirty="0"/>
              <a:t>  juga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Terbuka </a:t>
            </a:r>
            <a:r>
              <a:rPr lang="en-US" dirty="0" err="1"/>
              <a:t>Hijau</a:t>
            </a:r>
            <a:r>
              <a:rPr lang="en-US" dirty="0"/>
              <a:t> (RTH)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i="1" dirty="0"/>
              <a:t>smart infrastructure</a:t>
            </a:r>
            <a:r>
              <a:rPr lang="en-US" dirty="0"/>
              <a:t> </a:t>
            </a:r>
            <a:r>
              <a:rPr lang="en-US" dirty="0" err="1"/>
              <a:t>diperkotaan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Penyediaan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 </a:t>
            </a:r>
            <a:r>
              <a:rPr lang="en-US" dirty="0" err="1"/>
              <a:t>sangat</a:t>
            </a:r>
            <a:r>
              <a:rPr lang="en-US" dirty="0"/>
              <a:t> 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penyeimbang</a:t>
            </a:r>
            <a:r>
              <a:rPr lang="en-US" dirty="0"/>
              <a:t> </a:t>
            </a:r>
            <a:r>
              <a:rPr lang="en-US" dirty="0" err="1"/>
              <a:t>ekologis</a:t>
            </a:r>
            <a:r>
              <a:rPr lang="en-US" dirty="0"/>
              <a:t> dan </a:t>
            </a:r>
            <a:r>
              <a:rPr lang="en-US" dirty="0" err="1"/>
              <a:t>penyangga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perkotaan</a:t>
            </a:r>
            <a:r>
              <a:rPr lang="en-US" dirty="0"/>
              <a:t>.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dikaji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olahraga</a:t>
            </a:r>
            <a:r>
              <a:rPr lang="en-US" dirty="0"/>
              <a:t> dan </a:t>
            </a:r>
            <a:r>
              <a:rPr lang="en-US" dirty="0" err="1"/>
              <a:t>Ruang</a:t>
            </a:r>
            <a:r>
              <a:rPr lang="en-US" dirty="0"/>
              <a:t> Terbuka </a:t>
            </a:r>
            <a:r>
              <a:rPr lang="en-US" dirty="0" err="1"/>
              <a:t>Hijau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dibandar</a:t>
            </a:r>
            <a:r>
              <a:rPr lang="en-US" dirty="0"/>
              <a:t> </a:t>
            </a:r>
            <a:r>
              <a:rPr lang="en-US" dirty="0" err="1"/>
              <a:t>lampung</a:t>
            </a:r>
            <a:r>
              <a:rPr lang="en-US" dirty="0"/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126519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Preseden</a:t>
            </a:r>
            <a:r>
              <a:rPr lang="en-US" sz="2400" dirty="0"/>
              <a:t> Smart Infrastructure </a:t>
            </a:r>
            <a:r>
              <a:rPr lang="en-US" sz="2400" dirty="0" err="1"/>
              <a:t>Sarana</a:t>
            </a:r>
            <a:endParaRPr sz="2400" dirty="0"/>
          </a:p>
        </p:txBody>
      </p:sp>
      <p:pic>
        <p:nvPicPr>
          <p:cNvPr id="1104" name="Google Shape;1104;p39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990;p38">
            <a:extLst>
              <a:ext uri="{FF2B5EF4-FFF2-40B4-BE49-F238E27FC236}">
                <a16:creationId xmlns:a16="http://schemas.microsoft.com/office/drawing/2014/main" id="{80F4DDE5-2A3E-426F-9C55-21074AB31B1C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1031;p38">
            <a:extLst>
              <a:ext uri="{FF2B5EF4-FFF2-40B4-BE49-F238E27FC236}">
                <a16:creationId xmlns:a16="http://schemas.microsoft.com/office/drawing/2014/main" id="{F5EEECFC-ED7D-4934-B23F-E8AC6432E1F7}"/>
              </a:ext>
            </a:extLst>
          </p:cNvPr>
          <p:cNvSpPr txBox="1"/>
          <p:nvPr/>
        </p:nvSpPr>
        <p:spPr>
          <a:xfrm>
            <a:off x="2199123" y="4498986"/>
            <a:ext cx="1195956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Tinjauan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lang="en-US"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1032;p38">
            <a:extLst>
              <a:ext uri="{FF2B5EF4-FFF2-40B4-BE49-F238E27FC236}">
                <a16:creationId xmlns:a16="http://schemas.microsoft.com/office/drawing/2014/main" id="{DBA35553-93B1-42EC-B19C-5948C0442845}"/>
              </a:ext>
            </a:extLst>
          </p:cNvPr>
          <p:cNvSpPr/>
          <p:nvPr/>
        </p:nvSpPr>
        <p:spPr>
          <a:xfrm>
            <a:off x="2199965" y="4987051"/>
            <a:ext cx="1195956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1DC9483C-905F-4CCB-A79F-ADFADD269E8D}"/>
              </a:ext>
            </a:extLst>
          </p:cNvPr>
          <p:cNvSpPr txBox="1"/>
          <p:nvPr/>
        </p:nvSpPr>
        <p:spPr>
          <a:xfrm>
            <a:off x="3395922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Gambaran Umum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770;p34">
            <a:hlinkClick r:id="rId6" action="ppaction://hlinksldjump"/>
            <a:extLst>
              <a:ext uri="{FF2B5EF4-FFF2-40B4-BE49-F238E27FC236}">
                <a16:creationId xmlns:a16="http://schemas.microsoft.com/office/drawing/2014/main" id="{D2B711AD-4F33-483E-845F-CD949196DD80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771;p34">
            <a:hlinkClick r:id="rId7" action="ppaction://hlinksldjump"/>
            <a:extLst>
              <a:ext uri="{FF2B5EF4-FFF2-40B4-BE49-F238E27FC236}">
                <a16:creationId xmlns:a16="http://schemas.microsoft.com/office/drawing/2014/main" id="{92522FDC-8322-46C8-9E70-B666DB77F241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40ADB8CC-8274-4139-ADB1-2766DFC0AD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83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0E1E3701-1873-497F-8BD4-A466ED1D1AB3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E9946EDB-2E4A-40C8-8FA7-7CB239EB23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CD3439-304D-498C-BCB5-0BA0DE8A04D7}"/>
              </a:ext>
            </a:extLst>
          </p:cNvPr>
          <p:cNvSpPr/>
          <p:nvPr/>
        </p:nvSpPr>
        <p:spPr>
          <a:xfrm>
            <a:off x="713224" y="922444"/>
            <a:ext cx="75683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dirty="0"/>
              <a:t>Di </a:t>
            </a:r>
            <a:r>
              <a:rPr lang="en-US" dirty="0" err="1"/>
              <a:t>seluruh</a:t>
            </a:r>
            <a:r>
              <a:rPr lang="en-US" dirty="0"/>
              <a:t> dunia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wilayah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i="1" dirty="0"/>
              <a:t>smart infrastructure</a:t>
            </a:r>
            <a:r>
              <a:rPr lang="en-US" dirty="0"/>
              <a:t> pada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/>
              <a:t>1. </a:t>
            </a:r>
            <a:r>
              <a:rPr lang="en-US" dirty="0" err="1"/>
              <a:t>Preseden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 dan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Gedung KPK </a:t>
            </a:r>
            <a:r>
              <a:rPr lang="en-US" dirty="0" err="1"/>
              <a:t>berlokasi</a:t>
            </a:r>
            <a:r>
              <a:rPr lang="en-US" dirty="0"/>
              <a:t> di Jakarta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smart building dan secure building. Gedung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menjadi</a:t>
            </a:r>
            <a:r>
              <a:rPr lang="en-US" dirty="0"/>
              <a:t> Green building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setetes</a:t>
            </a:r>
            <a:r>
              <a:rPr lang="en-US" dirty="0"/>
              <a:t> pun air </a:t>
            </a:r>
            <a:r>
              <a:rPr lang="en-US" dirty="0" err="1"/>
              <a:t>hujan</a:t>
            </a:r>
            <a:r>
              <a:rPr lang="en-US" dirty="0"/>
              <a:t> yang </a:t>
            </a:r>
            <a:r>
              <a:rPr lang="en-US" dirty="0" err="1"/>
              <a:t>mengalir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lingkungannya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resapan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'flushing' toilet dan </a:t>
            </a:r>
            <a:r>
              <a:rPr lang="en-US" dirty="0" err="1"/>
              <a:t>menyiram</a:t>
            </a:r>
            <a:r>
              <a:rPr lang="en-US" dirty="0"/>
              <a:t> </a:t>
            </a:r>
            <a:r>
              <a:rPr lang="en-US" dirty="0" err="1"/>
              <a:t>tanaman</a:t>
            </a:r>
            <a:r>
              <a:rPr lang="en-US" dirty="0"/>
              <a:t> di KPK. Gedung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i="1" dirty="0"/>
              <a:t>central control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 AC dan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just"/>
            <a:r>
              <a:rPr lang="en-US" dirty="0"/>
              <a:t>2. </a:t>
            </a:r>
            <a:r>
              <a:rPr lang="en-US" dirty="0" err="1"/>
              <a:t>Sarana</a:t>
            </a:r>
            <a:r>
              <a:rPr lang="en-US" dirty="0"/>
              <a:t> Pendidikan dan </a:t>
            </a:r>
            <a:r>
              <a:rPr lang="en-US" dirty="0" err="1"/>
              <a:t>pembelajaran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Gedung </a:t>
            </a:r>
            <a:r>
              <a:rPr lang="en-US" dirty="0" err="1"/>
              <a:t>Sekolah</a:t>
            </a:r>
            <a:r>
              <a:rPr lang="en-US" dirty="0"/>
              <a:t> BPK </a:t>
            </a:r>
            <a:r>
              <a:rPr lang="en-US" dirty="0" err="1"/>
              <a:t>Penabur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TK, SD, SMP, </a:t>
            </a:r>
            <a:r>
              <a:rPr lang="en-US" dirty="0" err="1"/>
              <a:t>hingga</a:t>
            </a:r>
            <a:r>
              <a:rPr lang="en-US" dirty="0"/>
              <a:t> SMA yang </a:t>
            </a:r>
            <a:r>
              <a:rPr lang="en-US" dirty="0" err="1"/>
              <a:t>berlokasi</a:t>
            </a:r>
            <a:r>
              <a:rPr lang="en-US" dirty="0"/>
              <a:t> di Bekasi </a:t>
            </a:r>
            <a:r>
              <a:rPr lang="en-US" dirty="0" err="1"/>
              <a:t>Konsepnya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yang informal dan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pasif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sustainable building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matahari</a:t>
            </a:r>
            <a:r>
              <a:rPr lang="en-US" dirty="0"/>
              <a:t> yang </a:t>
            </a:r>
            <a:r>
              <a:rPr lang="en-US" dirty="0" err="1"/>
              <a:t>melimpah</a:t>
            </a:r>
            <a:r>
              <a:rPr lang="en-US" dirty="0"/>
              <a:t> dan </a:t>
            </a:r>
            <a:r>
              <a:rPr lang="en-US" dirty="0" err="1"/>
              <a:t>penghawaan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yang optimal di </a:t>
            </a:r>
            <a:r>
              <a:rPr lang="en-US" dirty="0" err="1"/>
              <a:t>keenam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</a:t>
            </a:r>
            <a:r>
              <a:rPr lang="en-US" dirty="0" err="1"/>
              <a:t>koridornya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36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Preseden</a:t>
            </a:r>
            <a:r>
              <a:rPr lang="en-US" sz="2400" dirty="0"/>
              <a:t> Smart Infrastructure </a:t>
            </a:r>
            <a:r>
              <a:rPr lang="en-US" sz="2400" dirty="0" err="1"/>
              <a:t>Sarana</a:t>
            </a:r>
            <a:endParaRPr sz="2400" dirty="0"/>
          </a:p>
        </p:txBody>
      </p:sp>
      <p:pic>
        <p:nvPicPr>
          <p:cNvPr id="1104" name="Google Shape;1104;p39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990;p38">
            <a:extLst>
              <a:ext uri="{FF2B5EF4-FFF2-40B4-BE49-F238E27FC236}">
                <a16:creationId xmlns:a16="http://schemas.microsoft.com/office/drawing/2014/main" id="{80F4DDE5-2A3E-426F-9C55-21074AB31B1C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1031;p38">
            <a:extLst>
              <a:ext uri="{FF2B5EF4-FFF2-40B4-BE49-F238E27FC236}">
                <a16:creationId xmlns:a16="http://schemas.microsoft.com/office/drawing/2014/main" id="{F5EEECFC-ED7D-4934-B23F-E8AC6432E1F7}"/>
              </a:ext>
            </a:extLst>
          </p:cNvPr>
          <p:cNvSpPr txBox="1"/>
          <p:nvPr/>
        </p:nvSpPr>
        <p:spPr>
          <a:xfrm>
            <a:off x="2199123" y="4498986"/>
            <a:ext cx="1195956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Tinjauan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lang="en-US"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1032;p38">
            <a:extLst>
              <a:ext uri="{FF2B5EF4-FFF2-40B4-BE49-F238E27FC236}">
                <a16:creationId xmlns:a16="http://schemas.microsoft.com/office/drawing/2014/main" id="{DBA35553-93B1-42EC-B19C-5948C0442845}"/>
              </a:ext>
            </a:extLst>
          </p:cNvPr>
          <p:cNvSpPr/>
          <p:nvPr/>
        </p:nvSpPr>
        <p:spPr>
          <a:xfrm>
            <a:off x="2199965" y="4987051"/>
            <a:ext cx="1195956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1DC9483C-905F-4CCB-A79F-ADFADD269E8D}"/>
              </a:ext>
            </a:extLst>
          </p:cNvPr>
          <p:cNvSpPr txBox="1"/>
          <p:nvPr/>
        </p:nvSpPr>
        <p:spPr>
          <a:xfrm>
            <a:off x="3395922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Gambaran Umum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770;p34">
            <a:hlinkClick r:id="rId6" action="ppaction://hlinksldjump"/>
            <a:extLst>
              <a:ext uri="{FF2B5EF4-FFF2-40B4-BE49-F238E27FC236}">
                <a16:creationId xmlns:a16="http://schemas.microsoft.com/office/drawing/2014/main" id="{D2B711AD-4F33-483E-845F-CD949196DD80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771;p34">
            <a:hlinkClick r:id="rId7" action="ppaction://hlinksldjump"/>
            <a:extLst>
              <a:ext uri="{FF2B5EF4-FFF2-40B4-BE49-F238E27FC236}">
                <a16:creationId xmlns:a16="http://schemas.microsoft.com/office/drawing/2014/main" id="{92522FDC-8322-46C8-9E70-B666DB77F241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40ADB8CC-8274-4139-ADB1-2766DFC0AD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83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0E1E3701-1873-497F-8BD4-A466ED1D1AB3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E9946EDB-2E4A-40C8-8FA7-7CB239EB23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CD3439-304D-498C-BCB5-0BA0DE8A04D7}"/>
              </a:ext>
            </a:extLst>
          </p:cNvPr>
          <p:cNvSpPr/>
          <p:nvPr/>
        </p:nvSpPr>
        <p:spPr>
          <a:xfrm>
            <a:off x="736281" y="1029275"/>
            <a:ext cx="756833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200" dirty="0"/>
              <a:t>3. </a:t>
            </a:r>
            <a:r>
              <a:rPr lang="en-US" sz="1200" dirty="0" err="1"/>
              <a:t>Sarana</a:t>
            </a:r>
            <a:r>
              <a:rPr lang="en-US" sz="1200" dirty="0"/>
              <a:t> </a:t>
            </a:r>
            <a:r>
              <a:rPr lang="en-US" sz="1200" dirty="0" err="1"/>
              <a:t>kesehatan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RS </a:t>
            </a:r>
            <a:r>
              <a:rPr lang="en-US" dirty="0" err="1"/>
              <a:t>Pondok</a:t>
            </a:r>
            <a:r>
              <a:rPr lang="en-US" dirty="0"/>
              <a:t> Indah </a:t>
            </a:r>
            <a:r>
              <a:rPr lang="en-US" dirty="0" err="1"/>
              <a:t>Bintaro</a:t>
            </a:r>
            <a:r>
              <a:rPr lang="en-US" dirty="0"/>
              <a:t> Jaya </a:t>
            </a:r>
            <a:r>
              <a:rPr lang="en-US" dirty="0" err="1"/>
              <a:t>berlokasi</a:t>
            </a:r>
            <a:r>
              <a:rPr lang="en-US" dirty="0"/>
              <a:t> di Kota Tangerang Selatan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mengedepankan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i="1" dirty="0"/>
              <a:t>green and homey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kaca</a:t>
            </a:r>
            <a:r>
              <a:rPr lang="en-US" dirty="0"/>
              <a:t> demi </a:t>
            </a:r>
            <a:r>
              <a:rPr lang="en-US" dirty="0" err="1"/>
              <a:t>penghematan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mengadopsi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i="1" dirty="0"/>
              <a:t>sustainable sites</a:t>
            </a:r>
            <a:r>
              <a:rPr lang="en-US" dirty="0"/>
              <a:t> initiative (SITES)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lanskap</a:t>
            </a:r>
            <a:r>
              <a:rPr lang="en-US" dirty="0"/>
              <a:t> area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hijau</a:t>
            </a:r>
            <a:r>
              <a:rPr lang="en-US" dirty="0"/>
              <a:t>.</a:t>
            </a:r>
          </a:p>
          <a:p>
            <a:pPr lvl="0" algn="just"/>
            <a:r>
              <a:rPr lang="en-US" sz="1200" dirty="0"/>
              <a:t>4. </a:t>
            </a:r>
            <a:r>
              <a:rPr lang="en-US" sz="1200" dirty="0" err="1"/>
              <a:t>Sarana</a:t>
            </a:r>
            <a:r>
              <a:rPr lang="en-US" sz="1200" dirty="0"/>
              <a:t> </a:t>
            </a:r>
            <a:r>
              <a:rPr lang="en-US" sz="1200" dirty="0" err="1"/>
              <a:t>peribadatan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Masjid </a:t>
            </a:r>
            <a:r>
              <a:rPr lang="en-US" sz="1200" dirty="0" err="1"/>
              <a:t>Shenzen</a:t>
            </a:r>
            <a:r>
              <a:rPr lang="en-US" sz="1200" dirty="0"/>
              <a:t> di China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mengaplikasikan</a:t>
            </a:r>
            <a:r>
              <a:rPr lang="en-US" sz="1200" dirty="0"/>
              <a:t> </a:t>
            </a:r>
            <a:r>
              <a:rPr lang="en-US" sz="1200" dirty="0" err="1"/>
              <a:t>teknologi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memasang</a:t>
            </a:r>
            <a:r>
              <a:rPr lang="en-US" sz="1200" dirty="0"/>
              <a:t> panel-panel </a:t>
            </a:r>
            <a:r>
              <a:rPr lang="en-US" sz="1200" dirty="0" err="1"/>
              <a:t>surya</a:t>
            </a:r>
            <a:r>
              <a:rPr lang="en-US" sz="1200" dirty="0"/>
              <a:t> yang </a:t>
            </a:r>
            <a:r>
              <a:rPr lang="en-US" sz="1200" dirty="0" err="1"/>
              <a:t>dipasang</a:t>
            </a:r>
            <a:r>
              <a:rPr lang="en-US" sz="1200" dirty="0"/>
              <a:t> pada </a:t>
            </a:r>
            <a:r>
              <a:rPr lang="en-US" sz="1200" dirty="0" err="1"/>
              <a:t>bagian</a:t>
            </a:r>
            <a:r>
              <a:rPr lang="en-US" sz="1200" dirty="0"/>
              <a:t> </a:t>
            </a:r>
            <a:r>
              <a:rPr lang="en-US" sz="1200" dirty="0" err="1"/>
              <a:t>atas</a:t>
            </a:r>
            <a:r>
              <a:rPr lang="en-US" sz="1200" dirty="0"/>
              <a:t> masjid, dan </a:t>
            </a:r>
            <a:r>
              <a:rPr lang="en-US" sz="1200" dirty="0" err="1"/>
              <a:t>dimanfaatkan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menghemat</a:t>
            </a:r>
            <a:r>
              <a:rPr lang="en-US" sz="1200" dirty="0"/>
              <a:t> </a:t>
            </a:r>
            <a:r>
              <a:rPr lang="en-US" sz="1200" dirty="0" err="1"/>
              <a:t>energi</a:t>
            </a:r>
            <a:r>
              <a:rPr lang="en-US" sz="1200" dirty="0"/>
              <a:t> dan </a:t>
            </a:r>
            <a:r>
              <a:rPr lang="en-US" sz="1200" dirty="0" err="1"/>
              <a:t>menghangatkan</a:t>
            </a:r>
            <a:r>
              <a:rPr lang="en-US" sz="1200" dirty="0"/>
              <a:t> air. </a:t>
            </a:r>
            <a:r>
              <a:rPr lang="en-US" sz="1200" dirty="0" err="1"/>
              <a:t>Teknologi</a:t>
            </a:r>
            <a:r>
              <a:rPr lang="en-US" sz="1200" dirty="0"/>
              <a:t> juga </a:t>
            </a:r>
            <a:r>
              <a:rPr lang="en-US" sz="1200" dirty="0" err="1"/>
              <a:t>diaplikasikan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mendaur</a:t>
            </a:r>
            <a:r>
              <a:rPr lang="en-US" sz="1200" dirty="0"/>
              <a:t> </a:t>
            </a:r>
            <a:r>
              <a:rPr lang="en-US" sz="1200" dirty="0" err="1"/>
              <a:t>ulang</a:t>
            </a:r>
            <a:r>
              <a:rPr lang="en-US" sz="1200" dirty="0"/>
              <a:t> air </a:t>
            </a:r>
            <a:r>
              <a:rPr lang="en-US" sz="1200" dirty="0" err="1"/>
              <a:t>hujan</a:t>
            </a:r>
            <a:r>
              <a:rPr lang="en-US" sz="1200" dirty="0"/>
              <a:t>. Masjid </a:t>
            </a:r>
            <a:r>
              <a:rPr lang="en-US" sz="1200" dirty="0" err="1"/>
              <a:t>ini</a:t>
            </a:r>
            <a:r>
              <a:rPr lang="en-US" sz="1200" dirty="0"/>
              <a:t> juga </a:t>
            </a:r>
            <a:r>
              <a:rPr lang="en-US" sz="1200" dirty="0" err="1"/>
              <a:t>memasang</a:t>
            </a:r>
            <a:r>
              <a:rPr lang="en-US" sz="1200" dirty="0"/>
              <a:t> </a:t>
            </a:r>
            <a:r>
              <a:rPr lang="en-US" sz="1200" dirty="0" err="1"/>
              <a:t>kode</a:t>
            </a:r>
            <a:r>
              <a:rPr lang="en-US" sz="1200" dirty="0"/>
              <a:t> matrix di </a:t>
            </a:r>
            <a:r>
              <a:rPr lang="en-US" sz="1200" dirty="0" err="1"/>
              <a:t>atas</a:t>
            </a:r>
            <a:r>
              <a:rPr lang="en-US" sz="1200" dirty="0"/>
              <a:t> </a:t>
            </a:r>
            <a:r>
              <a:rPr lang="en-US" sz="1200" dirty="0" err="1"/>
              <a:t>kotak</a:t>
            </a:r>
            <a:r>
              <a:rPr lang="en-US" sz="1200" dirty="0"/>
              <a:t> </a:t>
            </a:r>
            <a:r>
              <a:rPr lang="en-US" sz="1200" dirty="0" err="1"/>
              <a:t>amalnya</a:t>
            </a:r>
            <a:r>
              <a:rPr lang="en-US" sz="1200" dirty="0"/>
              <a:t> </a:t>
            </a:r>
            <a:r>
              <a:rPr lang="en-US" sz="1200" dirty="0" err="1"/>
              <a:t>guna</a:t>
            </a:r>
            <a:r>
              <a:rPr lang="en-US" sz="1200" dirty="0"/>
              <a:t> </a:t>
            </a:r>
            <a:r>
              <a:rPr lang="en-US" sz="1200" dirty="0" err="1"/>
              <a:t>memindai</a:t>
            </a:r>
            <a:r>
              <a:rPr lang="en-US" sz="1200" dirty="0"/>
              <a:t> </a:t>
            </a:r>
            <a:r>
              <a:rPr lang="en-US" sz="1200" dirty="0" err="1"/>
              <a:t>kode</a:t>
            </a:r>
            <a:r>
              <a:rPr lang="en-US" sz="1200" dirty="0"/>
              <a:t> barcode di </a:t>
            </a:r>
            <a:r>
              <a:rPr lang="en-US" sz="1200" dirty="0" err="1"/>
              <a:t>atasnya</a:t>
            </a:r>
            <a:r>
              <a:rPr lang="en-US" sz="1200" dirty="0"/>
              <a:t> agar </a:t>
            </a:r>
            <a:r>
              <a:rPr lang="en-US" sz="1200" dirty="0" err="1"/>
              <a:t>infaq</a:t>
            </a:r>
            <a:r>
              <a:rPr lang="en-US" sz="1200" dirty="0"/>
              <a:t> dan </a:t>
            </a:r>
            <a:r>
              <a:rPr lang="en-US" sz="1200" dirty="0" err="1"/>
              <a:t>shodaqoh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langsung</a:t>
            </a:r>
            <a:r>
              <a:rPr lang="en-US" sz="1200" dirty="0"/>
              <a:t> </a:t>
            </a:r>
            <a:r>
              <a:rPr lang="en-US" sz="1200" dirty="0" err="1"/>
              <a:t>terpotong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akun</a:t>
            </a:r>
            <a:r>
              <a:rPr lang="en-US" sz="1200" dirty="0"/>
              <a:t> </a:t>
            </a:r>
            <a:r>
              <a:rPr lang="en-US" sz="1200" dirty="0" err="1"/>
              <a:t>jamaah</a:t>
            </a:r>
            <a:r>
              <a:rPr lang="en-US" sz="1200" dirty="0"/>
              <a:t> dan </a:t>
            </a:r>
            <a:r>
              <a:rPr lang="en-US" sz="1200" dirty="0" err="1"/>
              <a:t>otomatis</a:t>
            </a:r>
            <a:r>
              <a:rPr lang="en-US" sz="1200" dirty="0"/>
              <a:t> </a:t>
            </a:r>
            <a:r>
              <a:rPr lang="en-US" sz="1200" dirty="0" err="1"/>
              <a:t>masuk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rekening</a:t>
            </a:r>
            <a:r>
              <a:rPr lang="en-US" sz="1200" dirty="0"/>
              <a:t> masjid.</a:t>
            </a:r>
          </a:p>
          <a:p>
            <a:pPr lvl="0" algn="just"/>
            <a:r>
              <a:rPr lang="en-US" sz="1200" dirty="0"/>
              <a:t>5. </a:t>
            </a:r>
            <a:r>
              <a:rPr lang="en-US" sz="1200" dirty="0" err="1"/>
              <a:t>Sarana</a:t>
            </a:r>
            <a:r>
              <a:rPr lang="en-US" sz="1200" dirty="0"/>
              <a:t> </a:t>
            </a:r>
            <a:r>
              <a:rPr lang="en-US" sz="1200" dirty="0" err="1"/>
              <a:t>perdagangan</a:t>
            </a:r>
            <a:r>
              <a:rPr lang="en-US" sz="1200" dirty="0"/>
              <a:t> dan </a:t>
            </a:r>
            <a:r>
              <a:rPr lang="en-US" sz="1200" dirty="0" err="1"/>
              <a:t>niaga</a:t>
            </a:r>
            <a:endParaRPr lang="en-US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Gedung Pacific Place </a:t>
            </a:r>
            <a:r>
              <a:rPr lang="en-US" sz="1200" dirty="0" err="1"/>
              <a:t>berlokasi</a:t>
            </a:r>
            <a:r>
              <a:rPr lang="en-US" sz="1200" dirty="0"/>
              <a:t> di Jakarta </a:t>
            </a:r>
            <a:r>
              <a:rPr lang="en-US" sz="1200" dirty="0" err="1"/>
              <a:t>selatan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pusat</a:t>
            </a:r>
            <a:r>
              <a:rPr lang="en-US" sz="1200" dirty="0"/>
              <a:t> </a:t>
            </a:r>
            <a:r>
              <a:rPr lang="en-US" sz="1200" dirty="0" err="1"/>
              <a:t>perbelanjaan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yang </a:t>
            </a:r>
            <a:r>
              <a:rPr lang="en-US" sz="1200" dirty="0" err="1"/>
              <a:t>meraih</a:t>
            </a:r>
            <a:r>
              <a:rPr lang="en-US" sz="1200" dirty="0"/>
              <a:t> </a:t>
            </a:r>
            <a:r>
              <a:rPr lang="en-US" sz="1200" dirty="0" err="1"/>
              <a:t>Greenship</a:t>
            </a:r>
            <a:r>
              <a:rPr lang="en-US" sz="1200" dirty="0"/>
              <a:t> EB Platinum oleh Green Building Council Indonesia (GBCI). Gedung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konsep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recycle, reschedule, readjust, dan replacing demi </a:t>
            </a:r>
            <a:r>
              <a:rPr lang="en-US" sz="1200" dirty="0" err="1"/>
              <a:t>tercipta</a:t>
            </a:r>
            <a:r>
              <a:rPr lang="en-US" sz="1200" dirty="0"/>
              <a:t> </a:t>
            </a:r>
            <a:r>
              <a:rPr lang="en-US" sz="1200" dirty="0" err="1"/>
              <a:t>keseimbangan</a:t>
            </a:r>
            <a:r>
              <a:rPr lang="en-US" sz="1200" dirty="0"/>
              <a:t> </a:t>
            </a:r>
            <a:r>
              <a:rPr lang="en-US" sz="1200" dirty="0" err="1"/>
              <a:t>ekosistem</a:t>
            </a:r>
            <a:r>
              <a:rPr lang="en-US" sz="1200" dirty="0"/>
              <a:t> </a:t>
            </a:r>
            <a:r>
              <a:rPr lang="en-US" sz="1200" dirty="0" err="1"/>
              <a:t>lingkungan</a:t>
            </a:r>
            <a:r>
              <a:rPr lang="en-US" sz="1200" dirty="0"/>
              <a:t>.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contoh</a:t>
            </a:r>
            <a:r>
              <a:rPr lang="en-US" sz="1200" dirty="0"/>
              <a:t>, </a:t>
            </a:r>
            <a:r>
              <a:rPr lang="en-US" sz="1200" dirty="0" err="1"/>
              <a:t>gedung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menerapkan</a:t>
            </a:r>
            <a:r>
              <a:rPr lang="en-US" sz="1200" dirty="0"/>
              <a:t> reschedule </a:t>
            </a:r>
            <a:r>
              <a:rPr lang="en-US" sz="1200" dirty="0" err="1"/>
              <a:t>penggunaan</a:t>
            </a:r>
            <a:r>
              <a:rPr lang="en-US" sz="1200" dirty="0"/>
              <a:t> </a:t>
            </a:r>
            <a:r>
              <a:rPr lang="en-US" sz="1200" dirty="0" err="1"/>
              <a:t>listrik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mengulur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selama</a:t>
            </a:r>
            <a:r>
              <a:rPr lang="en-US" sz="1200" dirty="0"/>
              <a:t> 10 </a:t>
            </a:r>
            <a:r>
              <a:rPr lang="en-US" sz="1200" dirty="0" err="1"/>
              <a:t>menit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jadwal</a:t>
            </a:r>
            <a:r>
              <a:rPr lang="en-US" sz="1200" dirty="0"/>
              <a:t>. Pada </a:t>
            </a:r>
            <a:r>
              <a:rPr lang="en-US" sz="1200" dirty="0" err="1"/>
              <a:t>penggunaan</a:t>
            </a:r>
            <a:r>
              <a:rPr lang="en-US" sz="1200" dirty="0"/>
              <a:t> AC,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derajat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biasanya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800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Preseden</a:t>
            </a:r>
            <a:r>
              <a:rPr lang="en-US" sz="2400" dirty="0"/>
              <a:t> Smart Infrastructure </a:t>
            </a:r>
            <a:r>
              <a:rPr lang="en-US" sz="2400" dirty="0" err="1"/>
              <a:t>Sarana</a:t>
            </a:r>
            <a:endParaRPr sz="2400" dirty="0"/>
          </a:p>
        </p:txBody>
      </p:sp>
      <p:pic>
        <p:nvPicPr>
          <p:cNvPr id="1104" name="Google Shape;1104;p39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990;p38">
            <a:extLst>
              <a:ext uri="{FF2B5EF4-FFF2-40B4-BE49-F238E27FC236}">
                <a16:creationId xmlns:a16="http://schemas.microsoft.com/office/drawing/2014/main" id="{80F4DDE5-2A3E-426F-9C55-21074AB31B1C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1031;p38">
            <a:extLst>
              <a:ext uri="{FF2B5EF4-FFF2-40B4-BE49-F238E27FC236}">
                <a16:creationId xmlns:a16="http://schemas.microsoft.com/office/drawing/2014/main" id="{F5EEECFC-ED7D-4934-B23F-E8AC6432E1F7}"/>
              </a:ext>
            </a:extLst>
          </p:cNvPr>
          <p:cNvSpPr txBox="1"/>
          <p:nvPr/>
        </p:nvSpPr>
        <p:spPr>
          <a:xfrm>
            <a:off x="2199123" y="4498986"/>
            <a:ext cx="1195956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Tinjauan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lang="en-US"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1032;p38">
            <a:extLst>
              <a:ext uri="{FF2B5EF4-FFF2-40B4-BE49-F238E27FC236}">
                <a16:creationId xmlns:a16="http://schemas.microsoft.com/office/drawing/2014/main" id="{DBA35553-93B1-42EC-B19C-5948C0442845}"/>
              </a:ext>
            </a:extLst>
          </p:cNvPr>
          <p:cNvSpPr/>
          <p:nvPr/>
        </p:nvSpPr>
        <p:spPr>
          <a:xfrm>
            <a:off x="2199965" y="4987051"/>
            <a:ext cx="1195956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1DC9483C-905F-4CCB-A79F-ADFADD269E8D}"/>
              </a:ext>
            </a:extLst>
          </p:cNvPr>
          <p:cNvSpPr txBox="1"/>
          <p:nvPr/>
        </p:nvSpPr>
        <p:spPr>
          <a:xfrm>
            <a:off x="3395922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Gambaran Umum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770;p34">
            <a:hlinkClick r:id="rId6" action="ppaction://hlinksldjump"/>
            <a:extLst>
              <a:ext uri="{FF2B5EF4-FFF2-40B4-BE49-F238E27FC236}">
                <a16:creationId xmlns:a16="http://schemas.microsoft.com/office/drawing/2014/main" id="{D2B711AD-4F33-483E-845F-CD949196DD80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771;p34">
            <a:hlinkClick r:id="rId7" action="ppaction://hlinksldjump"/>
            <a:extLst>
              <a:ext uri="{FF2B5EF4-FFF2-40B4-BE49-F238E27FC236}">
                <a16:creationId xmlns:a16="http://schemas.microsoft.com/office/drawing/2014/main" id="{92522FDC-8322-46C8-9E70-B666DB77F241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40ADB8CC-8274-4139-ADB1-2766DFC0AD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83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0E1E3701-1873-497F-8BD4-A466ED1D1AB3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E9946EDB-2E4A-40C8-8FA7-7CB239EB23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CD3439-304D-498C-BCB5-0BA0DE8A04D7}"/>
              </a:ext>
            </a:extLst>
          </p:cNvPr>
          <p:cNvSpPr/>
          <p:nvPr/>
        </p:nvSpPr>
        <p:spPr>
          <a:xfrm>
            <a:off x="713224" y="1217491"/>
            <a:ext cx="75683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200" dirty="0"/>
              <a:t>6. </a:t>
            </a:r>
            <a:r>
              <a:rPr lang="en-US" sz="1200" dirty="0" err="1"/>
              <a:t>Sarana</a:t>
            </a:r>
            <a:r>
              <a:rPr lang="en-US" sz="1200" dirty="0"/>
              <a:t> </a:t>
            </a:r>
            <a:r>
              <a:rPr lang="en-US" sz="1200" dirty="0" err="1"/>
              <a:t>kebudayaan</a:t>
            </a:r>
            <a:r>
              <a:rPr lang="en-US" sz="1200" dirty="0"/>
              <a:t> dan </a:t>
            </a:r>
            <a:r>
              <a:rPr lang="en-US" sz="1200" dirty="0" err="1"/>
              <a:t>rekreasi</a:t>
            </a:r>
            <a:endParaRPr lang="en-US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The Crystal Building yang </a:t>
            </a:r>
            <a:r>
              <a:rPr lang="en-US" sz="1200" dirty="0" err="1"/>
              <a:t>berada</a:t>
            </a:r>
            <a:r>
              <a:rPr lang="en-US" sz="1200" dirty="0"/>
              <a:t> di London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dimanfaatkan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galeri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situs </a:t>
            </a:r>
            <a:r>
              <a:rPr lang="en-US" sz="1200" dirty="0" err="1"/>
              <a:t>pameran</a:t>
            </a:r>
            <a:r>
              <a:rPr lang="en-US" sz="1200" dirty="0"/>
              <a:t> </a:t>
            </a:r>
            <a:r>
              <a:rPr lang="en-US" sz="1200" dirty="0" err="1"/>
              <a:t>seni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teknologi</a:t>
            </a:r>
            <a:r>
              <a:rPr lang="en-US" sz="1200" dirty="0"/>
              <a:t> yang </a:t>
            </a:r>
            <a:r>
              <a:rPr lang="en-US" sz="1200" dirty="0" err="1"/>
              <a:t>tinggi</a:t>
            </a:r>
            <a:r>
              <a:rPr lang="en-US" sz="1200" dirty="0"/>
              <a:t>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salah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gedung</a:t>
            </a:r>
            <a:r>
              <a:rPr lang="en-US" sz="1200" dirty="0"/>
              <a:t> yang </a:t>
            </a:r>
            <a:r>
              <a:rPr lang="en-US" sz="1200" dirty="0" err="1"/>
              <a:t>ramah</a:t>
            </a:r>
            <a:r>
              <a:rPr lang="en-US" sz="1200" dirty="0"/>
              <a:t> </a:t>
            </a:r>
            <a:r>
              <a:rPr lang="en-US" sz="1200" dirty="0" err="1"/>
              <a:t>lingkungan</a:t>
            </a:r>
            <a:r>
              <a:rPr lang="en-US" sz="1200" dirty="0"/>
              <a:t>. Gedung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catatan</a:t>
            </a:r>
            <a:r>
              <a:rPr lang="en-US" sz="1200" dirty="0"/>
              <a:t> </a:t>
            </a:r>
            <a:r>
              <a:rPr lang="en-US" sz="1200" dirty="0" err="1"/>
              <a:t>emisi</a:t>
            </a:r>
            <a:r>
              <a:rPr lang="en-US" sz="1200" dirty="0"/>
              <a:t> </a:t>
            </a:r>
            <a:r>
              <a:rPr lang="en-US" sz="1200" dirty="0" err="1"/>
              <a:t>karbon</a:t>
            </a:r>
            <a:r>
              <a:rPr lang="en-US" sz="1200" dirty="0"/>
              <a:t> 70%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sedikit</a:t>
            </a:r>
            <a:r>
              <a:rPr lang="en-US" sz="1200" dirty="0"/>
              <a:t>, </a:t>
            </a:r>
            <a:r>
              <a:rPr lang="en-US" sz="1200" dirty="0" err="1"/>
              <a:t>gedung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juga </a:t>
            </a:r>
            <a:r>
              <a:rPr lang="en-US" sz="1200" dirty="0" err="1"/>
              <a:t>menghabiskan</a:t>
            </a:r>
            <a:r>
              <a:rPr lang="en-US" sz="1200" dirty="0"/>
              <a:t> 46%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sedikit</a:t>
            </a:r>
            <a:r>
              <a:rPr lang="en-US" sz="1200" dirty="0"/>
              <a:t> </a:t>
            </a:r>
            <a:r>
              <a:rPr lang="en-US" sz="1200" dirty="0" err="1"/>
              <a:t>energi</a:t>
            </a:r>
            <a:r>
              <a:rPr lang="en-US" sz="1200" dirty="0"/>
              <a:t> </a:t>
            </a:r>
            <a:r>
              <a:rPr lang="en-US" sz="1200" dirty="0" err="1"/>
              <a:t>dibanding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bangunan</a:t>
            </a:r>
            <a:r>
              <a:rPr lang="en-US" sz="1200" dirty="0"/>
              <a:t> lain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ukuran</a:t>
            </a:r>
            <a:r>
              <a:rPr lang="en-US" sz="1200" dirty="0"/>
              <a:t> yang </a:t>
            </a:r>
            <a:r>
              <a:rPr lang="en-US" sz="1200" dirty="0" err="1"/>
              <a:t>sama</a:t>
            </a:r>
            <a:r>
              <a:rPr lang="en-US" sz="1200" dirty="0"/>
              <a:t>. </a:t>
            </a:r>
            <a:r>
              <a:rPr lang="en-US" sz="1200" dirty="0" err="1"/>
              <a:t>Selain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100% air di toilet </a:t>
            </a:r>
            <a:r>
              <a:rPr lang="en-US" sz="1200" dirty="0" err="1"/>
              <a:t>didaur</a:t>
            </a:r>
            <a:r>
              <a:rPr lang="en-US" sz="1200" dirty="0"/>
              <a:t> </a:t>
            </a:r>
            <a:r>
              <a:rPr lang="en-US" sz="1200" dirty="0" err="1"/>
              <a:t>ulang</a:t>
            </a:r>
            <a:r>
              <a:rPr lang="en-US" sz="1200" dirty="0"/>
              <a:t> yang </a:t>
            </a:r>
            <a:r>
              <a:rPr lang="en-US" sz="1200" dirty="0" err="1"/>
              <a:t>artinya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air </a:t>
            </a:r>
            <a:r>
              <a:rPr lang="en-US" sz="1200" dirty="0" err="1"/>
              <a:t>limbah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gedung</a:t>
            </a:r>
            <a:r>
              <a:rPr lang="en-US" sz="1200" dirty="0"/>
              <a:t> </a:t>
            </a:r>
            <a:r>
              <a:rPr lang="en-US" sz="1200" dirty="0" err="1"/>
              <a:t>pameran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.</a:t>
            </a:r>
          </a:p>
          <a:p>
            <a:pPr algn="just"/>
            <a:endParaRPr lang="en-US" sz="1200" dirty="0"/>
          </a:p>
          <a:p>
            <a:pPr lvl="0"/>
            <a:r>
              <a:rPr lang="en-US" sz="1200" dirty="0"/>
              <a:t>7. </a:t>
            </a:r>
            <a:r>
              <a:rPr lang="en-US" sz="1200" dirty="0" err="1"/>
              <a:t>Sarana</a:t>
            </a:r>
            <a:r>
              <a:rPr lang="en-US" sz="1200" dirty="0"/>
              <a:t> </a:t>
            </a:r>
            <a:r>
              <a:rPr lang="en-US" sz="1200" dirty="0" err="1"/>
              <a:t>ruang</a:t>
            </a:r>
            <a:r>
              <a:rPr lang="en-US" sz="1200" dirty="0"/>
              <a:t> </a:t>
            </a:r>
            <a:r>
              <a:rPr lang="en-US" sz="1200" dirty="0" err="1"/>
              <a:t>terbuka</a:t>
            </a:r>
            <a:r>
              <a:rPr lang="en-US" sz="1200" dirty="0"/>
              <a:t>, </a:t>
            </a:r>
            <a:r>
              <a:rPr lang="en-US" sz="1200" dirty="0" err="1"/>
              <a:t>taman</a:t>
            </a:r>
            <a:r>
              <a:rPr lang="en-US" sz="1200" dirty="0"/>
              <a:t>, dan </a:t>
            </a:r>
            <a:r>
              <a:rPr lang="en-US" sz="1200" dirty="0" err="1"/>
              <a:t>lapangan</a:t>
            </a:r>
            <a:r>
              <a:rPr lang="en-US" sz="1200" dirty="0"/>
              <a:t> </a:t>
            </a:r>
            <a:r>
              <a:rPr lang="en-US" sz="1200" dirty="0" err="1"/>
              <a:t>olahraga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Garden by the Bay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taman</a:t>
            </a:r>
            <a:r>
              <a:rPr lang="en-US" sz="1200" dirty="0"/>
              <a:t> </a:t>
            </a:r>
            <a:r>
              <a:rPr lang="en-US" sz="1200" dirty="0" err="1"/>
              <a:t>berteknologi</a:t>
            </a:r>
            <a:r>
              <a:rPr lang="en-US" sz="1200" dirty="0"/>
              <a:t> </a:t>
            </a:r>
            <a:r>
              <a:rPr lang="en-US" sz="1200" dirty="0" err="1"/>
              <a:t>tinggi</a:t>
            </a:r>
            <a:r>
              <a:rPr lang="en-US" sz="1200" dirty="0"/>
              <a:t> yang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konservatori</a:t>
            </a:r>
            <a:r>
              <a:rPr lang="en-US" sz="1200" dirty="0"/>
              <a:t> </a:t>
            </a:r>
            <a:r>
              <a:rPr lang="en-US" sz="1200" dirty="0" err="1"/>
              <a:t>berpendingin</a:t>
            </a:r>
            <a:r>
              <a:rPr lang="en-US" sz="1200" dirty="0"/>
              <a:t>.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bioma</a:t>
            </a:r>
            <a:r>
              <a:rPr lang="en-US" sz="1200" dirty="0"/>
              <a:t> yang </a:t>
            </a:r>
            <a:r>
              <a:rPr lang="en-US" sz="1200" dirty="0" err="1"/>
              <a:t>dijuluki</a:t>
            </a:r>
            <a:r>
              <a:rPr lang="en-US" sz="1200" dirty="0"/>
              <a:t> “Cloud Forest” dan “Flower Dome” </a:t>
            </a:r>
            <a:r>
              <a:rPr lang="en-US" sz="1200" dirty="0" err="1"/>
              <a:t>dirancang</a:t>
            </a:r>
            <a:r>
              <a:rPr lang="en-US" sz="1200" dirty="0"/>
              <a:t> </a:t>
            </a:r>
            <a:r>
              <a:rPr lang="en-US" sz="1200" dirty="0" err="1"/>
              <a:t>meniru</a:t>
            </a:r>
            <a:r>
              <a:rPr lang="en-US" sz="1200" dirty="0"/>
              <a:t> </a:t>
            </a:r>
            <a:r>
              <a:rPr lang="en-US" sz="1200" dirty="0" err="1"/>
              <a:t>iklim</a:t>
            </a:r>
            <a:r>
              <a:rPr lang="en-US" sz="1200" dirty="0"/>
              <a:t> </a:t>
            </a:r>
            <a:r>
              <a:rPr lang="en-US" sz="1200" dirty="0" err="1"/>
              <a:t>sejuk</a:t>
            </a:r>
            <a:r>
              <a:rPr lang="en-US" sz="1200" dirty="0"/>
              <a:t> </a:t>
            </a:r>
            <a:r>
              <a:rPr lang="en-US" sz="1200" dirty="0" err="1"/>
              <a:t>lembab</a:t>
            </a:r>
            <a:r>
              <a:rPr lang="en-US" sz="1200" dirty="0"/>
              <a:t> </a:t>
            </a:r>
            <a:r>
              <a:rPr lang="en-US" sz="1200" dirty="0" err="1"/>
              <a:t>daerah</a:t>
            </a:r>
            <a:r>
              <a:rPr lang="en-US" sz="1200" dirty="0"/>
              <a:t> </a:t>
            </a:r>
            <a:r>
              <a:rPr lang="en-US" sz="1200" dirty="0" err="1"/>
              <a:t>tropis</a:t>
            </a:r>
            <a:r>
              <a:rPr lang="en-US" sz="1200" dirty="0"/>
              <a:t> Montana, </a:t>
            </a:r>
            <a:r>
              <a:rPr lang="en-US" sz="1200" dirty="0" err="1"/>
              <a:t>Mediterania</a:t>
            </a:r>
            <a:r>
              <a:rPr lang="en-US" sz="1200" dirty="0"/>
              <a:t> dan </a:t>
            </a:r>
            <a:r>
              <a:rPr lang="en-US" sz="1200" dirty="0" err="1"/>
              <a:t>daerah</a:t>
            </a:r>
            <a:r>
              <a:rPr lang="en-US" sz="1200" dirty="0"/>
              <a:t> </a:t>
            </a:r>
            <a:r>
              <a:rPr lang="en-US" sz="1200" dirty="0" err="1"/>
              <a:t>subtropis</a:t>
            </a:r>
            <a:r>
              <a:rPr lang="en-US" sz="1200" dirty="0"/>
              <a:t> semi </a:t>
            </a:r>
            <a:r>
              <a:rPr lang="en-US" sz="1200" dirty="0" err="1"/>
              <a:t>kering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Afrika Selatan.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pohon</a:t>
            </a:r>
            <a:r>
              <a:rPr lang="en-US" sz="1200" dirty="0"/>
              <a:t> pada </a:t>
            </a:r>
            <a:r>
              <a:rPr lang="en-US" sz="1200" dirty="0" err="1"/>
              <a:t>taman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sel</a:t>
            </a:r>
            <a:r>
              <a:rPr lang="en-US" sz="1200" dirty="0"/>
              <a:t> </a:t>
            </a:r>
            <a:r>
              <a:rPr lang="en-US" sz="1200" dirty="0" err="1"/>
              <a:t>fotovoltaik</a:t>
            </a:r>
            <a:r>
              <a:rPr lang="en-US" sz="1200" dirty="0"/>
              <a:t> pada </a:t>
            </a:r>
            <a:r>
              <a:rPr lang="en-US" sz="1200" dirty="0" err="1"/>
              <a:t>kanopi</a:t>
            </a:r>
            <a:r>
              <a:rPr lang="en-US" sz="1200" dirty="0"/>
              <a:t> yang </a:t>
            </a:r>
            <a:r>
              <a:rPr lang="en-US" sz="1200" dirty="0" err="1"/>
              <a:t>berfungsi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menyerap</a:t>
            </a:r>
            <a:r>
              <a:rPr lang="en-US" sz="1200" dirty="0"/>
              <a:t> </a:t>
            </a:r>
            <a:r>
              <a:rPr lang="en-US" sz="1200" dirty="0" err="1"/>
              <a:t>energi</a:t>
            </a:r>
            <a:r>
              <a:rPr lang="en-US" sz="1200" dirty="0"/>
              <a:t> </a:t>
            </a:r>
            <a:r>
              <a:rPr lang="en-US" sz="1200" dirty="0" err="1"/>
              <a:t>matahari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penerangan</a:t>
            </a:r>
            <a:r>
              <a:rPr lang="en-US" sz="1200" dirty="0"/>
              <a:t> pada </a:t>
            </a:r>
            <a:r>
              <a:rPr lang="en-US" sz="1200" dirty="0" err="1"/>
              <a:t>malam</a:t>
            </a:r>
            <a:r>
              <a:rPr lang="en-US" sz="1200" dirty="0"/>
              <a:t> </a:t>
            </a:r>
            <a:r>
              <a:rPr lang="en-US" sz="1200" dirty="0" err="1"/>
              <a:t>hari</a:t>
            </a:r>
            <a:r>
              <a:rPr lang="en-US" sz="1200" dirty="0"/>
              <a:t>. </a:t>
            </a:r>
            <a:r>
              <a:rPr lang="en-US" sz="1200" dirty="0" err="1"/>
              <a:t>Pohon</a:t>
            </a:r>
            <a:r>
              <a:rPr lang="en-US" sz="1200" dirty="0"/>
              <a:t> </a:t>
            </a:r>
            <a:r>
              <a:rPr lang="en-US" sz="1200" dirty="0" err="1"/>
              <a:t>lainnya</a:t>
            </a:r>
            <a:r>
              <a:rPr lang="en-US" sz="1200" dirty="0"/>
              <a:t> </a:t>
            </a:r>
            <a:r>
              <a:rPr lang="en-US" sz="1200" dirty="0" err="1"/>
              <a:t>terintegrasi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konservatori</a:t>
            </a:r>
            <a:r>
              <a:rPr lang="en-US" sz="1200" dirty="0"/>
              <a:t> </a:t>
            </a:r>
            <a:r>
              <a:rPr lang="en-US" sz="1200" dirty="0" err="1"/>
              <a:t>pendingin</a:t>
            </a:r>
            <a:r>
              <a:rPr lang="en-US" sz="1200" dirty="0"/>
              <a:t> yang </a:t>
            </a:r>
            <a:r>
              <a:rPr lang="en-US" sz="1200" dirty="0" err="1"/>
              <a:t>berfungsi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wadah</a:t>
            </a:r>
            <a:r>
              <a:rPr lang="en-US" sz="1200" dirty="0"/>
              <a:t> </a:t>
            </a:r>
            <a:r>
              <a:rPr lang="en-US" sz="1200" dirty="0" err="1"/>
              <a:t>pembuang</a:t>
            </a:r>
            <a:r>
              <a:rPr lang="en-US" sz="1200" dirty="0"/>
              <a:t> </a:t>
            </a:r>
            <a:r>
              <a:rPr lang="en-US" sz="1200" dirty="0" err="1"/>
              <a:t>udara</a:t>
            </a:r>
            <a:r>
              <a:rPr lang="en-US" sz="1200" dirty="0"/>
              <a:t>. Hal </a:t>
            </a:r>
            <a:r>
              <a:rPr lang="en-US" sz="1200" dirty="0" err="1"/>
              <a:t>tersebut</a:t>
            </a:r>
            <a:r>
              <a:rPr lang="en-US" sz="1200" dirty="0"/>
              <a:t> yang </a:t>
            </a:r>
            <a:r>
              <a:rPr lang="en-US" sz="1200" dirty="0" err="1"/>
              <a:t>menjadikan</a:t>
            </a:r>
            <a:r>
              <a:rPr lang="en-US" sz="1200" dirty="0"/>
              <a:t> </a:t>
            </a:r>
            <a:r>
              <a:rPr lang="en-US" sz="1200" dirty="0" err="1"/>
              <a:t>taman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taman</a:t>
            </a:r>
            <a:r>
              <a:rPr lang="en-US" sz="1200" dirty="0"/>
              <a:t> yang </a:t>
            </a:r>
            <a:r>
              <a:rPr lang="en-US" sz="1200" dirty="0" err="1"/>
              <a:t>mengusung</a:t>
            </a:r>
            <a:r>
              <a:rPr lang="en-US" sz="1200" dirty="0"/>
              <a:t> </a:t>
            </a:r>
            <a:r>
              <a:rPr lang="en-US" sz="1200" dirty="0" err="1"/>
              <a:t>konsep</a:t>
            </a:r>
            <a:r>
              <a:rPr lang="en-US" sz="1200" dirty="0"/>
              <a:t> smart infrastructure	</a:t>
            </a:r>
          </a:p>
        </p:txBody>
      </p:sp>
    </p:spTree>
    <p:extLst>
      <p:ext uri="{BB962C8B-B14F-4D97-AF65-F5344CB8AC3E}">
        <p14:creationId xmlns:p14="http://schemas.microsoft.com/office/powerpoint/2010/main" val="220390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Sintesa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dirty="0"/>
          </a:p>
        </p:txBody>
      </p:sp>
      <p:pic>
        <p:nvPicPr>
          <p:cNvPr id="1104" name="Google Shape;1104;p39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990;p38">
            <a:extLst>
              <a:ext uri="{FF2B5EF4-FFF2-40B4-BE49-F238E27FC236}">
                <a16:creationId xmlns:a16="http://schemas.microsoft.com/office/drawing/2014/main" id="{80F4DDE5-2A3E-426F-9C55-21074AB31B1C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1031;p38">
            <a:extLst>
              <a:ext uri="{FF2B5EF4-FFF2-40B4-BE49-F238E27FC236}">
                <a16:creationId xmlns:a16="http://schemas.microsoft.com/office/drawing/2014/main" id="{F5EEECFC-ED7D-4934-B23F-E8AC6432E1F7}"/>
              </a:ext>
            </a:extLst>
          </p:cNvPr>
          <p:cNvSpPr txBox="1"/>
          <p:nvPr/>
        </p:nvSpPr>
        <p:spPr>
          <a:xfrm>
            <a:off x="2199123" y="4498986"/>
            <a:ext cx="1195956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Tinjauan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lang="en-US"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1032;p38">
            <a:extLst>
              <a:ext uri="{FF2B5EF4-FFF2-40B4-BE49-F238E27FC236}">
                <a16:creationId xmlns:a16="http://schemas.microsoft.com/office/drawing/2014/main" id="{DBA35553-93B1-42EC-B19C-5948C0442845}"/>
              </a:ext>
            </a:extLst>
          </p:cNvPr>
          <p:cNvSpPr/>
          <p:nvPr/>
        </p:nvSpPr>
        <p:spPr>
          <a:xfrm>
            <a:off x="2199965" y="4987051"/>
            <a:ext cx="1195956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1DC9483C-905F-4CCB-A79F-ADFADD269E8D}"/>
              </a:ext>
            </a:extLst>
          </p:cNvPr>
          <p:cNvSpPr txBox="1"/>
          <p:nvPr/>
        </p:nvSpPr>
        <p:spPr>
          <a:xfrm>
            <a:off x="3395922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Gambaran Umum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770;p34">
            <a:hlinkClick r:id="rId6" action="ppaction://hlinksldjump"/>
            <a:extLst>
              <a:ext uri="{FF2B5EF4-FFF2-40B4-BE49-F238E27FC236}">
                <a16:creationId xmlns:a16="http://schemas.microsoft.com/office/drawing/2014/main" id="{D2B711AD-4F33-483E-845F-CD949196DD80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771;p34">
            <a:hlinkClick r:id="rId7" action="ppaction://hlinksldjump"/>
            <a:extLst>
              <a:ext uri="{FF2B5EF4-FFF2-40B4-BE49-F238E27FC236}">
                <a16:creationId xmlns:a16="http://schemas.microsoft.com/office/drawing/2014/main" id="{92522FDC-8322-46C8-9E70-B666DB77F241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40ADB8CC-8274-4139-ADB1-2766DFC0AD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83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0E1E3701-1873-497F-8BD4-A466ED1D1AB3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E9946EDB-2E4A-40C8-8FA7-7CB239EB23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77FAE2-61AE-4810-8D23-7F8FC5B3B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74322"/>
              </p:ext>
            </p:extLst>
          </p:nvPr>
        </p:nvGraphicFramePr>
        <p:xfrm>
          <a:off x="713224" y="1130554"/>
          <a:ext cx="7696215" cy="327428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69554">
                  <a:extLst>
                    <a:ext uri="{9D8B030D-6E8A-4147-A177-3AD203B41FA5}">
                      <a16:colId xmlns:a16="http://schemas.microsoft.com/office/drawing/2014/main" val="385522554"/>
                    </a:ext>
                  </a:extLst>
                </a:gridCol>
                <a:gridCol w="4618814">
                  <a:extLst>
                    <a:ext uri="{9D8B030D-6E8A-4147-A177-3AD203B41FA5}">
                      <a16:colId xmlns:a16="http://schemas.microsoft.com/office/drawing/2014/main" val="2240947733"/>
                    </a:ext>
                  </a:extLst>
                </a:gridCol>
                <a:gridCol w="2507847">
                  <a:extLst>
                    <a:ext uri="{9D8B030D-6E8A-4147-A177-3AD203B41FA5}">
                      <a16:colId xmlns:a16="http://schemas.microsoft.com/office/drawing/2014/main" val="684518205"/>
                    </a:ext>
                  </a:extLst>
                </a:gridCol>
              </a:tblGrid>
              <a:tr h="2089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069" marR="620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Sasaran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069" marR="620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Variabel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069" marR="62069" marT="0" marB="0" anchor="ctr"/>
                </a:tc>
                <a:extLst>
                  <a:ext uri="{0D108BD9-81ED-4DB2-BD59-A6C34878D82A}">
                    <a16:rowId xmlns:a16="http://schemas.microsoft.com/office/drawing/2014/main" val="2402462343"/>
                  </a:ext>
                </a:extLst>
              </a:tr>
              <a:tr h="4465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069" marR="620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Mengidentifikasi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Konsep</a:t>
                      </a:r>
                      <a:r>
                        <a:rPr lang="en-US" sz="1100" dirty="0">
                          <a:effectLst/>
                        </a:rPr>
                        <a:t> Smart infrastructure Pada </a:t>
                      </a:r>
                      <a:r>
                        <a:rPr lang="en-US" sz="1100" dirty="0" err="1">
                          <a:effectLst/>
                        </a:rPr>
                        <a:t>Aspek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Sarana</a:t>
                      </a:r>
                      <a:r>
                        <a:rPr lang="en-US" sz="1100" dirty="0">
                          <a:effectLst/>
                        </a:rPr>
                        <a:t> Kota Bandar Lampung.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069" marR="62069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Sarana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Pemerintahan</a:t>
                      </a:r>
                      <a:r>
                        <a:rPr lang="en-US" sz="1100" dirty="0">
                          <a:effectLst/>
                        </a:rPr>
                        <a:t> dan </a:t>
                      </a:r>
                      <a:r>
                        <a:rPr lang="en-US" sz="1100" dirty="0" err="1">
                          <a:effectLst/>
                        </a:rPr>
                        <a:t>Pelayanan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Umum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Sarana</a:t>
                      </a:r>
                      <a:r>
                        <a:rPr lang="en-US" sz="1100" dirty="0">
                          <a:effectLst/>
                        </a:rPr>
                        <a:t> Pendidikan dan </a:t>
                      </a:r>
                      <a:r>
                        <a:rPr lang="en-US" sz="1100" dirty="0" err="1">
                          <a:effectLst/>
                        </a:rPr>
                        <a:t>Pembelajaran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Sarana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Kesehatan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Sarawna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Peribadatan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Sarana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Perdagangan</a:t>
                      </a:r>
                      <a:r>
                        <a:rPr lang="en-US" sz="1100" dirty="0">
                          <a:effectLst/>
                        </a:rPr>
                        <a:t> dan </a:t>
                      </a:r>
                      <a:r>
                        <a:rPr lang="en-US" sz="1100" dirty="0" err="1">
                          <a:effectLst/>
                        </a:rPr>
                        <a:t>Niaga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Sarana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Kebudayaan</a:t>
                      </a:r>
                      <a:r>
                        <a:rPr lang="en-US" sz="1100" dirty="0">
                          <a:effectLst/>
                        </a:rPr>
                        <a:t> dan </a:t>
                      </a:r>
                      <a:r>
                        <a:rPr lang="en-US" sz="1100" dirty="0" err="1">
                          <a:effectLst/>
                        </a:rPr>
                        <a:t>Rekreasi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Sarana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Ruang</a:t>
                      </a:r>
                      <a:r>
                        <a:rPr lang="en-US" sz="1100" dirty="0">
                          <a:effectLst/>
                        </a:rPr>
                        <a:t> Terbuka, Taman dan </a:t>
                      </a:r>
                      <a:r>
                        <a:rPr lang="en-US" sz="1100" dirty="0" err="1">
                          <a:effectLst/>
                        </a:rPr>
                        <a:t>Lapangan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Olah</a:t>
                      </a:r>
                      <a:r>
                        <a:rPr lang="en-US" sz="1100" dirty="0">
                          <a:effectLst/>
                        </a:rPr>
                        <a:t> Raga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069" marR="62069" marT="0" marB="0" anchor="ctr"/>
                </a:tc>
                <a:extLst>
                  <a:ext uri="{0D108BD9-81ED-4DB2-BD59-A6C34878D82A}">
                    <a16:rowId xmlns:a16="http://schemas.microsoft.com/office/drawing/2014/main" val="2030194364"/>
                  </a:ext>
                </a:extLst>
              </a:tr>
              <a:tr h="2580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069" marR="620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Mengidentifikasi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Penerapan</a:t>
                      </a:r>
                      <a:r>
                        <a:rPr lang="en-US" sz="1100" dirty="0">
                          <a:effectLst/>
                        </a:rPr>
                        <a:t> Smart </a:t>
                      </a:r>
                      <a:r>
                        <a:rPr lang="en-US" sz="1100" dirty="0" err="1">
                          <a:effectLst/>
                        </a:rPr>
                        <a:t>Infratsructure</a:t>
                      </a:r>
                      <a:r>
                        <a:rPr lang="en-US" sz="1100" dirty="0">
                          <a:effectLst/>
                        </a:rPr>
                        <a:t> Pada </a:t>
                      </a:r>
                      <a:r>
                        <a:rPr lang="en-US" sz="1100" dirty="0" err="1">
                          <a:effectLst/>
                        </a:rPr>
                        <a:t>Aspek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Sarana</a:t>
                      </a:r>
                      <a:r>
                        <a:rPr lang="en-US" sz="1100" dirty="0">
                          <a:effectLst/>
                        </a:rPr>
                        <a:t> Kota Bandar Lampung.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069" marR="62069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38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18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Kota Bandar Lampung</a:t>
            </a:r>
            <a:endParaRPr dirty="0"/>
          </a:p>
        </p:txBody>
      </p:sp>
      <p:sp>
        <p:nvSpPr>
          <p:cNvPr id="1222" name="Google Shape;1222;p42">
            <a:hlinkClick r:id="rId3" action="ppaction://hlinksldjump"/>
          </p:cNvPr>
          <p:cNvSpPr txBox="1"/>
          <p:nvPr/>
        </p:nvSpPr>
        <p:spPr>
          <a:xfrm>
            <a:off x="29875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7" name="Google Shape;1237;p42"/>
          <p:cNvSpPr txBox="1"/>
          <p:nvPr/>
        </p:nvSpPr>
        <p:spPr>
          <a:xfrm>
            <a:off x="3359784" y="4498986"/>
            <a:ext cx="1195957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Gambaran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Umum</a:t>
            </a: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8" name="Google Shape;1238;p42"/>
          <p:cNvSpPr/>
          <p:nvPr/>
        </p:nvSpPr>
        <p:spPr>
          <a:xfrm>
            <a:off x="3395921" y="4976133"/>
            <a:ext cx="115982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0" name="Google Shape;1240;p4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70;p34">
            <a:hlinkClick r:id="rId6" action="ppaction://hlinksldjump"/>
            <a:extLst>
              <a:ext uri="{FF2B5EF4-FFF2-40B4-BE49-F238E27FC236}">
                <a16:creationId xmlns:a16="http://schemas.microsoft.com/office/drawing/2014/main" id="{4250BDAC-163F-439C-8A4F-877CDA50998D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771;p34">
            <a:hlinkClick r:id="rId7" action="ppaction://hlinksldjump"/>
            <a:extLst>
              <a:ext uri="{FF2B5EF4-FFF2-40B4-BE49-F238E27FC236}">
                <a16:creationId xmlns:a16="http://schemas.microsoft.com/office/drawing/2014/main" id="{D84E30FF-7606-4BF7-9087-D5AAE64DA8C3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C035E02-B0B1-476C-9D99-9B8A81B94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46" name="Google Shape;769;p34">
            <a:hlinkClick r:id="rId3" action="ppaction://hlinksldjump"/>
            <a:extLst>
              <a:ext uri="{FF2B5EF4-FFF2-40B4-BE49-F238E27FC236}">
                <a16:creationId xmlns:a16="http://schemas.microsoft.com/office/drawing/2014/main" id="{0F405A28-49AB-471F-B59A-73408340F11D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C612C7F-1DC4-4428-A9F3-C3970CC92D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48" name="Google Shape;768;p34">
            <a:hlinkClick r:id="rId10" action="ppaction://hlinksldjump"/>
            <a:extLst>
              <a:ext uri="{FF2B5EF4-FFF2-40B4-BE49-F238E27FC236}">
                <a16:creationId xmlns:a16="http://schemas.microsoft.com/office/drawing/2014/main" id="{F9785812-2247-4E5E-8102-F148BEF3053F}"/>
              </a:ext>
            </a:extLst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0E41541-171F-485E-96E5-62330758BCDC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7" y="985926"/>
            <a:ext cx="5401994" cy="33647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545474-378E-45A0-B53D-3006B9556C22}"/>
              </a:ext>
            </a:extLst>
          </p:cNvPr>
          <p:cNvSpPr/>
          <p:nvPr/>
        </p:nvSpPr>
        <p:spPr>
          <a:xfrm>
            <a:off x="5926840" y="1060005"/>
            <a:ext cx="2862519" cy="318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Adapun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penjabaran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kabupaten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berbatas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langsung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Kota Bandar Lampung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berikut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Sebelah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  Utara  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berbatasan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Kecamatan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Natar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KabupatenLampung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Selatan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Sebelah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  Selatan  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berbatasan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Kecamatan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  Padang  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CerminKabupatenPesawarandan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Kecamatan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Ketibung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KabupatenLampungSelatanserta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Teluk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Lampung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Sebelah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 Barat 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berbatasan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Kecamatan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 Gedung 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Tataan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danKecamatan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Padang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Cermin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Kabupaten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Pesawaran</a:t>
            </a:r>
            <a:endParaRPr lang="en-US" sz="9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Sebelah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  Timur  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berbatasan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Kecamatan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Tanjung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en-US" sz="9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BintangKabupaten</a:t>
            </a:r>
            <a:r>
              <a:rPr lang="en-US" sz="900" dirty="0">
                <a:latin typeface="Times New Roman" panose="02020603050405020304" pitchFamily="18" charset="0"/>
                <a:ea typeface="Calibri" panose="020F0502020204030204" pitchFamily="34" charset="0"/>
              </a:rPr>
              <a:t> Lampung Selatan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Wilayah </a:t>
            </a:r>
            <a:r>
              <a:rPr lang="en-US" sz="2000" dirty="0" err="1"/>
              <a:t>Administratif</a:t>
            </a:r>
            <a:r>
              <a:rPr lang="en-US" sz="2000" dirty="0"/>
              <a:t> Kota Bandar Lampung</a:t>
            </a:r>
            <a:endParaRPr sz="2000" dirty="0"/>
          </a:p>
        </p:txBody>
      </p:sp>
      <p:sp>
        <p:nvSpPr>
          <p:cNvPr id="1222" name="Google Shape;1222;p42">
            <a:hlinkClick r:id="rId3" action="ppaction://hlinksldjump"/>
          </p:cNvPr>
          <p:cNvSpPr txBox="1"/>
          <p:nvPr/>
        </p:nvSpPr>
        <p:spPr>
          <a:xfrm>
            <a:off x="29875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7" name="Google Shape;1237;p42"/>
          <p:cNvSpPr txBox="1"/>
          <p:nvPr/>
        </p:nvSpPr>
        <p:spPr>
          <a:xfrm>
            <a:off x="3359784" y="4498986"/>
            <a:ext cx="1195957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Gambaran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Umum</a:t>
            </a: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8" name="Google Shape;1238;p42"/>
          <p:cNvSpPr/>
          <p:nvPr/>
        </p:nvSpPr>
        <p:spPr>
          <a:xfrm>
            <a:off x="3395921" y="4976133"/>
            <a:ext cx="115982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0" name="Google Shape;1240;p4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70;p34">
            <a:hlinkClick r:id="rId6" action="ppaction://hlinksldjump"/>
            <a:extLst>
              <a:ext uri="{FF2B5EF4-FFF2-40B4-BE49-F238E27FC236}">
                <a16:creationId xmlns:a16="http://schemas.microsoft.com/office/drawing/2014/main" id="{4250BDAC-163F-439C-8A4F-877CDA50998D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771;p34">
            <a:hlinkClick r:id="rId7" action="ppaction://hlinksldjump"/>
            <a:extLst>
              <a:ext uri="{FF2B5EF4-FFF2-40B4-BE49-F238E27FC236}">
                <a16:creationId xmlns:a16="http://schemas.microsoft.com/office/drawing/2014/main" id="{D84E30FF-7606-4BF7-9087-D5AAE64DA8C3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C035E02-B0B1-476C-9D99-9B8A81B94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46" name="Google Shape;769;p34">
            <a:hlinkClick r:id="rId3" action="ppaction://hlinksldjump"/>
            <a:extLst>
              <a:ext uri="{FF2B5EF4-FFF2-40B4-BE49-F238E27FC236}">
                <a16:creationId xmlns:a16="http://schemas.microsoft.com/office/drawing/2014/main" id="{0F405A28-49AB-471F-B59A-73408340F11D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C612C7F-1DC4-4428-A9F3-C3970CC92D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48" name="Google Shape;768;p34">
            <a:hlinkClick r:id="rId10" action="ppaction://hlinksldjump"/>
            <a:extLst>
              <a:ext uri="{FF2B5EF4-FFF2-40B4-BE49-F238E27FC236}">
                <a16:creationId xmlns:a16="http://schemas.microsoft.com/office/drawing/2014/main" id="{F9785812-2247-4E5E-8102-F148BEF3053F}"/>
              </a:ext>
            </a:extLst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E84A0A-10FC-455F-858F-EF26B0B09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548646"/>
              </p:ext>
            </p:extLst>
          </p:nvPr>
        </p:nvGraphicFramePr>
        <p:xfrm>
          <a:off x="713224" y="900744"/>
          <a:ext cx="7621884" cy="3540771"/>
        </p:xfrm>
        <a:graphic>
          <a:graphicData uri="http://schemas.openxmlformats.org/drawingml/2006/table">
            <a:tbl>
              <a:tblPr firstRow="1" firstCol="1" bandRow="1"/>
              <a:tblGrid>
                <a:gridCol w="527583">
                  <a:extLst>
                    <a:ext uri="{9D8B030D-6E8A-4147-A177-3AD203B41FA5}">
                      <a16:colId xmlns:a16="http://schemas.microsoft.com/office/drawing/2014/main" val="2039335045"/>
                    </a:ext>
                  </a:extLst>
                </a:gridCol>
                <a:gridCol w="1558707">
                  <a:extLst>
                    <a:ext uri="{9D8B030D-6E8A-4147-A177-3AD203B41FA5}">
                      <a16:colId xmlns:a16="http://schemas.microsoft.com/office/drawing/2014/main" val="2111526407"/>
                    </a:ext>
                  </a:extLst>
                </a:gridCol>
                <a:gridCol w="5535594">
                  <a:extLst>
                    <a:ext uri="{9D8B030D-6E8A-4147-A177-3AD203B41FA5}">
                      <a16:colId xmlns:a16="http://schemas.microsoft.com/office/drawing/2014/main" val="2242128078"/>
                    </a:ext>
                  </a:extLst>
                </a:gridCol>
              </a:tblGrid>
              <a:tr h="213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No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Kelurahan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570446"/>
                  </a:ext>
                </a:extLst>
              </a:tr>
              <a:tr h="238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Panjang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Ketapang,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Karang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Maritim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Srengsem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Panjang Utara, Panjang Selatan,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Pidada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Way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Lunik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84226"/>
                  </a:ext>
                </a:extLst>
              </a:tr>
              <a:tr h="4560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Sukabumi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Sukabumi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Sukabumi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Indah, Nusantara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Permai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Campang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Raya,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Campang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Jaya, Way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Gubak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Way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Laga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505341"/>
                  </a:ext>
                </a:extLst>
              </a:tr>
              <a:tr h="4560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 Karang Barat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Gedong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Air,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Sukajawa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Susunan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Baru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Sukadana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Ham,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Kelapa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Tiga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Permai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Sukajawa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Baru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Segalamider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163651"/>
                  </a:ext>
                </a:extLst>
              </a:tr>
              <a:tr h="238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Teluk Betung Timur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Kota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Karang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Kota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Karang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Raya,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Perwata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Keteguhan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Sukamaju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Way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Tataan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631167"/>
                  </a:ext>
                </a:extLst>
              </a:tr>
              <a:tr h="238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Way Halim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Perumnas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Way Halim, Way Halim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Permai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Gunung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Sulah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Jagabaya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I,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Jagabaya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II,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Jagabaya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III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914772"/>
                  </a:ext>
                </a:extLst>
              </a:tr>
              <a:tr h="4560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Labuhan Ratu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Labuhan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Ratu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Labuhan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Ratu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Raya, Sepang Jaya, Kota Sepang, Kampung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Baru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Kampung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Baru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Raya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050058"/>
                  </a:ext>
                </a:extLst>
              </a:tr>
              <a:tr h="238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 Karang Pusat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Durian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Payung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Gotong Royong, Palapa,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Kaliawi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Kelapa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Tiga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Pasir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Gintung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Kaliawi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Persada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180216"/>
                  </a:ext>
                </a:extLst>
              </a:tr>
              <a:tr h="4560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Kemiling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Sumber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Rejo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Beringin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Jaya,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Kemiling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Permai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Sumber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Agung,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Kedaung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Pinang Jaya,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Sumberejo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Sejahtera,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Kemiling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Raya,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Beringin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Raya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566291"/>
                  </a:ext>
                </a:extLst>
              </a:tr>
              <a:tr h="238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Kedaton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Kedaton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Sidodadi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Sukamenanti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Sukamenanti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Baru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Bukit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Jati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Seminung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Surabaya,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Penengahan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961726"/>
                  </a:ext>
                </a:extLst>
              </a:tr>
              <a:tr h="238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Sukarame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Sukarame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Sukarame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Baru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Way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Dadi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Way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Dadi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Baru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Korpri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Jaya (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Harapan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Jaya),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Korpri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Raya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786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639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Wilayah </a:t>
            </a:r>
            <a:r>
              <a:rPr lang="en-US" sz="2000" dirty="0" err="1"/>
              <a:t>Administratif</a:t>
            </a:r>
            <a:r>
              <a:rPr lang="en-US" sz="2000" dirty="0"/>
              <a:t> Kota Bandar Lampung</a:t>
            </a:r>
            <a:endParaRPr sz="2000" dirty="0"/>
          </a:p>
        </p:txBody>
      </p:sp>
      <p:sp>
        <p:nvSpPr>
          <p:cNvPr id="1222" name="Google Shape;1222;p42">
            <a:hlinkClick r:id="rId3" action="ppaction://hlinksldjump"/>
          </p:cNvPr>
          <p:cNvSpPr txBox="1"/>
          <p:nvPr/>
        </p:nvSpPr>
        <p:spPr>
          <a:xfrm>
            <a:off x="29875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7" name="Google Shape;1237;p42"/>
          <p:cNvSpPr txBox="1"/>
          <p:nvPr/>
        </p:nvSpPr>
        <p:spPr>
          <a:xfrm>
            <a:off x="3359784" y="4498986"/>
            <a:ext cx="1195957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Gambaran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Umum</a:t>
            </a: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8" name="Google Shape;1238;p42"/>
          <p:cNvSpPr/>
          <p:nvPr/>
        </p:nvSpPr>
        <p:spPr>
          <a:xfrm>
            <a:off x="3395921" y="4976133"/>
            <a:ext cx="115982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0" name="Google Shape;1240;p4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70;p34">
            <a:hlinkClick r:id="rId6" action="ppaction://hlinksldjump"/>
            <a:extLst>
              <a:ext uri="{FF2B5EF4-FFF2-40B4-BE49-F238E27FC236}">
                <a16:creationId xmlns:a16="http://schemas.microsoft.com/office/drawing/2014/main" id="{4250BDAC-163F-439C-8A4F-877CDA50998D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771;p34">
            <a:hlinkClick r:id="rId7" action="ppaction://hlinksldjump"/>
            <a:extLst>
              <a:ext uri="{FF2B5EF4-FFF2-40B4-BE49-F238E27FC236}">
                <a16:creationId xmlns:a16="http://schemas.microsoft.com/office/drawing/2014/main" id="{D84E30FF-7606-4BF7-9087-D5AAE64DA8C3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C035E02-B0B1-476C-9D99-9B8A81B94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46" name="Google Shape;769;p34">
            <a:hlinkClick r:id="rId3" action="ppaction://hlinksldjump"/>
            <a:extLst>
              <a:ext uri="{FF2B5EF4-FFF2-40B4-BE49-F238E27FC236}">
                <a16:creationId xmlns:a16="http://schemas.microsoft.com/office/drawing/2014/main" id="{0F405A28-49AB-471F-B59A-73408340F11D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C612C7F-1DC4-4428-A9F3-C3970CC92D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48" name="Google Shape;768;p34">
            <a:hlinkClick r:id="rId10" action="ppaction://hlinksldjump"/>
            <a:extLst>
              <a:ext uri="{FF2B5EF4-FFF2-40B4-BE49-F238E27FC236}">
                <a16:creationId xmlns:a16="http://schemas.microsoft.com/office/drawing/2014/main" id="{F9785812-2247-4E5E-8102-F148BEF3053F}"/>
              </a:ext>
            </a:extLst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2A57B7-E870-41B4-96BB-EA2D3121B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826924"/>
              </p:ext>
            </p:extLst>
          </p:nvPr>
        </p:nvGraphicFramePr>
        <p:xfrm>
          <a:off x="708665" y="1121253"/>
          <a:ext cx="7717500" cy="3327486"/>
        </p:xfrm>
        <a:graphic>
          <a:graphicData uri="http://schemas.openxmlformats.org/drawingml/2006/table">
            <a:tbl>
              <a:tblPr firstRow="1" firstCol="1" bandRow="1"/>
              <a:tblGrid>
                <a:gridCol w="515224">
                  <a:extLst>
                    <a:ext uri="{9D8B030D-6E8A-4147-A177-3AD203B41FA5}">
                      <a16:colId xmlns:a16="http://schemas.microsoft.com/office/drawing/2014/main" val="888879330"/>
                    </a:ext>
                  </a:extLst>
                </a:gridCol>
                <a:gridCol w="1596683">
                  <a:extLst>
                    <a:ext uri="{9D8B030D-6E8A-4147-A177-3AD203B41FA5}">
                      <a16:colId xmlns:a16="http://schemas.microsoft.com/office/drawing/2014/main" val="3174262118"/>
                    </a:ext>
                  </a:extLst>
                </a:gridCol>
                <a:gridCol w="5605593">
                  <a:extLst>
                    <a:ext uri="{9D8B030D-6E8A-4147-A177-3AD203B41FA5}">
                      <a16:colId xmlns:a16="http://schemas.microsoft.com/office/drawing/2014/main" val="644460798"/>
                    </a:ext>
                  </a:extLst>
                </a:gridCol>
              </a:tblGrid>
              <a:tr h="270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11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Karang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Timur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Kota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Baru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Agung,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Kebon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Jeruk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Sawah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Lama,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Sawah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Brebes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896350"/>
                  </a:ext>
                </a:extLst>
              </a:tr>
              <a:tr h="325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12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Teluk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Betung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Selatan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Telukbetung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Pesawahan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Gedong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Pakuon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Talang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Sumur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Putri,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Gunung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Mas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005902"/>
                  </a:ext>
                </a:extLst>
              </a:tr>
              <a:tr h="270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13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Teluk Betung Barat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Kuripan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Bakung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Negeri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Olok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Gading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Batu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Putuk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(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Batu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Putu),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Sukarame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II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975036"/>
                  </a:ext>
                </a:extLst>
              </a:tr>
              <a:tr h="325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14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Teluk Betung Utara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Kupang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Kota,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Kupang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Raya,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Kupang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Teba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Pengajaran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Gulak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Galik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Sumur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Batu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279970"/>
                  </a:ext>
                </a:extLst>
              </a:tr>
              <a:tr h="270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Rajabasa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Rajabasa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Rajabasa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Nunyai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Rajabasa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Pemuka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Gedong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Meneng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Gedong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Meneng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Baru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377753"/>
                  </a:ext>
                </a:extLst>
              </a:tr>
              <a:tr h="4591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16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 Senang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Senang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Pematang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Wangi,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Perumnas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Way Kandis, Way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kandis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Labuhan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Dalam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Rajabasa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Raya,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Rajabasa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Jaya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109741"/>
                  </a:ext>
                </a:extLst>
              </a:tr>
              <a:tr h="270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17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Langkapura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Langkapura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Langkapura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Baru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Gunung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Terang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Segalamider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Bilabong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Jaya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006576"/>
                  </a:ext>
                </a:extLst>
              </a:tr>
              <a:tr h="325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18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Enggal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Enggal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Pelita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Tanjungkarang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Gunung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Sari,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Rawa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Laut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Pahoman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151230"/>
                  </a:ext>
                </a:extLst>
              </a:tr>
              <a:tr h="4591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19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Kedamaian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Kedamaian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Bumi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Kedamaian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Agung Raya,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Baru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Kalibalau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Kencana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Raya,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Gading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74632"/>
                  </a:ext>
                </a:extLst>
              </a:tr>
              <a:tr h="325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20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Bumi Waras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Sukaraja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Bumi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Waras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Garuntang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Bumi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Raya (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Pecoh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raya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),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Kangkung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, Way Kuala</a:t>
                      </a:r>
                    </a:p>
                  </a:txBody>
                  <a:tcPr marL="15036" marR="15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78187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D7D572-5CC5-4CEA-AAC2-366E730E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95606"/>
              </p:ext>
            </p:extLst>
          </p:nvPr>
        </p:nvGraphicFramePr>
        <p:xfrm>
          <a:off x="708664" y="899892"/>
          <a:ext cx="7717499" cy="221361"/>
        </p:xfrm>
        <a:graphic>
          <a:graphicData uri="http://schemas.openxmlformats.org/drawingml/2006/table">
            <a:tbl>
              <a:tblPr firstRow="1" firstCol="1" bandRow="1"/>
              <a:tblGrid>
                <a:gridCol w="508191">
                  <a:extLst>
                    <a:ext uri="{9D8B030D-6E8A-4147-A177-3AD203B41FA5}">
                      <a16:colId xmlns:a16="http://schemas.microsoft.com/office/drawing/2014/main" val="3981608171"/>
                    </a:ext>
                  </a:extLst>
                </a:gridCol>
                <a:gridCol w="1604271">
                  <a:extLst>
                    <a:ext uri="{9D8B030D-6E8A-4147-A177-3AD203B41FA5}">
                      <a16:colId xmlns:a16="http://schemas.microsoft.com/office/drawing/2014/main" val="487437107"/>
                    </a:ext>
                  </a:extLst>
                </a:gridCol>
                <a:gridCol w="5605037">
                  <a:extLst>
                    <a:ext uri="{9D8B030D-6E8A-4147-A177-3AD203B41FA5}">
                      <a16:colId xmlns:a16="http://schemas.microsoft.com/office/drawing/2014/main" val="3772774387"/>
                    </a:ext>
                  </a:extLst>
                </a:gridCol>
              </a:tblGrid>
              <a:tr h="213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No</a:t>
                      </a: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Kelurahan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619" marR="12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14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1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9" name="Google Shape;509;p33">
            <a:hlinkClick r:id="rId3" action="ppaction://hlinksldjump"/>
          </p:cNvPr>
          <p:cNvSpPr txBox="1"/>
          <p:nvPr/>
        </p:nvSpPr>
        <p:spPr>
          <a:xfrm>
            <a:off x="219912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Tue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0" name="Google Shape;510;p33">
            <a:hlinkClick r:id="rId4" action="ppaction://hlinksldjump"/>
          </p:cNvPr>
          <p:cNvSpPr txBox="1"/>
          <p:nvPr/>
        </p:nvSpPr>
        <p:spPr>
          <a:xfrm>
            <a:off x="29875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Wed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1" name="Google Shape;511;p33">
            <a:hlinkClick r:id="rId5" action="ppaction://hlinksldjump"/>
          </p:cNvPr>
          <p:cNvSpPr txBox="1"/>
          <p:nvPr/>
        </p:nvSpPr>
        <p:spPr>
          <a:xfrm>
            <a:off x="37772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Thu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2" name="Google Shape;512;p33">
            <a:hlinkClick r:id="rId6" action="ppaction://hlinksldjump"/>
          </p:cNvPr>
          <p:cNvSpPr txBox="1"/>
          <p:nvPr/>
        </p:nvSpPr>
        <p:spPr>
          <a:xfrm>
            <a:off x="456446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Fri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3" name="Google Shape;513;p33">
            <a:hlinkClick r:id="rId7" action="ppaction://hlinksldjump"/>
          </p:cNvPr>
          <p:cNvSpPr txBox="1"/>
          <p:nvPr/>
        </p:nvSpPr>
        <p:spPr>
          <a:xfrm>
            <a:off x="14094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Mon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4" name="Google Shape;514;p33">
            <a:hlinkClick r:id="rId8" action="ppaction://hlinksldjump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15" name="Google Shape;515;p33">
            <a:hlinkClick r:id="rId8" action="ppaction://hlinksldjump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72688" y="4588783"/>
            <a:ext cx="360876" cy="341206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33">
            <a:hlinkClick r:id="rId10" action="ppaction://hlinksldjump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17" name="Google Shape;517;p33">
            <a:hlinkClick r:id="rId10" action="ppaction://hlinksldjump"/>
          </p:cNvPr>
          <p:cNvPicPr preferRelativeResize="0"/>
          <p:nvPr/>
        </p:nvPicPr>
        <p:blipFill rotWithShape="1">
          <a:blip r:embed="rId11">
            <a:alphaModFix/>
          </a:blip>
          <a:srcRect t="2723" b="2723"/>
          <a:stretch/>
        </p:blipFill>
        <p:spPr>
          <a:xfrm>
            <a:off x="722597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3">
            <a:hlinkClick r:id="rId12" action="ppaction://hlinksldjump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19" name="Google Shape;519;p33">
            <a:hlinkClick r:id="rId12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3">
            <a:hlinkClick r:id="rId14" action="ppaction://hlinksldjump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21" name="Google Shape;521;p33">
            <a:hlinkClick r:id="rId14" action="ppaction://hlinksldjump"/>
          </p:cNvPr>
          <p:cNvPicPr preferRelativeResize="0"/>
          <p:nvPr/>
        </p:nvPicPr>
        <p:blipFill rotWithShape="1">
          <a:blip r:embed="rId15">
            <a:alphaModFix/>
          </a:blip>
          <a:srcRect t="2723" b="2723"/>
          <a:stretch/>
        </p:blipFill>
        <p:spPr>
          <a:xfrm>
            <a:off x="643536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2" name="Google Shape;522;p33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23" name="Google Shape;523;p33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24" name="Google Shape;524;p33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3"/>
          <p:cNvGrpSpPr/>
          <p:nvPr/>
        </p:nvGrpSpPr>
        <p:grpSpPr>
          <a:xfrm flipH="1"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526" name="Google Shape;526;p33"/>
            <p:cNvSpPr/>
            <p:nvPr/>
          </p:nvSpPr>
          <p:spPr>
            <a:xfrm>
              <a:off x="669525" y="1066225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3265475" y="26565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 </a:t>
            </a:r>
            <a:r>
              <a:rPr lang="en-US" dirty="0" err="1"/>
              <a:t>Pembahasan</a:t>
            </a:r>
            <a:endParaRPr dirty="0"/>
          </a:p>
        </p:txBody>
      </p:sp>
      <p:sp>
        <p:nvSpPr>
          <p:cNvPr id="535" name="Google Shape;535;p3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3"/>
          <p:cNvSpPr/>
          <p:nvPr/>
        </p:nvSpPr>
        <p:spPr>
          <a:xfrm>
            <a:off x="1126125" y="1388825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1. </a:t>
            </a:r>
            <a:r>
              <a:rPr lang="en-US" sz="2000" dirty="0" err="1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Pendahuluan</a:t>
            </a:r>
            <a:r>
              <a:rPr lang="en" sz="20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</a:t>
            </a:r>
            <a:endParaRPr sz="20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38" name="Google Shape;538;p33"/>
          <p:cNvSpPr/>
          <p:nvPr/>
        </p:nvSpPr>
        <p:spPr>
          <a:xfrm>
            <a:off x="3517800" y="1388825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2. </a:t>
            </a:r>
            <a:r>
              <a:rPr lang="en-US" sz="2000" dirty="0" err="1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Tinjauan</a:t>
            </a:r>
            <a:r>
              <a:rPr lang="en-US" sz="20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</a:t>
            </a:r>
            <a:r>
              <a:rPr lang="en-US" sz="2000" dirty="0" err="1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Pustaka</a:t>
            </a:r>
            <a:endParaRPr sz="20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39" name="Google Shape;539;p33"/>
          <p:cNvSpPr/>
          <p:nvPr/>
        </p:nvSpPr>
        <p:spPr>
          <a:xfrm>
            <a:off x="5909475" y="1388825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3. </a:t>
            </a:r>
            <a:r>
              <a:rPr lang="en-US" sz="2000" dirty="0" err="1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Gambaran</a:t>
            </a:r>
            <a:r>
              <a:rPr lang="en-US" sz="20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</a:t>
            </a:r>
            <a:r>
              <a:rPr lang="en-US" sz="2000" dirty="0" err="1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Umum</a:t>
            </a:r>
            <a:endParaRPr sz="20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0" name="Google Shape;540;p33"/>
          <p:cNvSpPr/>
          <p:nvPr/>
        </p:nvSpPr>
        <p:spPr>
          <a:xfrm>
            <a:off x="2331174" y="2919906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4. </a:t>
            </a:r>
            <a:r>
              <a:rPr lang="en-US" sz="2000" dirty="0" err="1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Metode</a:t>
            </a:r>
            <a:r>
              <a:rPr lang="en-US" sz="20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</a:t>
            </a:r>
            <a:r>
              <a:rPr lang="en-US" sz="2000" dirty="0" err="1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Penelitian</a:t>
            </a:r>
            <a:endParaRPr sz="20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41" name="Google Shape;541;p33"/>
          <p:cNvSpPr/>
          <p:nvPr/>
        </p:nvSpPr>
        <p:spPr>
          <a:xfrm>
            <a:off x="4848873" y="2895048"/>
            <a:ext cx="2108400" cy="1275000"/>
          </a:xfrm>
          <a:prstGeom prst="roundRect">
            <a:avLst>
              <a:gd name="adj" fmla="val 3051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5. </a:t>
            </a:r>
            <a:r>
              <a:rPr lang="en-US" sz="2000" dirty="0" err="1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Rencana</a:t>
            </a:r>
            <a:r>
              <a:rPr lang="en-US" sz="20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</a:t>
            </a:r>
            <a:r>
              <a:rPr lang="en-US" sz="2000" dirty="0" err="1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Kegiatan</a:t>
            </a:r>
            <a:r>
              <a:rPr lang="en-US" sz="2000" dirty="0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</a:t>
            </a:r>
            <a:r>
              <a:rPr lang="en-US" sz="2000" dirty="0" err="1">
                <a:solidFill>
                  <a:schemeClr val="lt2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Penelitian</a:t>
            </a:r>
            <a:endParaRPr sz="2000" dirty="0">
              <a:solidFill>
                <a:schemeClr val="lt2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70" name="Google Shape;570;p33"/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1" name="Google Shape;571;p33">
            <a:hlinkClick r:id="rId16" action="ppaction://hlinksldjump"/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3"/>
          <p:cNvSpPr/>
          <p:nvPr/>
        </p:nvSpPr>
        <p:spPr>
          <a:xfrm>
            <a:off x="621792" y="4987052"/>
            <a:ext cx="795600" cy="3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2873F9-919A-4CE6-A182-2E829D4ABB90}"/>
              </a:ext>
            </a:extLst>
          </p:cNvPr>
          <p:cNvSpPr/>
          <p:nvPr/>
        </p:nvSpPr>
        <p:spPr>
          <a:xfrm>
            <a:off x="446567" y="4498986"/>
            <a:ext cx="8293396" cy="5207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88D23BB-021E-4134-970A-BFC002AC9E8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2125" y="4317839"/>
            <a:ext cx="6974454" cy="70111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i-FI" sz="2000" dirty="0"/>
              <a:t>Sarana Pemerintahan Kota Bandar Lampung</a:t>
            </a:r>
            <a:endParaRPr sz="2000" dirty="0"/>
          </a:p>
        </p:txBody>
      </p:sp>
      <p:sp>
        <p:nvSpPr>
          <p:cNvPr id="1222" name="Google Shape;1222;p42">
            <a:hlinkClick r:id="rId3" action="ppaction://hlinksldjump"/>
          </p:cNvPr>
          <p:cNvSpPr txBox="1"/>
          <p:nvPr/>
        </p:nvSpPr>
        <p:spPr>
          <a:xfrm>
            <a:off x="29875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7" name="Google Shape;1237;p42"/>
          <p:cNvSpPr txBox="1"/>
          <p:nvPr/>
        </p:nvSpPr>
        <p:spPr>
          <a:xfrm>
            <a:off x="3359784" y="4498986"/>
            <a:ext cx="1195957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Gambaran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Umum</a:t>
            </a: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8" name="Google Shape;1238;p42"/>
          <p:cNvSpPr/>
          <p:nvPr/>
        </p:nvSpPr>
        <p:spPr>
          <a:xfrm>
            <a:off x="3395921" y="4976133"/>
            <a:ext cx="115982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0" name="Google Shape;1240;p4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70;p34">
            <a:hlinkClick r:id="rId6" action="ppaction://hlinksldjump"/>
            <a:extLst>
              <a:ext uri="{FF2B5EF4-FFF2-40B4-BE49-F238E27FC236}">
                <a16:creationId xmlns:a16="http://schemas.microsoft.com/office/drawing/2014/main" id="{4250BDAC-163F-439C-8A4F-877CDA50998D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771;p34">
            <a:hlinkClick r:id="rId7" action="ppaction://hlinksldjump"/>
            <a:extLst>
              <a:ext uri="{FF2B5EF4-FFF2-40B4-BE49-F238E27FC236}">
                <a16:creationId xmlns:a16="http://schemas.microsoft.com/office/drawing/2014/main" id="{D84E30FF-7606-4BF7-9087-D5AAE64DA8C3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C035E02-B0B1-476C-9D99-9B8A81B94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46" name="Google Shape;769;p34">
            <a:hlinkClick r:id="rId3" action="ppaction://hlinksldjump"/>
            <a:extLst>
              <a:ext uri="{FF2B5EF4-FFF2-40B4-BE49-F238E27FC236}">
                <a16:creationId xmlns:a16="http://schemas.microsoft.com/office/drawing/2014/main" id="{0F405A28-49AB-471F-B59A-73408340F11D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C612C7F-1DC4-4428-A9F3-C3970CC92D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48" name="Google Shape;768;p34">
            <a:hlinkClick r:id="rId10" action="ppaction://hlinksldjump"/>
            <a:extLst>
              <a:ext uri="{FF2B5EF4-FFF2-40B4-BE49-F238E27FC236}">
                <a16:creationId xmlns:a16="http://schemas.microsoft.com/office/drawing/2014/main" id="{F9785812-2247-4E5E-8102-F148BEF3053F}"/>
              </a:ext>
            </a:extLst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743214F-0B70-4FF8-BD8F-FA760AF487FF}"/>
              </a:ext>
            </a:extLst>
          </p:cNvPr>
          <p:cNvGraphicFramePr>
            <a:graphicFrameLocks noGrp="1"/>
          </p:cNvGraphicFramePr>
          <p:nvPr/>
        </p:nvGraphicFramePr>
        <p:xfrm>
          <a:off x="720011" y="1117683"/>
          <a:ext cx="1800086" cy="3329184"/>
        </p:xfrm>
        <a:graphic>
          <a:graphicData uri="http://schemas.openxmlformats.org/drawingml/2006/table">
            <a:tbl>
              <a:tblPr firstRow="1" firstCol="1" bandRow="1"/>
              <a:tblGrid>
                <a:gridCol w="1800086">
                  <a:extLst>
                    <a:ext uri="{9D8B030D-6E8A-4147-A177-3AD203B41FA5}">
                      <a16:colId xmlns:a16="http://schemas.microsoft.com/office/drawing/2014/main" val="2418539125"/>
                    </a:ext>
                  </a:extLst>
                </a:gridCol>
              </a:tblGrid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Sekretariat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Kota Bandar Lampung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351830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Dinas Pendidikan dan Kebudayaan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333999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Dinas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Kesehatan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806152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Dinas Pekerjaan Umum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890256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Dinas Perumahan dan Pemukiman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907375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Dinas Sosial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469020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Dinas Tenaga Kerja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298141"/>
                  </a:ext>
                </a:extLst>
              </a:tr>
              <a:tr h="1159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Dinas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Pengendalian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Penduduk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dan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Keluarga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Berencana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477030"/>
                  </a:ext>
                </a:extLst>
              </a:tr>
              <a:tr h="1159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Dinas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Pemberdayaan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Perempuan dan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Perlindungan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Anak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617913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Dinas Pangan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752786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Dinas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Lingkungan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Hidup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037238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Dinas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Kependudukan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dan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Catatan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Sipil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10274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F41B381-E8D9-4D70-A8D6-DE7EE6A1546F}"/>
              </a:ext>
            </a:extLst>
          </p:cNvPr>
          <p:cNvGraphicFramePr>
            <a:graphicFrameLocks noGrp="1"/>
          </p:cNvGraphicFramePr>
          <p:nvPr/>
        </p:nvGraphicFramePr>
        <p:xfrm>
          <a:off x="6609354" y="1123177"/>
          <a:ext cx="1800086" cy="2616016"/>
        </p:xfrm>
        <a:graphic>
          <a:graphicData uri="http://schemas.openxmlformats.org/drawingml/2006/table">
            <a:tbl>
              <a:tblPr firstRow="1" firstCol="1" bandRow="1"/>
              <a:tblGrid>
                <a:gridCol w="1800086">
                  <a:extLst>
                    <a:ext uri="{9D8B030D-6E8A-4147-A177-3AD203B41FA5}">
                      <a16:colId xmlns:a16="http://schemas.microsoft.com/office/drawing/2014/main" val="4022022712"/>
                    </a:ext>
                  </a:extLst>
                </a:gridCol>
              </a:tblGrid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Teluk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Betung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Utara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925927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Karang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Pusat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726555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 Enggal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479715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 Tanjung Karang Barat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975655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 Kemiling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59753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 Langkapura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140953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 Kedaton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349693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Rajabasa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340141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 Tanjung Senang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941842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 Labuhan Ratu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80254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 Sukarame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024037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Sukabumi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928153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Way Halim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02734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6720181-D0C6-457D-8EC5-AB06A9347EB0}"/>
              </a:ext>
            </a:extLst>
          </p:cNvPr>
          <p:cNvGraphicFramePr>
            <a:graphicFrameLocks noGrp="1"/>
          </p:cNvGraphicFramePr>
          <p:nvPr/>
        </p:nvGraphicFramePr>
        <p:xfrm>
          <a:off x="4639275" y="1123177"/>
          <a:ext cx="1800086" cy="2643384"/>
        </p:xfrm>
        <a:graphic>
          <a:graphicData uri="http://schemas.openxmlformats.org/drawingml/2006/table">
            <a:tbl>
              <a:tblPr firstRow="1" firstCol="1" bandRow="1"/>
              <a:tblGrid>
                <a:gridCol w="1800086">
                  <a:extLst>
                    <a:ext uri="{9D8B030D-6E8A-4147-A177-3AD203B41FA5}">
                      <a16:colId xmlns:a16="http://schemas.microsoft.com/office/drawing/2014/main" val="294280863"/>
                    </a:ext>
                  </a:extLst>
                </a:gridCol>
              </a:tblGrid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Inspektorat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263963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Satuan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Polisi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Pamong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Praja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478030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Kesatuan Bangsa dan Politik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43211"/>
                  </a:ext>
                </a:extLst>
              </a:tr>
              <a:tr h="1159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Badan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Penanggulangan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Bencana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Daerah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385276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Kementrian Agama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667088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Badan Pertahanan Nasional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603216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Badan Pusat Statistik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814188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 Teluk Betung Barat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300068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 Teluk Betung Timur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149821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Teluk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Betung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Selatan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196248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 Bumi Waras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700017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Panjang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5870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C43C59C-6A3A-4A5B-80C6-503DB293FCC4}"/>
              </a:ext>
            </a:extLst>
          </p:cNvPr>
          <p:cNvGraphicFramePr>
            <a:graphicFrameLocks noGrp="1"/>
          </p:cNvGraphicFramePr>
          <p:nvPr/>
        </p:nvGraphicFramePr>
        <p:xfrm>
          <a:off x="2669196" y="1123177"/>
          <a:ext cx="1800086" cy="2765806"/>
        </p:xfrm>
        <a:graphic>
          <a:graphicData uri="http://schemas.openxmlformats.org/drawingml/2006/table">
            <a:tbl>
              <a:tblPr firstRow="1" firstCol="1" bandRow="1"/>
              <a:tblGrid>
                <a:gridCol w="1800086">
                  <a:extLst>
                    <a:ext uri="{9D8B030D-6E8A-4147-A177-3AD203B41FA5}">
                      <a16:colId xmlns:a16="http://schemas.microsoft.com/office/drawing/2014/main" val="3624188943"/>
                    </a:ext>
                  </a:extLst>
                </a:gridCol>
              </a:tblGrid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Dinas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Pemberdayaan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Masyarakat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304672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Dinas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Perhubungan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362036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Dinas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Komunikasi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dan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Informatika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286975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Dinas Koperasi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54597"/>
                  </a:ext>
                </a:extLst>
              </a:tr>
              <a:tr h="1159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Dinas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Penanaman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Modal dan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Pelayanan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Terpadu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Satu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Pintu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284207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Dinas Kepemudaan dan Olah Raga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675325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Dinas Perpustakaan dan Arsip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541328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Dinas Periwisata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905004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Dinas Pertanian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398813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Dinas Perindustrian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813327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Dinas Perdagangan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908779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Badan Perencanaan Pembangunan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750482"/>
                  </a:ext>
                </a:extLst>
              </a:tr>
              <a:tr h="1159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Badan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Pengelola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Keuangan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dan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Aset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Daerah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24245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3643105-0789-4571-A5D5-163F9B3D670C}"/>
              </a:ext>
            </a:extLst>
          </p:cNvPr>
          <p:cNvGraphicFramePr>
            <a:graphicFrameLocks noGrp="1"/>
          </p:cNvGraphicFramePr>
          <p:nvPr/>
        </p:nvGraphicFramePr>
        <p:xfrm>
          <a:off x="720010" y="873298"/>
          <a:ext cx="7689429" cy="241427"/>
        </p:xfrm>
        <a:graphic>
          <a:graphicData uri="http://schemas.openxmlformats.org/drawingml/2006/table">
            <a:tbl>
              <a:tblPr firstRow="1" firstCol="1" bandRow="1"/>
              <a:tblGrid>
                <a:gridCol w="7689429">
                  <a:extLst>
                    <a:ext uri="{9D8B030D-6E8A-4147-A177-3AD203B41FA5}">
                      <a16:colId xmlns:a16="http://schemas.microsoft.com/office/drawing/2014/main" val="1837426064"/>
                    </a:ext>
                  </a:extLst>
                </a:gridCol>
              </a:tblGrid>
              <a:tr h="155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Nama Kantor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96041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CE3484B-4469-41E7-BC42-702B72DAA5F4}"/>
              </a:ext>
            </a:extLst>
          </p:cNvPr>
          <p:cNvGraphicFramePr>
            <a:graphicFrameLocks noGrp="1"/>
          </p:cNvGraphicFramePr>
          <p:nvPr/>
        </p:nvGraphicFramePr>
        <p:xfrm>
          <a:off x="2669196" y="3891085"/>
          <a:ext cx="1800086" cy="567944"/>
        </p:xfrm>
        <a:graphic>
          <a:graphicData uri="http://schemas.openxmlformats.org/drawingml/2006/table">
            <a:tbl>
              <a:tblPr firstRow="1" firstCol="1" bandRow="1"/>
              <a:tblGrid>
                <a:gridCol w="1800086">
                  <a:extLst>
                    <a:ext uri="{9D8B030D-6E8A-4147-A177-3AD203B41FA5}">
                      <a16:colId xmlns:a16="http://schemas.microsoft.com/office/drawing/2014/main" val="1347283115"/>
                    </a:ext>
                  </a:extLst>
                </a:gridCol>
              </a:tblGrid>
              <a:tr h="2539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Badan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Pengelola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Pajak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dan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Retribusi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Daerah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591536"/>
                  </a:ext>
                </a:extLst>
              </a:tr>
              <a:tr h="1188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Badan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Kepegawaian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Daerah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02917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59419D4-E7C0-454E-90AF-234D9315AAD7}"/>
              </a:ext>
            </a:extLst>
          </p:cNvPr>
          <p:cNvGraphicFramePr>
            <a:graphicFrameLocks noGrp="1"/>
          </p:cNvGraphicFramePr>
          <p:nvPr/>
        </p:nvGraphicFramePr>
        <p:xfrm>
          <a:off x="4639275" y="3767979"/>
          <a:ext cx="1800086" cy="631064"/>
        </p:xfrm>
        <a:graphic>
          <a:graphicData uri="http://schemas.openxmlformats.org/drawingml/2006/table">
            <a:tbl>
              <a:tblPr firstRow="1" firstCol="1" bandRow="1"/>
              <a:tblGrid>
                <a:gridCol w="1800086">
                  <a:extLst>
                    <a:ext uri="{9D8B030D-6E8A-4147-A177-3AD203B41FA5}">
                      <a16:colId xmlns:a16="http://schemas.microsoft.com/office/drawing/2014/main" val="1564037157"/>
                    </a:ext>
                  </a:extLst>
                </a:gridCol>
              </a:tblGrid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Karang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Timur</a:t>
                      </a: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12339"/>
                  </a:ext>
                </a:extLst>
              </a:tr>
              <a:tr h="542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Kedamaian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5415" marR="154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02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751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i-FI" sz="1600" dirty="0"/>
              <a:t>Sarana Pendidikan dan Pembelajaran Kota Bandar Lampung</a:t>
            </a:r>
            <a:endParaRPr sz="1600" dirty="0"/>
          </a:p>
        </p:txBody>
      </p:sp>
      <p:sp>
        <p:nvSpPr>
          <p:cNvPr id="1222" name="Google Shape;1222;p42">
            <a:hlinkClick r:id="rId3" action="ppaction://hlinksldjump"/>
          </p:cNvPr>
          <p:cNvSpPr txBox="1"/>
          <p:nvPr/>
        </p:nvSpPr>
        <p:spPr>
          <a:xfrm>
            <a:off x="29875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7" name="Google Shape;1237;p42"/>
          <p:cNvSpPr txBox="1"/>
          <p:nvPr/>
        </p:nvSpPr>
        <p:spPr>
          <a:xfrm>
            <a:off x="3359784" y="4498986"/>
            <a:ext cx="1195957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Gambaran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Umum</a:t>
            </a: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8" name="Google Shape;1238;p42"/>
          <p:cNvSpPr/>
          <p:nvPr/>
        </p:nvSpPr>
        <p:spPr>
          <a:xfrm>
            <a:off x="3395921" y="4976133"/>
            <a:ext cx="115982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0" name="Google Shape;1240;p4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70;p34">
            <a:hlinkClick r:id="rId6" action="ppaction://hlinksldjump"/>
            <a:extLst>
              <a:ext uri="{FF2B5EF4-FFF2-40B4-BE49-F238E27FC236}">
                <a16:creationId xmlns:a16="http://schemas.microsoft.com/office/drawing/2014/main" id="{4250BDAC-163F-439C-8A4F-877CDA50998D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771;p34">
            <a:hlinkClick r:id="rId7" action="ppaction://hlinksldjump"/>
            <a:extLst>
              <a:ext uri="{FF2B5EF4-FFF2-40B4-BE49-F238E27FC236}">
                <a16:creationId xmlns:a16="http://schemas.microsoft.com/office/drawing/2014/main" id="{D84E30FF-7606-4BF7-9087-D5AAE64DA8C3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C035E02-B0B1-476C-9D99-9B8A81B94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46" name="Google Shape;769;p34">
            <a:hlinkClick r:id="rId3" action="ppaction://hlinksldjump"/>
            <a:extLst>
              <a:ext uri="{FF2B5EF4-FFF2-40B4-BE49-F238E27FC236}">
                <a16:creationId xmlns:a16="http://schemas.microsoft.com/office/drawing/2014/main" id="{0F405A28-49AB-471F-B59A-73408340F11D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C612C7F-1DC4-4428-A9F3-C3970CC92D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48" name="Google Shape;768;p34">
            <a:hlinkClick r:id="rId10" action="ppaction://hlinksldjump"/>
            <a:extLst>
              <a:ext uri="{FF2B5EF4-FFF2-40B4-BE49-F238E27FC236}">
                <a16:creationId xmlns:a16="http://schemas.microsoft.com/office/drawing/2014/main" id="{F9785812-2247-4E5E-8102-F148BEF3053F}"/>
              </a:ext>
            </a:extLst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6DF653C-0ED8-4ABA-AEA0-244E44BBD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32043"/>
              </p:ext>
            </p:extLst>
          </p:nvPr>
        </p:nvGraphicFramePr>
        <p:xfrm>
          <a:off x="721587" y="930651"/>
          <a:ext cx="7717500" cy="3541406"/>
        </p:xfrm>
        <a:graphic>
          <a:graphicData uri="http://schemas.openxmlformats.org/drawingml/2006/table">
            <a:tbl>
              <a:tblPr firstRow="1" firstCol="1" bandRow="1"/>
              <a:tblGrid>
                <a:gridCol w="2875700">
                  <a:extLst>
                    <a:ext uri="{9D8B030D-6E8A-4147-A177-3AD203B41FA5}">
                      <a16:colId xmlns:a16="http://schemas.microsoft.com/office/drawing/2014/main" val="512680434"/>
                    </a:ext>
                  </a:extLst>
                </a:gridCol>
                <a:gridCol w="687794">
                  <a:extLst>
                    <a:ext uri="{9D8B030D-6E8A-4147-A177-3AD203B41FA5}">
                      <a16:colId xmlns:a16="http://schemas.microsoft.com/office/drawing/2014/main" val="669292755"/>
                    </a:ext>
                  </a:extLst>
                </a:gridCol>
                <a:gridCol w="824964">
                  <a:extLst>
                    <a:ext uri="{9D8B030D-6E8A-4147-A177-3AD203B41FA5}">
                      <a16:colId xmlns:a16="http://schemas.microsoft.com/office/drawing/2014/main" val="2821075823"/>
                    </a:ext>
                  </a:extLst>
                </a:gridCol>
                <a:gridCol w="716979">
                  <a:extLst>
                    <a:ext uri="{9D8B030D-6E8A-4147-A177-3AD203B41FA5}">
                      <a16:colId xmlns:a16="http://schemas.microsoft.com/office/drawing/2014/main" val="509782708"/>
                    </a:ext>
                  </a:extLst>
                </a:gridCol>
                <a:gridCol w="681958">
                  <a:extLst>
                    <a:ext uri="{9D8B030D-6E8A-4147-A177-3AD203B41FA5}">
                      <a16:colId xmlns:a16="http://schemas.microsoft.com/office/drawing/2014/main" val="2464308821"/>
                    </a:ext>
                  </a:extLst>
                </a:gridCol>
                <a:gridCol w="1930105">
                  <a:extLst>
                    <a:ext uri="{9D8B030D-6E8A-4147-A177-3AD203B41FA5}">
                      <a16:colId xmlns:a16="http://schemas.microsoft.com/office/drawing/2014/main" val="667885263"/>
                    </a:ext>
                  </a:extLst>
                </a:gridCol>
              </a:tblGrid>
              <a:tr h="114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SD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SMP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SMA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SMK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Perguruan Tinggi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309650"/>
                  </a:ext>
                </a:extLst>
              </a:tr>
              <a:tr h="1145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Teluk Betung Barat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413348"/>
                  </a:ext>
                </a:extLst>
              </a:tr>
              <a:tr h="1145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Teluk Betung Timur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189030"/>
                  </a:ext>
                </a:extLst>
              </a:tr>
              <a:tr h="1145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Teluk Betung Selatan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499922"/>
                  </a:ext>
                </a:extLst>
              </a:tr>
              <a:tr h="1145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Bumi Waras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436161"/>
                  </a:ext>
                </a:extLst>
              </a:tr>
              <a:tr h="1145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Panjang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34043"/>
                  </a:ext>
                </a:extLst>
              </a:tr>
              <a:tr h="1145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Karang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Timur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135682"/>
                  </a:ext>
                </a:extLst>
              </a:tr>
              <a:tr h="1145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Kedamaian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57694"/>
                  </a:ext>
                </a:extLst>
              </a:tr>
              <a:tr h="1145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Teluk Betung Utara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874709"/>
                  </a:ext>
                </a:extLst>
              </a:tr>
              <a:tr h="1145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 Karang Pusat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50105"/>
                  </a:ext>
                </a:extLst>
              </a:tr>
              <a:tr h="1145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Enggal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589622"/>
                  </a:ext>
                </a:extLst>
              </a:tr>
              <a:tr h="1145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 Karang Barat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18158"/>
                  </a:ext>
                </a:extLst>
              </a:tr>
              <a:tr h="1145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Kemiling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294378"/>
                  </a:ext>
                </a:extLst>
              </a:tr>
              <a:tr h="1145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Langkapura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283460"/>
                  </a:ext>
                </a:extLst>
              </a:tr>
              <a:tr h="1145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Kedaton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355971"/>
                  </a:ext>
                </a:extLst>
              </a:tr>
              <a:tr h="1145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Rajabasa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77173"/>
                  </a:ext>
                </a:extLst>
              </a:tr>
              <a:tr h="1145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 Senang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647921"/>
                  </a:ext>
                </a:extLst>
              </a:tr>
              <a:tr h="1145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Labuhan Ratu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017268"/>
                  </a:ext>
                </a:extLst>
              </a:tr>
              <a:tr h="1145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Sukarame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514132"/>
                  </a:ext>
                </a:extLst>
              </a:tr>
              <a:tr h="1145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Sukabumi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824126"/>
                  </a:ext>
                </a:extLst>
              </a:tr>
              <a:tr h="1145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Way Halim</a:t>
                      </a: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–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750477"/>
                  </a:ext>
                </a:extLst>
              </a:tr>
              <a:tr h="1145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Bandar Lampung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117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b="1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b="1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b="1" dirty="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23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1944" marR="41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25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689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i-FI" sz="2000" dirty="0"/>
              <a:t>Sarana Kesehatan Kota Bandar Lampung</a:t>
            </a:r>
            <a:endParaRPr sz="2000" dirty="0"/>
          </a:p>
        </p:txBody>
      </p:sp>
      <p:sp>
        <p:nvSpPr>
          <p:cNvPr id="1222" name="Google Shape;1222;p42">
            <a:hlinkClick r:id="rId3" action="ppaction://hlinksldjump"/>
          </p:cNvPr>
          <p:cNvSpPr txBox="1"/>
          <p:nvPr/>
        </p:nvSpPr>
        <p:spPr>
          <a:xfrm>
            <a:off x="29875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7" name="Google Shape;1237;p42"/>
          <p:cNvSpPr txBox="1"/>
          <p:nvPr/>
        </p:nvSpPr>
        <p:spPr>
          <a:xfrm>
            <a:off x="3359784" y="4498986"/>
            <a:ext cx="1195957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Gambaran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Umum</a:t>
            </a: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8" name="Google Shape;1238;p42"/>
          <p:cNvSpPr/>
          <p:nvPr/>
        </p:nvSpPr>
        <p:spPr>
          <a:xfrm>
            <a:off x="3395921" y="4976133"/>
            <a:ext cx="115982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0" name="Google Shape;1240;p4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70;p34">
            <a:hlinkClick r:id="rId6" action="ppaction://hlinksldjump"/>
            <a:extLst>
              <a:ext uri="{FF2B5EF4-FFF2-40B4-BE49-F238E27FC236}">
                <a16:creationId xmlns:a16="http://schemas.microsoft.com/office/drawing/2014/main" id="{4250BDAC-163F-439C-8A4F-877CDA50998D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771;p34">
            <a:hlinkClick r:id="rId7" action="ppaction://hlinksldjump"/>
            <a:extLst>
              <a:ext uri="{FF2B5EF4-FFF2-40B4-BE49-F238E27FC236}">
                <a16:creationId xmlns:a16="http://schemas.microsoft.com/office/drawing/2014/main" id="{D84E30FF-7606-4BF7-9087-D5AAE64DA8C3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C035E02-B0B1-476C-9D99-9B8A81B94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46" name="Google Shape;769;p34">
            <a:hlinkClick r:id="rId3" action="ppaction://hlinksldjump"/>
            <a:extLst>
              <a:ext uri="{FF2B5EF4-FFF2-40B4-BE49-F238E27FC236}">
                <a16:creationId xmlns:a16="http://schemas.microsoft.com/office/drawing/2014/main" id="{0F405A28-49AB-471F-B59A-73408340F11D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C612C7F-1DC4-4428-A9F3-C3970CC92D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48" name="Google Shape;768;p34">
            <a:hlinkClick r:id="rId10" action="ppaction://hlinksldjump"/>
            <a:extLst>
              <a:ext uri="{FF2B5EF4-FFF2-40B4-BE49-F238E27FC236}">
                <a16:creationId xmlns:a16="http://schemas.microsoft.com/office/drawing/2014/main" id="{F9785812-2247-4E5E-8102-F148BEF3053F}"/>
              </a:ext>
            </a:extLst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CCF048-5DC6-4F38-99AE-7F7D3B83E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82728"/>
              </p:ext>
            </p:extLst>
          </p:nvPr>
        </p:nvGraphicFramePr>
        <p:xfrm>
          <a:off x="700014" y="898267"/>
          <a:ext cx="7696216" cy="354140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70824">
                  <a:extLst>
                    <a:ext uri="{9D8B030D-6E8A-4147-A177-3AD203B41FA5}">
                      <a16:colId xmlns:a16="http://schemas.microsoft.com/office/drawing/2014/main" val="3534586604"/>
                    </a:ext>
                  </a:extLst>
                </a:gridCol>
                <a:gridCol w="962393">
                  <a:extLst>
                    <a:ext uri="{9D8B030D-6E8A-4147-A177-3AD203B41FA5}">
                      <a16:colId xmlns:a16="http://schemas.microsoft.com/office/drawing/2014/main" val="3148047217"/>
                    </a:ext>
                  </a:extLst>
                </a:gridCol>
                <a:gridCol w="1100155">
                  <a:extLst>
                    <a:ext uri="{9D8B030D-6E8A-4147-A177-3AD203B41FA5}">
                      <a16:colId xmlns:a16="http://schemas.microsoft.com/office/drawing/2014/main" val="653324719"/>
                    </a:ext>
                  </a:extLst>
                </a:gridCol>
                <a:gridCol w="825598">
                  <a:extLst>
                    <a:ext uri="{9D8B030D-6E8A-4147-A177-3AD203B41FA5}">
                      <a16:colId xmlns:a16="http://schemas.microsoft.com/office/drawing/2014/main" val="4268002257"/>
                    </a:ext>
                  </a:extLst>
                </a:gridCol>
                <a:gridCol w="1236943">
                  <a:extLst>
                    <a:ext uri="{9D8B030D-6E8A-4147-A177-3AD203B41FA5}">
                      <a16:colId xmlns:a16="http://schemas.microsoft.com/office/drawing/2014/main" val="1467155296"/>
                    </a:ext>
                  </a:extLst>
                </a:gridCol>
                <a:gridCol w="1237910">
                  <a:extLst>
                    <a:ext uri="{9D8B030D-6E8A-4147-A177-3AD203B41FA5}">
                      <a16:colId xmlns:a16="http://schemas.microsoft.com/office/drawing/2014/main" val="1835121034"/>
                    </a:ext>
                  </a:extLst>
                </a:gridCol>
                <a:gridCol w="962393">
                  <a:extLst>
                    <a:ext uri="{9D8B030D-6E8A-4147-A177-3AD203B41FA5}">
                      <a16:colId xmlns:a16="http://schemas.microsoft.com/office/drawing/2014/main" val="2392675225"/>
                    </a:ext>
                  </a:extLst>
                </a:gridCol>
              </a:tblGrid>
              <a:tr h="31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Rumah Sakit</a:t>
                      </a: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Rumah Sakit Bersalin</a:t>
                      </a: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Poli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Klinik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Puskesmas</a:t>
                      </a: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Puskesmas Pembantu</a:t>
                      </a: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Apotek</a:t>
                      </a: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424500"/>
                  </a:ext>
                </a:extLst>
              </a:tr>
              <a:tr h="318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Teluk Betung Barat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384267"/>
                  </a:ext>
                </a:extLst>
              </a:tr>
              <a:tr h="318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Teluk Betung Timur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349365"/>
                  </a:ext>
                </a:extLst>
              </a:tr>
              <a:tr h="318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Teluk Betung Selatan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2864"/>
                  </a:ext>
                </a:extLst>
              </a:tr>
              <a:tr h="318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Bumi Waras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61903"/>
                  </a:ext>
                </a:extLst>
              </a:tr>
              <a:tr h="318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Panjang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879449"/>
                  </a:ext>
                </a:extLst>
              </a:tr>
              <a:tr h="318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 Karang Timur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007003"/>
                  </a:ext>
                </a:extLst>
              </a:tr>
              <a:tr h="318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Kedamaian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734917"/>
                  </a:ext>
                </a:extLst>
              </a:tr>
              <a:tr h="318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Teluk Betung Utara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062506"/>
                  </a:ext>
                </a:extLst>
              </a:tr>
              <a:tr h="318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 Karang Pusat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138068"/>
                  </a:ext>
                </a:extLst>
              </a:tr>
              <a:tr h="318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Enggal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621393"/>
                  </a:ext>
                </a:extLst>
              </a:tr>
              <a:tr h="318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 Karang Barat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12272"/>
                  </a:ext>
                </a:extLst>
              </a:tr>
              <a:tr h="318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Kemiling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777293"/>
                  </a:ext>
                </a:extLst>
              </a:tr>
              <a:tr h="318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Langkapura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831448"/>
                  </a:ext>
                </a:extLst>
              </a:tr>
              <a:tr h="318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Kedaton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184385"/>
                  </a:ext>
                </a:extLst>
              </a:tr>
              <a:tr h="318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Rajabasa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059683"/>
                  </a:ext>
                </a:extLst>
              </a:tr>
              <a:tr h="318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 Senang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709636"/>
                  </a:ext>
                </a:extLst>
              </a:tr>
              <a:tr h="318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Labuhan Ratu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496871"/>
                  </a:ext>
                </a:extLst>
              </a:tr>
              <a:tr h="318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Sukarame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176870"/>
                  </a:ext>
                </a:extLst>
              </a:tr>
              <a:tr h="318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Sukabumi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997694"/>
                  </a:ext>
                </a:extLst>
              </a:tr>
              <a:tr h="318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Way Halim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717860"/>
                  </a:ext>
                </a:extLst>
              </a:tr>
              <a:tr h="318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Bandar Lampung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b="1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b="1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b="1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b="1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b="1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b="1" dirty="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84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422" marR="1842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407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148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i-FI" sz="2000" dirty="0"/>
              <a:t>Sarana Peribadatan Kota Bandar Lampung</a:t>
            </a:r>
            <a:endParaRPr sz="2000" dirty="0"/>
          </a:p>
        </p:txBody>
      </p:sp>
      <p:sp>
        <p:nvSpPr>
          <p:cNvPr id="1222" name="Google Shape;1222;p42">
            <a:hlinkClick r:id="rId3" action="ppaction://hlinksldjump"/>
          </p:cNvPr>
          <p:cNvSpPr txBox="1"/>
          <p:nvPr/>
        </p:nvSpPr>
        <p:spPr>
          <a:xfrm>
            <a:off x="29875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7" name="Google Shape;1237;p42"/>
          <p:cNvSpPr txBox="1"/>
          <p:nvPr/>
        </p:nvSpPr>
        <p:spPr>
          <a:xfrm>
            <a:off x="3359784" y="4498986"/>
            <a:ext cx="1195957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Gambaran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Umum</a:t>
            </a: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8" name="Google Shape;1238;p42"/>
          <p:cNvSpPr/>
          <p:nvPr/>
        </p:nvSpPr>
        <p:spPr>
          <a:xfrm>
            <a:off x="3395921" y="4976133"/>
            <a:ext cx="115982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0" name="Google Shape;1240;p4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70;p34">
            <a:hlinkClick r:id="rId6" action="ppaction://hlinksldjump"/>
            <a:extLst>
              <a:ext uri="{FF2B5EF4-FFF2-40B4-BE49-F238E27FC236}">
                <a16:creationId xmlns:a16="http://schemas.microsoft.com/office/drawing/2014/main" id="{4250BDAC-163F-439C-8A4F-877CDA50998D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771;p34">
            <a:hlinkClick r:id="rId7" action="ppaction://hlinksldjump"/>
            <a:extLst>
              <a:ext uri="{FF2B5EF4-FFF2-40B4-BE49-F238E27FC236}">
                <a16:creationId xmlns:a16="http://schemas.microsoft.com/office/drawing/2014/main" id="{D84E30FF-7606-4BF7-9087-D5AAE64DA8C3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C035E02-B0B1-476C-9D99-9B8A81B94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46" name="Google Shape;769;p34">
            <a:hlinkClick r:id="rId3" action="ppaction://hlinksldjump"/>
            <a:extLst>
              <a:ext uri="{FF2B5EF4-FFF2-40B4-BE49-F238E27FC236}">
                <a16:creationId xmlns:a16="http://schemas.microsoft.com/office/drawing/2014/main" id="{0F405A28-49AB-471F-B59A-73408340F11D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C612C7F-1DC4-4428-A9F3-C3970CC92D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48" name="Google Shape;768;p34">
            <a:hlinkClick r:id="rId10" action="ppaction://hlinksldjump"/>
            <a:extLst>
              <a:ext uri="{FF2B5EF4-FFF2-40B4-BE49-F238E27FC236}">
                <a16:creationId xmlns:a16="http://schemas.microsoft.com/office/drawing/2014/main" id="{F9785812-2247-4E5E-8102-F148BEF3053F}"/>
              </a:ext>
            </a:extLst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C152BE-7805-4697-911A-EBFE4D0B3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32986"/>
              </p:ext>
            </p:extLst>
          </p:nvPr>
        </p:nvGraphicFramePr>
        <p:xfrm>
          <a:off x="713224" y="914401"/>
          <a:ext cx="7717500" cy="354140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82921">
                  <a:extLst>
                    <a:ext uri="{9D8B030D-6E8A-4147-A177-3AD203B41FA5}">
                      <a16:colId xmlns:a16="http://schemas.microsoft.com/office/drawing/2014/main" val="4116815048"/>
                    </a:ext>
                  </a:extLst>
                </a:gridCol>
                <a:gridCol w="900678">
                  <a:extLst>
                    <a:ext uri="{9D8B030D-6E8A-4147-A177-3AD203B41FA5}">
                      <a16:colId xmlns:a16="http://schemas.microsoft.com/office/drawing/2014/main" val="3989361859"/>
                    </a:ext>
                  </a:extLst>
                </a:gridCol>
                <a:gridCol w="1029605">
                  <a:extLst>
                    <a:ext uri="{9D8B030D-6E8A-4147-A177-3AD203B41FA5}">
                      <a16:colId xmlns:a16="http://schemas.microsoft.com/office/drawing/2014/main" val="395139743"/>
                    </a:ext>
                  </a:extLst>
                </a:gridCol>
                <a:gridCol w="900678">
                  <a:extLst>
                    <a:ext uri="{9D8B030D-6E8A-4147-A177-3AD203B41FA5}">
                      <a16:colId xmlns:a16="http://schemas.microsoft.com/office/drawing/2014/main" val="2053168470"/>
                    </a:ext>
                  </a:extLst>
                </a:gridCol>
                <a:gridCol w="1029605">
                  <a:extLst>
                    <a:ext uri="{9D8B030D-6E8A-4147-A177-3AD203B41FA5}">
                      <a16:colId xmlns:a16="http://schemas.microsoft.com/office/drawing/2014/main" val="2964514481"/>
                    </a:ext>
                  </a:extLst>
                </a:gridCol>
                <a:gridCol w="1029605">
                  <a:extLst>
                    <a:ext uri="{9D8B030D-6E8A-4147-A177-3AD203B41FA5}">
                      <a16:colId xmlns:a16="http://schemas.microsoft.com/office/drawing/2014/main" val="637351300"/>
                    </a:ext>
                  </a:extLst>
                </a:gridCol>
                <a:gridCol w="901588">
                  <a:extLst>
                    <a:ext uri="{9D8B030D-6E8A-4147-A177-3AD203B41FA5}">
                      <a16:colId xmlns:a16="http://schemas.microsoft.com/office/drawing/2014/main" val="1265116174"/>
                    </a:ext>
                  </a:extLst>
                </a:gridCol>
                <a:gridCol w="642820">
                  <a:extLst>
                    <a:ext uri="{9D8B030D-6E8A-4147-A177-3AD203B41FA5}">
                      <a16:colId xmlns:a16="http://schemas.microsoft.com/office/drawing/2014/main" val="2723745820"/>
                    </a:ext>
                  </a:extLst>
                </a:gridCol>
              </a:tblGrid>
              <a:tr h="297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</a:t>
                      </a: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Masjid</a:t>
                      </a: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Musholla</a:t>
                      </a: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Gereja</a:t>
                      </a: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Gereja Protestan</a:t>
                      </a: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Gereja Katholik</a:t>
                      </a: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Vihara</a:t>
                      </a: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Pura</a:t>
                      </a: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8518"/>
                  </a:ext>
                </a:extLst>
              </a:tr>
              <a:tr h="29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Teluk Betung Barat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369077"/>
                  </a:ext>
                </a:extLst>
              </a:tr>
              <a:tr h="29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Teluk Betung Timur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76666"/>
                  </a:ext>
                </a:extLst>
              </a:tr>
              <a:tr h="29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Teluk Betung Selatan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180715"/>
                  </a:ext>
                </a:extLst>
              </a:tr>
              <a:tr h="29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Bumi Waras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877564"/>
                  </a:ext>
                </a:extLst>
              </a:tr>
              <a:tr h="29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Panjang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604249"/>
                  </a:ext>
                </a:extLst>
              </a:tr>
              <a:tr h="29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 Karang Timur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85077"/>
                  </a:ext>
                </a:extLst>
              </a:tr>
              <a:tr h="29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Kedamaian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877172"/>
                  </a:ext>
                </a:extLst>
              </a:tr>
              <a:tr h="29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Teluk Betung Utara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468073"/>
                  </a:ext>
                </a:extLst>
              </a:tr>
              <a:tr h="29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 Karang Pusat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90238"/>
                  </a:ext>
                </a:extLst>
              </a:tr>
              <a:tr h="29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Enggal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114498"/>
                  </a:ext>
                </a:extLst>
              </a:tr>
              <a:tr h="29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 Karang Barat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464696"/>
                  </a:ext>
                </a:extLst>
              </a:tr>
              <a:tr h="29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Kemiling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29035"/>
                  </a:ext>
                </a:extLst>
              </a:tr>
              <a:tr h="29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Langkapura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568768"/>
                  </a:ext>
                </a:extLst>
              </a:tr>
              <a:tr h="29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Kedaton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300148"/>
                  </a:ext>
                </a:extLst>
              </a:tr>
              <a:tr h="29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Rajabasa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310199"/>
                  </a:ext>
                </a:extLst>
              </a:tr>
              <a:tr h="29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 Senang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658653"/>
                  </a:ext>
                </a:extLst>
              </a:tr>
              <a:tr h="29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Labuhan Ratu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32005"/>
                  </a:ext>
                </a:extLst>
              </a:tr>
              <a:tr h="29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Sukarame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558867"/>
                  </a:ext>
                </a:extLst>
              </a:tr>
              <a:tr h="29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Sukabumi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462633"/>
                  </a:ext>
                </a:extLst>
              </a:tr>
              <a:tr h="29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Way Halim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876677"/>
                  </a:ext>
                </a:extLst>
              </a:tr>
              <a:tr h="297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Bandar Lampung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731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817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8828" marR="18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64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680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i-FI" sz="1800" dirty="0"/>
              <a:t>Sarana Perdagangan dan Niaga Kota Bandar Lampung</a:t>
            </a:r>
            <a:endParaRPr sz="1800" dirty="0"/>
          </a:p>
        </p:txBody>
      </p:sp>
      <p:sp>
        <p:nvSpPr>
          <p:cNvPr id="1222" name="Google Shape;1222;p42">
            <a:hlinkClick r:id="rId3" action="ppaction://hlinksldjump"/>
          </p:cNvPr>
          <p:cNvSpPr txBox="1"/>
          <p:nvPr/>
        </p:nvSpPr>
        <p:spPr>
          <a:xfrm>
            <a:off x="29875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7" name="Google Shape;1237;p42"/>
          <p:cNvSpPr txBox="1"/>
          <p:nvPr/>
        </p:nvSpPr>
        <p:spPr>
          <a:xfrm>
            <a:off x="3359784" y="4498986"/>
            <a:ext cx="1195957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Gambaran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Umum</a:t>
            </a: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8" name="Google Shape;1238;p42"/>
          <p:cNvSpPr/>
          <p:nvPr/>
        </p:nvSpPr>
        <p:spPr>
          <a:xfrm>
            <a:off x="3395921" y="4976133"/>
            <a:ext cx="115982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0" name="Google Shape;1240;p4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70;p34">
            <a:hlinkClick r:id="rId6" action="ppaction://hlinksldjump"/>
            <a:extLst>
              <a:ext uri="{FF2B5EF4-FFF2-40B4-BE49-F238E27FC236}">
                <a16:creationId xmlns:a16="http://schemas.microsoft.com/office/drawing/2014/main" id="{4250BDAC-163F-439C-8A4F-877CDA50998D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771;p34">
            <a:hlinkClick r:id="rId7" action="ppaction://hlinksldjump"/>
            <a:extLst>
              <a:ext uri="{FF2B5EF4-FFF2-40B4-BE49-F238E27FC236}">
                <a16:creationId xmlns:a16="http://schemas.microsoft.com/office/drawing/2014/main" id="{D84E30FF-7606-4BF7-9087-D5AAE64DA8C3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C035E02-B0B1-476C-9D99-9B8A81B94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46" name="Google Shape;769;p34">
            <a:hlinkClick r:id="rId3" action="ppaction://hlinksldjump"/>
            <a:extLst>
              <a:ext uri="{FF2B5EF4-FFF2-40B4-BE49-F238E27FC236}">
                <a16:creationId xmlns:a16="http://schemas.microsoft.com/office/drawing/2014/main" id="{0F405A28-49AB-471F-B59A-73408340F11D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C612C7F-1DC4-4428-A9F3-C3970CC92D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48" name="Google Shape;768;p34">
            <a:hlinkClick r:id="rId10" action="ppaction://hlinksldjump"/>
            <a:extLst>
              <a:ext uri="{FF2B5EF4-FFF2-40B4-BE49-F238E27FC236}">
                <a16:creationId xmlns:a16="http://schemas.microsoft.com/office/drawing/2014/main" id="{F9785812-2247-4E5E-8102-F148BEF3053F}"/>
              </a:ext>
            </a:extLst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DFB817-ED9B-4846-BE1A-316AE19582A8}"/>
              </a:ext>
            </a:extLst>
          </p:cNvPr>
          <p:cNvSpPr/>
          <p:nvPr/>
        </p:nvSpPr>
        <p:spPr>
          <a:xfrm>
            <a:off x="2035925" y="844749"/>
            <a:ext cx="5072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Persebaran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Sarana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Perdagangan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Tradisional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Kota Bandar Lampung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16D93-22C7-466C-8C2B-6806644B7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44306"/>
              </p:ext>
            </p:extLst>
          </p:nvPr>
        </p:nvGraphicFramePr>
        <p:xfrm>
          <a:off x="713223" y="1152526"/>
          <a:ext cx="3679640" cy="31783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{622570D0-A7FD-45C4-9C3A-187E027F667F}</a:tableStyleId>
              </a:tblPr>
              <a:tblGrid>
                <a:gridCol w="260679">
                  <a:extLst>
                    <a:ext uri="{9D8B030D-6E8A-4147-A177-3AD203B41FA5}">
                      <a16:colId xmlns:a16="http://schemas.microsoft.com/office/drawing/2014/main" val="2636842403"/>
                    </a:ext>
                  </a:extLst>
                </a:gridCol>
                <a:gridCol w="1006066">
                  <a:extLst>
                    <a:ext uri="{9D8B030D-6E8A-4147-A177-3AD203B41FA5}">
                      <a16:colId xmlns:a16="http://schemas.microsoft.com/office/drawing/2014/main" val="1680967740"/>
                    </a:ext>
                  </a:extLst>
                </a:gridCol>
                <a:gridCol w="987053">
                  <a:extLst>
                    <a:ext uri="{9D8B030D-6E8A-4147-A177-3AD203B41FA5}">
                      <a16:colId xmlns:a16="http://schemas.microsoft.com/office/drawing/2014/main" val="424551716"/>
                    </a:ext>
                  </a:extLst>
                </a:gridCol>
                <a:gridCol w="1425842">
                  <a:extLst>
                    <a:ext uri="{9D8B030D-6E8A-4147-A177-3AD203B41FA5}">
                      <a16:colId xmlns:a16="http://schemas.microsoft.com/office/drawing/2014/main" val="243269796"/>
                    </a:ext>
                  </a:extLst>
                </a:gridCol>
              </a:tblGrid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20">
                          <a:effectLst/>
                        </a:rPr>
                        <a:t>No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20">
                          <a:effectLst/>
                        </a:rPr>
                        <a:t>Nama Pasar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20">
                          <a:effectLst/>
                        </a:rPr>
                        <a:t>Lokasi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20">
                          <a:effectLst/>
                        </a:rPr>
                        <a:t>Kecamatan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1605683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1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Pasar Bawah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Jl. Pemuda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Enggal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894186594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2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Pasar Tugu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Jl. Hayam Wuruk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Tanjung Karang Timur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1475094257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3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Pasar Wayhalim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 dirty="0">
                          <a:effectLst/>
                        </a:rPr>
                        <a:t>Jl. Rajabasa Raya</a:t>
                      </a:r>
                      <a:endParaRPr lang="en-US" sz="82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Kedaton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381024301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4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Pasar Baru/SMEP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Jl. Batu Sangkar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Tanjung Karang Pusat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176012837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5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Pasar Pasir Gintung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Jl. Pisang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 dirty="0">
                          <a:effectLst/>
                        </a:rPr>
                        <a:t>Tanjung Karang Pusat</a:t>
                      </a:r>
                      <a:endParaRPr lang="en-US" sz="82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1380096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6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Pasar Tamin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Jl. Tamin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Tanjung Karang Pusat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580779207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7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Pasar Gudang Lelang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Jl. Ikan Bawal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Bumi Waras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1792309126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8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Pasar Cimeng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Jl. Hasyim ashari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Teluk Betung Barat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169792054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9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Pasar Ambon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 dirty="0">
                          <a:effectLst/>
                        </a:rPr>
                        <a:t>Jl. RE. Martadinata</a:t>
                      </a:r>
                      <a:endParaRPr lang="en-US" sz="82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Teluk Betung Barat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3486510882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10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Pasar Kangkung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Jl. Hasanudin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Teluk Betung Selatan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1021929500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11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Pasar Panjang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Jl. Yos Sudarso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Panjang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2889745347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12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Pasar Tani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Jl. Melati Kemiling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Kemiling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2113867129"/>
                  </a:ext>
                </a:extLst>
              </a:tr>
              <a:tr h="48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13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Pasar Terminal Kemiling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Jl. Imam Bonjol Kemiling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Kemiling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293696004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14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Pasar Bambu Kuning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Jl. Imam Bonjol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Tanjung Karang Pusat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3276754525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15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Pasar Way Kandis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Jl. Ratu Dibalau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Tanjung Senang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3514131848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16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Pasar Rajabasa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>
                          <a:effectLst/>
                        </a:rPr>
                        <a:t>Jl. Kapt. Abdul Haq</a:t>
                      </a:r>
                      <a:endParaRPr lang="en-US" sz="82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20" dirty="0">
                          <a:effectLst/>
                        </a:rPr>
                        <a:t>Rajabasa</a:t>
                      </a:r>
                      <a:endParaRPr lang="en-US" sz="82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125146452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E22FB4F-950C-423F-B600-94EBD89CB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41522"/>
              </p:ext>
            </p:extLst>
          </p:nvPr>
        </p:nvGraphicFramePr>
        <p:xfrm>
          <a:off x="4751085" y="1152526"/>
          <a:ext cx="3679640" cy="1407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{622570D0-A7FD-45C4-9C3A-187E027F667F}</a:tableStyleId>
              </a:tblPr>
              <a:tblGrid>
                <a:gridCol w="260679">
                  <a:extLst>
                    <a:ext uri="{9D8B030D-6E8A-4147-A177-3AD203B41FA5}">
                      <a16:colId xmlns:a16="http://schemas.microsoft.com/office/drawing/2014/main" val="2636842403"/>
                    </a:ext>
                  </a:extLst>
                </a:gridCol>
                <a:gridCol w="1312836">
                  <a:extLst>
                    <a:ext uri="{9D8B030D-6E8A-4147-A177-3AD203B41FA5}">
                      <a16:colId xmlns:a16="http://schemas.microsoft.com/office/drawing/2014/main" val="1680967740"/>
                    </a:ext>
                  </a:extLst>
                </a:gridCol>
                <a:gridCol w="1443990">
                  <a:extLst>
                    <a:ext uri="{9D8B030D-6E8A-4147-A177-3AD203B41FA5}">
                      <a16:colId xmlns:a16="http://schemas.microsoft.com/office/drawing/2014/main" val="424551716"/>
                    </a:ext>
                  </a:extLst>
                </a:gridCol>
                <a:gridCol w="662135">
                  <a:extLst>
                    <a:ext uri="{9D8B030D-6E8A-4147-A177-3AD203B41FA5}">
                      <a16:colId xmlns:a16="http://schemas.microsoft.com/office/drawing/2014/main" val="243269796"/>
                    </a:ext>
                  </a:extLst>
                </a:gridCol>
              </a:tblGrid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No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Nama Pasar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Lokasi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err="1">
                          <a:effectLst/>
                        </a:rPr>
                        <a:t>Kecamatan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16056831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E46210-EC9D-43F8-BDB8-06AAE0AA2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48715"/>
              </p:ext>
            </p:extLst>
          </p:nvPr>
        </p:nvGraphicFramePr>
        <p:xfrm>
          <a:off x="4751085" y="1283481"/>
          <a:ext cx="3671846" cy="319227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{622570D0-A7FD-45C4-9C3A-187E027F667F}</a:tableStyleId>
              </a:tblPr>
              <a:tblGrid>
                <a:gridCol w="260127">
                  <a:extLst>
                    <a:ext uri="{9D8B030D-6E8A-4147-A177-3AD203B41FA5}">
                      <a16:colId xmlns:a16="http://schemas.microsoft.com/office/drawing/2014/main" val="1482708165"/>
                    </a:ext>
                  </a:extLst>
                </a:gridCol>
                <a:gridCol w="1311639">
                  <a:extLst>
                    <a:ext uri="{9D8B030D-6E8A-4147-A177-3AD203B41FA5}">
                      <a16:colId xmlns:a16="http://schemas.microsoft.com/office/drawing/2014/main" val="4138870611"/>
                    </a:ext>
                  </a:extLst>
                </a:gridCol>
                <a:gridCol w="1441938">
                  <a:extLst>
                    <a:ext uri="{9D8B030D-6E8A-4147-A177-3AD203B41FA5}">
                      <a16:colId xmlns:a16="http://schemas.microsoft.com/office/drawing/2014/main" val="421195598"/>
                    </a:ext>
                  </a:extLst>
                </a:gridCol>
                <a:gridCol w="658142">
                  <a:extLst>
                    <a:ext uri="{9D8B030D-6E8A-4147-A177-3AD203B41FA5}">
                      <a16:colId xmlns:a16="http://schemas.microsoft.com/office/drawing/2014/main" val="266634937"/>
                    </a:ext>
                  </a:extLst>
                </a:gridCol>
              </a:tblGrid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Pasar Korpri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Komp. Korpri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Sukarame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3101175457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Pasar Untung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Jl. Untung suropati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Labuhan Ratu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3335615350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19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Pasar Koga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Jl. Teuku Umar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Kedaton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257606835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Pasar Perum Batara Unila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Jl. Kapt. Abdul Haq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Rajabasa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642205805"/>
                  </a:ext>
                </a:extLst>
              </a:tr>
              <a:tr h="48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Pasar Tempel Way Halim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Lingkungan IV Perum Way Halim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Kedaton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214410753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Pasar Labuhan Dalam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Jl. Ki Madja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Kedaton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1397290429"/>
                  </a:ext>
                </a:extLst>
              </a:tr>
              <a:tr h="48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Pasar Tempel Gotong Royong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Jl Wolter Monginsidi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Rajabasa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1633343520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Pasar Tempel Besi Tua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Jl. Sukarno Hatta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Teluk Betung Utara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379985970"/>
                  </a:ext>
                </a:extLst>
              </a:tr>
              <a:tr h="48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Pasar Tempel Terminal Rajabasa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Jl. Kapt. Abdul Haq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Rajabasa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2076489978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Pasar Tempel Way Dadi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Jl. Pembangunan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Way Dadi Sukarame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1209532230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Pasar Tempel Way Kandis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Jl. Ratu Dibalau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Tanjung Senang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2450308549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Pasar Tempel Pulau Damar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Jl. Pulau Damar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Sukarame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386458070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29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Pasar Tempel Stasiun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Jl. Untung Surapati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Labuhan Ratu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1708242430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30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Pasar Tempel Cahaya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Jl. Urip Sumarjo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Way Halim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2582210722"/>
                  </a:ext>
                </a:extLst>
              </a:tr>
              <a:tr h="48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31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Pasar Tempel Campang Raya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Campang Raya, Sukabumi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Sukabumi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45781897"/>
                  </a:ext>
                </a:extLst>
              </a:tr>
              <a:tr h="31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32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Pasar Tempel Depan SLB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Jl. Beringin Raya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Kemiling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3127500329"/>
                  </a:ext>
                </a:extLst>
              </a:tr>
              <a:tr h="48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33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>
                          <a:effectLst/>
                        </a:rPr>
                        <a:t>Pasar Tempel Depan POM Bensin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Jl. Beringin Raya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700" dirty="0">
                          <a:effectLst/>
                        </a:rPr>
                        <a:t>Kemiling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2574" marR="12574" marT="0" marB="0"/>
                </a:tc>
                <a:extLst>
                  <a:ext uri="{0D108BD9-81ED-4DB2-BD59-A6C34878D82A}">
                    <a16:rowId xmlns:a16="http://schemas.microsoft.com/office/drawing/2014/main" val="299740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925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i-FI" sz="1800" dirty="0"/>
              <a:t>Sarana Perdagangan dan Niaga Kota Bandar Lampung</a:t>
            </a:r>
            <a:endParaRPr sz="1800" dirty="0"/>
          </a:p>
        </p:txBody>
      </p:sp>
      <p:sp>
        <p:nvSpPr>
          <p:cNvPr id="1222" name="Google Shape;1222;p42">
            <a:hlinkClick r:id="rId3" action="ppaction://hlinksldjump"/>
          </p:cNvPr>
          <p:cNvSpPr txBox="1"/>
          <p:nvPr/>
        </p:nvSpPr>
        <p:spPr>
          <a:xfrm>
            <a:off x="29875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7" name="Google Shape;1237;p42"/>
          <p:cNvSpPr txBox="1"/>
          <p:nvPr/>
        </p:nvSpPr>
        <p:spPr>
          <a:xfrm>
            <a:off x="3359784" y="4498986"/>
            <a:ext cx="1195957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Gambaran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Umum</a:t>
            </a: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8" name="Google Shape;1238;p42"/>
          <p:cNvSpPr/>
          <p:nvPr/>
        </p:nvSpPr>
        <p:spPr>
          <a:xfrm>
            <a:off x="3395921" y="4976133"/>
            <a:ext cx="115982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0" name="Google Shape;1240;p4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70;p34">
            <a:hlinkClick r:id="rId6" action="ppaction://hlinksldjump"/>
            <a:extLst>
              <a:ext uri="{FF2B5EF4-FFF2-40B4-BE49-F238E27FC236}">
                <a16:creationId xmlns:a16="http://schemas.microsoft.com/office/drawing/2014/main" id="{4250BDAC-163F-439C-8A4F-877CDA50998D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771;p34">
            <a:hlinkClick r:id="rId7" action="ppaction://hlinksldjump"/>
            <a:extLst>
              <a:ext uri="{FF2B5EF4-FFF2-40B4-BE49-F238E27FC236}">
                <a16:creationId xmlns:a16="http://schemas.microsoft.com/office/drawing/2014/main" id="{D84E30FF-7606-4BF7-9087-D5AAE64DA8C3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C035E02-B0B1-476C-9D99-9B8A81B94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46" name="Google Shape;769;p34">
            <a:hlinkClick r:id="rId3" action="ppaction://hlinksldjump"/>
            <a:extLst>
              <a:ext uri="{FF2B5EF4-FFF2-40B4-BE49-F238E27FC236}">
                <a16:creationId xmlns:a16="http://schemas.microsoft.com/office/drawing/2014/main" id="{0F405A28-49AB-471F-B59A-73408340F11D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C612C7F-1DC4-4428-A9F3-C3970CC92D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48" name="Google Shape;768;p34">
            <a:hlinkClick r:id="rId10" action="ppaction://hlinksldjump"/>
            <a:extLst>
              <a:ext uri="{FF2B5EF4-FFF2-40B4-BE49-F238E27FC236}">
                <a16:creationId xmlns:a16="http://schemas.microsoft.com/office/drawing/2014/main" id="{F9785812-2247-4E5E-8102-F148BEF3053F}"/>
              </a:ext>
            </a:extLst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DFB817-ED9B-4846-BE1A-316AE19582A8}"/>
              </a:ext>
            </a:extLst>
          </p:cNvPr>
          <p:cNvSpPr/>
          <p:nvPr/>
        </p:nvSpPr>
        <p:spPr>
          <a:xfrm>
            <a:off x="2035925" y="844749"/>
            <a:ext cx="5072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latin typeface="Times New Roman" panose="02020603050405020304" pitchFamily="18" charset="0"/>
                <a:ea typeface="Calibri" panose="020F0502020204030204" pitchFamily="34" charset="0"/>
              </a:rPr>
              <a:t>Persebaran Sarana Perdagangan Modern Kota Bandar Lampung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DF280F-7CFD-45D2-A46D-81177DE9B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63347"/>
              </p:ext>
            </p:extLst>
          </p:nvPr>
        </p:nvGraphicFramePr>
        <p:xfrm>
          <a:off x="661184" y="1152527"/>
          <a:ext cx="3559124" cy="307873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52141">
                  <a:extLst>
                    <a:ext uri="{9D8B030D-6E8A-4147-A177-3AD203B41FA5}">
                      <a16:colId xmlns:a16="http://schemas.microsoft.com/office/drawing/2014/main" val="3520332873"/>
                    </a:ext>
                  </a:extLst>
                </a:gridCol>
                <a:gridCol w="1208658">
                  <a:extLst>
                    <a:ext uri="{9D8B030D-6E8A-4147-A177-3AD203B41FA5}">
                      <a16:colId xmlns:a16="http://schemas.microsoft.com/office/drawing/2014/main" val="4092623278"/>
                    </a:ext>
                  </a:extLst>
                </a:gridCol>
                <a:gridCol w="2098325">
                  <a:extLst>
                    <a:ext uri="{9D8B030D-6E8A-4147-A177-3AD203B41FA5}">
                      <a16:colId xmlns:a16="http://schemas.microsoft.com/office/drawing/2014/main" val="3498611678"/>
                    </a:ext>
                  </a:extLst>
                </a:gridCol>
              </a:tblGrid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No</a:t>
                      </a: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Nama Pasar Modern</a:t>
                      </a: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Lokasi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525414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Central Plaza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Kartini, Tanjung Karang Pusat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602525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Mall Kartini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Kartini, Tanjung Karang Pusat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966635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Chandra Tanjung Karang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Hayam Wuruk, Tanjung Karang Timur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61382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Chandra Teluk Betung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Ikan Bawal, Teluk Betung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546973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Gelael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Jendral Sudirman, Tanjung Karang Pusat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245038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Ramayana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Raden Intan, Tanjung Karang Pusat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86786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Simpur Center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Katamso, Tanjung Karang Pusat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292028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Lotus Plaza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Raden Intan, Tanjung Karang Pusat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465415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Ramayana/C'plaz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Z.A. Pagar Alam, Rajabasa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540378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Bambu Kuning Square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Tanjung Karang Pusat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493965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Cosmo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M. Noor, Tanjung Karang Pusat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080699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Cosmo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Teuku Umar, Kedaton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683824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Fitrinof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Z.A. Pagar Alam, Labuhan Ratu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748677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Fitrinof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Bundaran Rajabasa, Rajabasa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244546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Fitrinof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Pangeran Tirtayasa, Sukabumi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534907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Super Indo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Kartini, Tanjung Karang Pusat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1958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14431E-4983-4806-9F89-9A4AD9063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866462"/>
              </p:ext>
            </p:extLst>
          </p:nvPr>
        </p:nvGraphicFramePr>
        <p:xfrm>
          <a:off x="4850316" y="1151588"/>
          <a:ext cx="3559124" cy="307873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52141">
                  <a:extLst>
                    <a:ext uri="{9D8B030D-6E8A-4147-A177-3AD203B41FA5}">
                      <a16:colId xmlns:a16="http://schemas.microsoft.com/office/drawing/2014/main" val="4085606779"/>
                    </a:ext>
                  </a:extLst>
                </a:gridCol>
                <a:gridCol w="1208658">
                  <a:extLst>
                    <a:ext uri="{9D8B030D-6E8A-4147-A177-3AD203B41FA5}">
                      <a16:colId xmlns:a16="http://schemas.microsoft.com/office/drawing/2014/main" val="3352313054"/>
                    </a:ext>
                  </a:extLst>
                </a:gridCol>
                <a:gridCol w="2098325">
                  <a:extLst>
                    <a:ext uri="{9D8B030D-6E8A-4147-A177-3AD203B41FA5}">
                      <a16:colId xmlns:a16="http://schemas.microsoft.com/office/drawing/2014/main" val="1617907928"/>
                    </a:ext>
                  </a:extLst>
                </a:gridCol>
              </a:tblGrid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No</a:t>
                      </a: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Nama Pasar Modern</a:t>
                      </a: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Lokasi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570112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Super Indo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Teuku Cik Ditiro, Kemiling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902058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Giant Kedaton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Z.A. Pagar Alam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622396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Mall Bumi Kedaton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Abidin Pagar Alam, kedaton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515587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Chandra Antasari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P. Anatasari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99290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Transmart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Sultan Agung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40787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Surya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Kemiling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431807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Surya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Z.A. Pagar Alam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165540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Surya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P. Tirtayasa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687538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Surya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Hendro Suratmin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846366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Surya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Ridwan Rais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994284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Surya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Hayam Wuruk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487764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Depo Bangunan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Soekarno Hatta, Sukarame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218055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Mitra 10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Rajabasa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71543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Informa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Sudirman, Enggal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061211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Informa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Sultan Agung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395635"/>
                  </a:ext>
                </a:extLst>
              </a:tr>
              <a:tr h="509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Indogrosir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Jl. Soekarno Hatta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4715" marR="147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145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594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i-FI" sz="1800" dirty="0"/>
              <a:t>Sarana Kebudayaan dan Rekreasi Kota Bandar Lampung</a:t>
            </a:r>
            <a:endParaRPr sz="1800" dirty="0"/>
          </a:p>
        </p:txBody>
      </p:sp>
      <p:sp>
        <p:nvSpPr>
          <p:cNvPr id="1222" name="Google Shape;1222;p42">
            <a:hlinkClick r:id="rId3" action="ppaction://hlinksldjump"/>
          </p:cNvPr>
          <p:cNvSpPr txBox="1"/>
          <p:nvPr/>
        </p:nvSpPr>
        <p:spPr>
          <a:xfrm>
            <a:off x="29875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7" name="Google Shape;1237;p42"/>
          <p:cNvSpPr txBox="1"/>
          <p:nvPr/>
        </p:nvSpPr>
        <p:spPr>
          <a:xfrm>
            <a:off x="3359784" y="4498986"/>
            <a:ext cx="1195957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Gambaran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Umum</a:t>
            </a: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8" name="Google Shape;1238;p42"/>
          <p:cNvSpPr/>
          <p:nvPr/>
        </p:nvSpPr>
        <p:spPr>
          <a:xfrm>
            <a:off x="3395921" y="4976133"/>
            <a:ext cx="115982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0" name="Google Shape;1240;p4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70;p34">
            <a:hlinkClick r:id="rId6" action="ppaction://hlinksldjump"/>
            <a:extLst>
              <a:ext uri="{FF2B5EF4-FFF2-40B4-BE49-F238E27FC236}">
                <a16:creationId xmlns:a16="http://schemas.microsoft.com/office/drawing/2014/main" id="{4250BDAC-163F-439C-8A4F-877CDA50998D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771;p34">
            <a:hlinkClick r:id="rId7" action="ppaction://hlinksldjump"/>
            <a:extLst>
              <a:ext uri="{FF2B5EF4-FFF2-40B4-BE49-F238E27FC236}">
                <a16:creationId xmlns:a16="http://schemas.microsoft.com/office/drawing/2014/main" id="{D84E30FF-7606-4BF7-9087-D5AAE64DA8C3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C035E02-B0B1-476C-9D99-9B8A81B94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46" name="Google Shape;769;p34">
            <a:hlinkClick r:id="rId3" action="ppaction://hlinksldjump"/>
            <a:extLst>
              <a:ext uri="{FF2B5EF4-FFF2-40B4-BE49-F238E27FC236}">
                <a16:creationId xmlns:a16="http://schemas.microsoft.com/office/drawing/2014/main" id="{0F405A28-49AB-471F-B59A-73408340F11D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C612C7F-1DC4-4428-A9F3-C3970CC92D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48" name="Google Shape;768;p34">
            <a:hlinkClick r:id="rId10" action="ppaction://hlinksldjump"/>
            <a:extLst>
              <a:ext uri="{FF2B5EF4-FFF2-40B4-BE49-F238E27FC236}">
                <a16:creationId xmlns:a16="http://schemas.microsoft.com/office/drawing/2014/main" id="{F9785812-2247-4E5E-8102-F148BEF3053F}"/>
              </a:ext>
            </a:extLst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75AB98-AAA7-4FBB-94C0-7000701CB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998450"/>
              </p:ext>
            </p:extLst>
          </p:nvPr>
        </p:nvGraphicFramePr>
        <p:xfrm>
          <a:off x="713225" y="985928"/>
          <a:ext cx="1679517" cy="307873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0073">
                  <a:extLst>
                    <a:ext uri="{9D8B030D-6E8A-4147-A177-3AD203B41FA5}">
                      <a16:colId xmlns:a16="http://schemas.microsoft.com/office/drawing/2014/main" val="237307939"/>
                    </a:ext>
                  </a:extLst>
                </a:gridCol>
                <a:gridCol w="1499444">
                  <a:extLst>
                    <a:ext uri="{9D8B030D-6E8A-4147-A177-3AD203B41FA5}">
                      <a16:colId xmlns:a16="http://schemas.microsoft.com/office/drawing/2014/main" val="3031531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No</a:t>
                      </a: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Nama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Tempat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Rekreasi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170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Teluk Lampung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860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Puncak Sukadanaham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320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Hutan Raya Wan Abdurahman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629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Objek Wisata Alam Batu Putu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008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Taman Wisata Lembah Hijau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215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Wira Garden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61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Pantai Duta Wisata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08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Pantai Puri Gading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036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Pantai Tirtayasa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956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Pulau Kubur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280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Pulau Pasaran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225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Sumur Putri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61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Taman Wisata Bumi Kedaton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821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Camp 91 Kedaung Outbound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728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Camp Restu Bumi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577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Duta GS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27432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25B01-965F-4B03-B873-826498B3F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564548"/>
              </p:ext>
            </p:extLst>
          </p:nvPr>
        </p:nvGraphicFramePr>
        <p:xfrm>
          <a:off x="4354999" y="994574"/>
          <a:ext cx="2144274" cy="22225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69954">
                  <a:extLst>
                    <a:ext uri="{9D8B030D-6E8A-4147-A177-3AD203B41FA5}">
                      <a16:colId xmlns:a16="http://schemas.microsoft.com/office/drawing/2014/main" val="739274162"/>
                    </a:ext>
                  </a:extLst>
                </a:gridCol>
                <a:gridCol w="1874320">
                  <a:extLst>
                    <a:ext uri="{9D8B030D-6E8A-4147-A177-3AD203B41FA5}">
                      <a16:colId xmlns:a16="http://schemas.microsoft.com/office/drawing/2014/main" val="3275362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No</a:t>
                      </a: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Nama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Tempat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Rekreasi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13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Pura Way Lunik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27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Monumen Krakatau (Taman Dipangga)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347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Museum Lampung“Ruwa Jurai”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547438"/>
                  </a:ext>
                </a:extLst>
              </a:tr>
              <a:tr h="379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Anjungan Lampung, Way Halim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204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Rumah Adat Lampung Dalom Olok Gading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284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Taman Budaya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884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Lamban Balak Kedatun Keagungan Lampung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297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Lapangan Golf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54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Pasar Tradisional Bambu Kuning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73855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BC11D6-52DF-434F-8408-715ABE09A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74916"/>
              </p:ext>
            </p:extLst>
          </p:nvPr>
        </p:nvGraphicFramePr>
        <p:xfrm>
          <a:off x="2534112" y="985928"/>
          <a:ext cx="1679517" cy="312801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0073">
                  <a:extLst>
                    <a:ext uri="{9D8B030D-6E8A-4147-A177-3AD203B41FA5}">
                      <a16:colId xmlns:a16="http://schemas.microsoft.com/office/drawing/2014/main" val="1405666602"/>
                    </a:ext>
                  </a:extLst>
                </a:gridCol>
                <a:gridCol w="1499444">
                  <a:extLst>
                    <a:ext uri="{9D8B030D-6E8A-4147-A177-3AD203B41FA5}">
                      <a16:colId xmlns:a16="http://schemas.microsoft.com/office/drawing/2014/main" val="3259129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No</a:t>
                      </a: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Nama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Tempat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Rekreasi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184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Kampung De Berow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956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Situs Keratuan Dibalaw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536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Reservoir PDAM Way Rilau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36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Jembatan Beton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333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Pembangkit Listrik Tenaga Diesel ( PLTD ) Peninggalan Belanda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955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Stasiun Kereta Api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20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Rumah Adat Jajar Intan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81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Gereja Marturia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103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Perkantoran PTPN VII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535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Bunker Peninggalan Jepang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058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Goa Jajar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1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Goa Cepit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097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Kelanteng Vihara Thay Hin Bio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4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Masjid Tua Al-Anwar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58654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1D97BD-5F47-406F-8CF9-CC91D1250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10727"/>
              </p:ext>
            </p:extLst>
          </p:nvPr>
        </p:nvGraphicFramePr>
        <p:xfrm>
          <a:off x="6751208" y="985928"/>
          <a:ext cx="1679517" cy="294690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11443">
                  <a:extLst>
                    <a:ext uri="{9D8B030D-6E8A-4147-A177-3AD203B41FA5}">
                      <a16:colId xmlns:a16="http://schemas.microsoft.com/office/drawing/2014/main" val="3171874561"/>
                    </a:ext>
                  </a:extLst>
                </a:gridCol>
                <a:gridCol w="1468074">
                  <a:extLst>
                    <a:ext uri="{9D8B030D-6E8A-4147-A177-3AD203B41FA5}">
                      <a16:colId xmlns:a16="http://schemas.microsoft.com/office/drawing/2014/main" val="2865767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No</a:t>
                      </a: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Nama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Tempat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Rekreasi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830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Mall Bumi Kedaton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087143"/>
                  </a:ext>
                </a:extLst>
              </a:tr>
              <a:tr h="379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Pusat Hiburan Malam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Sepanjang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teluk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lampung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830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Pusat Manisan Lampung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051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49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Taman Lesehan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7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Taman Santap Malam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010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Taman Kupu-kupu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82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Pelabuhan Panjang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3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Water Boom Citra Garden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187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Puncak Mas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112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Camp 91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917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56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Alung Pool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496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Taman Rekreasi Tirtayasa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0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58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PT. SUKSES CIPTA GRIYA LESTARI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006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8503C-1383-4BDF-AD6E-22F2F2E7C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784523"/>
              </p:ext>
            </p:extLst>
          </p:nvPr>
        </p:nvGraphicFramePr>
        <p:xfrm>
          <a:off x="4354999" y="3217074"/>
          <a:ext cx="2144274" cy="108661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69954">
                  <a:extLst>
                    <a:ext uri="{9D8B030D-6E8A-4147-A177-3AD203B41FA5}">
                      <a16:colId xmlns:a16="http://schemas.microsoft.com/office/drawing/2014/main" val="2369067116"/>
                    </a:ext>
                  </a:extLst>
                </a:gridCol>
                <a:gridCol w="1874320">
                  <a:extLst>
                    <a:ext uri="{9D8B030D-6E8A-4147-A177-3AD203B41FA5}">
                      <a16:colId xmlns:a16="http://schemas.microsoft.com/office/drawing/2014/main" val="177772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Central Plaza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236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Mall Kartini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351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Ramayana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238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Plaza Lotus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1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44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Simpur Center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807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Chandra Superstore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11504" marR="11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983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98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i-FI" sz="1400" dirty="0"/>
              <a:t>Sarana Ruang Terbuka, Taman dan Lapangan Kota Bandar Lampung</a:t>
            </a:r>
            <a:endParaRPr sz="1400" dirty="0"/>
          </a:p>
        </p:txBody>
      </p:sp>
      <p:pic>
        <p:nvPicPr>
          <p:cNvPr id="1240" name="Google Shape;1240;p42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2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2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D85048-C635-4C94-9852-DA04F85F5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675744"/>
              </p:ext>
            </p:extLst>
          </p:nvPr>
        </p:nvGraphicFramePr>
        <p:xfrm>
          <a:off x="1074111" y="1494872"/>
          <a:ext cx="6903064" cy="2194375"/>
        </p:xfrm>
        <a:graphic>
          <a:graphicData uri="http://schemas.openxmlformats.org/drawingml/2006/table">
            <a:tbl>
              <a:tblPr firstRow="1" firstCol="1" bandRow="1"/>
              <a:tblGrid>
                <a:gridCol w="3451532">
                  <a:extLst>
                    <a:ext uri="{9D8B030D-6E8A-4147-A177-3AD203B41FA5}">
                      <a16:colId xmlns:a16="http://schemas.microsoft.com/office/drawing/2014/main" val="2080618777"/>
                    </a:ext>
                  </a:extLst>
                </a:gridCol>
                <a:gridCol w="3451532">
                  <a:extLst>
                    <a:ext uri="{9D8B030D-6E8A-4147-A177-3AD203B41FA5}">
                      <a16:colId xmlns:a16="http://schemas.microsoft.com/office/drawing/2014/main" val="331804864"/>
                    </a:ext>
                  </a:extLst>
                </a:gridCol>
              </a:tblGrid>
              <a:tr h="438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Nama Ruang Terbuka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Kecamatan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964071"/>
                  </a:ext>
                </a:extLst>
              </a:tr>
              <a:tr h="4388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PKOR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Way Halim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494028"/>
                  </a:ext>
                </a:extLst>
              </a:tr>
              <a:tr h="4388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Taman Gajah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Enggal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926160"/>
                  </a:ext>
                </a:extLst>
              </a:tr>
              <a:tr h="4388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Lapangan Kalpataru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Kemiling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89440"/>
                  </a:ext>
                </a:extLst>
              </a:tr>
              <a:tr h="4388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Taman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Dwipangga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Teluk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Betung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Selatan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626470"/>
                  </a:ext>
                </a:extLst>
              </a:tr>
            </a:tbl>
          </a:graphicData>
        </a:graphic>
      </p:graphicFrame>
      <p:sp>
        <p:nvSpPr>
          <p:cNvPr id="22" name="Google Shape;1222;p42">
            <a:hlinkClick r:id="rId5" action="ppaction://hlinksldjump"/>
            <a:extLst>
              <a:ext uri="{FF2B5EF4-FFF2-40B4-BE49-F238E27FC236}">
                <a16:creationId xmlns:a16="http://schemas.microsoft.com/office/drawing/2014/main" id="{B654DF8A-A2D9-48B2-BF03-EEA417F10B17}"/>
              </a:ext>
            </a:extLst>
          </p:cNvPr>
          <p:cNvSpPr txBox="1"/>
          <p:nvPr/>
        </p:nvSpPr>
        <p:spPr>
          <a:xfrm>
            <a:off x="29875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" name="Google Shape;1237;p42">
            <a:extLst>
              <a:ext uri="{FF2B5EF4-FFF2-40B4-BE49-F238E27FC236}">
                <a16:creationId xmlns:a16="http://schemas.microsoft.com/office/drawing/2014/main" id="{319D5AF7-5A15-47E2-B29B-42140F5250AD}"/>
              </a:ext>
            </a:extLst>
          </p:cNvPr>
          <p:cNvSpPr txBox="1"/>
          <p:nvPr/>
        </p:nvSpPr>
        <p:spPr>
          <a:xfrm>
            <a:off x="3359784" y="4498986"/>
            <a:ext cx="1195957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Gambaran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Umum</a:t>
            </a: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Google Shape;1238;p42">
            <a:extLst>
              <a:ext uri="{FF2B5EF4-FFF2-40B4-BE49-F238E27FC236}">
                <a16:creationId xmlns:a16="http://schemas.microsoft.com/office/drawing/2014/main" id="{66850D04-8D2E-49AE-8996-0962010DD642}"/>
              </a:ext>
            </a:extLst>
          </p:cNvPr>
          <p:cNvSpPr/>
          <p:nvPr/>
        </p:nvSpPr>
        <p:spPr>
          <a:xfrm>
            <a:off x="3395921" y="4976133"/>
            <a:ext cx="115982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70;p34">
            <a:hlinkClick r:id="rId6" action="ppaction://hlinksldjump"/>
            <a:extLst>
              <a:ext uri="{FF2B5EF4-FFF2-40B4-BE49-F238E27FC236}">
                <a16:creationId xmlns:a16="http://schemas.microsoft.com/office/drawing/2014/main" id="{4900F2FC-8EF7-4B81-B950-8F3A7F66C3EC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771;p34">
            <a:hlinkClick r:id="rId7" action="ppaction://hlinksldjump"/>
            <a:extLst>
              <a:ext uri="{FF2B5EF4-FFF2-40B4-BE49-F238E27FC236}">
                <a16:creationId xmlns:a16="http://schemas.microsoft.com/office/drawing/2014/main" id="{B453A9FC-0699-4BF5-9F25-D3C28D6BE897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385FAF8-A695-4268-B587-2750BAE264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28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638CE4EC-8615-49D8-A946-AB931A9DEC3B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98B7905-7AA1-4269-8D72-33C997A10F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30" name="Google Shape;768;p34">
            <a:hlinkClick r:id="rId10" action="ppaction://hlinksldjump"/>
            <a:extLst>
              <a:ext uri="{FF2B5EF4-FFF2-40B4-BE49-F238E27FC236}">
                <a16:creationId xmlns:a16="http://schemas.microsoft.com/office/drawing/2014/main" id="{2FED9A0C-1B01-4D9F-B07F-8DE991CCCD63}"/>
              </a:ext>
            </a:extLst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682980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46"/>
          <p:cNvGrpSpPr/>
          <p:nvPr/>
        </p:nvGrpSpPr>
        <p:grpSpPr>
          <a:xfrm>
            <a:off x="3281538" y="470975"/>
            <a:ext cx="4587960" cy="3712375"/>
            <a:chOff x="3281538" y="470975"/>
            <a:chExt cx="4587960" cy="3712375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3281538" y="4709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6"/>
          <p:cNvSpPr txBox="1">
            <a:spLocks noGrp="1"/>
          </p:cNvSpPr>
          <p:nvPr>
            <p:ph type="body" idx="1"/>
          </p:nvPr>
        </p:nvSpPr>
        <p:spPr>
          <a:xfrm flipH="1">
            <a:off x="931888" y="1206450"/>
            <a:ext cx="7477552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b="1" dirty="0" err="1"/>
              <a:t>deduktif</a:t>
            </a:r>
            <a:r>
              <a:rPr lang="en-US" b="1" dirty="0"/>
              <a:t> </a:t>
            </a:r>
            <a:r>
              <a:rPr lang="en-US" b="1" dirty="0" err="1"/>
              <a:t>kualitatif</a:t>
            </a:r>
            <a:r>
              <a:rPr lang="en-US" dirty="0"/>
              <a:t>.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b="1" dirty="0" err="1"/>
              <a:t>kualitatif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menekankan</a:t>
            </a:r>
            <a:r>
              <a:rPr lang="en-US" dirty="0"/>
              <a:t> pada proses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fenomena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diteliti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fenomena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(</a:t>
            </a:r>
            <a:r>
              <a:rPr lang="en-US" dirty="0" err="1"/>
              <a:t>Herdiansyah</a:t>
            </a:r>
            <a:r>
              <a:rPr lang="en-US" dirty="0"/>
              <a:t>, 2012). 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-US" dirty="0" err="1"/>
              <a:t>Fenomena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yang </a:t>
            </a:r>
            <a:r>
              <a:rPr lang="en-US" dirty="0" err="1"/>
              <a:t>dialami</a:t>
            </a:r>
            <a:r>
              <a:rPr lang="en-US" dirty="0"/>
              <a:t> oleh </a:t>
            </a:r>
            <a:r>
              <a:rPr lang="en-US" dirty="0" err="1"/>
              <a:t>subjek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, </a:t>
            </a:r>
            <a:r>
              <a:rPr lang="en-US" dirty="0" err="1"/>
              <a:t>perilaku</a:t>
            </a:r>
            <a:r>
              <a:rPr lang="en-US" dirty="0"/>
              <a:t>, </a:t>
            </a:r>
            <a:r>
              <a:rPr lang="en-US" dirty="0" err="1"/>
              <a:t>tindakan</a:t>
            </a:r>
            <a:r>
              <a:rPr lang="en-US" dirty="0"/>
              <a:t> dan lain-lain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dan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b="1" dirty="0" err="1"/>
              <a:t>deskriptif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kata pada </a:t>
            </a: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alamiah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b="1" dirty="0" err="1"/>
              <a:t>kualitatif</a:t>
            </a:r>
            <a:r>
              <a:rPr lang="en-US" dirty="0"/>
              <a:t> (</a:t>
            </a:r>
            <a:r>
              <a:rPr lang="en-US" dirty="0" err="1"/>
              <a:t>meleong</a:t>
            </a:r>
            <a:r>
              <a:rPr lang="en-US" dirty="0"/>
              <a:t>, 2012).</a:t>
            </a:r>
            <a:endParaRPr dirty="0"/>
          </a:p>
        </p:txBody>
      </p:sp>
      <p:sp>
        <p:nvSpPr>
          <p:cNvPr id="1461" name="Google Shape;1461;p46"/>
          <p:cNvSpPr txBox="1"/>
          <p:nvPr/>
        </p:nvSpPr>
        <p:spPr>
          <a:xfrm>
            <a:off x="37772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6" name="Google Shape;1476;p46"/>
          <p:cNvSpPr txBox="1"/>
          <p:nvPr/>
        </p:nvSpPr>
        <p:spPr>
          <a:xfrm>
            <a:off x="4555479" y="4498986"/>
            <a:ext cx="1159821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Metode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Penelitian</a:t>
            </a:r>
            <a:endParaRPr lang="en-US"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7" name="Google Shape;1477;p46"/>
          <p:cNvSpPr/>
          <p:nvPr/>
        </p:nvSpPr>
        <p:spPr>
          <a:xfrm>
            <a:off x="4555215" y="4973320"/>
            <a:ext cx="1159821" cy="48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8" name="Google Shape;1478;p46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209;p42">
            <a:extLst>
              <a:ext uri="{FF2B5EF4-FFF2-40B4-BE49-F238E27FC236}">
                <a16:creationId xmlns:a16="http://schemas.microsoft.com/office/drawing/2014/main" id="{9B55FDA0-FEA9-44BD-9640-1F5FBC2BB401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60" name="Google Shape;771;p34">
            <a:hlinkClick r:id="rId5" action="ppaction://hlinksldjump"/>
            <a:extLst>
              <a:ext uri="{FF2B5EF4-FFF2-40B4-BE49-F238E27FC236}">
                <a16:creationId xmlns:a16="http://schemas.microsoft.com/office/drawing/2014/main" id="{DAE0B40F-F01A-45BF-AFAE-B10D1C6F3929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26D4810-1C76-4174-B928-B7ABE9851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62" name="Google Shape;769;p34">
            <a:hlinkClick r:id="rId7" action="ppaction://hlinksldjump"/>
            <a:extLst>
              <a:ext uri="{FF2B5EF4-FFF2-40B4-BE49-F238E27FC236}">
                <a16:creationId xmlns:a16="http://schemas.microsoft.com/office/drawing/2014/main" id="{398691A2-03D1-4D02-900B-1D38393961D9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A432F4D-E5D2-41DE-A41B-D2E3A51C69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64" name="Google Shape;768;p34">
            <a:hlinkClick r:id="rId9" action="ppaction://hlinksldjump"/>
            <a:extLst>
              <a:ext uri="{FF2B5EF4-FFF2-40B4-BE49-F238E27FC236}">
                <a16:creationId xmlns:a16="http://schemas.microsoft.com/office/drawing/2014/main" id="{57AD4EDF-471D-4C70-9CDF-D8EF05736072}"/>
              </a:ext>
            </a:extLst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769;p34">
            <a:hlinkClick r:id="rId7" action="ppaction://hlinksldjump"/>
            <a:extLst>
              <a:ext uri="{FF2B5EF4-FFF2-40B4-BE49-F238E27FC236}">
                <a16:creationId xmlns:a16="http://schemas.microsoft.com/office/drawing/2014/main" id="{4C5D126B-C330-4A65-B824-E092E7437737}"/>
              </a:ext>
            </a:extLst>
          </p:cNvPr>
          <p:cNvSpPr txBox="1"/>
          <p:nvPr/>
        </p:nvSpPr>
        <p:spPr>
          <a:xfrm>
            <a:off x="3395922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Gambaran Umum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46"/>
          <p:cNvGrpSpPr/>
          <p:nvPr/>
        </p:nvGrpSpPr>
        <p:grpSpPr>
          <a:xfrm>
            <a:off x="3281538" y="470975"/>
            <a:ext cx="4587960" cy="3712375"/>
            <a:chOff x="3281538" y="470975"/>
            <a:chExt cx="4587960" cy="3712375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3281538" y="4709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6"/>
          <p:cNvSpPr txBox="1">
            <a:spLocks noGrp="1"/>
          </p:cNvSpPr>
          <p:nvPr>
            <p:ph type="body" idx="1"/>
          </p:nvPr>
        </p:nvSpPr>
        <p:spPr>
          <a:xfrm flipH="1">
            <a:off x="931888" y="1206450"/>
            <a:ext cx="7477552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variable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i="1" dirty="0"/>
              <a:t>smart </a:t>
            </a:r>
            <a:r>
              <a:rPr lang="en-US" i="1" dirty="0" err="1"/>
              <a:t>infrastrucuture</a:t>
            </a:r>
            <a:r>
              <a:rPr lang="en-US" dirty="0"/>
              <a:t> pada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perkotaan</a:t>
            </a:r>
            <a:r>
              <a:rPr lang="en-US" dirty="0"/>
              <a:t> di Kota Bandar Lampung, </a:t>
            </a:r>
            <a:r>
              <a:rPr lang="en-US" dirty="0" err="1"/>
              <a:t>antara</a:t>
            </a:r>
            <a:r>
              <a:rPr lang="en-US" dirty="0"/>
              <a:t> lain :</a:t>
            </a:r>
          </a:p>
          <a:p>
            <a:pPr lvl="0"/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 dan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pPr lvl="0"/>
            <a:r>
              <a:rPr lang="en-US" dirty="0" err="1"/>
              <a:t>Sarana</a:t>
            </a:r>
            <a:r>
              <a:rPr lang="en-US" dirty="0"/>
              <a:t> Pendidikan dan </a:t>
            </a:r>
            <a:r>
              <a:rPr lang="en-US" dirty="0" err="1"/>
              <a:t>Pembelajaran</a:t>
            </a:r>
            <a:endParaRPr lang="en-US" dirty="0"/>
          </a:p>
          <a:p>
            <a:pPr lvl="0"/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Kesehatan</a:t>
            </a:r>
            <a:endParaRPr lang="en-US" dirty="0"/>
          </a:p>
          <a:p>
            <a:pPr lvl="0"/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Peribadatan</a:t>
            </a:r>
            <a:endParaRPr lang="en-US" dirty="0"/>
          </a:p>
          <a:p>
            <a:pPr lvl="0"/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Perdagangan</a:t>
            </a:r>
            <a:r>
              <a:rPr lang="en-US" dirty="0"/>
              <a:t> dan </a:t>
            </a:r>
            <a:r>
              <a:rPr lang="en-US" dirty="0" err="1"/>
              <a:t>Jasa</a:t>
            </a:r>
            <a:endParaRPr lang="en-US" dirty="0"/>
          </a:p>
          <a:p>
            <a:pPr lvl="0"/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Kebudayaan</a:t>
            </a:r>
            <a:r>
              <a:rPr lang="en-US" dirty="0"/>
              <a:t> dan </a:t>
            </a:r>
            <a:r>
              <a:rPr lang="en-US" dirty="0" err="1"/>
              <a:t>Rekreasi</a:t>
            </a:r>
            <a:endParaRPr lang="en-US" dirty="0"/>
          </a:p>
          <a:p>
            <a:pPr lvl="0"/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Terbuka, Taman dan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Raga</a:t>
            </a:r>
          </a:p>
        </p:txBody>
      </p:sp>
      <p:sp>
        <p:nvSpPr>
          <p:cNvPr id="1461" name="Google Shape;1461;p46"/>
          <p:cNvSpPr txBox="1"/>
          <p:nvPr/>
        </p:nvSpPr>
        <p:spPr>
          <a:xfrm>
            <a:off x="37772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6" name="Google Shape;1476;p46"/>
          <p:cNvSpPr txBox="1"/>
          <p:nvPr/>
        </p:nvSpPr>
        <p:spPr>
          <a:xfrm>
            <a:off x="4555479" y="4498986"/>
            <a:ext cx="1159821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Metode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Penelitian</a:t>
            </a:r>
            <a:endParaRPr lang="en-US"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7" name="Google Shape;1477;p46"/>
          <p:cNvSpPr/>
          <p:nvPr/>
        </p:nvSpPr>
        <p:spPr>
          <a:xfrm>
            <a:off x="4555215" y="4973320"/>
            <a:ext cx="1159821" cy="48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8" name="Google Shape;1478;p46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209;p42">
            <a:extLst>
              <a:ext uri="{FF2B5EF4-FFF2-40B4-BE49-F238E27FC236}">
                <a16:creationId xmlns:a16="http://schemas.microsoft.com/office/drawing/2014/main" id="{9B55FDA0-FEA9-44BD-9640-1F5FBC2BB401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60" name="Google Shape;771;p34">
            <a:hlinkClick r:id="rId5" action="ppaction://hlinksldjump"/>
            <a:extLst>
              <a:ext uri="{FF2B5EF4-FFF2-40B4-BE49-F238E27FC236}">
                <a16:creationId xmlns:a16="http://schemas.microsoft.com/office/drawing/2014/main" id="{DAE0B40F-F01A-45BF-AFAE-B10D1C6F3929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26D4810-1C76-4174-B928-B7ABE9851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62" name="Google Shape;769;p34">
            <a:hlinkClick r:id="rId7" action="ppaction://hlinksldjump"/>
            <a:extLst>
              <a:ext uri="{FF2B5EF4-FFF2-40B4-BE49-F238E27FC236}">
                <a16:creationId xmlns:a16="http://schemas.microsoft.com/office/drawing/2014/main" id="{398691A2-03D1-4D02-900B-1D38393961D9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A432F4D-E5D2-41DE-A41B-D2E3A51C69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64" name="Google Shape;768;p34">
            <a:hlinkClick r:id="rId9" action="ppaction://hlinksldjump"/>
            <a:extLst>
              <a:ext uri="{FF2B5EF4-FFF2-40B4-BE49-F238E27FC236}">
                <a16:creationId xmlns:a16="http://schemas.microsoft.com/office/drawing/2014/main" id="{57AD4EDF-471D-4C70-9CDF-D8EF05736072}"/>
              </a:ext>
            </a:extLst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769;p34">
            <a:hlinkClick r:id="rId7" action="ppaction://hlinksldjump"/>
            <a:extLst>
              <a:ext uri="{FF2B5EF4-FFF2-40B4-BE49-F238E27FC236}">
                <a16:creationId xmlns:a16="http://schemas.microsoft.com/office/drawing/2014/main" id="{4C5D126B-C330-4A65-B824-E092E7437737}"/>
              </a:ext>
            </a:extLst>
          </p:cNvPr>
          <p:cNvSpPr txBox="1"/>
          <p:nvPr/>
        </p:nvSpPr>
        <p:spPr>
          <a:xfrm>
            <a:off x="3395922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Gambaran Umum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98394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8" name="Google Shape;768;p34">
            <a:hlinkClick r:id="rId3" action="ppaction://hlinksldjump"/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9" name="Google Shape;769;p34">
            <a:hlinkClick r:id="rId4" action="ppaction://hlinksldjump"/>
          </p:cNvPr>
          <p:cNvSpPr txBox="1"/>
          <p:nvPr/>
        </p:nvSpPr>
        <p:spPr>
          <a:xfrm>
            <a:off x="3395922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Gambaran Umum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0" name="Google Shape;770;p34">
            <a:hlinkClick r:id="rId5" action="ppaction://hlinksldjump"/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1" name="Google Shape;771;p34">
            <a:hlinkClick r:id="rId6" action="ppaction://hlinksldjump"/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4" name="Google Shape;774;p34"/>
          <p:cNvSpPr txBox="1"/>
          <p:nvPr/>
        </p:nvSpPr>
        <p:spPr>
          <a:xfrm>
            <a:off x="1074111" y="4498986"/>
            <a:ext cx="115982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1074111" y="4955009"/>
            <a:ext cx="115982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4" name="Google Shape;784;p34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818;p35">
            <a:extLst>
              <a:ext uri="{FF2B5EF4-FFF2-40B4-BE49-F238E27FC236}">
                <a16:creationId xmlns:a16="http://schemas.microsoft.com/office/drawing/2014/main" id="{1682206F-0BBA-4742-B78E-AD34A90FA29D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id="{AA752544-8F95-4F84-BDB9-B6DAFA537D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2FC639-42E6-4E91-8F3B-8E8B8589B8B5}"/>
              </a:ext>
            </a:extLst>
          </p:cNvPr>
          <p:cNvSpPr/>
          <p:nvPr/>
        </p:nvSpPr>
        <p:spPr>
          <a:xfrm>
            <a:off x="136433" y="950641"/>
            <a:ext cx="7997484" cy="770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Smart city </a:t>
            </a:r>
            <a:r>
              <a:rPr lang="en-US" sz="1200" dirty="0" err="1">
                <a:solidFill>
                  <a:schemeClr val="bg2"/>
                </a:solidFill>
              </a:rPr>
              <a:t>merupakan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konsep</a:t>
            </a:r>
            <a:r>
              <a:rPr lang="en-US" sz="1200" dirty="0">
                <a:solidFill>
                  <a:schemeClr val="bg2"/>
                </a:solidFill>
              </a:rPr>
              <a:t> yang </a:t>
            </a:r>
            <a:r>
              <a:rPr lang="en-US" sz="1200" dirty="0" err="1">
                <a:solidFill>
                  <a:schemeClr val="bg2"/>
                </a:solidFill>
              </a:rPr>
              <a:t>menghubungkan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berbagai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infrastruktur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fisik</a:t>
            </a:r>
            <a:r>
              <a:rPr lang="en-US" sz="1200" dirty="0">
                <a:solidFill>
                  <a:schemeClr val="bg2"/>
                </a:solidFill>
              </a:rPr>
              <a:t>, </a:t>
            </a:r>
            <a:r>
              <a:rPr lang="en-US" sz="1200" dirty="0" err="1">
                <a:solidFill>
                  <a:schemeClr val="bg2"/>
                </a:solidFill>
              </a:rPr>
              <a:t>infrastruktur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sosial</a:t>
            </a:r>
            <a:r>
              <a:rPr lang="en-US" sz="1200" dirty="0">
                <a:solidFill>
                  <a:schemeClr val="bg2"/>
                </a:solidFill>
              </a:rPr>
              <a:t>, </a:t>
            </a:r>
            <a:r>
              <a:rPr lang="en-US" sz="1200" dirty="0" err="1">
                <a:solidFill>
                  <a:schemeClr val="bg2"/>
                </a:solidFill>
              </a:rPr>
              <a:t>infrastruktur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ekonomi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dengan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menggabungkan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berbagai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macam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teknologi</a:t>
            </a:r>
            <a:r>
              <a:rPr lang="en-US" sz="1200" dirty="0">
                <a:solidFill>
                  <a:schemeClr val="bg2"/>
                </a:solidFill>
              </a:rPr>
              <a:t> yang </a:t>
            </a:r>
            <a:r>
              <a:rPr lang="en-US" sz="1200" dirty="0" err="1">
                <a:solidFill>
                  <a:schemeClr val="bg2"/>
                </a:solidFill>
              </a:rPr>
              <a:t>saling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terintegrasi</a:t>
            </a:r>
            <a:r>
              <a:rPr lang="en-US" sz="1200" dirty="0">
                <a:solidFill>
                  <a:schemeClr val="bg2"/>
                </a:solidFill>
              </a:rPr>
              <a:t> oleh </a:t>
            </a:r>
            <a:r>
              <a:rPr lang="en-US" sz="1200" dirty="0" err="1">
                <a:solidFill>
                  <a:schemeClr val="bg2"/>
                </a:solidFill>
              </a:rPr>
              <a:t>semua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elemen</a:t>
            </a:r>
            <a:r>
              <a:rPr lang="en-US" sz="1200" dirty="0">
                <a:solidFill>
                  <a:schemeClr val="bg2"/>
                </a:solidFill>
              </a:rPr>
              <a:t> agar </a:t>
            </a:r>
            <a:r>
              <a:rPr lang="en-US" sz="1200" dirty="0" err="1">
                <a:solidFill>
                  <a:schemeClr val="bg2"/>
                </a:solidFill>
              </a:rPr>
              <a:t>suatu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kota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dapat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menjadi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lebih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efisien</a:t>
            </a:r>
            <a:r>
              <a:rPr lang="en-US" sz="1200" dirty="0">
                <a:solidFill>
                  <a:schemeClr val="bg2"/>
                </a:solidFill>
              </a:rPr>
              <a:t> dan </a:t>
            </a:r>
            <a:r>
              <a:rPr lang="en-US" sz="1200" dirty="0" err="1">
                <a:solidFill>
                  <a:schemeClr val="bg2"/>
                </a:solidFill>
              </a:rPr>
              <a:t>layak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untuk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dihuni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serta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dapat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menyelesaikan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berbagai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permasalahan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perkotaan</a:t>
            </a:r>
            <a:r>
              <a:rPr lang="en-US" sz="1200" dirty="0">
                <a:solidFill>
                  <a:schemeClr val="bg2"/>
                </a:solidFill>
              </a:rPr>
              <a:t> yang </a:t>
            </a:r>
            <a:r>
              <a:rPr lang="en-US" sz="1200" dirty="0" err="1">
                <a:solidFill>
                  <a:schemeClr val="bg2"/>
                </a:solidFill>
              </a:rPr>
              <a:t>ada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saat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ini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baik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permasalahan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berbentuk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fisik</a:t>
            </a:r>
            <a:r>
              <a:rPr lang="en-US" sz="1200" dirty="0">
                <a:solidFill>
                  <a:schemeClr val="bg2"/>
                </a:solidFill>
              </a:rPr>
              <a:t>, non-</a:t>
            </a:r>
            <a:r>
              <a:rPr lang="en-US" sz="1200" dirty="0" err="1">
                <a:solidFill>
                  <a:schemeClr val="bg2"/>
                </a:solidFill>
              </a:rPr>
              <a:t>fisik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hingga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permasalahan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terhadap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lingkungan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86B735-DDCC-46DB-8607-56BCC0481026}"/>
              </a:ext>
            </a:extLst>
          </p:cNvPr>
          <p:cNvSpPr/>
          <p:nvPr/>
        </p:nvSpPr>
        <p:spPr>
          <a:xfrm>
            <a:off x="5078437" y="1944124"/>
            <a:ext cx="3684857" cy="1119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2"/>
                </a:solidFill>
              </a:rPr>
              <a:t>Kebutuhan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pengembangan</a:t>
            </a:r>
            <a:r>
              <a:rPr lang="en-US" sz="1200" dirty="0">
                <a:solidFill>
                  <a:schemeClr val="bg2"/>
                </a:solidFill>
              </a:rPr>
              <a:t> smart infrastructure </a:t>
            </a:r>
            <a:r>
              <a:rPr lang="en-US" sz="1200" dirty="0" err="1">
                <a:solidFill>
                  <a:schemeClr val="bg2"/>
                </a:solidFill>
              </a:rPr>
              <a:t>dalam</a:t>
            </a:r>
            <a:r>
              <a:rPr lang="en-US" sz="1200" dirty="0">
                <a:solidFill>
                  <a:schemeClr val="bg2"/>
                </a:solidFill>
              </a:rPr>
              <a:t> smart city </a:t>
            </a:r>
            <a:r>
              <a:rPr lang="en-US" sz="1200" dirty="0" err="1">
                <a:solidFill>
                  <a:schemeClr val="bg2"/>
                </a:solidFill>
              </a:rPr>
              <a:t>menjadi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sangat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diperlukan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guna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mendukung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keseimbangan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dalam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penerapan</a:t>
            </a:r>
            <a:r>
              <a:rPr lang="en-US" sz="1200" dirty="0">
                <a:solidFill>
                  <a:schemeClr val="bg2"/>
                </a:solidFill>
              </a:rPr>
              <a:t> smart city yang </a:t>
            </a:r>
            <a:r>
              <a:rPr lang="en-US" sz="1200" dirty="0" err="1">
                <a:solidFill>
                  <a:schemeClr val="bg2"/>
                </a:solidFill>
              </a:rPr>
              <a:t>memiliki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beberapa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bagian</a:t>
            </a:r>
            <a:r>
              <a:rPr lang="en-US" sz="1200" dirty="0">
                <a:solidFill>
                  <a:schemeClr val="bg2"/>
                </a:solidFill>
              </a:rPr>
              <a:t> agar </a:t>
            </a:r>
            <a:r>
              <a:rPr lang="en-US" sz="1200" dirty="0" err="1">
                <a:solidFill>
                  <a:schemeClr val="bg2"/>
                </a:solidFill>
              </a:rPr>
              <a:t>bisa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membuat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masyarakat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ikut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siap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dalam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menghadapi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terciptanya</a:t>
            </a:r>
            <a:r>
              <a:rPr lang="en-US" sz="1200" dirty="0">
                <a:solidFill>
                  <a:schemeClr val="bg2"/>
                </a:solidFill>
              </a:rPr>
              <a:t> smart city </a:t>
            </a:r>
            <a:r>
              <a:rPr lang="en-US" sz="1200" dirty="0" err="1">
                <a:solidFill>
                  <a:schemeClr val="bg2"/>
                </a:solidFill>
              </a:rPr>
              <a:t>dalam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suatu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perkotaan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74BA0A-8ABF-44B2-85DC-F727F05E40EC}"/>
              </a:ext>
            </a:extLst>
          </p:cNvPr>
          <p:cNvSpPr/>
          <p:nvPr/>
        </p:nvSpPr>
        <p:spPr>
          <a:xfrm>
            <a:off x="316522" y="2217241"/>
            <a:ext cx="2968284" cy="1014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2"/>
                </a:solidFill>
              </a:rPr>
              <a:t>Tahun</a:t>
            </a:r>
            <a:r>
              <a:rPr lang="en-US" sz="1200" dirty="0">
                <a:solidFill>
                  <a:schemeClr val="bg2"/>
                </a:solidFill>
              </a:rPr>
              <a:t> 2019</a:t>
            </a:r>
          </a:p>
          <a:p>
            <a:pPr algn="ctr"/>
            <a:r>
              <a:rPr lang="en-US" sz="1200" dirty="0" err="1">
                <a:solidFill>
                  <a:schemeClr val="bg2"/>
                </a:solidFill>
              </a:rPr>
              <a:t>Pemerintah</a:t>
            </a:r>
            <a:r>
              <a:rPr lang="en-US" sz="1200" dirty="0">
                <a:solidFill>
                  <a:schemeClr val="bg2"/>
                </a:solidFill>
              </a:rPr>
              <a:t> Kota Bandar Lampung </a:t>
            </a:r>
            <a:r>
              <a:rPr lang="en-US" sz="1200" dirty="0" err="1">
                <a:solidFill>
                  <a:schemeClr val="bg2"/>
                </a:solidFill>
              </a:rPr>
              <a:t>merencanakan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merapihkan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infrastruktur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dengan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pembangunan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kabel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listrik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bawa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tanah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hingga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err="1">
                <a:solidFill>
                  <a:schemeClr val="bg2"/>
                </a:solidFill>
              </a:rPr>
              <a:t>pengembangan</a:t>
            </a:r>
            <a:r>
              <a:rPr lang="en-US" sz="1200" dirty="0">
                <a:solidFill>
                  <a:schemeClr val="bg2"/>
                </a:solidFill>
              </a:rPr>
              <a:t> fiber </a:t>
            </a:r>
            <a:r>
              <a:rPr lang="en-US" sz="1200" dirty="0" err="1">
                <a:solidFill>
                  <a:schemeClr val="bg2"/>
                </a:solidFill>
              </a:rPr>
              <a:t>optik</a:t>
            </a:r>
            <a:r>
              <a:rPr lang="en-US" sz="1200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15FB73-83D9-48D5-B56F-C1E2BF649277}"/>
              </a:ext>
            </a:extLst>
          </p:cNvPr>
          <p:cNvSpPr/>
          <p:nvPr/>
        </p:nvSpPr>
        <p:spPr>
          <a:xfrm>
            <a:off x="3284806" y="3399773"/>
            <a:ext cx="5352757" cy="1014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2"/>
                </a:solidFill>
              </a:rPr>
              <a:t>Penerapan</a:t>
            </a:r>
            <a:r>
              <a:rPr lang="en-US" sz="1100" dirty="0">
                <a:solidFill>
                  <a:schemeClr val="bg2"/>
                </a:solidFill>
              </a:rPr>
              <a:t> smart infrastructure pada </a:t>
            </a:r>
            <a:r>
              <a:rPr lang="en-US" sz="1100" dirty="0" err="1">
                <a:solidFill>
                  <a:schemeClr val="bg2"/>
                </a:solidFill>
              </a:rPr>
              <a:t>aspek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sarana</a:t>
            </a:r>
            <a:r>
              <a:rPr lang="en-US" sz="1100" dirty="0">
                <a:solidFill>
                  <a:schemeClr val="bg2"/>
                </a:solidFill>
              </a:rPr>
              <a:t> di Kota Bandar Lampung </a:t>
            </a:r>
            <a:r>
              <a:rPr lang="en-US" sz="1100" dirty="0" err="1">
                <a:solidFill>
                  <a:schemeClr val="bg2"/>
                </a:solidFill>
              </a:rPr>
              <a:t>memiliki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karakteristik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sistem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infrastruktur</a:t>
            </a:r>
            <a:r>
              <a:rPr lang="en-US" sz="1100" dirty="0">
                <a:solidFill>
                  <a:schemeClr val="bg2"/>
                </a:solidFill>
              </a:rPr>
              <a:t> dan </a:t>
            </a:r>
            <a:r>
              <a:rPr lang="en-US" sz="1100" dirty="0" err="1">
                <a:solidFill>
                  <a:schemeClr val="bg2"/>
                </a:solidFill>
              </a:rPr>
              <a:t>sumberdaya</a:t>
            </a:r>
            <a:r>
              <a:rPr lang="en-US" sz="1100" dirty="0">
                <a:solidFill>
                  <a:schemeClr val="bg2"/>
                </a:solidFill>
              </a:rPr>
              <a:t> yang </a:t>
            </a:r>
            <a:r>
              <a:rPr lang="en-US" sz="1100" dirty="0" err="1">
                <a:solidFill>
                  <a:schemeClr val="bg2"/>
                </a:solidFill>
              </a:rPr>
              <a:t>berbeda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dengan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kota</a:t>
            </a:r>
            <a:r>
              <a:rPr lang="en-US" sz="1100" dirty="0">
                <a:solidFill>
                  <a:schemeClr val="bg2"/>
                </a:solidFill>
              </a:rPr>
              <a:t> lain di Indonesia. </a:t>
            </a:r>
            <a:r>
              <a:rPr lang="en-US" sz="1100" dirty="0" err="1">
                <a:solidFill>
                  <a:schemeClr val="bg2"/>
                </a:solidFill>
              </a:rPr>
              <a:t>Perbedaan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jumlah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penduduk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luas</a:t>
            </a:r>
            <a:r>
              <a:rPr lang="en-US" sz="1100" dirty="0">
                <a:solidFill>
                  <a:schemeClr val="bg2"/>
                </a:solidFill>
              </a:rPr>
              <a:t> wilayah dan </a:t>
            </a:r>
            <a:r>
              <a:rPr lang="en-US" sz="1100" dirty="0" err="1">
                <a:solidFill>
                  <a:schemeClr val="bg2"/>
                </a:solidFill>
              </a:rPr>
              <a:t>tingkat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kepadatan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ini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menjadi</a:t>
            </a:r>
            <a:r>
              <a:rPr lang="en-US" sz="1100" dirty="0">
                <a:solidFill>
                  <a:schemeClr val="bg2"/>
                </a:solidFill>
              </a:rPr>
              <a:t> salah </a:t>
            </a:r>
            <a:r>
              <a:rPr lang="en-US" sz="1100" dirty="0" err="1">
                <a:solidFill>
                  <a:schemeClr val="bg2"/>
                </a:solidFill>
              </a:rPr>
              <a:t>satu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permasalahan</a:t>
            </a:r>
            <a:r>
              <a:rPr lang="en-US" sz="1100" dirty="0">
                <a:solidFill>
                  <a:schemeClr val="bg2"/>
                </a:solidFill>
              </a:rPr>
              <a:t> yang </a:t>
            </a:r>
            <a:r>
              <a:rPr lang="en-US" sz="1100" dirty="0" err="1">
                <a:solidFill>
                  <a:schemeClr val="bg2"/>
                </a:solidFill>
              </a:rPr>
              <a:t>perlu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dikaji</a:t>
            </a:r>
            <a:r>
              <a:rPr lang="en-US" sz="1100" dirty="0">
                <a:solidFill>
                  <a:schemeClr val="bg2"/>
                </a:solidFill>
              </a:rPr>
              <a:t> agar </a:t>
            </a:r>
            <a:r>
              <a:rPr lang="en-US" sz="1100" dirty="0" err="1">
                <a:solidFill>
                  <a:schemeClr val="bg2"/>
                </a:solidFill>
              </a:rPr>
              <a:t>dalam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penerapan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konsep</a:t>
            </a:r>
            <a:r>
              <a:rPr lang="en-US" sz="1100" dirty="0">
                <a:solidFill>
                  <a:schemeClr val="bg2"/>
                </a:solidFill>
              </a:rPr>
              <a:t> smart infrastructure  di Kota Bandar Lampung </a:t>
            </a:r>
            <a:r>
              <a:rPr lang="en-US" sz="1100" dirty="0" err="1">
                <a:solidFill>
                  <a:schemeClr val="bg2"/>
                </a:solidFill>
              </a:rPr>
              <a:t>dapat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menyesuaikan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dengan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karakteristik</a:t>
            </a:r>
            <a:r>
              <a:rPr lang="en-US" sz="1100" dirty="0">
                <a:solidFill>
                  <a:schemeClr val="bg2"/>
                </a:solidFill>
              </a:rPr>
              <a:t> wilayah yang </a:t>
            </a:r>
            <a:r>
              <a:rPr lang="en-US" sz="1100" dirty="0" err="1">
                <a:solidFill>
                  <a:schemeClr val="bg2"/>
                </a:solidFill>
              </a:rPr>
              <a:t>ada</a:t>
            </a:r>
            <a:r>
              <a:rPr lang="en-US" sz="1100" dirty="0">
                <a:solidFill>
                  <a:schemeClr val="bg2"/>
                </a:solidFill>
              </a:rPr>
              <a:t> di Kota Bandar Lampung.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F262CE-277D-496F-A6A5-404F5D9DA833}"/>
              </a:ext>
            </a:extLst>
          </p:cNvPr>
          <p:cNvCxnSpPr>
            <a:stCxn id="3" idx="1"/>
          </p:cNvCxnSpPr>
          <p:nvPr/>
        </p:nvCxnSpPr>
        <p:spPr>
          <a:xfrm flipH="1">
            <a:off x="3284806" y="2504030"/>
            <a:ext cx="1793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52C4B28-7D19-4D83-AAD0-F8F072AC69BE}"/>
              </a:ext>
            </a:extLst>
          </p:cNvPr>
          <p:cNvCxnSpPr>
            <a:stCxn id="2" idx="3"/>
          </p:cNvCxnSpPr>
          <p:nvPr/>
        </p:nvCxnSpPr>
        <p:spPr>
          <a:xfrm>
            <a:off x="8133917" y="1335893"/>
            <a:ext cx="384071" cy="608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BD9E2F2-29B5-437B-8ABB-8D5028772D30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2205123" y="2827395"/>
            <a:ext cx="675225" cy="1484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46"/>
          <p:cNvGrpSpPr/>
          <p:nvPr/>
        </p:nvGrpSpPr>
        <p:grpSpPr>
          <a:xfrm>
            <a:off x="3281538" y="470975"/>
            <a:ext cx="4587960" cy="3712375"/>
            <a:chOff x="3281538" y="470975"/>
            <a:chExt cx="4587960" cy="3712375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3281538" y="4709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6"/>
          <p:cNvSpPr txBox="1">
            <a:spLocks noGrp="1"/>
          </p:cNvSpPr>
          <p:nvPr>
            <p:ph type="body" idx="1"/>
          </p:nvPr>
        </p:nvSpPr>
        <p:spPr>
          <a:xfrm flipH="1">
            <a:off x="931888" y="1206449"/>
            <a:ext cx="7477552" cy="29293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1400" b="1" dirty="0"/>
              <a:t>1. Teknik </a:t>
            </a:r>
            <a:r>
              <a:rPr lang="en-US" sz="1400" b="1" dirty="0" err="1"/>
              <a:t>Pengumpulan</a:t>
            </a:r>
            <a:r>
              <a:rPr lang="en-US" sz="1400" b="1" dirty="0"/>
              <a:t> Data Primer</a:t>
            </a:r>
            <a:endParaRPr lang="en-US" sz="1400" dirty="0"/>
          </a:p>
          <a:p>
            <a:pPr marL="139700" indent="0" algn="just">
              <a:buNone/>
            </a:pPr>
            <a:r>
              <a:rPr lang="en-US" sz="1400" dirty="0"/>
              <a:t>Data Primer yang </a:t>
            </a:r>
            <a:r>
              <a:rPr lang="en-US" sz="1400" dirty="0" err="1"/>
              <a:t>diperlukan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penelitian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diperoleh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Teknik </a:t>
            </a:r>
            <a:r>
              <a:rPr lang="en-US" sz="1400" dirty="0" err="1"/>
              <a:t>pengumpulan</a:t>
            </a:r>
            <a:r>
              <a:rPr lang="en-US" sz="1400" dirty="0"/>
              <a:t> data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wawancara</a:t>
            </a:r>
            <a:r>
              <a:rPr lang="en-US" sz="1400" dirty="0"/>
              <a:t> </a:t>
            </a:r>
            <a:r>
              <a:rPr lang="en-US" sz="1400" dirty="0" err="1"/>
              <a:t>mendalam</a:t>
            </a:r>
            <a:r>
              <a:rPr lang="en-US" sz="1400" dirty="0"/>
              <a:t>. </a:t>
            </a:r>
            <a:r>
              <a:rPr lang="en-US" sz="1400" dirty="0" err="1"/>
              <a:t>Wawancara</a:t>
            </a:r>
            <a:r>
              <a:rPr lang="en-US" sz="1400" dirty="0"/>
              <a:t> </a:t>
            </a:r>
            <a:r>
              <a:rPr lang="en-US" sz="1400" dirty="0" err="1"/>
              <a:t>menurut</a:t>
            </a:r>
            <a:r>
              <a:rPr lang="en-US" sz="1400" dirty="0"/>
              <a:t> </a:t>
            </a:r>
            <a:r>
              <a:rPr lang="en-US" sz="1400" dirty="0" err="1"/>
              <a:t>Lexy</a:t>
            </a:r>
            <a:r>
              <a:rPr lang="en-US" sz="1400" dirty="0"/>
              <a:t> J. </a:t>
            </a:r>
            <a:r>
              <a:rPr lang="en-US" sz="1400" dirty="0" err="1"/>
              <a:t>Moleong</a:t>
            </a:r>
            <a:r>
              <a:rPr lang="en-US" sz="1400" dirty="0"/>
              <a:t> (1991:135) </a:t>
            </a:r>
            <a:r>
              <a:rPr lang="en-US" sz="1400" dirty="0" err="1"/>
              <a:t>merupakan</a:t>
            </a:r>
            <a:r>
              <a:rPr lang="en-US" sz="1400" dirty="0"/>
              <a:t> proses </a:t>
            </a:r>
            <a:r>
              <a:rPr lang="en-US" sz="1400" dirty="0" err="1"/>
              <a:t>percakapan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tujuan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 yang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/>
              <a:t>peneliti</a:t>
            </a:r>
            <a:r>
              <a:rPr lang="en-US" sz="1400" dirty="0"/>
              <a:t> dan </a:t>
            </a:r>
            <a:r>
              <a:rPr lang="en-US" sz="1400" dirty="0" err="1"/>
              <a:t>responden</a:t>
            </a:r>
            <a:r>
              <a:rPr lang="en-US" sz="1400" dirty="0"/>
              <a:t> </a:t>
            </a:r>
            <a:r>
              <a:rPr lang="en-US" sz="1400" dirty="0" err="1"/>
              <a:t>guna</a:t>
            </a:r>
            <a:r>
              <a:rPr lang="en-US" sz="1400" dirty="0"/>
              <a:t> </a:t>
            </a:r>
            <a:r>
              <a:rPr lang="en-US" sz="1400" dirty="0" err="1"/>
              <a:t>memperoleh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</a:t>
            </a:r>
            <a:r>
              <a:rPr lang="en-US" sz="1400" dirty="0" err="1"/>
              <a:t>lisan</a:t>
            </a:r>
            <a:r>
              <a:rPr lang="en-US" sz="1400" dirty="0"/>
              <a:t> yang </a:t>
            </a:r>
            <a:r>
              <a:rPr lang="en-US" sz="1400" dirty="0" err="1"/>
              <a:t>berisi</a:t>
            </a:r>
            <a:r>
              <a:rPr lang="en-US" sz="1400" dirty="0"/>
              <a:t> data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masalah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penelitian</a:t>
            </a:r>
            <a:r>
              <a:rPr lang="en-US" sz="1400" dirty="0"/>
              <a:t> yang </a:t>
            </a:r>
            <a:r>
              <a:rPr lang="en-US" sz="1400" dirty="0" err="1"/>
              <a:t>tengah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. </a:t>
            </a:r>
          </a:p>
          <a:p>
            <a:pPr marL="139700" indent="0" algn="just">
              <a:buNone/>
            </a:pPr>
            <a:endParaRPr lang="en-US" sz="1400" dirty="0"/>
          </a:p>
          <a:p>
            <a:pPr marL="139700" indent="0" algn="just">
              <a:buNone/>
            </a:pPr>
            <a:r>
              <a:rPr lang="en-US" sz="1400" dirty="0" err="1"/>
              <a:t>Wawancara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penelitian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instansi</a:t>
            </a:r>
            <a:r>
              <a:rPr lang="en-US" sz="1400" dirty="0"/>
              <a:t> </a:t>
            </a:r>
            <a:r>
              <a:rPr lang="en-US" sz="1400" dirty="0" err="1"/>
              <a:t>terkait</a:t>
            </a:r>
            <a:r>
              <a:rPr lang="en-US" sz="1400" dirty="0"/>
              <a:t> di Kota Bandar Lampung yang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wewenang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penerapan</a:t>
            </a:r>
            <a:r>
              <a:rPr lang="en-US" sz="1400" dirty="0"/>
              <a:t> </a:t>
            </a:r>
            <a:r>
              <a:rPr lang="en-US" sz="1400" dirty="0" err="1"/>
              <a:t>konsep</a:t>
            </a:r>
            <a:r>
              <a:rPr lang="en-US" sz="1400" dirty="0"/>
              <a:t> </a:t>
            </a:r>
            <a:r>
              <a:rPr lang="en-US" sz="1400" i="1" dirty="0"/>
              <a:t>smart infrastructure</a:t>
            </a:r>
            <a:r>
              <a:rPr lang="en-US" sz="1400" dirty="0"/>
              <a:t> pada </a:t>
            </a:r>
            <a:r>
              <a:rPr lang="en-US" sz="1400" dirty="0" err="1"/>
              <a:t>aspek</a:t>
            </a:r>
            <a:r>
              <a:rPr lang="en-US" sz="1400" dirty="0"/>
              <a:t> </a:t>
            </a:r>
            <a:r>
              <a:rPr lang="en-US" sz="1400" dirty="0" err="1"/>
              <a:t>sarana</a:t>
            </a:r>
            <a:r>
              <a:rPr lang="en-US" sz="1400" dirty="0"/>
              <a:t> di Kota Bandar Lampung</a:t>
            </a:r>
          </a:p>
          <a:p>
            <a:pPr marL="139700" indent="0" algn="just">
              <a:buNone/>
            </a:pPr>
            <a:endParaRPr lang="en-US" sz="1400" dirty="0"/>
          </a:p>
          <a:p>
            <a:pPr marL="139700" indent="0" algn="just">
              <a:buNone/>
            </a:pPr>
            <a:r>
              <a:rPr lang="en-US" sz="1400" b="1" dirty="0"/>
              <a:t>2.</a:t>
            </a:r>
            <a:r>
              <a:rPr lang="en-US" sz="1400" dirty="0"/>
              <a:t> </a:t>
            </a:r>
            <a:r>
              <a:rPr lang="en-US" sz="1400" b="1" dirty="0"/>
              <a:t>Teknik </a:t>
            </a:r>
            <a:r>
              <a:rPr lang="en-US" sz="1400" b="1" dirty="0" err="1"/>
              <a:t>Pengumpulan</a:t>
            </a:r>
            <a:r>
              <a:rPr lang="en-US" sz="1400" b="1" dirty="0"/>
              <a:t> Data </a:t>
            </a:r>
            <a:r>
              <a:rPr lang="en-US" sz="1400" b="1" dirty="0" err="1"/>
              <a:t>Sekunder</a:t>
            </a:r>
            <a:endParaRPr lang="en-US" sz="1400" dirty="0"/>
          </a:p>
          <a:p>
            <a:pPr marL="139700" indent="0" algn="just">
              <a:buNone/>
            </a:pP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penelitian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pengumpulan</a:t>
            </a:r>
            <a:r>
              <a:rPr lang="en-US" sz="1400" dirty="0"/>
              <a:t> data </a:t>
            </a:r>
            <a:r>
              <a:rPr lang="en-US" sz="1400" dirty="0" err="1"/>
              <a:t>sekunder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mengolah</a:t>
            </a:r>
            <a:r>
              <a:rPr lang="en-US" sz="1400" dirty="0"/>
              <a:t> data </a:t>
            </a:r>
            <a:r>
              <a:rPr lang="en-US" sz="1400" dirty="0" err="1"/>
              <a:t>dari</a:t>
            </a:r>
            <a:r>
              <a:rPr lang="en-US" sz="1400" dirty="0"/>
              <a:t> data primer yang </a:t>
            </a:r>
            <a:r>
              <a:rPr lang="en-US" sz="1400" dirty="0" err="1"/>
              <a:t>terdapat</a:t>
            </a:r>
            <a:r>
              <a:rPr lang="en-US" sz="1400" dirty="0"/>
              <a:t> pada </a:t>
            </a:r>
            <a:r>
              <a:rPr lang="en-US" sz="1400" dirty="0" err="1"/>
              <a:t>dokumen</a:t>
            </a:r>
            <a:r>
              <a:rPr lang="en-US" sz="1400" dirty="0"/>
              <a:t> – </a:t>
            </a:r>
            <a:r>
              <a:rPr lang="en-US" sz="1400" dirty="0" err="1"/>
              <a:t>dokumen</a:t>
            </a:r>
            <a:r>
              <a:rPr lang="en-US" sz="1400" dirty="0"/>
              <a:t> dan internet yang </a:t>
            </a:r>
            <a:r>
              <a:rPr lang="en-US" sz="1400" dirty="0" err="1"/>
              <a:t>membahas</a:t>
            </a:r>
            <a:r>
              <a:rPr lang="en-US" sz="1400" dirty="0"/>
              <a:t> </a:t>
            </a:r>
            <a:r>
              <a:rPr lang="en-US" sz="1400" dirty="0" err="1"/>
              <a:t>tentang</a:t>
            </a:r>
            <a:r>
              <a:rPr lang="en-US" sz="1400" dirty="0"/>
              <a:t> </a:t>
            </a:r>
            <a:r>
              <a:rPr lang="en-US" sz="1400" dirty="0" err="1"/>
              <a:t>konsep</a:t>
            </a:r>
            <a:r>
              <a:rPr lang="en-US" sz="1400" dirty="0"/>
              <a:t> smart infrastructure pada </a:t>
            </a:r>
            <a:r>
              <a:rPr lang="en-US" sz="1400" dirty="0" err="1"/>
              <a:t>aspek</a:t>
            </a:r>
            <a:r>
              <a:rPr lang="en-US" sz="1400" dirty="0"/>
              <a:t> </a:t>
            </a:r>
            <a:r>
              <a:rPr lang="en-US" sz="1400" dirty="0" err="1"/>
              <a:t>sarana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diterapkan</a:t>
            </a:r>
            <a:r>
              <a:rPr lang="en-US" sz="1400" dirty="0"/>
              <a:t> di Kota Bandar Lampung. </a:t>
            </a:r>
          </a:p>
        </p:txBody>
      </p:sp>
      <p:sp>
        <p:nvSpPr>
          <p:cNvPr id="1461" name="Google Shape;1461;p46"/>
          <p:cNvSpPr txBox="1"/>
          <p:nvPr/>
        </p:nvSpPr>
        <p:spPr>
          <a:xfrm>
            <a:off x="37772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6" name="Google Shape;1476;p46"/>
          <p:cNvSpPr txBox="1"/>
          <p:nvPr/>
        </p:nvSpPr>
        <p:spPr>
          <a:xfrm>
            <a:off x="4555479" y="4498986"/>
            <a:ext cx="1159821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Metode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Penelitian</a:t>
            </a:r>
            <a:endParaRPr lang="en-US"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7" name="Google Shape;1477;p46"/>
          <p:cNvSpPr/>
          <p:nvPr/>
        </p:nvSpPr>
        <p:spPr>
          <a:xfrm>
            <a:off x="4555215" y="4973320"/>
            <a:ext cx="1159821" cy="48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8" name="Google Shape;1478;p46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209;p42">
            <a:extLst>
              <a:ext uri="{FF2B5EF4-FFF2-40B4-BE49-F238E27FC236}">
                <a16:creationId xmlns:a16="http://schemas.microsoft.com/office/drawing/2014/main" id="{9B55FDA0-FEA9-44BD-9640-1F5FBC2BB401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-US" dirty="0"/>
              <a:t>Teknik </a:t>
            </a:r>
            <a:r>
              <a:rPr lang="en-US" dirty="0" err="1"/>
              <a:t>Pengumpulan</a:t>
            </a:r>
            <a:r>
              <a:rPr lang="en-US" dirty="0"/>
              <a:t> Data</a:t>
            </a:r>
          </a:p>
        </p:txBody>
      </p:sp>
      <p:sp>
        <p:nvSpPr>
          <p:cNvPr id="60" name="Google Shape;771;p34">
            <a:hlinkClick r:id="rId5" action="ppaction://hlinksldjump"/>
            <a:extLst>
              <a:ext uri="{FF2B5EF4-FFF2-40B4-BE49-F238E27FC236}">
                <a16:creationId xmlns:a16="http://schemas.microsoft.com/office/drawing/2014/main" id="{DAE0B40F-F01A-45BF-AFAE-B10D1C6F3929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26D4810-1C76-4174-B928-B7ABE9851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62" name="Google Shape;769;p34">
            <a:hlinkClick r:id="rId7" action="ppaction://hlinksldjump"/>
            <a:extLst>
              <a:ext uri="{FF2B5EF4-FFF2-40B4-BE49-F238E27FC236}">
                <a16:creationId xmlns:a16="http://schemas.microsoft.com/office/drawing/2014/main" id="{398691A2-03D1-4D02-900B-1D38393961D9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A432F4D-E5D2-41DE-A41B-D2E3A51C69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64" name="Google Shape;768;p34">
            <a:hlinkClick r:id="rId9" action="ppaction://hlinksldjump"/>
            <a:extLst>
              <a:ext uri="{FF2B5EF4-FFF2-40B4-BE49-F238E27FC236}">
                <a16:creationId xmlns:a16="http://schemas.microsoft.com/office/drawing/2014/main" id="{57AD4EDF-471D-4C70-9CDF-D8EF05736072}"/>
              </a:ext>
            </a:extLst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769;p34">
            <a:hlinkClick r:id="rId7" action="ppaction://hlinksldjump"/>
            <a:extLst>
              <a:ext uri="{FF2B5EF4-FFF2-40B4-BE49-F238E27FC236}">
                <a16:creationId xmlns:a16="http://schemas.microsoft.com/office/drawing/2014/main" id="{4C5D126B-C330-4A65-B824-E092E7437737}"/>
              </a:ext>
            </a:extLst>
          </p:cNvPr>
          <p:cNvSpPr txBox="1"/>
          <p:nvPr/>
        </p:nvSpPr>
        <p:spPr>
          <a:xfrm>
            <a:off x="3395922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Gambaran Umum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58198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46"/>
          <p:cNvGrpSpPr/>
          <p:nvPr/>
        </p:nvGrpSpPr>
        <p:grpSpPr>
          <a:xfrm>
            <a:off x="3281538" y="470975"/>
            <a:ext cx="4587960" cy="3712375"/>
            <a:chOff x="3281538" y="470975"/>
            <a:chExt cx="4587960" cy="3712375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3281538" y="4709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6"/>
          <p:cNvSpPr txBox="1">
            <a:spLocks noGrp="1"/>
          </p:cNvSpPr>
          <p:nvPr>
            <p:ph type="body" idx="1"/>
          </p:nvPr>
        </p:nvSpPr>
        <p:spPr>
          <a:xfrm flipH="1">
            <a:off x="931888" y="1206450"/>
            <a:ext cx="7477552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just">
              <a:buNone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kajian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smart infrastructure pada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di Kota Bandar Lampung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sampling </a:t>
            </a:r>
            <a:r>
              <a:rPr lang="en-US" b="1" dirty="0"/>
              <a:t>non probability sampling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b="1" dirty="0"/>
              <a:t>purposive sampling</a:t>
            </a:r>
            <a:r>
              <a:rPr lang="en-US" dirty="0"/>
              <a:t>.</a:t>
            </a:r>
          </a:p>
        </p:txBody>
      </p:sp>
      <p:sp>
        <p:nvSpPr>
          <p:cNvPr id="1461" name="Google Shape;1461;p46"/>
          <p:cNvSpPr txBox="1"/>
          <p:nvPr/>
        </p:nvSpPr>
        <p:spPr>
          <a:xfrm>
            <a:off x="37772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6" name="Google Shape;1476;p46"/>
          <p:cNvSpPr txBox="1"/>
          <p:nvPr/>
        </p:nvSpPr>
        <p:spPr>
          <a:xfrm>
            <a:off x="4555479" y="4498986"/>
            <a:ext cx="1159821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Metode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Penelitian</a:t>
            </a:r>
            <a:endParaRPr lang="en-US"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7" name="Google Shape;1477;p46"/>
          <p:cNvSpPr/>
          <p:nvPr/>
        </p:nvSpPr>
        <p:spPr>
          <a:xfrm>
            <a:off x="4555215" y="4973320"/>
            <a:ext cx="1159821" cy="48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8" name="Google Shape;1478;p46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209;p42">
            <a:extLst>
              <a:ext uri="{FF2B5EF4-FFF2-40B4-BE49-F238E27FC236}">
                <a16:creationId xmlns:a16="http://schemas.microsoft.com/office/drawing/2014/main" id="{9B55FDA0-FEA9-44BD-9640-1F5FBC2BB401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-US" dirty="0"/>
              <a:t>Teknik Sampling Data</a:t>
            </a:r>
          </a:p>
        </p:txBody>
      </p:sp>
      <p:sp>
        <p:nvSpPr>
          <p:cNvPr id="60" name="Google Shape;771;p34">
            <a:hlinkClick r:id="rId5" action="ppaction://hlinksldjump"/>
            <a:extLst>
              <a:ext uri="{FF2B5EF4-FFF2-40B4-BE49-F238E27FC236}">
                <a16:creationId xmlns:a16="http://schemas.microsoft.com/office/drawing/2014/main" id="{DAE0B40F-F01A-45BF-AFAE-B10D1C6F3929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26D4810-1C76-4174-B928-B7ABE9851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62" name="Google Shape;769;p34">
            <a:hlinkClick r:id="rId7" action="ppaction://hlinksldjump"/>
            <a:extLst>
              <a:ext uri="{FF2B5EF4-FFF2-40B4-BE49-F238E27FC236}">
                <a16:creationId xmlns:a16="http://schemas.microsoft.com/office/drawing/2014/main" id="{398691A2-03D1-4D02-900B-1D38393961D9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A432F4D-E5D2-41DE-A41B-D2E3A51C69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64" name="Google Shape;768;p34">
            <a:hlinkClick r:id="rId9" action="ppaction://hlinksldjump"/>
            <a:extLst>
              <a:ext uri="{FF2B5EF4-FFF2-40B4-BE49-F238E27FC236}">
                <a16:creationId xmlns:a16="http://schemas.microsoft.com/office/drawing/2014/main" id="{57AD4EDF-471D-4C70-9CDF-D8EF05736072}"/>
              </a:ext>
            </a:extLst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769;p34">
            <a:hlinkClick r:id="rId7" action="ppaction://hlinksldjump"/>
            <a:extLst>
              <a:ext uri="{FF2B5EF4-FFF2-40B4-BE49-F238E27FC236}">
                <a16:creationId xmlns:a16="http://schemas.microsoft.com/office/drawing/2014/main" id="{4C5D126B-C330-4A65-B824-E092E7437737}"/>
              </a:ext>
            </a:extLst>
          </p:cNvPr>
          <p:cNvSpPr txBox="1"/>
          <p:nvPr/>
        </p:nvSpPr>
        <p:spPr>
          <a:xfrm>
            <a:off x="3395922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Gambaran Umum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116088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46"/>
          <p:cNvGrpSpPr/>
          <p:nvPr/>
        </p:nvGrpSpPr>
        <p:grpSpPr>
          <a:xfrm>
            <a:off x="3281538" y="470975"/>
            <a:ext cx="4587960" cy="3712375"/>
            <a:chOff x="3281538" y="470975"/>
            <a:chExt cx="4587960" cy="3712375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3281538" y="4709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6"/>
          <p:cNvSpPr txBox="1">
            <a:spLocks noGrp="1"/>
          </p:cNvSpPr>
          <p:nvPr>
            <p:ph type="body" idx="1"/>
          </p:nvPr>
        </p:nvSpPr>
        <p:spPr>
          <a:xfrm flipH="1">
            <a:off x="931888" y="845601"/>
            <a:ext cx="7477552" cy="36266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just">
              <a:buNone/>
            </a:pPr>
            <a:r>
              <a:rPr lang="en-US" sz="1300" dirty="0" err="1"/>
              <a:t>Dalam</a:t>
            </a:r>
            <a:r>
              <a:rPr lang="en-US" sz="1300" dirty="0"/>
              <a:t> </a:t>
            </a:r>
            <a:r>
              <a:rPr lang="en-US" sz="1300" dirty="0" err="1"/>
              <a:t>penelitian</a:t>
            </a:r>
            <a:r>
              <a:rPr lang="en-US" sz="1300" dirty="0"/>
              <a:t> </a:t>
            </a:r>
            <a:r>
              <a:rPr lang="en-US" sz="1300" dirty="0" err="1"/>
              <a:t>tentang</a:t>
            </a:r>
            <a:r>
              <a:rPr lang="en-US" sz="1300" dirty="0"/>
              <a:t> </a:t>
            </a:r>
            <a:r>
              <a:rPr lang="en-US" sz="1300" dirty="0" err="1"/>
              <a:t>kajian</a:t>
            </a:r>
            <a:r>
              <a:rPr lang="en-US" sz="1300" dirty="0"/>
              <a:t> </a:t>
            </a:r>
            <a:r>
              <a:rPr lang="en-US" sz="1300" dirty="0" err="1"/>
              <a:t>penerapan</a:t>
            </a:r>
            <a:r>
              <a:rPr lang="en-US" sz="1300" dirty="0"/>
              <a:t> </a:t>
            </a:r>
            <a:r>
              <a:rPr lang="en-US" sz="1300" dirty="0" err="1"/>
              <a:t>konsep</a:t>
            </a:r>
            <a:r>
              <a:rPr lang="en-US" sz="1300" dirty="0"/>
              <a:t> </a:t>
            </a:r>
            <a:r>
              <a:rPr lang="en-US" sz="1300" i="1" dirty="0"/>
              <a:t>smart infrastructure</a:t>
            </a:r>
            <a:r>
              <a:rPr lang="en-US" sz="1300" dirty="0"/>
              <a:t> pada </a:t>
            </a:r>
            <a:r>
              <a:rPr lang="en-US" sz="1300" dirty="0" err="1"/>
              <a:t>aspek</a:t>
            </a:r>
            <a:r>
              <a:rPr lang="en-US" sz="1300" dirty="0"/>
              <a:t> </a:t>
            </a:r>
            <a:r>
              <a:rPr lang="en-US" sz="1300" dirty="0" err="1"/>
              <a:t>sarana</a:t>
            </a:r>
            <a:r>
              <a:rPr lang="en-US" sz="1300" dirty="0"/>
              <a:t> di Kota Bandar Lampung </a:t>
            </a:r>
            <a:r>
              <a:rPr lang="en-US" sz="1300" dirty="0" err="1"/>
              <a:t>terdapat</a:t>
            </a:r>
            <a:r>
              <a:rPr lang="en-US" sz="1300" dirty="0"/>
              <a:t> </a:t>
            </a:r>
            <a:r>
              <a:rPr lang="en-US" sz="1300" dirty="0" err="1"/>
              <a:t>dua</a:t>
            </a:r>
            <a:r>
              <a:rPr lang="en-US" sz="1300" dirty="0"/>
              <a:t> </a:t>
            </a:r>
            <a:r>
              <a:rPr lang="en-US" sz="1300" dirty="0" err="1"/>
              <a:t>teknik</a:t>
            </a:r>
            <a:r>
              <a:rPr lang="en-US" sz="1300" dirty="0"/>
              <a:t> </a:t>
            </a:r>
            <a:r>
              <a:rPr lang="en-US" sz="1300" dirty="0" err="1"/>
              <a:t>dalam</a:t>
            </a:r>
            <a:r>
              <a:rPr lang="en-US" sz="1300" dirty="0"/>
              <a:t> </a:t>
            </a:r>
            <a:r>
              <a:rPr lang="en-US" sz="1300" dirty="0" err="1"/>
              <a:t>menganalisis</a:t>
            </a:r>
            <a:r>
              <a:rPr lang="en-US" sz="1300" dirty="0"/>
              <a:t> data </a:t>
            </a:r>
            <a:r>
              <a:rPr lang="en-US" sz="1300" dirty="0" err="1"/>
              <a:t>yaitu</a:t>
            </a:r>
            <a:r>
              <a:rPr lang="en-US" sz="1300" dirty="0"/>
              <a:t> </a:t>
            </a:r>
            <a:r>
              <a:rPr lang="en-US" sz="1300" b="1" dirty="0" err="1"/>
              <a:t>analisis</a:t>
            </a:r>
            <a:r>
              <a:rPr lang="en-US" sz="1300" b="1" dirty="0"/>
              <a:t> </a:t>
            </a:r>
            <a:r>
              <a:rPr lang="en-US" sz="1300" b="1" dirty="0" err="1"/>
              <a:t>konten</a:t>
            </a:r>
            <a:r>
              <a:rPr lang="en-US" sz="1300" b="1" dirty="0"/>
              <a:t> </a:t>
            </a:r>
            <a:r>
              <a:rPr lang="en-US" sz="1300" dirty="0"/>
              <a:t>dan </a:t>
            </a:r>
            <a:r>
              <a:rPr lang="en-US" sz="1300" b="1" dirty="0" err="1"/>
              <a:t>analisis</a:t>
            </a:r>
            <a:r>
              <a:rPr lang="en-US" sz="1300" b="1" dirty="0"/>
              <a:t> </a:t>
            </a:r>
            <a:r>
              <a:rPr lang="en-US" sz="1300" b="1" dirty="0" err="1"/>
              <a:t>deskriptif</a:t>
            </a:r>
            <a:r>
              <a:rPr lang="en-US" sz="1300" b="1" dirty="0"/>
              <a:t> </a:t>
            </a:r>
            <a:r>
              <a:rPr lang="en-US" sz="1300" b="1" dirty="0" err="1"/>
              <a:t>kualitatif</a:t>
            </a:r>
            <a:r>
              <a:rPr lang="en-US" sz="1300" b="1" dirty="0"/>
              <a:t> </a:t>
            </a:r>
            <a:r>
              <a:rPr lang="en-US" sz="1300" dirty="0"/>
              <a:t>yang </a:t>
            </a:r>
            <a:r>
              <a:rPr lang="en-US" sz="1300" dirty="0" err="1"/>
              <a:t>menjadi</a:t>
            </a:r>
            <a:r>
              <a:rPr lang="en-US" sz="1300" dirty="0"/>
              <a:t> </a:t>
            </a:r>
            <a:r>
              <a:rPr lang="en-US" sz="1300" dirty="0" err="1"/>
              <a:t>dasar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menyimpulkan</a:t>
            </a:r>
            <a:r>
              <a:rPr lang="en-US" sz="1300" dirty="0"/>
              <a:t> </a:t>
            </a:r>
            <a:r>
              <a:rPr lang="en-US" sz="1300" dirty="0" err="1"/>
              <a:t>hasil</a:t>
            </a:r>
            <a:r>
              <a:rPr lang="en-US" sz="1300" dirty="0"/>
              <a:t> </a:t>
            </a:r>
            <a:r>
              <a:rPr lang="en-US" sz="1300" dirty="0" err="1"/>
              <a:t>penelitian</a:t>
            </a:r>
            <a:r>
              <a:rPr lang="en-US" sz="1300" dirty="0"/>
              <a:t>.</a:t>
            </a:r>
          </a:p>
          <a:p>
            <a:pPr marL="139700" indent="0" algn="just">
              <a:buNone/>
            </a:pPr>
            <a:endParaRPr lang="en-US" sz="1300" dirty="0"/>
          </a:p>
          <a:p>
            <a:pPr marL="139700" lvl="0" indent="0" algn="just">
              <a:buNone/>
            </a:pPr>
            <a:r>
              <a:rPr lang="en-US" sz="1300" b="1" dirty="0"/>
              <a:t>1. </a:t>
            </a:r>
            <a:r>
              <a:rPr lang="en-US" sz="1300" b="1" dirty="0" err="1"/>
              <a:t>Analisis</a:t>
            </a:r>
            <a:r>
              <a:rPr lang="en-US" sz="1300" b="1" dirty="0"/>
              <a:t> </a:t>
            </a:r>
            <a:r>
              <a:rPr lang="en-US" sz="1300" b="1" dirty="0" err="1"/>
              <a:t>Konten</a:t>
            </a:r>
            <a:endParaRPr lang="en-US" sz="1300" dirty="0"/>
          </a:p>
          <a:p>
            <a:pPr algn="just"/>
            <a:r>
              <a:rPr lang="en-US" sz="1300" dirty="0" err="1"/>
              <a:t>Riffe</a:t>
            </a:r>
            <a:r>
              <a:rPr lang="en-US" sz="1300" dirty="0"/>
              <a:t>, Lacy dan Fico (1998) </a:t>
            </a:r>
            <a:r>
              <a:rPr lang="en-US" sz="1300" dirty="0" err="1"/>
              <a:t>menyatakan</a:t>
            </a:r>
            <a:r>
              <a:rPr lang="en-US" sz="1300" dirty="0"/>
              <a:t> </a:t>
            </a:r>
            <a:r>
              <a:rPr lang="en-US" sz="1300" dirty="0" err="1"/>
              <a:t>bahwa</a:t>
            </a:r>
            <a:r>
              <a:rPr lang="en-US" sz="1300" dirty="0"/>
              <a:t> </a:t>
            </a:r>
            <a:r>
              <a:rPr lang="en-US" sz="1300" dirty="0" err="1"/>
              <a:t>analisis</a:t>
            </a:r>
            <a:r>
              <a:rPr lang="en-US" sz="1300" dirty="0"/>
              <a:t> </a:t>
            </a:r>
            <a:r>
              <a:rPr lang="en-US" sz="1300" dirty="0" err="1"/>
              <a:t>konten</a:t>
            </a:r>
            <a:r>
              <a:rPr lang="en-US" sz="1300" dirty="0"/>
              <a:t> </a:t>
            </a:r>
            <a:r>
              <a:rPr lang="en-US" sz="1300" dirty="0" err="1"/>
              <a:t>atau</a:t>
            </a:r>
            <a:r>
              <a:rPr lang="en-US" sz="1300" dirty="0"/>
              <a:t> </a:t>
            </a:r>
            <a:r>
              <a:rPr lang="en-US" sz="1300" dirty="0" err="1"/>
              <a:t>analisis</a:t>
            </a:r>
            <a:r>
              <a:rPr lang="en-US" sz="1300" dirty="0"/>
              <a:t> </a:t>
            </a:r>
            <a:r>
              <a:rPr lang="en-US" sz="1300" dirty="0" err="1"/>
              <a:t>isi</a:t>
            </a:r>
            <a:r>
              <a:rPr lang="en-US" sz="1300" dirty="0"/>
              <a:t> </a:t>
            </a:r>
            <a:r>
              <a:rPr lang="en-US" sz="1300" dirty="0" err="1"/>
              <a:t>merupakan</a:t>
            </a:r>
            <a:r>
              <a:rPr lang="en-US" sz="1300" dirty="0"/>
              <a:t> </a:t>
            </a:r>
            <a:r>
              <a:rPr lang="en-US" sz="1300" dirty="0" err="1"/>
              <a:t>pengujian</a:t>
            </a:r>
            <a:r>
              <a:rPr lang="en-US" sz="1300" dirty="0"/>
              <a:t> </a:t>
            </a:r>
            <a:r>
              <a:rPr lang="en-US" sz="1300" dirty="0" err="1"/>
              <a:t>simbol</a:t>
            </a:r>
            <a:r>
              <a:rPr lang="en-US" sz="1300" dirty="0"/>
              <a:t> </a:t>
            </a:r>
            <a:r>
              <a:rPr lang="en-US" sz="1300" dirty="0" err="1"/>
              <a:t>komunikasi</a:t>
            </a:r>
            <a:r>
              <a:rPr lang="en-US" sz="1300" dirty="0"/>
              <a:t> yang </a:t>
            </a:r>
            <a:r>
              <a:rPr lang="en-US" sz="1300" dirty="0" err="1"/>
              <a:t>menggunakan</a:t>
            </a:r>
            <a:r>
              <a:rPr lang="en-US" sz="1300" dirty="0"/>
              <a:t> </a:t>
            </a:r>
            <a:r>
              <a:rPr lang="en-US" sz="1300" dirty="0" err="1"/>
              <a:t>metode</a:t>
            </a:r>
            <a:r>
              <a:rPr lang="en-US" sz="1300" dirty="0"/>
              <a:t> statistic </a:t>
            </a:r>
            <a:r>
              <a:rPr lang="en-US" sz="1300" dirty="0" err="1"/>
              <a:t>berbentuk</a:t>
            </a:r>
            <a:r>
              <a:rPr lang="en-US" sz="1300" dirty="0"/>
              <a:t> </a:t>
            </a:r>
            <a:r>
              <a:rPr lang="en-US" sz="1300" dirty="0" err="1"/>
              <a:t>penggambaran</a:t>
            </a:r>
            <a:r>
              <a:rPr lang="en-US" sz="1300" dirty="0"/>
              <a:t> </a:t>
            </a:r>
            <a:r>
              <a:rPr lang="en-US" sz="1300" dirty="0" err="1"/>
              <a:t>komunikasi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menerik</a:t>
            </a:r>
            <a:r>
              <a:rPr lang="en-US" sz="1300" dirty="0"/>
              <a:t> </a:t>
            </a:r>
            <a:r>
              <a:rPr lang="en-US" sz="1300" dirty="0" err="1"/>
              <a:t>kesimpulan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</a:t>
            </a:r>
            <a:r>
              <a:rPr lang="en-US" sz="1300" dirty="0" err="1"/>
              <a:t>suatu</a:t>
            </a:r>
            <a:r>
              <a:rPr lang="en-US" sz="1300" dirty="0"/>
              <a:t> </a:t>
            </a:r>
            <a:r>
              <a:rPr lang="en-US" sz="1300" dirty="0" err="1"/>
              <a:t>konteks</a:t>
            </a:r>
            <a:r>
              <a:rPr lang="en-US" sz="1300" dirty="0"/>
              <a:t> </a:t>
            </a:r>
            <a:r>
              <a:rPr lang="en-US" sz="1300" dirty="0" err="1"/>
              <a:t>pembahasan</a:t>
            </a:r>
            <a:r>
              <a:rPr lang="en-US" sz="1300" dirty="0"/>
              <a:t> </a:t>
            </a:r>
            <a:r>
              <a:rPr lang="en-US" sz="1300" dirty="0" err="1"/>
              <a:t>dengan</a:t>
            </a:r>
            <a:r>
              <a:rPr lang="en-US" sz="1300" dirty="0"/>
              <a:t> </a:t>
            </a:r>
            <a:r>
              <a:rPr lang="en-US" sz="1300" dirty="0" err="1"/>
              <a:t>bentuk</a:t>
            </a:r>
            <a:r>
              <a:rPr lang="en-US" sz="1300" dirty="0"/>
              <a:t> </a:t>
            </a:r>
            <a:r>
              <a:rPr lang="en-US" sz="1300" dirty="0" err="1"/>
              <a:t>numerik</a:t>
            </a:r>
            <a:r>
              <a:rPr lang="en-US" sz="1300" dirty="0"/>
              <a:t> yang </a:t>
            </a:r>
            <a:r>
              <a:rPr lang="en-US" sz="1300" dirty="0" err="1"/>
              <a:t>dilakukan</a:t>
            </a:r>
            <a:r>
              <a:rPr lang="en-US" sz="1300" dirty="0"/>
              <a:t> </a:t>
            </a:r>
            <a:r>
              <a:rPr lang="en-US" sz="1300" dirty="0" err="1"/>
              <a:t>secara</a:t>
            </a:r>
            <a:r>
              <a:rPr lang="en-US" sz="1300" dirty="0"/>
              <a:t> </a:t>
            </a:r>
            <a:r>
              <a:rPr lang="en-US" sz="1300" dirty="0" err="1"/>
              <a:t>sistematis</a:t>
            </a:r>
            <a:r>
              <a:rPr lang="en-US" sz="1300" dirty="0"/>
              <a:t> </a:t>
            </a:r>
            <a:r>
              <a:rPr lang="en-US" sz="1300" dirty="0" err="1"/>
              <a:t>guna</a:t>
            </a:r>
            <a:r>
              <a:rPr lang="en-US" sz="1300" dirty="0"/>
              <a:t> </a:t>
            </a:r>
            <a:r>
              <a:rPr lang="en-US" sz="1300" dirty="0" err="1"/>
              <a:t>menciptakan</a:t>
            </a:r>
            <a:r>
              <a:rPr lang="en-US" sz="1300" dirty="0"/>
              <a:t> </a:t>
            </a:r>
            <a:r>
              <a:rPr lang="en-US" sz="1300" dirty="0" err="1"/>
              <a:t>pengukuran</a:t>
            </a:r>
            <a:r>
              <a:rPr lang="en-US" sz="1300" dirty="0"/>
              <a:t> valid. </a:t>
            </a:r>
          </a:p>
          <a:p>
            <a:pPr marL="139700" indent="0" algn="just">
              <a:buNone/>
            </a:pPr>
            <a:endParaRPr lang="en-US" sz="1300" dirty="0"/>
          </a:p>
          <a:p>
            <a:pPr marL="139700" lvl="0" indent="0" algn="just">
              <a:buNone/>
            </a:pPr>
            <a:r>
              <a:rPr lang="en-US" sz="1300" b="1" dirty="0"/>
              <a:t>2. </a:t>
            </a:r>
            <a:r>
              <a:rPr lang="en-US" sz="1300" b="1" dirty="0" err="1"/>
              <a:t>Analisis</a:t>
            </a:r>
            <a:r>
              <a:rPr lang="en-US" sz="1300" b="1" dirty="0"/>
              <a:t> </a:t>
            </a:r>
            <a:r>
              <a:rPr lang="en-US" sz="1300" b="1" dirty="0" err="1"/>
              <a:t>Deskriptif</a:t>
            </a:r>
            <a:r>
              <a:rPr lang="en-US" sz="1300" b="1" dirty="0"/>
              <a:t> </a:t>
            </a:r>
            <a:r>
              <a:rPr lang="en-US" sz="1300" b="1" dirty="0" err="1"/>
              <a:t>Kualitatif</a:t>
            </a:r>
            <a:endParaRPr lang="en-US" sz="1300" dirty="0"/>
          </a:p>
          <a:p>
            <a:pPr algn="just"/>
            <a:r>
              <a:rPr lang="en-US" sz="1300" dirty="0" err="1"/>
              <a:t>Analisis</a:t>
            </a:r>
            <a:r>
              <a:rPr lang="en-US" sz="1300" dirty="0"/>
              <a:t> </a:t>
            </a:r>
            <a:r>
              <a:rPr lang="en-US" sz="1300" dirty="0" err="1"/>
              <a:t>deskriptif</a:t>
            </a:r>
            <a:r>
              <a:rPr lang="en-US" sz="1300" dirty="0"/>
              <a:t> </a:t>
            </a:r>
            <a:r>
              <a:rPr lang="en-US" sz="1300" dirty="0" err="1"/>
              <a:t>kualitatif</a:t>
            </a:r>
            <a:r>
              <a:rPr lang="en-US" sz="1300" dirty="0"/>
              <a:t> </a:t>
            </a:r>
            <a:r>
              <a:rPr lang="en-US" sz="1300" dirty="0" err="1"/>
              <a:t>merupakan</a:t>
            </a:r>
            <a:r>
              <a:rPr lang="en-US" sz="1300" dirty="0"/>
              <a:t> proses </a:t>
            </a:r>
            <a:r>
              <a:rPr lang="en-US" sz="1300" dirty="0" err="1"/>
              <a:t>dalam</a:t>
            </a:r>
            <a:r>
              <a:rPr lang="en-US" sz="1300" dirty="0"/>
              <a:t> yang </a:t>
            </a:r>
            <a:r>
              <a:rPr lang="en-US" sz="1300" dirty="0" err="1"/>
              <a:t>dilakukan</a:t>
            </a:r>
            <a:r>
              <a:rPr lang="en-US" sz="1300" dirty="0"/>
              <a:t> </a:t>
            </a:r>
            <a:r>
              <a:rPr lang="en-US" sz="1300" dirty="0" err="1"/>
              <a:t>dalam</a:t>
            </a:r>
            <a:r>
              <a:rPr lang="en-US" sz="1300" dirty="0"/>
              <a:t> </a:t>
            </a:r>
            <a:r>
              <a:rPr lang="en-US" sz="1300" dirty="0" err="1"/>
              <a:t>penelitian</a:t>
            </a:r>
            <a:r>
              <a:rPr lang="en-US" sz="1300" dirty="0"/>
              <a:t> </a:t>
            </a:r>
            <a:r>
              <a:rPr lang="en-US" sz="1300" dirty="0" err="1"/>
              <a:t>guna</a:t>
            </a:r>
            <a:r>
              <a:rPr lang="en-US" sz="1300" dirty="0"/>
              <a:t> </a:t>
            </a:r>
            <a:r>
              <a:rPr lang="en-US" sz="1300" dirty="0" err="1"/>
              <a:t>memperoleh</a:t>
            </a:r>
            <a:r>
              <a:rPr lang="en-US" sz="1300" dirty="0"/>
              <a:t> data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menjadi</a:t>
            </a:r>
            <a:r>
              <a:rPr lang="en-US" sz="1300" dirty="0"/>
              <a:t> </a:t>
            </a:r>
            <a:r>
              <a:rPr lang="en-US" sz="1300" dirty="0" err="1"/>
              <a:t>laporan</a:t>
            </a:r>
            <a:r>
              <a:rPr lang="en-US" sz="1300" dirty="0"/>
              <a:t> </a:t>
            </a:r>
            <a:r>
              <a:rPr lang="en-US" sz="1300" dirty="0" err="1"/>
              <a:t>penemuan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</a:t>
            </a:r>
            <a:r>
              <a:rPr lang="en-US" sz="1300" dirty="0" err="1"/>
              <a:t>dilakukannya</a:t>
            </a:r>
            <a:r>
              <a:rPr lang="en-US" sz="1300" dirty="0"/>
              <a:t> </a:t>
            </a:r>
            <a:r>
              <a:rPr lang="en-US" sz="1300" dirty="0" err="1"/>
              <a:t>suatu</a:t>
            </a:r>
            <a:r>
              <a:rPr lang="en-US" sz="1300" dirty="0"/>
              <a:t> </a:t>
            </a:r>
            <a:r>
              <a:rPr lang="en-US" sz="1300" dirty="0" err="1"/>
              <a:t>penelitian</a:t>
            </a:r>
            <a:r>
              <a:rPr lang="en-US" sz="1300" dirty="0"/>
              <a:t> yang </a:t>
            </a:r>
            <a:r>
              <a:rPr lang="en-US" sz="1300" dirty="0" err="1"/>
              <a:t>bersumber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</a:t>
            </a:r>
            <a:r>
              <a:rPr lang="en-US" sz="1300" dirty="0" err="1"/>
              <a:t>hasil</a:t>
            </a:r>
            <a:r>
              <a:rPr lang="en-US" sz="1300" dirty="0"/>
              <a:t> </a:t>
            </a:r>
            <a:r>
              <a:rPr lang="en-US" sz="1300" dirty="0" err="1"/>
              <a:t>dilakukannya</a:t>
            </a:r>
            <a:r>
              <a:rPr lang="en-US" sz="1300" dirty="0"/>
              <a:t> </a:t>
            </a:r>
            <a:r>
              <a:rPr lang="en-US" sz="1300" dirty="0" err="1"/>
              <a:t>wawancara</a:t>
            </a:r>
            <a:r>
              <a:rPr lang="en-US" sz="1300" dirty="0"/>
              <a:t> </a:t>
            </a:r>
            <a:r>
              <a:rPr lang="en-US" sz="1300" dirty="0" err="1"/>
              <a:t>kepada</a:t>
            </a:r>
            <a:r>
              <a:rPr lang="en-US" sz="1300" dirty="0"/>
              <a:t> </a:t>
            </a:r>
            <a:r>
              <a:rPr lang="en-US" sz="1300" dirty="0" err="1"/>
              <a:t>objek</a:t>
            </a:r>
            <a:r>
              <a:rPr lang="en-US" sz="1300" dirty="0"/>
              <a:t> </a:t>
            </a:r>
            <a:r>
              <a:rPr lang="en-US" sz="1300" dirty="0" err="1"/>
              <a:t>penelitian</a:t>
            </a:r>
            <a:r>
              <a:rPr lang="en-US" sz="1300" dirty="0"/>
              <a:t>, </a:t>
            </a:r>
            <a:r>
              <a:rPr lang="en-US" sz="1300" dirty="0" err="1"/>
              <a:t>pengamatan</a:t>
            </a:r>
            <a:r>
              <a:rPr lang="en-US" sz="1300" dirty="0"/>
              <a:t> </a:t>
            </a:r>
            <a:r>
              <a:rPr lang="en-US" sz="1300" dirty="0" err="1"/>
              <a:t>langsung</a:t>
            </a:r>
            <a:r>
              <a:rPr lang="en-US" sz="1300" dirty="0"/>
              <a:t> yang </a:t>
            </a:r>
            <a:r>
              <a:rPr lang="en-US" sz="1300" dirty="0" err="1"/>
              <a:t>dilakukan</a:t>
            </a:r>
            <a:r>
              <a:rPr lang="en-US" sz="1300" dirty="0"/>
              <a:t> oleh </a:t>
            </a:r>
            <a:r>
              <a:rPr lang="en-US" sz="1300" dirty="0" err="1"/>
              <a:t>peneliti</a:t>
            </a:r>
            <a:r>
              <a:rPr lang="en-US" sz="1300" dirty="0"/>
              <a:t> </a:t>
            </a:r>
            <a:r>
              <a:rPr lang="en-US" sz="1300" dirty="0" err="1"/>
              <a:t>serta</a:t>
            </a:r>
            <a:r>
              <a:rPr lang="en-US" sz="1300" dirty="0"/>
              <a:t> </a:t>
            </a:r>
            <a:r>
              <a:rPr lang="en-US" sz="1300" dirty="0" err="1"/>
              <a:t>kajian</a:t>
            </a:r>
            <a:r>
              <a:rPr lang="en-US" sz="1300" dirty="0"/>
              <a:t> </a:t>
            </a:r>
            <a:r>
              <a:rPr lang="en-US" sz="1300" dirty="0" err="1"/>
              <a:t>dokumen</a:t>
            </a:r>
            <a:r>
              <a:rPr lang="en-US" sz="1300" dirty="0"/>
              <a:t> yang </a:t>
            </a:r>
            <a:r>
              <a:rPr lang="en-US" sz="1300" dirty="0" err="1"/>
              <a:t>berkaitan</a:t>
            </a:r>
            <a:r>
              <a:rPr lang="en-US" sz="1300" dirty="0"/>
              <a:t> </a:t>
            </a:r>
            <a:r>
              <a:rPr lang="en-US" sz="1300" dirty="0" err="1"/>
              <a:t>dengan</a:t>
            </a:r>
            <a:r>
              <a:rPr lang="en-US" sz="1300" dirty="0"/>
              <a:t> </a:t>
            </a:r>
            <a:r>
              <a:rPr lang="en-US" sz="1300" dirty="0" err="1"/>
              <a:t>tujuan</a:t>
            </a:r>
            <a:r>
              <a:rPr lang="en-US" sz="1300" dirty="0"/>
              <a:t> </a:t>
            </a:r>
            <a:r>
              <a:rPr lang="en-US" sz="1300" dirty="0" err="1"/>
              <a:t>dari</a:t>
            </a:r>
            <a:r>
              <a:rPr lang="en-US" sz="1300" dirty="0"/>
              <a:t> </a:t>
            </a:r>
            <a:r>
              <a:rPr lang="en-US" sz="1300" dirty="0" err="1"/>
              <a:t>penelitian</a:t>
            </a:r>
            <a:r>
              <a:rPr lang="en-US" sz="1300" dirty="0"/>
              <a:t> </a:t>
            </a:r>
            <a:r>
              <a:rPr lang="en-US" sz="1300" dirty="0" err="1"/>
              <a:t>sehingga</a:t>
            </a:r>
            <a:r>
              <a:rPr lang="en-US" sz="1300" dirty="0"/>
              <a:t> </a:t>
            </a:r>
            <a:r>
              <a:rPr lang="en-US" sz="1300" dirty="0" err="1"/>
              <a:t>peneliti</a:t>
            </a:r>
            <a:r>
              <a:rPr lang="en-US" sz="1300" dirty="0"/>
              <a:t> </a:t>
            </a:r>
            <a:r>
              <a:rPr lang="en-US" sz="1300" dirty="0" err="1"/>
              <a:t>dapat</a:t>
            </a:r>
            <a:r>
              <a:rPr lang="en-US" sz="1300" dirty="0"/>
              <a:t> </a:t>
            </a:r>
            <a:r>
              <a:rPr lang="en-US" sz="1300" dirty="0" err="1"/>
              <a:t>menguraikan</a:t>
            </a:r>
            <a:r>
              <a:rPr lang="en-US" sz="1300" dirty="0"/>
              <a:t> </a:t>
            </a:r>
            <a:r>
              <a:rPr lang="en-US" sz="1300" dirty="0" err="1"/>
              <a:t>serta</a:t>
            </a:r>
            <a:r>
              <a:rPr lang="en-US" sz="1300" dirty="0"/>
              <a:t> </a:t>
            </a:r>
            <a:r>
              <a:rPr lang="en-US" sz="1300" dirty="0" err="1"/>
              <a:t>menafsirkan</a:t>
            </a:r>
            <a:r>
              <a:rPr lang="en-US" sz="1300" dirty="0"/>
              <a:t>  </a:t>
            </a:r>
            <a:r>
              <a:rPr lang="en-US" sz="1300" dirty="0" err="1"/>
              <a:t>semua</a:t>
            </a:r>
            <a:r>
              <a:rPr lang="en-US" sz="1300" dirty="0"/>
              <a:t> data yang </a:t>
            </a:r>
            <a:r>
              <a:rPr lang="en-US" sz="1300" dirty="0" err="1"/>
              <a:t>diperoleh</a:t>
            </a:r>
            <a:r>
              <a:rPr lang="en-US" sz="1300" dirty="0"/>
              <a:t> </a:t>
            </a:r>
            <a:r>
              <a:rPr lang="en-US" sz="1300" dirty="0" err="1"/>
              <a:t>sebelumnya</a:t>
            </a:r>
            <a:r>
              <a:rPr lang="en-US" sz="1300" dirty="0"/>
              <a:t> dan </a:t>
            </a:r>
            <a:r>
              <a:rPr lang="en-US" sz="1300" dirty="0" err="1"/>
              <a:t>tersusun</a:t>
            </a:r>
            <a:r>
              <a:rPr lang="en-US" sz="1300" dirty="0"/>
              <a:t> </a:t>
            </a:r>
            <a:r>
              <a:rPr lang="en-US" sz="1300" dirty="0" err="1"/>
              <a:t>kedalam</a:t>
            </a:r>
            <a:r>
              <a:rPr lang="en-US" sz="1300" dirty="0"/>
              <a:t> </a:t>
            </a:r>
            <a:r>
              <a:rPr lang="en-US" sz="1300" dirty="0" err="1"/>
              <a:t>kategori</a:t>
            </a:r>
            <a:r>
              <a:rPr lang="en-US" sz="1300" dirty="0"/>
              <a:t> yang </a:t>
            </a:r>
            <a:r>
              <a:rPr lang="en-US" sz="1300" dirty="0" err="1"/>
              <a:t>teroganisir</a:t>
            </a:r>
            <a:r>
              <a:rPr lang="en-US" sz="1300" dirty="0"/>
              <a:t> </a:t>
            </a:r>
            <a:r>
              <a:rPr lang="en-US" sz="1300" dirty="0" err="1"/>
              <a:t>menjadi</a:t>
            </a:r>
            <a:r>
              <a:rPr lang="en-US" sz="1300" dirty="0"/>
              <a:t> </a:t>
            </a:r>
            <a:r>
              <a:rPr lang="en-US" sz="1300" dirty="0" err="1"/>
              <a:t>pola</a:t>
            </a:r>
            <a:r>
              <a:rPr lang="en-US" sz="1300" dirty="0"/>
              <a:t> </a:t>
            </a:r>
            <a:r>
              <a:rPr lang="en-US" sz="1300" dirty="0" err="1"/>
              <a:t>tertentu</a:t>
            </a:r>
            <a:r>
              <a:rPr lang="en-US" sz="1300" dirty="0"/>
              <a:t> yang </a:t>
            </a:r>
            <a:r>
              <a:rPr lang="en-US" sz="1300" dirty="0" err="1"/>
              <a:t>mudah</a:t>
            </a:r>
            <a:r>
              <a:rPr lang="en-US" sz="1300" dirty="0"/>
              <a:t> </a:t>
            </a:r>
            <a:r>
              <a:rPr lang="en-US" sz="1300" dirty="0" err="1"/>
              <a:t>dipahami</a:t>
            </a:r>
            <a:r>
              <a:rPr lang="en-US" sz="1300" dirty="0"/>
              <a:t> (</a:t>
            </a:r>
            <a:r>
              <a:rPr lang="en-US" sz="1300" dirty="0" err="1"/>
              <a:t>Mc.Milla</a:t>
            </a:r>
            <a:r>
              <a:rPr lang="en-US" sz="1300" dirty="0"/>
              <a:t> dan Schumacher, 2001). </a:t>
            </a:r>
            <a:endParaRPr lang="en-US" sz="1300" b="1" dirty="0"/>
          </a:p>
        </p:txBody>
      </p:sp>
      <p:sp>
        <p:nvSpPr>
          <p:cNvPr id="1461" name="Google Shape;1461;p46"/>
          <p:cNvSpPr txBox="1"/>
          <p:nvPr/>
        </p:nvSpPr>
        <p:spPr>
          <a:xfrm>
            <a:off x="37772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6" name="Google Shape;1476;p46"/>
          <p:cNvSpPr txBox="1"/>
          <p:nvPr/>
        </p:nvSpPr>
        <p:spPr>
          <a:xfrm>
            <a:off x="4555479" y="4498986"/>
            <a:ext cx="1159821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Metode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Penelitian</a:t>
            </a:r>
            <a:endParaRPr lang="en-US"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7" name="Google Shape;1477;p46"/>
          <p:cNvSpPr/>
          <p:nvPr/>
        </p:nvSpPr>
        <p:spPr>
          <a:xfrm>
            <a:off x="4555215" y="4973320"/>
            <a:ext cx="1159821" cy="48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8" name="Google Shape;1478;p46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209;p42">
            <a:extLst>
              <a:ext uri="{FF2B5EF4-FFF2-40B4-BE49-F238E27FC236}">
                <a16:creationId xmlns:a16="http://schemas.microsoft.com/office/drawing/2014/main" id="{9B55FDA0-FEA9-44BD-9640-1F5FBC2BB401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-US" dirty="0"/>
              <a:t>Teknik </a:t>
            </a:r>
            <a:r>
              <a:rPr lang="en-US" dirty="0" err="1"/>
              <a:t>Analisis</a:t>
            </a:r>
            <a:r>
              <a:rPr lang="en-US" dirty="0"/>
              <a:t> Data</a:t>
            </a:r>
          </a:p>
        </p:txBody>
      </p:sp>
      <p:sp>
        <p:nvSpPr>
          <p:cNvPr id="60" name="Google Shape;771;p34">
            <a:hlinkClick r:id="rId5" action="ppaction://hlinksldjump"/>
            <a:extLst>
              <a:ext uri="{FF2B5EF4-FFF2-40B4-BE49-F238E27FC236}">
                <a16:creationId xmlns:a16="http://schemas.microsoft.com/office/drawing/2014/main" id="{DAE0B40F-F01A-45BF-AFAE-B10D1C6F3929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26D4810-1C76-4174-B928-B7ABE9851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62" name="Google Shape;769;p34">
            <a:hlinkClick r:id="rId7" action="ppaction://hlinksldjump"/>
            <a:extLst>
              <a:ext uri="{FF2B5EF4-FFF2-40B4-BE49-F238E27FC236}">
                <a16:creationId xmlns:a16="http://schemas.microsoft.com/office/drawing/2014/main" id="{398691A2-03D1-4D02-900B-1D38393961D9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A432F4D-E5D2-41DE-A41B-D2E3A51C69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64" name="Google Shape;768;p34">
            <a:hlinkClick r:id="rId9" action="ppaction://hlinksldjump"/>
            <a:extLst>
              <a:ext uri="{FF2B5EF4-FFF2-40B4-BE49-F238E27FC236}">
                <a16:creationId xmlns:a16="http://schemas.microsoft.com/office/drawing/2014/main" id="{57AD4EDF-471D-4C70-9CDF-D8EF05736072}"/>
              </a:ext>
            </a:extLst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769;p34">
            <a:hlinkClick r:id="rId7" action="ppaction://hlinksldjump"/>
            <a:extLst>
              <a:ext uri="{FF2B5EF4-FFF2-40B4-BE49-F238E27FC236}">
                <a16:creationId xmlns:a16="http://schemas.microsoft.com/office/drawing/2014/main" id="{4C5D126B-C330-4A65-B824-E092E7437737}"/>
              </a:ext>
            </a:extLst>
          </p:cNvPr>
          <p:cNvSpPr txBox="1"/>
          <p:nvPr/>
        </p:nvSpPr>
        <p:spPr>
          <a:xfrm>
            <a:off x="3395922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Gambaran Umum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292068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46"/>
          <p:cNvGrpSpPr/>
          <p:nvPr/>
        </p:nvGrpSpPr>
        <p:grpSpPr>
          <a:xfrm>
            <a:off x="3281538" y="470975"/>
            <a:ext cx="4587960" cy="3712375"/>
            <a:chOff x="3281538" y="470975"/>
            <a:chExt cx="4587960" cy="3712375"/>
          </a:xfrm>
        </p:grpSpPr>
        <p:sp>
          <p:nvSpPr>
            <p:cNvPr id="1441" name="Google Shape;1441;p46"/>
            <p:cNvSpPr/>
            <p:nvPr/>
          </p:nvSpPr>
          <p:spPr>
            <a:xfrm>
              <a:off x="6871698" y="3185550"/>
              <a:ext cx="997800" cy="997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3281538" y="470975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46"/>
          <p:cNvSpPr txBox="1"/>
          <p:nvPr/>
        </p:nvSpPr>
        <p:spPr>
          <a:xfrm>
            <a:off x="37772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6" name="Google Shape;1476;p46"/>
          <p:cNvSpPr txBox="1"/>
          <p:nvPr/>
        </p:nvSpPr>
        <p:spPr>
          <a:xfrm>
            <a:off x="4555479" y="4498986"/>
            <a:ext cx="1159821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Metode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Penelitian</a:t>
            </a:r>
            <a:endParaRPr lang="en-US"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7" name="Google Shape;1477;p46"/>
          <p:cNvSpPr/>
          <p:nvPr/>
        </p:nvSpPr>
        <p:spPr>
          <a:xfrm>
            <a:off x="4555215" y="4973320"/>
            <a:ext cx="1159821" cy="48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8" name="Google Shape;1478;p46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209;p42">
            <a:extLst>
              <a:ext uri="{FF2B5EF4-FFF2-40B4-BE49-F238E27FC236}">
                <a16:creationId xmlns:a16="http://schemas.microsoft.com/office/drawing/2014/main" id="{9B55FDA0-FEA9-44BD-9640-1F5FBC2BB401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60" name="Google Shape;771;p34">
            <a:hlinkClick r:id="rId5" action="ppaction://hlinksldjump"/>
            <a:extLst>
              <a:ext uri="{FF2B5EF4-FFF2-40B4-BE49-F238E27FC236}">
                <a16:creationId xmlns:a16="http://schemas.microsoft.com/office/drawing/2014/main" id="{DAE0B40F-F01A-45BF-AFAE-B10D1C6F3929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526D4810-1C76-4174-B928-B7ABE9851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62" name="Google Shape;769;p34">
            <a:hlinkClick r:id="rId7" action="ppaction://hlinksldjump"/>
            <a:extLst>
              <a:ext uri="{FF2B5EF4-FFF2-40B4-BE49-F238E27FC236}">
                <a16:creationId xmlns:a16="http://schemas.microsoft.com/office/drawing/2014/main" id="{398691A2-03D1-4D02-900B-1D38393961D9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A432F4D-E5D2-41DE-A41B-D2E3A51C69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64" name="Google Shape;768;p34">
            <a:hlinkClick r:id="rId9" action="ppaction://hlinksldjump"/>
            <a:extLst>
              <a:ext uri="{FF2B5EF4-FFF2-40B4-BE49-F238E27FC236}">
                <a16:creationId xmlns:a16="http://schemas.microsoft.com/office/drawing/2014/main" id="{57AD4EDF-471D-4C70-9CDF-D8EF05736072}"/>
              </a:ext>
            </a:extLst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769;p34">
            <a:hlinkClick r:id="rId7" action="ppaction://hlinksldjump"/>
            <a:extLst>
              <a:ext uri="{FF2B5EF4-FFF2-40B4-BE49-F238E27FC236}">
                <a16:creationId xmlns:a16="http://schemas.microsoft.com/office/drawing/2014/main" id="{4C5D126B-C330-4A65-B824-E092E7437737}"/>
              </a:ext>
            </a:extLst>
          </p:cNvPr>
          <p:cNvSpPr txBox="1"/>
          <p:nvPr/>
        </p:nvSpPr>
        <p:spPr>
          <a:xfrm>
            <a:off x="3395922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Gambaran Umum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C24186-64D7-4F18-87F1-5CBD3E43A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223875"/>
              </p:ext>
            </p:extLst>
          </p:nvPr>
        </p:nvGraphicFramePr>
        <p:xfrm>
          <a:off x="713224" y="1152525"/>
          <a:ext cx="7696217" cy="3274125"/>
        </p:xfrm>
        <a:graphic>
          <a:graphicData uri="http://schemas.openxmlformats.org/drawingml/2006/table">
            <a:tbl>
              <a:tblPr firstRow="1" firstCol="1" bandRow="1"/>
              <a:tblGrid>
                <a:gridCol w="321296">
                  <a:extLst>
                    <a:ext uri="{9D8B030D-6E8A-4147-A177-3AD203B41FA5}">
                      <a16:colId xmlns:a16="http://schemas.microsoft.com/office/drawing/2014/main" val="1390783556"/>
                    </a:ext>
                  </a:extLst>
                </a:gridCol>
                <a:gridCol w="1134824">
                  <a:extLst>
                    <a:ext uri="{9D8B030D-6E8A-4147-A177-3AD203B41FA5}">
                      <a16:colId xmlns:a16="http://schemas.microsoft.com/office/drawing/2014/main" val="578789303"/>
                    </a:ext>
                  </a:extLst>
                </a:gridCol>
                <a:gridCol w="729488">
                  <a:extLst>
                    <a:ext uri="{9D8B030D-6E8A-4147-A177-3AD203B41FA5}">
                      <a16:colId xmlns:a16="http://schemas.microsoft.com/office/drawing/2014/main" val="3810897982"/>
                    </a:ext>
                  </a:extLst>
                </a:gridCol>
                <a:gridCol w="891280">
                  <a:extLst>
                    <a:ext uri="{9D8B030D-6E8A-4147-A177-3AD203B41FA5}">
                      <a16:colId xmlns:a16="http://schemas.microsoft.com/office/drawing/2014/main" val="1684911099"/>
                    </a:ext>
                  </a:extLst>
                </a:gridCol>
                <a:gridCol w="3403325">
                  <a:extLst>
                    <a:ext uri="{9D8B030D-6E8A-4147-A177-3AD203B41FA5}">
                      <a16:colId xmlns:a16="http://schemas.microsoft.com/office/drawing/2014/main" val="1073703416"/>
                    </a:ext>
                  </a:extLst>
                </a:gridCol>
                <a:gridCol w="1216004">
                  <a:extLst>
                    <a:ext uri="{9D8B030D-6E8A-4147-A177-3AD203B41FA5}">
                      <a16:colId xmlns:a16="http://schemas.microsoft.com/office/drawing/2014/main" val="3671349149"/>
                    </a:ext>
                  </a:extLst>
                </a:gridCol>
              </a:tblGrid>
              <a:tr h="1146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No</a:t>
                      </a:r>
                    </a:p>
                  </a:txBody>
                  <a:tcPr marL="45819" marR="45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Sasaran</a:t>
                      </a:r>
                    </a:p>
                  </a:txBody>
                  <a:tcPr marL="45819" marR="45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Analisis</a:t>
                      </a:r>
                    </a:p>
                  </a:txBody>
                  <a:tcPr marL="45819" marR="45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Data</a:t>
                      </a:r>
                    </a:p>
                  </a:txBody>
                  <a:tcPr marL="45819" marR="45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Variabel</a:t>
                      </a:r>
                    </a:p>
                  </a:txBody>
                  <a:tcPr marL="45819" marR="45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Output</a:t>
                      </a:r>
                    </a:p>
                  </a:txBody>
                  <a:tcPr marL="45819" marR="45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621977"/>
                  </a:ext>
                </a:extLst>
              </a:tr>
              <a:tr h="5052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45819" marR="45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Mengidentifikasi konsep </a:t>
                      </a:r>
                      <a:r>
                        <a:rPr lang="en-US" sz="105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smart infrastructure</a:t>
                      </a: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pada aspek sarana di Kota Bandar Lampung</a:t>
                      </a:r>
                    </a:p>
                  </a:txBody>
                  <a:tcPr marL="45819" marR="45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Analisis Konten</a:t>
                      </a:r>
                    </a:p>
                  </a:txBody>
                  <a:tcPr marL="45819" marR="45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Konsep </a:t>
                      </a:r>
                      <a:r>
                        <a:rPr lang="en-US" sz="105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smart infrastructure </a:t>
                      </a: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pada aspek sarana</a:t>
                      </a:r>
                    </a:p>
                  </a:txBody>
                  <a:tcPr marL="45819" marR="45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1. Sarana Pemerintahan dan Pelayanan umum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2. Sarana Pendidikan dan Pembelajaran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3. Sarana Kesehatan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4. Sarana Peribadatan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5. Sarana Perdagangan dan Jasa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6. Sarana Kebudayaan dan Rekreasi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7. Sarana Ruang Terbuka, Taman dan Lapangan Olah Raga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45819" marR="45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Konsep </a:t>
                      </a:r>
                      <a:r>
                        <a:rPr lang="en-US" sz="105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smart infrastructure </a:t>
                      </a: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pada aspek sarana di Kota Bandar Lampung</a:t>
                      </a:r>
                    </a:p>
                  </a:txBody>
                  <a:tcPr marL="45819" marR="45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276390"/>
                  </a:ext>
                </a:extLst>
              </a:tr>
              <a:tr h="635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</a:p>
                  </a:txBody>
                  <a:tcPr marL="45819" marR="45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Mengidentifikasi penerapan konsep </a:t>
                      </a:r>
                      <a:r>
                        <a:rPr lang="en-US" sz="105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smart infrastructure</a:t>
                      </a: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pada aspek sarana di Kota Bandar Lampung</a:t>
                      </a:r>
                    </a:p>
                  </a:txBody>
                  <a:tcPr marL="45819" marR="45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Analisis Deskriptif</a:t>
                      </a:r>
                    </a:p>
                  </a:txBody>
                  <a:tcPr marL="45819" marR="45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Indepth Interview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5819" marR="45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Penerapan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konsep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5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smart </a:t>
                      </a:r>
                      <a:r>
                        <a:rPr lang="en-US" sz="1050" i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infrastrucuture</a:t>
                      </a:r>
                      <a:r>
                        <a:rPr lang="en-US" sz="105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pada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aspek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sarana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di Kota Bandar Lampung</a:t>
                      </a:r>
                    </a:p>
                  </a:txBody>
                  <a:tcPr marL="45819" marR="45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106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38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5" name="Google Shape;1815;p50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6" name="Google Shape;1816;p5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50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50"/>
          <p:cNvSpPr txBox="1">
            <a:spLocks noGrp="1"/>
          </p:cNvSpPr>
          <p:nvPr>
            <p:ph type="title"/>
          </p:nvPr>
        </p:nvSpPr>
        <p:spPr>
          <a:xfrm rot="16200000">
            <a:off x="-3254262" y="240746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Instrumen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dirty="0"/>
          </a:p>
        </p:txBody>
      </p:sp>
      <p:sp>
        <p:nvSpPr>
          <p:cNvPr id="1872" name="Google Shape;1872;p50">
            <a:hlinkClick r:id="rId3" action="ppaction://hlinksldjump"/>
          </p:cNvPr>
          <p:cNvSpPr txBox="1"/>
          <p:nvPr/>
        </p:nvSpPr>
        <p:spPr>
          <a:xfrm>
            <a:off x="456446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7" name="Google Shape;1887;p50"/>
          <p:cNvSpPr txBox="1"/>
          <p:nvPr/>
        </p:nvSpPr>
        <p:spPr>
          <a:xfrm>
            <a:off x="5707537" y="4498986"/>
            <a:ext cx="1167844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lang="en-US"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8" name="Google Shape;1888;p50"/>
          <p:cNvSpPr/>
          <p:nvPr/>
        </p:nvSpPr>
        <p:spPr>
          <a:xfrm>
            <a:off x="5715562" y="4976133"/>
            <a:ext cx="115981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1461;p46">
            <a:extLst>
              <a:ext uri="{FF2B5EF4-FFF2-40B4-BE49-F238E27FC236}">
                <a16:creationId xmlns:a16="http://schemas.microsoft.com/office/drawing/2014/main" id="{13999F51-34BA-427E-9C6C-0905B66547C8}"/>
              </a:ext>
            </a:extLst>
          </p:cNvPr>
          <p:cNvSpPr txBox="1"/>
          <p:nvPr/>
        </p:nvSpPr>
        <p:spPr>
          <a:xfrm>
            <a:off x="37772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355291E4-7176-4552-95D6-C1D68C1CD69C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BBD0482F-7550-4899-9A18-D7265ADD1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89" name="Google Shape;768;p34">
            <a:hlinkClick r:id="rId7" action="ppaction://hlinksldjump"/>
            <a:extLst>
              <a:ext uri="{FF2B5EF4-FFF2-40B4-BE49-F238E27FC236}">
                <a16:creationId xmlns:a16="http://schemas.microsoft.com/office/drawing/2014/main" id="{47250111-A5D0-42E1-B484-F2550AE58796}"/>
              </a:ext>
            </a:extLst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77E03818-2604-4299-A83A-D87D95D39084}"/>
              </a:ext>
            </a:extLst>
          </p:cNvPr>
          <p:cNvSpPr txBox="1"/>
          <p:nvPr/>
        </p:nvSpPr>
        <p:spPr>
          <a:xfrm>
            <a:off x="3395922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Gambaran Umum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770;p34">
            <a:hlinkClick r:id="rId8" action="ppaction://hlinksldjump"/>
            <a:extLst>
              <a:ext uri="{FF2B5EF4-FFF2-40B4-BE49-F238E27FC236}">
                <a16:creationId xmlns:a16="http://schemas.microsoft.com/office/drawing/2014/main" id="{10EDEC8C-8682-479E-B9E6-665C6E2C2D57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4F8963C6-C289-4018-B04F-FBFDF43238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0D5908A-7C6B-42EC-810A-18B0FE89DE91}"/>
              </a:ext>
            </a:extLst>
          </p:cNvPr>
          <p:cNvSpPr/>
          <p:nvPr/>
        </p:nvSpPr>
        <p:spPr>
          <a:xfrm>
            <a:off x="581648" y="196948"/>
            <a:ext cx="8126254" cy="8856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9CAC0826-F64E-4FFD-A881-9F62DAB0C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25198"/>
              </p:ext>
            </p:extLst>
          </p:nvPr>
        </p:nvGraphicFramePr>
        <p:xfrm>
          <a:off x="1040144" y="312107"/>
          <a:ext cx="7696216" cy="4119880"/>
        </p:xfrm>
        <a:graphic>
          <a:graphicData uri="http://schemas.openxmlformats.org/drawingml/2006/table">
            <a:tbl>
              <a:tblPr firstRow="1" firstCol="1" bandRow="1">
                <a:tableStyleId>{622570D0-A7FD-45C4-9C3A-187E027F667F}</a:tableStyleId>
              </a:tblPr>
              <a:tblGrid>
                <a:gridCol w="166007">
                  <a:extLst>
                    <a:ext uri="{9D8B030D-6E8A-4147-A177-3AD203B41FA5}">
                      <a16:colId xmlns:a16="http://schemas.microsoft.com/office/drawing/2014/main" val="3825657193"/>
                    </a:ext>
                  </a:extLst>
                </a:gridCol>
                <a:gridCol w="1420837">
                  <a:extLst>
                    <a:ext uri="{9D8B030D-6E8A-4147-A177-3AD203B41FA5}">
                      <a16:colId xmlns:a16="http://schemas.microsoft.com/office/drawing/2014/main" val="358289412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652806824"/>
                    </a:ext>
                  </a:extLst>
                </a:gridCol>
                <a:gridCol w="4646332">
                  <a:extLst>
                    <a:ext uri="{9D8B030D-6E8A-4147-A177-3AD203B41FA5}">
                      <a16:colId xmlns:a16="http://schemas.microsoft.com/office/drawing/2014/main" val="490443587"/>
                    </a:ext>
                  </a:extLst>
                </a:gridCol>
              </a:tblGrid>
              <a:tr h="536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Variabel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Instansi Terkait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Pertanyaan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extLst>
                  <a:ext uri="{0D108BD9-81ED-4DB2-BD59-A6C34878D82A}">
                    <a16:rowId xmlns:a16="http://schemas.microsoft.com/office/drawing/2014/main" val="1641996133"/>
                  </a:ext>
                </a:extLst>
              </a:tr>
              <a:tr h="236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 err="1">
                          <a:effectLst/>
                        </a:rPr>
                        <a:t>Sarana</a:t>
                      </a:r>
                      <a:r>
                        <a:rPr lang="en-US" sz="600" dirty="0">
                          <a:effectLst/>
                        </a:rPr>
                        <a:t> </a:t>
                      </a:r>
                      <a:r>
                        <a:rPr lang="en-US" sz="600" dirty="0" err="1">
                          <a:effectLst/>
                        </a:rPr>
                        <a:t>Pemerintahan</a:t>
                      </a:r>
                      <a:r>
                        <a:rPr lang="en-US" sz="600" dirty="0">
                          <a:effectLst/>
                        </a:rPr>
                        <a:t> dan </a:t>
                      </a:r>
                      <a:r>
                        <a:rPr lang="en-US" sz="600" dirty="0" err="1">
                          <a:effectLst/>
                        </a:rPr>
                        <a:t>Pelayanan</a:t>
                      </a:r>
                      <a:r>
                        <a:rPr lang="en-US" sz="600" dirty="0">
                          <a:effectLst/>
                        </a:rPr>
                        <a:t> </a:t>
                      </a:r>
                      <a:r>
                        <a:rPr lang="en-US" sz="600" dirty="0" err="1">
                          <a:effectLst/>
                        </a:rPr>
                        <a:t>Umum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Dinas cipta karya Dinas Pekerjaan Umum dan Perumahan Rakyat Kota Bandar Lampung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&amp;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Bappeda Kota Bandar Lampung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600">
                          <a:effectLst/>
                        </a:rPr>
                        <a:t>1. Adakah program smart infrastructure pada s</a:t>
                      </a:r>
                      <a:r>
                        <a:rPr lang="en-US" sz="600">
                          <a:effectLst/>
                        </a:rPr>
                        <a:t>arana pemerintahan dan pelayanan umum</a:t>
                      </a:r>
                      <a:r>
                        <a:rPr lang="id-ID" sz="600">
                          <a:effectLst/>
                        </a:rPr>
                        <a:t> yang sudah/akan dilaksanakan?</a:t>
                      </a:r>
                      <a:endParaRPr lang="en-US" sz="6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600">
                          <a:effectLst/>
                        </a:rPr>
                        <a:t>2. Apakah kendala yang dihadapi saat/akan menjalankan program smart infrastructure </a:t>
                      </a:r>
                      <a:r>
                        <a:rPr lang="en-US" sz="600">
                          <a:effectLst/>
                        </a:rPr>
                        <a:t>pada sarana pemerintahan dan pelayanan umum </a:t>
                      </a:r>
                      <a:r>
                        <a:rPr lang="id-ID" sz="600">
                          <a:effectLst/>
                        </a:rPr>
                        <a:t>?</a:t>
                      </a:r>
                      <a:endParaRPr lang="en-US" sz="6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600">
                          <a:effectLst/>
                        </a:rPr>
                        <a:t>3. Apakah program atau rencana kedepan untuk mewujudkan smart infrastructure pada </a:t>
                      </a:r>
                      <a:r>
                        <a:rPr lang="en-US" sz="600">
                          <a:effectLst/>
                        </a:rPr>
                        <a:t>sarana pemerintahan dan pelayanan umum</a:t>
                      </a:r>
                      <a:r>
                        <a:rPr lang="id-ID" sz="600">
                          <a:effectLst/>
                        </a:rPr>
                        <a:t> di Kota Bandar Lampung guna mendukung Bandar Lampung smart city?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/>
                </a:tc>
                <a:extLst>
                  <a:ext uri="{0D108BD9-81ED-4DB2-BD59-A6C34878D82A}">
                    <a16:rowId xmlns:a16="http://schemas.microsoft.com/office/drawing/2014/main" val="2274995148"/>
                  </a:ext>
                </a:extLst>
              </a:tr>
              <a:tr h="236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Sarana Pendidikan dan Pembelajaran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Dinas Pendidikan dan Kebudayaan Kota Bandar Lampung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600">
                          <a:effectLst/>
                        </a:rPr>
                        <a:t>1. Adakah program smart infrastructure pada s</a:t>
                      </a:r>
                      <a:r>
                        <a:rPr lang="en-US" sz="600">
                          <a:effectLst/>
                        </a:rPr>
                        <a:t>arana pendidikan dan pembelajaran</a:t>
                      </a:r>
                      <a:r>
                        <a:rPr lang="id-ID" sz="600">
                          <a:effectLst/>
                        </a:rPr>
                        <a:t> yang sudah/akan dilaksanakan?</a:t>
                      </a:r>
                      <a:endParaRPr lang="en-US" sz="6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600">
                          <a:effectLst/>
                        </a:rPr>
                        <a:t>2. Apakah kendala yang dihadapi saat/akan menjalankan program smart infrastructure pada s</a:t>
                      </a:r>
                      <a:r>
                        <a:rPr lang="en-US" sz="600">
                          <a:effectLst/>
                        </a:rPr>
                        <a:t>arana pendidikan dan pembelajaran</a:t>
                      </a:r>
                      <a:r>
                        <a:rPr lang="id-ID" sz="600">
                          <a:effectLst/>
                        </a:rPr>
                        <a:t>?</a:t>
                      </a:r>
                      <a:endParaRPr lang="en-US" sz="6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600">
                          <a:effectLst/>
                        </a:rPr>
                        <a:t>3. Apakah program atau rencana kedepan untuk mewujudkan smart infrastructure pada s</a:t>
                      </a:r>
                      <a:r>
                        <a:rPr lang="en-US" sz="600">
                          <a:effectLst/>
                        </a:rPr>
                        <a:t>arana pendidikan dan pembelajaran</a:t>
                      </a:r>
                      <a:r>
                        <a:rPr lang="id-ID" sz="600">
                          <a:effectLst/>
                        </a:rPr>
                        <a:t> di Kota Bandar Lampung guna mendukung Bandar Lampung smart city?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/>
                </a:tc>
                <a:extLst>
                  <a:ext uri="{0D108BD9-81ED-4DB2-BD59-A6C34878D82A}">
                    <a16:rowId xmlns:a16="http://schemas.microsoft.com/office/drawing/2014/main" val="116066446"/>
                  </a:ext>
                </a:extLst>
              </a:tr>
              <a:tr h="236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Sarana Kesehatan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Dinas Kesehatan Kota Bandar Lampung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600">
                          <a:effectLst/>
                        </a:rPr>
                        <a:t>1. Adakah program smart infrastructure pada s</a:t>
                      </a:r>
                      <a:r>
                        <a:rPr lang="en-US" sz="600">
                          <a:effectLst/>
                        </a:rPr>
                        <a:t>arana kesehatan</a:t>
                      </a:r>
                      <a:r>
                        <a:rPr lang="id-ID" sz="600">
                          <a:effectLst/>
                        </a:rPr>
                        <a:t> yang sudah/akan dilaksanakan?</a:t>
                      </a:r>
                      <a:endParaRPr lang="en-US" sz="6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600">
                          <a:effectLst/>
                        </a:rPr>
                        <a:t>2. Apakah kendala yang dihadapi saat/akan menjalankan program smart infrastructure pada s</a:t>
                      </a:r>
                      <a:r>
                        <a:rPr lang="en-US" sz="600">
                          <a:effectLst/>
                        </a:rPr>
                        <a:t>arana kesehatan</a:t>
                      </a:r>
                      <a:r>
                        <a:rPr lang="id-ID" sz="600">
                          <a:effectLst/>
                        </a:rPr>
                        <a:t>?</a:t>
                      </a:r>
                      <a:endParaRPr lang="en-US" sz="6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600">
                          <a:effectLst/>
                        </a:rPr>
                        <a:t>3. Apakah program atau rencana kedepan untuk mewujudkan smart infrastructure pada s</a:t>
                      </a:r>
                      <a:r>
                        <a:rPr lang="en-US" sz="600">
                          <a:effectLst/>
                        </a:rPr>
                        <a:t>arana kesehatan</a:t>
                      </a:r>
                      <a:r>
                        <a:rPr lang="id-ID" sz="600">
                          <a:effectLst/>
                        </a:rPr>
                        <a:t> di Kota Bandar Lampung guna mendukung Bandar Lampung smart city?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/>
                </a:tc>
                <a:extLst>
                  <a:ext uri="{0D108BD9-81ED-4DB2-BD59-A6C34878D82A}">
                    <a16:rowId xmlns:a16="http://schemas.microsoft.com/office/drawing/2014/main" val="1258811666"/>
                  </a:ext>
                </a:extLst>
              </a:tr>
              <a:tr h="236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Sarana Peribadatan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Kementrian Agama Kota Bandar Lampung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600">
                          <a:effectLst/>
                        </a:rPr>
                        <a:t>1. Adakah program smart infrastructure pada s</a:t>
                      </a:r>
                      <a:r>
                        <a:rPr lang="en-US" sz="600">
                          <a:effectLst/>
                        </a:rPr>
                        <a:t>arana peribadatan</a:t>
                      </a:r>
                      <a:r>
                        <a:rPr lang="id-ID" sz="600">
                          <a:effectLst/>
                        </a:rPr>
                        <a:t> yang sudah/akan dilaksanakan?</a:t>
                      </a:r>
                      <a:endParaRPr lang="en-US" sz="6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600">
                          <a:effectLst/>
                        </a:rPr>
                        <a:t>2. Apakah kendala yang dihadapi saat/akan menjalankan program smart infrastructure pada s</a:t>
                      </a:r>
                      <a:r>
                        <a:rPr lang="en-US" sz="600">
                          <a:effectLst/>
                        </a:rPr>
                        <a:t>arana peribadatan</a:t>
                      </a:r>
                      <a:r>
                        <a:rPr lang="id-ID" sz="600">
                          <a:effectLst/>
                        </a:rPr>
                        <a:t>?</a:t>
                      </a:r>
                      <a:endParaRPr lang="en-US" sz="6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600">
                          <a:effectLst/>
                        </a:rPr>
                        <a:t>3. Apakah program atau rencana kedepan untuk mewujudkan smart infrastructure pada s</a:t>
                      </a:r>
                      <a:r>
                        <a:rPr lang="en-US" sz="600">
                          <a:effectLst/>
                        </a:rPr>
                        <a:t>arana peribadatan</a:t>
                      </a:r>
                      <a:r>
                        <a:rPr lang="id-ID" sz="600">
                          <a:effectLst/>
                        </a:rPr>
                        <a:t> di Kota Bandar Lampung guna mendukung Bandar Lampung smart city?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/>
                </a:tc>
                <a:extLst>
                  <a:ext uri="{0D108BD9-81ED-4DB2-BD59-A6C34878D82A}">
                    <a16:rowId xmlns:a16="http://schemas.microsoft.com/office/drawing/2014/main" val="3559723433"/>
                  </a:ext>
                </a:extLst>
              </a:tr>
              <a:tr h="236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Sarana Perdagangan dan Niaga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Dinas Perdagangan Kota Bandar Lampung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600">
                          <a:effectLst/>
                        </a:rPr>
                        <a:t>1. Adakah program smart infrastructure pada s</a:t>
                      </a:r>
                      <a:r>
                        <a:rPr lang="en-US" sz="600">
                          <a:effectLst/>
                        </a:rPr>
                        <a:t>arana perdagangan dan niaga</a:t>
                      </a:r>
                      <a:r>
                        <a:rPr lang="id-ID" sz="600">
                          <a:effectLst/>
                        </a:rPr>
                        <a:t> yang sudah/akan dilaksanakan?</a:t>
                      </a:r>
                      <a:endParaRPr lang="en-US" sz="6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600">
                          <a:effectLst/>
                        </a:rPr>
                        <a:t>2. Apakah kendala yang dihadapi saat/akan menjalankan program smart infrastructure pada s</a:t>
                      </a:r>
                      <a:r>
                        <a:rPr lang="en-US" sz="600">
                          <a:effectLst/>
                        </a:rPr>
                        <a:t>arana perdagangan dan niaga</a:t>
                      </a:r>
                      <a:r>
                        <a:rPr lang="id-ID" sz="600">
                          <a:effectLst/>
                        </a:rPr>
                        <a:t>?</a:t>
                      </a:r>
                      <a:endParaRPr lang="en-US" sz="6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600">
                          <a:effectLst/>
                        </a:rPr>
                        <a:t>3. Apakah program atau rencana kedepan untuk mewujudkan smart infrastructure pada s</a:t>
                      </a:r>
                      <a:r>
                        <a:rPr lang="en-US" sz="600">
                          <a:effectLst/>
                        </a:rPr>
                        <a:t>arana perdagangan dan niaga</a:t>
                      </a:r>
                      <a:r>
                        <a:rPr lang="id-ID" sz="600">
                          <a:effectLst/>
                        </a:rPr>
                        <a:t> di Kota Bandar Lampung guna mendukung Bandar Lampung smart city?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/>
                </a:tc>
                <a:extLst>
                  <a:ext uri="{0D108BD9-81ED-4DB2-BD59-A6C34878D82A}">
                    <a16:rowId xmlns:a16="http://schemas.microsoft.com/office/drawing/2014/main" val="3807654622"/>
                  </a:ext>
                </a:extLst>
              </a:tr>
              <a:tr h="236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Sarana Kebudayaan dan Rekreasi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Dinas Pariwisata Kota Bandar Lampung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600">
                          <a:effectLst/>
                        </a:rPr>
                        <a:t>1. Adakah program smart infrastructure pada s</a:t>
                      </a:r>
                      <a:r>
                        <a:rPr lang="en-US" sz="600">
                          <a:effectLst/>
                        </a:rPr>
                        <a:t>arana kebudayaan dan rekreasi</a:t>
                      </a:r>
                      <a:r>
                        <a:rPr lang="id-ID" sz="600">
                          <a:effectLst/>
                        </a:rPr>
                        <a:t> yang sudah/akan dilaksanakan?</a:t>
                      </a:r>
                      <a:endParaRPr lang="en-US" sz="6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600">
                          <a:effectLst/>
                        </a:rPr>
                        <a:t>2. Apakah kendala yang dihadapi saat/akan menjalankan program smart infrastructure pada s</a:t>
                      </a:r>
                      <a:r>
                        <a:rPr lang="en-US" sz="600">
                          <a:effectLst/>
                        </a:rPr>
                        <a:t>arana kebudayaan dan rekreasi</a:t>
                      </a:r>
                      <a:r>
                        <a:rPr lang="id-ID" sz="600">
                          <a:effectLst/>
                        </a:rPr>
                        <a:t>?</a:t>
                      </a:r>
                      <a:endParaRPr lang="en-US" sz="6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600">
                          <a:effectLst/>
                        </a:rPr>
                        <a:t>3. Apakah program atau rencana kedepan untuk mewujudkan smart infrastructure pada s</a:t>
                      </a:r>
                      <a:r>
                        <a:rPr lang="en-US" sz="600">
                          <a:effectLst/>
                        </a:rPr>
                        <a:t>arana kebudayaan dan rekreasi</a:t>
                      </a:r>
                      <a:r>
                        <a:rPr lang="id-ID" sz="600">
                          <a:effectLst/>
                        </a:rPr>
                        <a:t> di Kota Bandar Lampung guna mendukung Bandar Lampung smart city?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/>
                </a:tc>
                <a:extLst>
                  <a:ext uri="{0D108BD9-81ED-4DB2-BD59-A6C34878D82A}">
                    <a16:rowId xmlns:a16="http://schemas.microsoft.com/office/drawing/2014/main" val="3046553662"/>
                  </a:ext>
                </a:extLst>
              </a:tr>
              <a:tr h="2368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Sarana Ruang Terbuka, Taman dan Lapangan Olah Raga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 err="1">
                          <a:effectLst/>
                        </a:rPr>
                        <a:t>Dinas</a:t>
                      </a:r>
                      <a:r>
                        <a:rPr lang="en-US" sz="600" dirty="0">
                          <a:effectLst/>
                        </a:rPr>
                        <a:t> </a:t>
                      </a:r>
                      <a:r>
                        <a:rPr lang="en-US" sz="600" dirty="0" err="1">
                          <a:effectLst/>
                        </a:rPr>
                        <a:t>Pemuda</a:t>
                      </a:r>
                      <a:r>
                        <a:rPr lang="en-US" sz="600" dirty="0">
                          <a:effectLst/>
                        </a:rPr>
                        <a:t> dan </a:t>
                      </a:r>
                      <a:r>
                        <a:rPr lang="en-US" sz="600" dirty="0" err="1">
                          <a:effectLst/>
                        </a:rPr>
                        <a:t>Olahraga</a:t>
                      </a:r>
                      <a:r>
                        <a:rPr lang="en-US" sz="600" dirty="0">
                          <a:effectLst/>
                        </a:rPr>
                        <a:t> Kota Bandar Lampung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600" dirty="0">
                          <a:effectLst/>
                        </a:rPr>
                        <a:t>1. Adakah program smart infrastructure pada sarana ruang terbuka, taman dan lapangan olah raga yang sudah/akan dilaksanakan?</a:t>
                      </a:r>
                      <a:endParaRPr lang="en-US" sz="6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600" dirty="0">
                          <a:effectLst/>
                        </a:rPr>
                        <a:t>2. Apakah kendala yang dihadapi saat/akan menjalankan program smart infrastructure pada sarana ruang terbuka, taman dan lapangan olah raga?</a:t>
                      </a:r>
                      <a:endParaRPr lang="en-US" sz="6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600" dirty="0">
                          <a:effectLst/>
                        </a:rPr>
                        <a:t>3. Apakah program atau rencana kedepan untuk mewujudkan smart infrastructure pada sarana ruang terbuka, taman dan lapangan olah raga di Kota Bandar Lampung guna mendukung Bandar Lampung smart city?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905" marR="7905" marT="0" marB="0"/>
                </a:tc>
                <a:extLst>
                  <a:ext uri="{0D108BD9-81ED-4DB2-BD59-A6C34878D82A}">
                    <a16:rowId xmlns:a16="http://schemas.microsoft.com/office/drawing/2014/main" val="34284821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5" name="Google Shape;1815;p50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6" name="Google Shape;1816;p50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50"/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50"/>
          <p:cNvSpPr txBox="1">
            <a:spLocks noGrp="1"/>
          </p:cNvSpPr>
          <p:nvPr>
            <p:ph type="title"/>
          </p:nvPr>
        </p:nvSpPr>
        <p:spPr>
          <a:xfrm>
            <a:off x="705717" y="4291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dirty="0"/>
          </a:p>
        </p:txBody>
      </p:sp>
      <p:sp>
        <p:nvSpPr>
          <p:cNvPr id="1872" name="Google Shape;1872;p50">
            <a:hlinkClick r:id="rId3" action="ppaction://hlinksldjump"/>
          </p:cNvPr>
          <p:cNvSpPr txBox="1"/>
          <p:nvPr/>
        </p:nvSpPr>
        <p:spPr>
          <a:xfrm>
            <a:off x="456446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7" name="Google Shape;1887;p50"/>
          <p:cNvSpPr txBox="1"/>
          <p:nvPr/>
        </p:nvSpPr>
        <p:spPr>
          <a:xfrm>
            <a:off x="5707537" y="4498986"/>
            <a:ext cx="1167844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lang="en-US"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8" name="Google Shape;1888;p50"/>
          <p:cNvSpPr/>
          <p:nvPr/>
        </p:nvSpPr>
        <p:spPr>
          <a:xfrm>
            <a:off x="5715562" y="4976133"/>
            <a:ext cx="115981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1461;p46">
            <a:extLst>
              <a:ext uri="{FF2B5EF4-FFF2-40B4-BE49-F238E27FC236}">
                <a16:creationId xmlns:a16="http://schemas.microsoft.com/office/drawing/2014/main" id="{13999F51-34BA-427E-9C6C-0905B66547C8}"/>
              </a:ext>
            </a:extLst>
          </p:cNvPr>
          <p:cNvSpPr txBox="1"/>
          <p:nvPr/>
        </p:nvSpPr>
        <p:spPr>
          <a:xfrm>
            <a:off x="37772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355291E4-7176-4552-95D6-C1D68C1CD69C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BBD0482F-7550-4899-9A18-D7265ADD1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  <p:sp>
        <p:nvSpPr>
          <p:cNvPr id="89" name="Google Shape;768;p34">
            <a:hlinkClick r:id="rId7" action="ppaction://hlinksldjump"/>
            <a:extLst>
              <a:ext uri="{FF2B5EF4-FFF2-40B4-BE49-F238E27FC236}">
                <a16:creationId xmlns:a16="http://schemas.microsoft.com/office/drawing/2014/main" id="{47250111-A5D0-42E1-B484-F2550AE58796}"/>
              </a:ext>
            </a:extLst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77E03818-2604-4299-A83A-D87D95D39084}"/>
              </a:ext>
            </a:extLst>
          </p:cNvPr>
          <p:cNvSpPr txBox="1"/>
          <p:nvPr/>
        </p:nvSpPr>
        <p:spPr>
          <a:xfrm>
            <a:off x="3395922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Gambaran Umum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770;p34">
            <a:hlinkClick r:id="rId8" action="ppaction://hlinksldjump"/>
            <a:extLst>
              <a:ext uri="{FF2B5EF4-FFF2-40B4-BE49-F238E27FC236}">
                <a16:creationId xmlns:a16="http://schemas.microsoft.com/office/drawing/2014/main" id="{10EDEC8C-8682-479E-B9E6-665C6E2C2D57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4F8963C6-C289-4018-B04F-FBFDF43238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603DE5-997D-48B8-B168-34E646CCA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156665"/>
              </p:ext>
            </p:extLst>
          </p:nvPr>
        </p:nvGraphicFramePr>
        <p:xfrm>
          <a:off x="705717" y="891321"/>
          <a:ext cx="7703705" cy="3578352"/>
        </p:xfrm>
        <a:graphic>
          <a:graphicData uri="http://schemas.openxmlformats.org/drawingml/2006/table">
            <a:tbl>
              <a:tblPr firstRow="1" firstCol="1" bandRow="1"/>
              <a:tblGrid>
                <a:gridCol w="243390">
                  <a:extLst>
                    <a:ext uri="{9D8B030D-6E8A-4147-A177-3AD203B41FA5}">
                      <a16:colId xmlns:a16="http://schemas.microsoft.com/office/drawing/2014/main" val="2723227967"/>
                    </a:ext>
                  </a:extLst>
                </a:gridCol>
                <a:gridCol w="694799">
                  <a:extLst>
                    <a:ext uri="{9D8B030D-6E8A-4147-A177-3AD203B41FA5}">
                      <a16:colId xmlns:a16="http://schemas.microsoft.com/office/drawing/2014/main" val="2897160544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2894258295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1527385801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474251876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1923346817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2778325765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2851994678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1551739337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725663447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49130458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3219182379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1585086391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413528755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553449705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2794222729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2039905615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1071693112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4085189611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2755615626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2462357562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3638111923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488688819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3105638538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4241328239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3030687845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3974713204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2102198032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2593828503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3982878138"/>
                    </a:ext>
                  </a:extLst>
                </a:gridCol>
                <a:gridCol w="209074">
                  <a:extLst>
                    <a:ext uri="{9D8B030D-6E8A-4147-A177-3AD203B41FA5}">
                      <a16:colId xmlns:a16="http://schemas.microsoft.com/office/drawing/2014/main" val="3121092375"/>
                    </a:ext>
                  </a:extLst>
                </a:gridCol>
                <a:gridCol w="209074">
                  <a:extLst>
                    <a:ext uri="{9D8B030D-6E8A-4147-A177-3AD203B41FA5}">
                      <a16:colId xmlns:a16="http://schemas.microsoft.com/office/drawing/2014/main" val="1868838628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3340526522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2637333953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1021658633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3856283336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3200497202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3386604649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46322608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3307395575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2482243225"/>
                    </a:ext>
                  </a:extLst>
                </a:gridCol>
                <a:gridCol w="167036">
                  <a:extLst>
                    <a:ext uri="{9D8B030D-6E8A-4147-A177-3AD203B41FA5}">
                      <a16:colId xmlns:a16="http://schemas.microsoft.com/office/drawing/2014/main" val="2048098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No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Kegiatan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Oktober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November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Desember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Januari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Februari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Maret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April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Mei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Juni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Juli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846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674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Pengusulan Topik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571004"/>
                  </a:ext>
                </a:extLst>
              </a:tr>
              <a:tr h="343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Penyusunan Proposal Penelitian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02403"/>
                  </a:ext>
                </a:extLst>
              </a:tr>
              <a:tr h="343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Seminar Proposal Penelitian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641481"/>
                  </a:ext>
                </a:extLst>
              </a:tr>
              <a:tr h="462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Perbaikan Hasil Seminar Proposal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34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Perizinan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581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Pengumpulan Data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177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Analisis Data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463347"/>
                  </a:ext>
                </a:extLst>
              </a:tr>
              <a:tr h="462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Penyusunan Laporan Seminar Pembahasan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177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Seminar Pembahasan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669000"/>
                  </a:ext>
                </a:extLst>
              </a:tr>
              <a:tr h="462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Perbaikan Hasil Seminar Pembahasan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67814"/>
                  </a:ext>
                </a:extLst>
              </a:tr>
              <a:tr h="343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11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Penyusunan Laporan Sidang Akhir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347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12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Sidang Akhir 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38909"/>
                  </a:ext>
                </a:extLst>
              </a:tr>
              <a:tr h="343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13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Perbaikan Hasil Sidang Akhir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410345"/>
                  </a:ext>
                </a:extLst>
              </a:tr>
              <a:tr h="343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14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Pengumpulan Tugas Akhir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8309" marR="2830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2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794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5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DAFTAR PUSTAKA</a:t>
            </a:r>
            <a:endParaRPr dirty="0"/>
          </a:p>
        </p:txBody>
      </p:sp>
      <p:pic>
        <p:nvPicPr>
          <p:cNvPr id="2378" name="Google Shape;2378;p56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9" name="Google Shape;2379;p5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5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CAB38-6ACC-4BD1-800E-B93BE2DF011D}"/>
              </a:ext>
            </a:extLst>
          </p:cNvPr>
          <p:cNvSpPr/>
          <p:nvPr/>
        </p:nvSpPr>
        <p:spPr>
          <a:xfrm>
            <a:off x="711157" y="930136"/>
            <a:ext cx="4170277" cy="423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Muliarto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Hendro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 (2015) 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Konsep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 Smart  City; Smart Mobility. SAPPK-MPWK </a:t>
            </a:r>
          </a:p>
          <a:p>
            <a:pPr marL="457200">
              <a:lnSpc>
                <a:spcPct val="150000"/>
              </a:lnSpc>
            </a:pP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ITB,1-13Shah, 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Jagan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 (2017),  Exploratory  Research  on Smart Cities. National Institute of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Irban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Affairs: India</a:t>
            </a:r>
          </a:p>
          <a:p>
            <a:pPr marL="457200"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Soyinka, Oluwole,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dkk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(2016). Assessing smart infrastructure for sustainable </a:t>
            </a:r>
          </a:p>
          <a:p>
            <a:pPr marL="457200">
              <a:lnSpc>
                <a:spcPct val="150000"/>
              </a:lnSpc>
            </a:pP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urban development in the Lagos metropolis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Journal of Urban Management. 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5: 52-64.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Abusharekh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, NH. (2020). The Impact of Modern Strategic Planning on Smart </a:t>
            </a:r>
          </a:p>
          <a:p>
            <a:pPr marL="457200">
              <a:lnSpc>
                <a:spcPct val="150000"/>
              </a:lnSpc>
            </a:pP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Infrastructure in Universities. 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International Journal of Academic Management Science Research. 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5(8):146-157.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Caragliu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, A., Del Bo, C., Nijkamp, P. (2009) 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Smart cities in Europe. Series</a:t>
            </a: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Research Memoranda 0048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VU University Amsterdam:  Faculty of</a:t>
            </a:r>
          </a:p>
          <a:p>
            <a:pPr indent="457200">
              <a:lnSpc>
                <a:spcPct val="150000"/>
              </a:lnSpc>
            </a:pP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Economics, Business Administration and Econometrics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Giffinger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, dan H. Gudrun. (2010). 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Smart Cities Ranking: An Effective Instrument </a:t>
            </a: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>
              <a:lnSpc>
                <a:spcPct val="150000"/>
              </a:lnSpc>
            </a:pP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for the  Positioning  of  Cities?. 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ACE  Architecture:  City  and  Environment Journal.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Cohen,  Boyd. (2013).  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What  exactly  a  smart city?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http : // </a:t>
            </a:r>
            <a:r>
              <a:rPr lang="en-US" sz="500" u="sng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www.boydcohen.com/smartcities.html</a:t>
            </a:r>
            <a:r>
              <a:rPr lang="en-US" sz="5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Agus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Eka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,  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Pratama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  (2014).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  dan  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Implementasinya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Bandung :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Informatika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Bandung.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Ogie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,  I.R.,  Forehead,  H.,    (2017),  Investigating  the 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Accuraty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 of  </a:t>
            </a:r>
          </a:p>
          <a:p>
            <a:pPr marL="457200">
              <a:lnSpc>
                <a:spcPct val="150000"/>
              </a:lnSpc>
            </a:pP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Georeferenced Social   Media   Data   for   Flood  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Maping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,   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Proc.   2017   4</a:t>
            </a:r>
            <a:r>
              <a:rPr lang="en-US" sz="500" i="1" baseline="30000" dirty="0">
                <a:latin typeface="Times New Roman" panose="02020603050405020304" pitchFamily="18" charset="0"/>
                <a:ea typeface="Calibri" panose="020F0502020204030204" pitchFamily="34" charset="0"/>
              </a:rPr>
              <a:t>th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International Conference  on  Information  and  Communication 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Technologiesfor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 Disaster Management (ICT-DM), 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hal.1-5.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Yeates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, M. (1980). “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The North American Cities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”. Ontario: Queen University Ontario.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Peraturan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Peraturan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Menteri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Negeri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Nomor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1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Tahun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1987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Tentang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indent="457200">
              <a:lnSpc>
                <a:spcPct val="150000"/>
              </a:lnSpc>
            </a:pP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“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Penyerahan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Prasarana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Lingkungan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Utilitas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Umum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>
              <a:lnSpc>
                <a:spcPct val="150000"/>
              </a:lnSpc>
            </a:pP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Fasilitas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Sosial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Perumahan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Kepada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Pemerintah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Daerah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”. Indonesia: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Pemerintah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Republik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Indonesia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Badan Pusat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Statistik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Kota Bandar Lampung (2020). 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Kota Bandar Lampung </a:t>
            </a: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>
              <a:lnSpc>
                <a:spcPct val="150000"/>
              </a:lnSpc>
            </a:pP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Angka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2020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Bandar Lampung: Badan Pusat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Statistik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Kota Bandar Lampung.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Herdiansyah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Haris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(2012).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Metodologi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Kualitatif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Ilmu-Ilmu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Sosial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Jakarta Selatan :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Salemba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Humanika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457200">
              <a:lnSpc>
                <a:spcPct val="150000"/>
              </a:lnSpc>
            </a:pP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42DA6-2D4B-48D7-ADA0-9E1694C8DE36}"/>
              </a:ext>
            </a:extLst>
          </p:cNvPr>
          <p:cNvSpPr/>
          <p:nvPr/>
        </p:nvSpPr>
        <p:spPr>
          <a:xfrm>
            <a:off x="4881434" y="915234"/>
            <a:ext cx="4170277" cy="365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Moleong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Lexy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J. (2012).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Metodologi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Kualitatif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Bandung : PT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Remaja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Rosdakarya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Yusuf, AM.  (2014). “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Kuantitatif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Kualitatif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 &amp; 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Gabungan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”. Jakarta :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prenadamedia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group.</a:t>
            </a:r>
          </a:p>
          <a:p>
            <a:pPr indent="457200"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Moleong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Lexy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 J.  (1991). 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Metodologi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Kualitatif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 Bandung  :  PT.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Remaja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Rosdakarya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Husein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Umar. (2013).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Skripsi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Tesis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Jakarta: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Rajawali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Margono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, (2004).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Metodologi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Pendidikan.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Jakarta :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Rineka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Cipta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Hadi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Sutrisno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(2004).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Research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Yogyakarta: BPFE.  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Sugiyono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(2017).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Kuantitatif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Kualitatif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, dan R&amp;D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Bandung :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Alfabeta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, CV.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Arikunto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, S. (2006).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Kualitatif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Jakarta: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Bumi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Aksara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Tukey, W.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Jhon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(1986). 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The Collected Works of John W. Tukey. Vols. III dan IV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Belmont, CA: Wadsworth.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Sugiyono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(2010).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Pendidikan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Pendekatan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Kuantitatif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kualitatif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, dan R&amp;D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Bandung: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Alfabeta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Riffie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, D., Lacy, S.,&amp; Fico, F.G. (1998). 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Analysis Media Massage: Using</a:t>
            </a: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Quantitative Content Analysis in Research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London: Lawrence Erlbaum Associate Publishers.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Kriyantono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, 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Rachmat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(2010). 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Teknik 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Praktis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Riset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Komunikasi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Disertai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>
              <a:lnSpc>
                <a:spcPct val="150000"/>
              </a:lnSpc>
            </a:pP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Contoh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Praktis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Riset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Media, Pubic Relations,    Advertising,   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Komunikasi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Organisasi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Komunikasi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Pemasaran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Jakarta: </a:t>
            </a: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Kencana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McMillan,  J.H.  and  Schumacher,  S.  (2001).  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Research  in  Education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 New  York: Longman, Inc.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Sugiyono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   (2012).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Memahami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500" i="1" dirty="0"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5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Kualitatif</a:t>
            </a:r>
            <a:r>
              <a:rPr lang="en-US" sz="500" dirty="0">
                <a:latin typeface="Times New Roman" panose="02020603050405020304" pitchFamily="18" charset="0"/>
                <a:ea typeface="Calibri" panose="020F0502020204030204" pitchFamily="34" charset="0"/>
              </a:rPr>
              <a:t>. Bandung    : ALFABETA.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2531;p57">
            <a:extLst>
              <a:ext uri="{FF2B5EF4-FFF2-40B4-BE49-F238E27FC236}">
                <a16:creationId xmlns:a16="http://schemas.microsoft.com/office/drawing/2014/main" id="{738B6544-BA61-4F30-B92F-26BC897124B6}"/>
              </a:ext>
            </a:extLst>
          </p:cNvPr>
          <p:cNvSpPr txBox="1">
            <a:spLocks/>
          </p:cNvSpPr>
          <p:nvPr/>
        </p:nvSpPr>
        <p:spPr>
          <a:xfrm>
            <a:off x="2191564" y="1376121"/>
            <a:ext cx="3790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dirty="0"/>
              <a:t>TERIMA KASIH!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C74CF-6D4F-4DC1-9733-243983716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990" y="0"/>
            <a:ext cx="428114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C900DD-D167-4D21-8CAB-071F2480F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" y="464233"/>
            <a:ext cx="3808297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3BF098-BE12-4EAE-B68B-2D1EC38BA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" y="3349984"/>
            <a:ext cx="8942071" cy="16703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985926"/>
            <a:ext cx="7683042" cy="3500076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just"/>
            <a:r>
              <a:rPr lang="en-US" dirty="0" err="1"/>
              <a:t>Banyakanya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i="1" dirty="0"/>
              <a:t>smart infrastructure</a:t>
            </a:r>
            <a:r>
              <a:rPr lang="en-US" dirty="0"/>
              <a:t> yang </a:t>
            </a:r>
            <a:r>
              <a:rPr lang="en-US" dirty="0" err="1"/>
              <a:t>berbeda-beda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menjadikan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i="1" dirty="0"/>
              <a:t>smart infrastructure</a:t>
            </a:r>
            <a:r>
              <a:rPr lang="en-US" dirty="0"/>
              <a:t> di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bandar</a:t>
            </a:r>
            <a:r>
              <a:rPr lang="en-US" dirty="0"/>
              <a:t> </a:t>
            </a:r>
            <a:r>
              <a:rPr lang="en-US" dirty="0" err="1"/>
              <a:t>lampung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pemasalahan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kebudayaan</a:t>
            </a:r>
            <a:r>
              <a:rPr lang="en-US" dirty="0"/>
              <a:t> dan </a:t>
            </a:r>
            <a:r>
              <a:rPr lang="en-US" dirty="0" err="1"/>
              <a:t>perbedaan</a:t>
            </a:r>
            <a:r>
              <a:rPr lang="en-US" dirty="0"/>
              <a:t> wilayah </a:t>
            </a:r>
            <a:r>
              <a:rPr lang="en-US" dirty="0" err="1"/>
              <a:t>administrasi</a:t>
            </a:r>
            <a:r>
              <a:rPr lang="en-US" dirty="0"/>
              <a:t> di Kota Bandar Lampung.</a:t>
            </a:r>
          </a:p>
          <a:p>
            <a:pPr marL="0" lvl="0" indent="0" algn="just"/>
            <a:endParaRPr lang="en-US" dirty="0"/>
          </a:p>
          <a:p>
            <a:pPr marL="0" lvl="0" indent="0" algn="just"/>
            <a:endParaRPr lang="en-US" dirty="0"/>
          </a:p>
          <a:p>
            <a:pPr marL="0" lvl="0" indent="0" algn="just"/>
            <a:endParaRPr lang="en-US" dirty="0"/>
          </a:p>
          <a:p>
            <a:pPr marL="0" lvl="0" indent="0" algn="just"/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:</a:t>
            </a:r>
          </a:p>
          <a:p>
            <a:pPr marL="0" lvl="0" indent="0" algn="just"/>
            <a:r>
              <a:rPr lang="en-US" b="1" dirty="0"/>
              <a:t>“</a:t>
            </a:r>
            <a:r>
              <a:rPr lang="en-US" b="1" dirty="0" err="1"/>
              <a:t>Bagaimana</a:t>
            </a:r>
            <a:r>
              <a:rPr lang="en-US" b="1" dirty="0"/>
              <a:t> </a:t>
            </a:r>
            <a:r>
              <a:rPr lang="en-US" b="1" dirty="0" err="1"/>
              <a:t>penerapan</a:t>
            </a:r>
            <a:r>
              <a:rPr lang="en-US" b="1" dirty="0"/>
              <a:t> </a:t>
            </a:r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i="1" dirty="0"/>
              <a:t>smart infrastructure</a:t>
            </a:r>
            <a:r>
              <a:rPr lang="en-US" b="1" dirty="0"/>
              <a:t> pada </a:t>
            </a:r>
            <a:r>
              <a:rPr lang="en-US" b="1" dirty="0" err="1"/>
              <a:t>aspek</a:t>
            </a:r>
            <a:r>
              <a:rPr lang="en-US" b="1" dirty="0"/>
              <a:t> </a:t>
            </a:r>
            <a:r>
              <a:rPr lang="en-US" b="1" dirty="0" err="1"/>
              <a:t>sarana</a:t>
            </a:r>
            <a:r>
              <a:rPr lang="en-US" b="1" dirty="0"/>
              <a:t> </a:t>
            </a:r>
            <a:r>
              <a:rPr lang="en-US" b="1" dirty="0" err="1"/>
              <a:t>perkotaan</a:t>
            </a:r>
            <a:r>
              <a:rPr lang="en-US" b="1" dirty="0"/>
              <a:t> di Kota Bandar Lampung?”</a:t>
            </a:r>
            <a:endParaRPr lang="id-ID" dirty="0"/>
          </a:p>
        </p:txBody>
      </p:sp>
      <p:sp>
        <p:nvSpPr>
          <p:cNvPr id="768" name="Google Shape;768;p34">
            <a:hlinkClick r:id="rId3" action="ppaction://hlinksldjump"/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9" name="Google Shape;769;p34">
            <a:hlinkClick r:id="rId4" action="ppaction://hlinksldjump"/>
          </p:cNvPr>
          <p:cNvSpPr txBox="1"/>
          <p:nvPr/>
        </p:nvSpPr>
        <p:spPr>
          <a:xfrm>
            <a:off x="3395922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Gambaran Umum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0" name="Google Shape;770;p34">
            <a:hlinkClick r:id="rId5" action="ppaction://hlinksldjump"/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1" name="Google Shape;771;p34">
            <a:hlinkClick r:id="rId6" action="ppaction://hlinksldjump"/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4" name="Google Shape;774;p34"/>
          <p:cNvSpPr txBox="1"/>
          <p:nvPr/>
        </p:nvSpPr>
        <p:spPr>
          <a:xfrm>
            <a:off x="1074111" y="4498986"/>
            <a:ext cx="115982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1074111" y="4955009"/>
            <a:ext cx="115982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4" name="Google Shape;784;p34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818;p35">
            <a:extLst>
              <a:ext uri="{FF2B5EF4-FFF2-40B4-BE49-F238E27FC236}">
                <a16:creationId xmlns:a16="http://schemas.microsoft.com/office/drawing/2014/main" id="{1682206F-0BBA-4742-B78E-AD34A90FA29D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-US" sz="2000" dirty="0" err="1"/>
              <a:t>Rumusan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dan </a:t>
            </a:r>
            <a:r>
              <a:rPr lang="en-US" sz="2000" dirty="0" err="1"/>
              <a:t>Pertanyaan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endParaRPr lang="en-US" sz="2000" dirty="0"/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id="{AA752544-8F95-4F84-BDB9-B6DAFA537D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3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35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792" name="Google Shape;792;p35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793" name="Google Shape;793;p35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Tujuan</a:t>
            </a:r>
            <a:r>
              <a:rPr lang="en-US" dirty="0"/>
              <a:t> dan </a:t>
            </a:r>
            <a:r>
              <a:rPr lang="en-US" dirty="0" err="1"/>
              <a:t>Sasaran</a:t>
            </a:r>
            <a:endParaRPr dirty="0"/>
          </a:p>
        </p:txBody>
      </p:sp>
      <p:sp>
        <p:nvSpPr>
          <p:cNvPr id="819" name="Google Shape;819;p35"/>
          <p:cNvSpPr txBox="1">
            <a:spLocks noGrp="1"/>
          </p:cNvSpPr>
          <p:nvPr>
            <p:ph type="subTitle" idx="1"/>
          </p:nvPr>
        </p:nvSpPr>
        <p:spPr>
          <a:xfrm>
            <a:off x="4132676" y="2869808"/>
            <a:ext cx="3473037" cy="697535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/>
            <a:r>
              <a:rPr lang="en-US" dirty="0"/>
              <a:t>1.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Smart infrastructure Pada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Kota Bandar Lampung.</a:t>
            </a:r>
          </a:p>
        </p:txBody>
      </p:sp>
      <p:sp>
        <p:nvSpPr>
          <p:cNvPr id="821" name="Google Shape;821;p35"/>
          <p:cNvSpPr txBox="1">
            <a:spLocks noGrp="1"/>
          </p:cNvSpPr>
          <p:nvPr>
            <p:ph type="subTitle" idx="2"/>
          </p:nvPr>
        </p:nvSpPr>
        <p:spPr>
          <a:xfrm>
            <a:off x="4664063" y="2343609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Sasaran</a:t>
            </a:r>
            <a:endParaRPr dirty="0"/>
          </a:p>
        </p:txBody>
      </p:sp>
      <p:sp>
        <p:nvSpPr>
          <p:cNvPr id="823" name="Google Shape;823;p35"/>
          <p:cNvSpPr txBox="1">
            <a:spLocks noGrp="1"/>
          </p:cNvSpPr>
          <p:nvPr>
            <p:ph type="subTitle" idx="4"/>
          </p:nvPr>
        </p:nvSpPr>
        <p:spPr>
          <a:xfrm>
            <a:off x="1131075" y="1016471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Tujuan</a:t>
            </a:r>
            <a:endParaRPr b="1" dirty="0"/>
          </a:p>
        </p:txBody>
      </p:sp>
      <p:sp>
        <p:nvSpPr>
          <p:cNvPr id="825" name="Google Shape;825;p35"/>
          <p:cNvSpPr txBox="1">
            <a:spLocks noGrp="1"/>
          </p:cNvSpPr>
          <p:nvPr>
            <p:ph type="subTitle" idx="7"/>
          </p:nvPr>
        </p:nvSpPr>
        <p:spPr>
          <a:xfrm>
            <a:off x="1801476" y="1379313"/>
            <a:ext cx="4132087" cy="735176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just"/>
            <a:r>
              <a:rPr lang="nn-NO" dirty="0"/>
              <a:t>Mengkaji Penerapan Konsep Smart infrastructure Pada Aspek Sarana Perkotaan di Kota Bandar Lampung</a:t>
            </a:r>
            <a:endParaRPr dirty="0"/>
          </a:p>
        </p:txBody>
      </p:sp>
      <p:sp>
        <p:nvSpPr>
          <p:cNvPr id="826" name="Google Shape;826;p35"/>
          <p:cNvSpPr txBox="1">
            <a:spLocks noGrp="1"/>
          </p:cNvSpPr>
          <p:nvPr>
            <p:ph type="subTitle" idx="8"/>
          </p:nvPr>
        </p:nvSpPr>
        <p:spPr>
          <a:xfrm>
            <a:off x="4132676" y="3641816"/>
            <a:ext cx="3143968" cy="697535"/>
          </a:xfrm>
          <a:prstGeom prst="rect">
            <a:avLst/>
          </a:prstGeom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lvl="0" indent="0" algn="l"/>
            <a:r>
              <a:rPr lang="nn-NO" dirty="0"/>
              <a:t>2. Mengidentifikasi Penerapan Smart Infratsructure Pada Aspek Sarana Kota Bandar Lampung</a:t>
            </a:r>
            <a:endParaRPr dirty="0"/>
          </a:p>
        </p:txBody>
      </p:sp>
      <p:grpSp>
        <p:nvGrpSpPr>
          <p:cNvPr id="842" name="Google Shape;842;p35"/>
          <p:cNvGrpSpPr/>
          <p:nvPr/>
        </p:nvGrpSpPr>
        <p:grpSpPr>
          <a:xfrm>
            <a:off x="536175" y="730650"/>
            <a:ext cx="7363238" cy="3345013"/>
            <a:chOff x="536175" y="730650"/>
            <a:chExt cx="7363238" cy="3345013"/>
          </a:xfrm>
        </p:grpSpPr>
        <p:sp>
          <p:nvSpPr>
            <p:cNvPr id="843" name="Google Shape;843;p3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10800000">
              <a:off x="7605713" y="31316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10800000">
              <a:off x="7302488" y="35029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3338500" y="28659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933563" y="14435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8" name="Google Shape;848;p35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768;p34">
            <a:hlinkClick r:id="rId5" action="ppaction://hlinksldjump"/>
            <a:extLst>
              <a:ext uri="{FF2B5EF4-FFF2-40B4-BE49-F238E27FC236}">
                <a16:creationId xmlns:a16="http://schemas.microsoft.com/office/drawing/2014/main" id="{6ED9022B-E0EB-4D2A-9A90-2619A6418B44}"/>
              </a:ext>
            </a:extLst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" name="Google Shape;769;p34">
            <a:hlinkClick r:id="rId6" action="ppaction://hlinksldjump"/>
            <a:extLst>
              <a:ext uri="{FF2B5EF4-FFF2-40B4-BE49-F238E27FC236}">
                <a16:creationId xmlns:a16="http://schemas.microsoft.com/office/drawing/2014/main" id="{9A0A92C1-DAC8-450B-970D-D9DDB1B2931C}"/>
              </a:ext>
            </a:extLst>
          </p:cNvPr>
          <p:cNvSpPr txBox="1"/>
          <p:nvPr/>
        </p:nvSpPr>
        <p:spPr>
          <a:xfrm>
            <a:off x="3395922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Gambaran Umum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770;p34">
            <a:hlinkClick r:id="rId7" action="ppaction://hlinksldjump"/>
            <a:extLst>
              <a:ext uri="{FF2B5EF4-FFF2-40B4-BE49-F238E27FC236}">
                <a16:creationId xmlns:a16="http://schemas.microsoft.com/office/drawing/2014/main" id="{38949320-A21D-473B-820C-F6E046264F00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771;p34">
            <a:hlinkClick r:id="rId8" action="ppaction://hlinksldjump"/>
            <a:extLst>
              <a:ext uri="{FF2B5EF4-FFF2-40B4-BE49-F238E27FC236}">
                <a16:creationId xmlns:a16="http://schemas.microsoft.com/office/drawing/2014/main" id="{B63D4DF7-7C23-4351-82FA-4A20F464DA2B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774;p34">
            <a:extLst>
              <a:ext uri="{FF2B5EF4-FFF2-40B4-BE49-F238E27FC236}">
                <a16:creationId xmlns:a16="http://schemas.microsoft.com/office/drawing/2014/main" id="{1C690C73-CB1E-4AA3-A87F-AE9E3AE3624A}"/>
              </a:ext>
            </a:extLst>
          </p:cNvPr>
          <p:cNvSpPr txBox="1"/>
          <p:nvPr/>
        </p:nvSpPr>
        <p:spPr>
          <a:xfrm>
            <a:off x="1074111" y="4498986"/>
            <a:ext cx="115982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783;p34">
            <a:extLst>
              <a:ext uri="{FF2B5EF4-FFF2-40B4-BE49-F238E27FC236}">
                <a16:creationId xmlns:a16="http://schemas.microsoft.com/office/drawing/2014/main" id="{65464D40-A7D1-4EBD-AB8B-0BF6772D262D}"/>
              </a:ext>
            </a:extLst>
          </p:cNvPr>
          <p:cNvSpPr/>
          <p:nvPr/>
        </p:nvSpPr>
        <p:spPr>
          <a:xfrm>
            <a:off x="1074111" y="4955009"/>
            <a:ext cx="115982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B20593B2-1416-4188-9905-064A4F7307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B5C888-F12E-4EAC-8E88-1F682B6649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7237" y="2450945"/>
            <a:ext cx="1617267" cy="21842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985926"/>
            <a:ext cx="7683042" cy="3500076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/>
            <a:r>
              <a:rPr lang="en-US" b="1" dirty="0">
                <a:latin typeface="Bahnschrift Light" panose="020B0502040204020203" pitchFamily="34" charset="0"/>
                <a:cs typeface="Times New Roman" pitchFamily="18" charset="0"/>
              </a:rPr>
              <a:t>RUANG LINGKUP WILAYAH</a:t>
            </a:r>
          </a:p>
          <a:p>
            <a:pPr marL="0" lvl="0" indent="0"/>
            <a:endParaRPr lang="en-US" b="1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pPr marL="0" lvl="0" indent="0" algn="just"/>
            <a:r>
              <a:rPr lang="en-US" dirty="0">
                <a:latin typeface="Bahnschrift Light" panose="020B0502040204020203" pitchFamily="34" charset="0"/>
                <a:cs typeface="Times New Roman" pitchFamily="18" charset="0"/>
              </a:rPr>
              <a:t>Kawasan yang </a:t>
            </a:r>
            <a:r>
              <a:rPr lang="en-US" dirty="0" err="1">
                <a:latin typeface="Bahnschrift Light" panose="020B0502040204020203" pitchFamily="34" charset="0"/>
                <a:cs typeface="Times New Roman" pitchFamily="18" charset="0"/>
              </a:rPr>
              <a:t>akan</a:t>
            </a:r>
            <a:r>
              <a:rPr lang="en-US" dirty="0">
                <a:latin typeface="Bahnschrift Light" panose="020B0502040204020203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  <a:cs typeface="Times New Roman" pitchFamily="18" charset="0"/>
              </a:rPr>
              <a:t>diteliti</a:t>
            </a:r>
            <a:r>
              <a:rPr lang="en-US" dirty="0">
                <a:latin typeface="Bahnschrift Light" panose="020B0502040204020203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  <a:cs typeface="Times New Roman" pitchFamily="18" charset="0"/>
              </a:rPr>
              <a:t>terkait</a:t>
            </a:r>
            <a:r>
              <a:rPr lang="en-US" dirty="0">
                <a:latin typeface="Bahnschrift Light" panose="020B0502040204020203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  <a:cs typeface="Times New Roman" pitchFamily="18" charset="0"/>
              </a:rPr>
              <a:t>Penerapan</a:t>
            </a:r>
            <a:r>
              <a:rPr lang="en-US" dirty="0">
                <a:latin typeface="Bahnschrift Light" panose="020B0502040204020203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  <a:cs typeface="Times New Roman" pitchFamily="18" charset="0"/>
              </a:rPr>
              <a:t>Konsep</a:t>
            </a:r>
            <a:r>
              <a:rPr lang="en-US" dirty="0">
                <a:latin typeface="Bahnschrift Light" panose="020B0502040204020203" pitchFamily="34" charset="0"/>
                <a:cs typeface="Times New Roman" pitchFamily="18" charset="0"/>
              </a:rPr>
              <a:t> Smart Infrastructure Pada </a:t>
            </a:r>
            <a:r>
              <a:rPr lang="en-US" dirty="0" err="1">
                <a:latin typeface="Bahnschrift Light" panose="020B0502040204020203" pitchFamily="34" charset="0"/>
                <a:cs typeface="Times New Roman" pitchFamily="18" charset="0"/>
              </a:rPr>
              <a:t>Aspek</a:t>
            </a:r>
            <a:r>
              <a:rPr lang="en-US" dirty="0">
                <a:latin typeface="Bahnschrift Light" panose="020B0502040204020203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  <a:cs typeface="Times New Roman" pitchFamily="18" charset="0"/>
              </a:rPr>
              <a:t>Sarana</a:t>
            </a:r>
            <a:r>
              <a:rPr lang="en-US" dirty="0">
                <a:latin typeface="Bahnschrift Light" panose="020B0502040204020203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  <a:cs typeface="Times New Roman" pitchFamily="18" charset="0"/>
              </a:rPr>
              <a:t>Pekotaan</a:t>
            </a:r>
            <a:r>
              <a:rPr lang="en-US" dirty="0">
                <a:latin typeface="Bahnschrift Light" panose="020B0502040204020203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  <a:cs typeface="Times New Roman" pitchFamily="18" charset="0"/>
              </a:rPr>
              <a:t>yaitu</a:t>
            </a:r>
            <a:r>
              <a:rPr lang="en-US" dirty="0">
                <a:latin typeface="Bahnschrift Light" panose="020B0502040204020203" pitchFamily="34" charset="0"/>
                <a:cs typeface="Times New Roman" pitchFamily="18" charset="0"/>
              </a:rPr>
              <a:t> Kota Bandar Lampung. </a:t>
            </a:r>
            <a:endParaRPr lang="en-US" b="1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pPr marL="0" lvl="0" indent="0" algn="just"/>
            <a:endParaRPr lang="en-US" dirty="0">
              <a:latin typeface="Bahnschrift Light" panose="020B0502040204020203" pitchFamily="34" charset="0"/>
            </a:endParaRPr>
          </a:p>
          <a:p>
            <a:pPr marL="0" lvl="0" indent="0" algn="just"/>
            <a:endParaRPr lang="en-US" dirty="0">
              <a:latin typeface="Bahnschrift Light" panose="020B0502040204020203" pitchFamily="34" charset="0"/>
            </a:endParaRPr>
          </a:p>
          <a:p>
            <a:pPr marL="0" lvl="0" indent="0" algn="ctr"/>
            <a:r>
              <a:rPr lang="en-US" b="1" dirty="0">
                <a:latin typeface="Bahnschrift Light" panose="020B0502040204020203" pitchFamily="34" charset="0"/>
              </a:rPr>
              <a:t>RUANG LINGKUP MATERI</a:t>
            </a:r>
          </a:p>
          <a:p>
            <a:pPr marL="0" lvl="0" indent="0" algn="just"/>
            <a:endParaRPr lang="en-US" dirty="0">
              <a:latin typeface="Bahnschrift Light" panose="020B0502040204020203" pitchFamily="34" charset="0"/>
            </a:endParaRPr>
          </a:p>
          <a:p>
            <a:pPr marL="0" lvl="0" indent="0" algn="just"/>
            <a:r>
              <a:rPr lang="en-US" kern="1200" dirty="0" err="1">
                <a:latin typeface="Bahnschrift Light" panose="020B0502040204020203" pitchFamily="34" charset="0"/>
                <a:cs typeface="Times New Roman" pitchFamily="18" charset="0"/>
              </a:rPr>
              <a:t>Ruang</a:t>
            </a:r>
            <a:r>
              <a:rPr lang="en-US" kern="1200" dirty="0">
                <a:latin typeface="Bahnschrift Light" panose="020B0502040204020203" pitchFamily="34" charset="0"/>
                <a:cs typeface="Times New Roman" pitchFamily="18" charset="0"/>
              </a:rPr>
              <a:t> </a:t>
            </a:r>
            <a:r>
              <a:rPr lang="en-US" kern="1200" dirty="0" err="1">
                <a:latin typeface="Bahnschrift Light" panose="020B0502040204020203" pitchFamily="34" charset="0"/>
                <a:cs typeface="Times New Roman" pitchFamily="18" charset="0"/>
              </a:rPr>
              <a:t>lingkup</a:t>
            </a:r>
            <a:r>
              <a:rPr lang="en-US" kern="1200" dirty="0">
                <a:latin typeface="Bahnschrift Light" panose="020B0502040204020203" pitchFamily="34" charset="0"/>
                <a:cs typeface="Times New Roman" pitchFamily="18" charset="0"/>
              </a:rPr>
              <a:t> </a:t>
            </a:r>
            <a:r>
              <a:rPr lang="en-US" kern="1200" dirty="0" err="1">
                <a:latin typeface="Bahnschrift Light" panose="020B0502040204020203" pitchFamily="34" charset="0"/>
                <a:cs typeface="Times New Roman" pitchFamily="18" charset="0"/>
              </a:rPr>
              <a:t>substansi</a:t>
            </a:r>
            <a:r>
              <a:rPr lang="en-US" kern="1200" dirty="0">
                <a:latin typeface="Bahnschrift Light" panose="020B0502040204020203" pitchFamily="34" charset="0"/>
                <a:cs typeface="Times New Roman" pitchFamily="18" charset="0"/>
              </a:rPr>
              <a:t> yang </a:t>
            </a:r>
            <a:r>
              <a:rPr lang="en-US" kern="1200" dirty="0" err="1">
                <a:latin typeface="Bahnschrift Light" panose="020B0502040204020203" pitchFamily="34" charset="0"/>
                <a:cs typeface="Times New Roman" pitchFamily="18" charset="0"/>
              </a:rPr>
              <a:t>akan</a:t>
            </a:r>
            <a:r>
              <a:rPr lang="en-US" kern="1200" dirty="0">
                <a:latin typeface="Bahnschrift Light" panose="020B0502040204020203" pitchFamily="34" charset="0"/>
                <a:cs typeface="Times New Roman" pitchFamily="18" charset="0"/>
              </a:rPr>
              <a:t> </a:t>
            </a:r>
            <a:r>
              <a:rPr lang="en-US" kern="1200" dirty="0" err="1">
                <a:latin typeface="Bahnschrift Light" panose="020B0502040204020203" pitchFamily="34" charset="0"/>
                <a:cs typeface="Times New Roman" pitchFamily="18" charset="0"/>
              </a:rPr>
              <a:t>dibahas</a:t>
            </a:r>
            <a:r>
              <a:rPr lang="en-US" kern="1200" dirty="0">
                <a:latin typeface="Bahnschrift Light" panose="020B0502040204020203" pitchFamily="34" charset="0"/>
                <a:cs typeface="Times New Roman" pitchFamily="18" charset="0"/>
              </a:rPr>
              <a:t> </a:t>
            </a:r>
            <a:r>
              <a:rPr lang="en-US" kern="1200" dirty="0" err="1">
                <a:latin typeface="Bahnschrift Light" panose="020B0502040204020203" pitchFamily="34" charset="0"/>
                <a:cs typeface="Times New Roman" pitchFamily="18" charset="0"/>
              </a:rPr>
              <a:t>dalam</a:t>
            </a:r>
            <a:r>
              <a:rPr lang="en-US" kern="1200" dirty="0">
                <a:latin typeface="Bahnschrift Light" panose="020B0502040204020203" pitchFamily="34" charset="0"/>
                <a:cs typeface="Times New Roman" pitchFamily="18" charset="0"/>
              </a:rPr>
              <a:t> </a:t>
            </a:r>
            <a:r>
              <a:rPr lang="en-US" kern="1200" dirty="0" err="1">
                <a:latin typeface="Bahnschrift Light" panose="020B0502040204020203" pitchFamily="34" charset="0"/>
                <a:cs typeface="Times New Roman" pitchFamily="18" charset="0"/>
              </a:rPr>
              <a:t>penelitian</a:t>
            </a:r>
            <a:r>
              <a:rPr lang="en-US" kern="1200" dirty="0">
                <a:latin typeface="Bahnschrift Light" panose="020B0502040204020203" pitchFamily="34" charset="0"/>
                <a:cs typeface="Times New Roman" pitchFamily="18" charset="0"/>
              </a:rPr>
              <a:t> </a:t>
            </a:r>
            <a:r>
              <a:rPr lang="en-US" kern="1200" dirty="0" err="1">
                <a:latin typeface="Bahnschrift Light" panose="020B0502040204020203" pitchFamily="34" charset="0"/>
                <a:cs typeface="Times New Roman" pitchFamily="18" charset="0"/>
              </a:rPr>
              <a:t>ini</a:t>
            </a:r>
            <a:r>
              <a:rPr lang="en-US" kern="1200" dirty="0">
                <a:latin typeface="Bahnschrift Light" panose="020B0502040204020203" pitchFamily="34" charset="0"/>
                <a:cs typeface="Times New Roman" pitchFamily="18" charset="0"/>
              </a:rPr>
              <a:t> </a:t>
            </a:r>
            <a:r>
              <a:rPr lang="en-US" kern="1200" dirty="0" err="1">
                <a:latin typeface="Bahnschrift Light" panose="020B0502040204020203" pitchFamily="34" charset="0"/>
                <a:cs typeface="Times New Roman" pitchFamily="18" charset="0"/>
              </a:rPr>
              <a:t>membahas</a:t>
            </a:r>
            <a:r>
              <a:rPr lang="en-US" kern="1200" dirty="0">
                <a:latin typeface="Bahnschrift Light" panose="020B0502040204020203" pitchFamily="34" charset="0"/>
                <a:cs typeface="Times New Roman" pitchFamily="18" charset="0"/>
              </a:rPr>
              <a:t> </a:t>
            </a:r>
            <a:r>
              <a:rPr lang="en-US" kern="1200" dirty="0" err="1">
                <a:latin typeface="Bahnschrift Light" panose="020B0502040204020203" pitchFamily="34" charset="0"/>
                <a:cs typeface="Times New Roman" pitchFamily="18" charset="0"/>
              </a:rPr>
              <a:t>teori</a:t>
            </a:r>
            <a:r>
              <a:rPr lang="en-US" kern="1200" dirty="0">
                <a:latin typeface="Bahnschrift Light" panose="020B0502040204020203" pitchFamily="34" charset="0"/>
                <a:cs typeface="Times New Roman" pitchFamily="18" charset="0"/>
              </a:rPr>
              <a:t> yang </a:t>
            </a:r>
            <a:r>
              <a:rPr lang="en-US" kern="1200" dirty="0" err="1">
                <a:latin typeface="Bahnschrift Light" panose="020B0502040204020203" pitchFamily="34" charset="0"/>
                <a:cs typeface="Times New Roman" pitchFamily="18" charset="0"/>
              </a:rPr>
              <a:t>berkaitan</a:t>
            </a:r>
            <a:r>
              <a:rPr lang="en-US" kern="1200" dirty="0">
                <a:latin typeface="Bahnschrift Light" panose="020B0502040204020203" pitchFamily="34" charset="0"/>
                <a:cs typeface="Times New Roman" pitchFamily="18" charset="0"/>
              </a:rPr>
              <a:t> </a:t>
            </a:r>
            <a:r>
              <a:rPr lang="en-US" kern="1200" dirty="0" err="1">
                <a:latin typeface="Bahnschrift Light" panose="020B0502040204020203" pitchFamily="34" charset="0"/>
                <a:cs typeface="Times New Roman" pitchFamily="18" charset="0"/>
              </a:rPr>
              <a:t>dengan</a:t>
            </a:r>
            <a:r>
              <a:rPr lang="en-US" kern="1200" dirty="0">
                <a:latin typeface="Bahnschrift Light" panose="020B0502040204020203" pitchFamily="34" charset="0"/>
                <a:cs typeface="Times New Roman" pitchFamily="18" charset="0"/>
              </a:rPr>
              <a:t> </a:t>
            </a:r>
            <a:r>
              <a:rPr lang="en-US" b="1" kern="1200" dirty="0">
                <a:latin typeface="Bahnschrift Light" panose="020B0502040204020203" pitchFamily="34" charset="0"/>
                <a:cs typeface="Times New Roman" pitchFamily="18" charset="0"/>
              </a:rPr>
              <a:t>Smart Infrastructure Pada </a:t>
            </a:r>
            <a:r>
              <a:rPr lang="en-US" b="1" kern="1200" dirty="0" err="1">
                <a:latin typeface="Bahnschrift Light" panose="020B0502040204020203" pitchFamily="34" charset="0"/>
                <a:cs typeface="Times New Roman" pitchFamily="18" charset="0"/>
              </a:rPr>
              <a:t>Aspek</a:t>
            </a:r>
            <a:r>
              <a:rPr lang="en-US" b="1" kern="1200" dirty="0">
                <a:latin typeface="Bahnschrift Light" panose="020B0502040204020203" pitchFamily="34" charset="0"/>
                <a:cs typeface="Times New Roman" pitchFamily="18" charset="0"/>
              </a:rPr>
              <a:t> </a:t>
            </a:r>
            <a:r>
              <a:rPr lang="en-US" b="1" kern="1200" dirty="0" err="1">
                <a:latin typeface="Bahnschrift Light" panose="020B0502040204020203" pitchFamily="34" charset="0"/>
                <a:cs typeface="Times New Roman" pitchFamily="18" charset="0"/>
              </a:rPr>
              <a:t>Sarana</a:t>
            </a:r>
            <a:r>
              <a:rPr lang="en-US" b="1" kern="1200" dirty="0">
                <a:latin typeface="Bahnschrift Light" panose="020B0502040204020203" pitchFamily="34" charset="0"/>
                <a:cs typeface="Times New Roman" pitchFamily="18" charset="0"/>
              </a:rPr>
              <a:t> </a:t>
            </a:r>
            <a:r>
              <a:rPr lang="en-US" b="1" kern="1200" dirty="0" err="1">
                <a:latin typeface="Bahnschrift Light" panose="020B0502040204020203" pitchFamily="34" charset="0"/>
                <a:cs typeface="Times New Roman" pitchFamily="18" charset="0"/>
              </a:rPr>
              <a:t>Perkotaan</a:t>
            </a:r>
            <a:r>
              <a:rPr lang="en-US" b="1" kern="1200" dirty="0">
                <a:latin typeface="Bahnschrift Light" panose="020B0502040204020203" pitchFamily="34" charset="0"/>
                <a:cs typeface="Times New Roman" pitchFamily="18" charset="0"/>
              </a:rPr>
              <a:t>.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768" name="Google Shape;768;p34">
            <a:hlinkClick r:id="rId3" action="ppaction://hlinksldjump"/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9" name="Google Shape;769;p34">
            <a:hlinkClick r:id="rId4" action="ppaction://hlinksldjump"/>
          </p:cNvPr>
          <p:cNvSpPr txBox="1"/>
          <p:nvPr/>
        </p:nvSpPr>
        <p:spPr>
          <a:xfrm>
            <a:off x="3395922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Gambaran Umum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0" name="Google Shape;770;p34">
            <a:hlinkClick r:id="rId5" action="ppaction://hlinksldjump"/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1" name="Google Shape;771;p34">
            <a:hlinkClick r:id="rId6" action="ppaction://hlinksldjump"/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4" name="Google Shape;774;p34"/>
          <p:cNvSpPr txBox="1"/>
          <p:nvPr/>
        </p:nvSpPr>
        <p:spPr>
          <a:xfrm>
            <a:off x="1074111" y="4498986"/>
            <a:ext cx="115982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1074111" y="4955009"/>
            <a:ext cx="115982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4" name="Google Shape;784;p34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818;p35">
            <a:extLst>
              <a:ext uri="{FF2B5EF4-FFF2-40B4-BE49-F238E27FC236}">
                <a16:creationId xmlns:a16="http://schemas.microsoft.com/office/drawing/2014/main" id="{1682206F-0BBA-4742-B78E-AD34A90FA29D}"/>
              </a:ext>
            </a:extLst>
          </p:cNvPr>
          <p:cNvSpPr txBox="1">
            <a:spLocks/>
          </p:cNvSpPr>
          <p:nvPr/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-US" sz="2000" dirty="0" err="1"/>
              <a:t>Ruang</a:t>
            </a:r>
            <a:r>
              <a:rPr lang="en-US" sz="2000" dirty="0"/>
              <a:t> </a:t>
            </a:r>
            <a:r>
              <a:rPr lang="en-US" sz="2000" dirty="0" err="1"/>
              <a:t>Lingkup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endParaRPr lang="en-US" sz="2000" dirty="0"/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id="{AA752544-8F95-4F84-BDB9-B6DAFA537D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4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8" name="Google Shape;768;p34">
            <a:hlinkClick r:id="rId3" action="ppaction://hlinksldjump"/>
          </p:cNvPr>
          <p:cNvSpPr txBox="1"/>
          <p:nvPr/>
        </p:nvSpPr>
        <p:spPr>
          <a:xfrm>
            <a:off x="2236101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Tin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jauan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9" name="Google Shape;769;p34">
            <a:hlinkClick r:id="rId4" action="ppaction://hlinksldjump"/>
          </p:cNvPr>
          <p:cNvSpPr txBox="1"/>
          <p:nvPr/>
        </p:nvSpPr>
        <p:spPr>
          <a:xfrm>
            <a:off x="3395922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Gambaran Umum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0" name="Google Shape;770;p34">
            <a:hlinkClick r:id="rId5" action="ppaction://hlinksldjump"/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1" name="Google Shape;771;p34">
            <a:hlinkClick r:id="rId6" action="ppaction://hlinksldjump"/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4" name="Google Shape;774;p34"/>
          <p:cNvSpPr txBox="1"/>
          <p:nvPr/>
        </p:nvSpPr>
        <p:spPr>
          <a:xfrm>
            <a:off x="1074111" y="4498986"/>
            <a:ext cx="115982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1074111" y="4955009"/>
            <a:ext cx="1159820" cy="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4" name="Google Shape;784;p34">
            <a:hlinkClick r:id="rId7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818;p35">
            <a:extLst>
              <a:ext uri="{FF2B5EF4-FFF2-40B4-BE49-F238E27FC236}">
                <a16:creationId xmlns:a16="http://schemas.microsoft.com/office/drawing/2014/main" id="{1682206F-0BBA-4742-B78E-AD34A90FA29D}"/>
              </a:ext>
            </a:extLst>
          </p:cNvPr>
          <p:cNvSpPr txBox="1">
            <a:spLocks/>
          </p:cNvSpPr>
          <p:nvPr/>
        </p:nvSpPr>
        <p:spPr>
          <a:xfrm rot="16200000">
            <a:off x="-2989698" y="211048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 ExtraBold"/>
              <a:buNone/>
              <a:defRPr sz="3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algn="ctr"/>
            <a:r>
              <a:rPr lang="en-US" sz="2000" dirty="0" err="1"/>
              <a:t>Kerangka</a:t>
            </a:r>
            <a:r>
              <a:rPr lang="en-US" sz="2000" dirty="0"/>
              <a:t> </a:t>
            </a:r>
            <a:r>
              <a:rPr lang="en-US" sz="2000" dirty="0" err="1"/>
              <a:t>Berfikir</a:t>
            </a:r>
            <a:endParaRPr lang="en-US" sz="2000" dirty="0"/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id="{AA752544-8F95-4F84-BDB9-B6DAFA537D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1168BA-5875-41DA-A0AD-1519B3BAA3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2396" y="178418"/>
            <a:ext cx="7197043" cy="424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0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Smart City</a:t>
            </a:r>
            <a:endParaRPr dirty="0"/>
          </a:p>
        </p:txBody>
      </p:sp>
      <p:sp>
        <p:nvSpPr>
          <p:cNvPr id="990" name="Google Shape;990;p38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8" name="Google Shape;1008;p38"/>
          <p:cNvSpPr txBox="1">
            <a:spLocks noGrp="1"/>
          </p:cNvSpPr>
          <p:nvPr>
            <p:ph type="subTitle" idx="4"/>
          </p:nvPr>
        </p:nvSpPr>
        <p:spPr>
          <a:xfrm>
            <a:off x="713224" y="1017726"/>
            <a:ext cx="7717501" cy="1290996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just"/>
            <a:r>
              <a:rPr lang="id-ID" dirty="0"/>
              <a:t>Cohen (2014)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i="1" dirty="0"/>
              <a:t>smart city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penghematan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dan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dan </a:t>
            </a:r>
            <a:r>
              <a:rPr lang="en-US" dirty="0" err="1"/>
              <a:t>perekonomian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ramah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.</a:t>
            </a:r>
          </a:p>
        </p:txBody>
      </p:sp>
      <p:sp>
        <p:nvSpPr>
          <p:cNvPr id="1009" name="Google Shape;1009;p38"/>
          <p:cNvSpPr txBox="1">
            <a:spLocks noGrp="1"/>
          </p:cNvSpPr>
          <p:nvPr>
            <p:ph type="subTitle" idx="5"/>
          </p:nvPr>
        </p:nvSpPr>
        <p:spPr>
          <a:xfrm>
            <a:off x="713224" y="2964530"/>
            <a:ext cx="7696215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id-ID" dirty="0"/>
              <a:t>Menurut Muliarto (2015), </a:t>
            </a:r>
            <a:r>
              <a:rPr lang="en-US" i="1" dirty="0"/>
              <a:t>smart city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yang </a:t>
            </a:r>
            <a:r>
              <a:rPr lang="en-US" dirty="0" err="1"/>
              <a:t>menunjung</a:t>
            </a:r>
            <a:r>
              <a:rPr lang="en-US" dirty="0" err="1">
                <a:solidFill>
                  <a:srgbClr val="FF0000"/>
                </a:solidFill>
              </a:rPr>
              <a:t>an</a:t>
            </a:r>
            <a:r>
              <a:rPr lang="en-US" dirty="0"/>
              <a:t> </a:t>
            </a:r>
            <a:r>
              <a:rPr lang="en-US" dirty="0" err="1"/>
              <a:t>dibidang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huni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.</a:t>
            </a:r>
          </a:p>
        </p:txBody>
      </p:sp>
      <p:sp>
        <p:nvSpPr>
          <p:cNvPr id="1031" name="Google Shape;1031;p38"/>
          <p:cNvSpPr txBox="1"/>
          <p:nvPr/>
        </p:nvSpPr>
        <p:spPr>
          <a:xfrm>
            <a:off x="2199123" y="4498986"/>
            <a:ext cx="1195956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Tinjauan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lang="en-US"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2" name="Google Shape;1032;p38"/>
          <p:cNvSpPr/>
          <p:nvPr/>
        </p:nvSpPr>
        <p:spPr>
          <a:xfrm>
            <a:off x="2199965" y="4987051"/>
            <a:ext cx="1195956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6" name="Google Shape;1036;p38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38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8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5362C2BC-4FBB-45F9-894C-A24B1BEF92DC}"/>
              </a:ext>
            </a:extLst>
          </p:cNvPr>
          <p:cNvSpPr txBox="1"/>
          <p:nvPr/>
        </p:nvSpPr>
        <p:spPr>
          <a:xfrm>
            <a:off x="3395922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Gambaran Umum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70;p34">
            <a:hlinkClick r:id="rId6" action="ppaction://hlinksldjump"/>
            <a:extLst>
              <a:ext uri="{FF2B5EF4-FFF2-40B4-BE49-F238E27FC236}">
                <a16:creationId xmlns:a16="http://schemas.microsoft.com/office/drawing/2014/main" id="{6DB5B175-F37A-4E80-B5F6-FACEFAE42763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771;p34">
            <a:hlinkClick r:id="rId7" action="ppaction://hlinksldjump"/>
            <a:extLst>
              <a:ext uri="{FF2B5EF4-FFF2-40B4-BE49-F238E27FC236}">
                <a16:creationId xmlns:a16="http://schemas.microsoft.com/office/drawing/2014/main" id="{54A7B968-7214-401A-B2B4-B9A826E7D690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52D925D-DE73-410C-BB7B-AF9DF4554C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82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EE24DB21-36A7-4CCD-90F7-3682115F60FD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18D07FFB-C018-47B9-A89F-66BFA8E3BB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565" y="4394810"/>
            <a:ext cx="635040" cy="7619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Smart Infrastructure</a:t>
            </a:r>
            <a:endParaRPr dirty="0"/>
          </a:p>
        </p:txBody>
      </p:sp>
      <p:sp>
        <p:nvSpPr>
          <p:cNvPr id="1045" name="Google Shape;1045;p39"/>
          <p:cNvSpPr txBox="1">
            <a:spLocks noGrp="1"/>
          </p:cNvSpPr>
          <p:nvPr>
            <p:ph type="subTitle" idx="1"/>
          </p:nvPr>
        </p:nvSpPr>
        <p:spPr>
          <a:xfrm>
            <a:off x="713224" y="1339899"/>
            <a:ext cx="7622702" cy="2918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dirty="0"/>
              <a:t>Smart </a:t>
            </a:r>
            <a:r>
              <a:rPr lang="en-US" dirty="0" err="1"/>
              <a:t>Infrastucture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yang </a:t>
            </a: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digital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keakuratan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dan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penghematan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kehandalan</a:t>
            </a:r>
            <a:r>
              <a:rPr lang="en-US" dirty="0"/>
              <a:t>, </a:t>
            </a:r>
            <a:r>
              <a:rPr lang="en-US" dirty="0" err="1"/>
              <a:t>kenyamanan</a:t>
            </a:r>
            <a:r>
              <a:rPr lang="en-US" dirty="0"/>
              <a:t>, </a:t>
            </a:r>
            <a:r>
              <a:rPr lang="en-US" dirty="0" err="1"/>
              <a:t>keselamatan</a:t>
            </a:r>
            <a:r>
              <a:rPr lang="en-US" dirty="0"/>
              <a:t>, </a:t>
            </a:r>
            <a:r>
              <a:rPr lang="en-US" dirty="0" err="1"/>
              <a:t>ketahanan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yang </a:t>
            </a:r>
            <a:r>
              <a:rPr lang="en-US" dirty="0" err="1"/>
              <a:t>berkelanjutan</a:t>
            </a:r>
            <a:r>
              <a:rPr lang="en-US" dirty="0"/>
              <a:t> (ogie,dkk.2017)</a:t>
            </a:r>
            <a:endParaRPr dirty="0"/>
          </a:p>
        </p:txBody>
      </p:sp>
      <p:pic>
        <p:nvPicPr>
          <p:cNvPr id="1104" name="Google Shape;1104;p39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990;p38">
            <a:extLst>
              <a:ext uri="{FF2B5EF4-FFF2-40B4-BE49-F238E27FC236}">
                <a16:creationId xmlns:a16="http://schemas.microsoft.com/office/drawing/2014/main" id="{80F4DDE5-2A3E-426F-9C55-21074AB31B1C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1031;p38">
            <a:extLst>
              <a:ext uri="{FF2B5EF4-FFF2-40B4-BE49-F238E27FC236}">
                <a16:creationId xmlns:a16="http://schemas.microsoft.com/office/drawing/2014/main" id="{F5EEECFC-ED7D-4934-B23F-E8AC6432E1F7}"/>
              </a:ext>
            </a:extLst>
          </p:cNvPr>
          <p:cNvSpPr txBox="1"/>
          <p:nvPr/>
        </p:nvSpPr>
        <p:spPr>
          <a:xfrm>
            <a:off x="2199123" y="4498986"/>
            <a:ext cx="1195956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Tinjauan</a:t>
            </a:r>
            <a:r>
              <a:rPr lang="en-US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Teori</a:t>
            </a:r>
            <a:endParaRPr lang="en-US"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1032;p38">
            <a:extLst>
              <a:ext uri="{FF2B5EF4-FFF2-40B4-BE49-F238E27FC236}">
                <a16:creationId xmlns:a16="http://schemas.microsoft.com/office/drawing/2014/main" id="{DBA35553-93B1-42EC-B19C-5948C0442845}"/>
              </a:ext>
            </a:extLst>
          </p:cNvPr>
          <p:cNvSpPr/>
          <p:nvPr/>
        </p:nvSpPr>
        <p:spPr>
          <a:xfrm>
            <a:off x="2199965" y="4987051"/>
            <a:ext cx="1195956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1DC9483C-905F-4CCB-A79F-ADFADD269E8D}"/>
              </a:ext>
            </a:extLst>
          </p:cNvPr>
          <p:cNvSpPr txBox="1"/>
          <p:nvPr/>
        </p:nvSpPr>
        <p:spPr>
          <a:xfrm>
            <a:off x="3395922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Gambaran Umum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770;p34">
            <a:hlinkClick r:id="rId6" action="ppaction://hlinksldjump"/>
            <a:extLst>
              <a:ext uri="{FF2B5EF4-FFF2-40B4-BE49-F238E27FC236}">
                <a16:creationId xmlns:a16="http://schemas.microsoft.com/office/drawing/2014/main" id="{D2B711AD-4F33-483E-845F-CD949196DD80}"/>
              </a:ext>
            </a:extLst>
          </p:cNvPr>
          <p:cNvSpPr txBox="1"/>
          <p:nvPr/>
        </p:nvSpPr>
        <p:spPr>
          <a:xfrm>
            <a:off x="4555743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Metode Penelitian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771;p34">
            <a:hlinkClick r:id="rId7" action="ppaction://hlinksldjump"/>
            <a:extLst>
              <a:ext uri="{FF2B5EF4-FFF2-40B4-BE49-F238E27FC236}">
                <a16:creationId xmlns:a16="http://schemas.microsoft.com/office/drawing/2014/main" id="{92522FDC-8322-46C8-9E70-B666DB77F241}"/>
              </a:ext>
            </a:extLst>
          </p:cNvPr>
          <p:cNvSpPr txBox="1"/>
          <p:nvPr/>
        </p:nvSpPr>
        <p:spPr>
          <a:xfrm>
            <a:off x="5715564" y="4498986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Rencana</a:t>
            </a:r>
            <a:r>
              <a:rPr lang="en-US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Kegiatan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40ADB8CC-8274-4139-ADB1-2766DFC0AD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09" y="4317839"/>
            <a:ext cx="2081568" cy="701119"/>
          </a:xfrm>
          <a:prstGeom prst="rect">
            <a:avLst/>
          </a:prstGeom>
        </p:spPr>
      </p:pic>
      <p:sp>
        <p:nvSpPr>
          <p:cNvPr id="83" name="Google Shape;769;p34">
            <a:hlinkClick r:id="rId5" action="ppaction://hlinksldjump"/>
            <a:extLst>
              <a:ext uri="{FF2B5EF4-FFF2-40B4-BE49-F238E27FC236}">
                <a16:creationId xmlns:a16="http://schemas.microsoft.com/office/drawing/2014/main" id="{0E1E3701-1873-497F-8BD4-A466ED1D1AB3}"/>
              </a:ext>
            </a:extLst>
          </p:cNvPr>
          <p:cNvSpPr txBox="1"/>
          <p:nvPr/>
        </p:nvSpPr>
        <p:spPr>
          <a:xfrm>
            <a:off x="1040144" y="4498158"/>
            <a:ext cx="1159820" cy="520800"/>
          </a:xfrm>
          <a:prstGeom prst="rect">
            <a:avLst/>
          </a:prstGeom>
          <a:solidFill>
            <a:schemeClr val="lt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Pendahuluan</a:t>
            </a:r>
            <a:endParaRPr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E9946EDB-2E4A-40C8-8FA7-7CB239EB23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477" y="4194469"/>
            <a:ext cx="746342" cy="10080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nagement System Planner by Slidesgo">
  <a:themeElements>
    <a:clrScheme name="Simple Light">
      <a:dk1>
        <a:srgbClr val="36338C"/>
      </a:dk1>
      <a:lt1>
        <a:srgbClr val="DAE3F2"/>
      </a:lt1>
      <a:dk2>
        <a:srgbClr val="161620"/>
      </a:dk2>
      <a:lt2>
        <a:srgbClr val="FFFFFF"/>
      </a:lt2>
      <a:accent1>
        <a:srgbClr val="C7CEDE"/>
      </a:accent1>
      <a:accent2>
        <a:srgbClr val="7966E4"/>
      </a:accent2>
      <a:accent3>
        <a:srgbClr val="F0F5FD"/>
      </a:accent3>
      <a:accent4>
        <a:srgbClr val="F1F4FD"/>
      </a:accent4>
      <a:accent5>
        <a:srgbClr val="36338C"/>
      </a:accent5>
      <a:accent6>
        <a:srgbClr val="DAE3F2"/>
      </a:accent6>
      <a:hlink>
        <a:srgbClr val="3633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6530</Words>
  <Application>Microsoft Office PowerPoint</Application>
  <PresentationFormat>On-screen Show (16:9)</PresentationFormat>
  <Paragraphs>2076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Bahnschrift Light</vt:lpstr>
      <vt:lpstr>Libre Franklin</vt:lpstr>
      <vt:lpstr>Poppins</vt:lpstr>
      <vt:lpstr>Poppins ExtraBold</vt:lpstr>
      <vt:lpstr>Raleway</vt:lpstr>
      <vt:lpstr>Raleway Thin</vt:lpstr>
      <vt:lpstr>Symbol</vt:lpstr>
      <vt:lpstr>Times New Roman</vt:lpstr>
      <vt:lpstr>Management System Planner by Slidesgo</vt:lpstr>
      <vt:lpstr>KAJIAN PENGEMBANGAN SMART INFRASTRUCTURE PADA ASPEK SARANA PERKOTAAN DI KOTA BANDAR LAMPUNG </vt:lpstr>
      <vt:lpstr>Outline Pembahasan</vt:lpstr>
      <vt:lpstr>PowerPoint Presentation</vt:lpstr>
      <vt:lpstr>PowerPoint Presentation</vt:lpstr>
      <vt:lpstr>Tujuan dan Sasaran</vt:lpstr>
      <vt:lpstr>PowerPoint Presentation</vt:lpstr>
      <vt:lpstr>PowerPoint Presentation</vt:lpstr>
      <vt:lpstr>Smart City</vt:lpstr>
      <vt:lpstr>Smart Infrastructure</vt:lpstr>
      <vt:lpstr>Smart Infrastructure Sarana</vt:lpstr>
      <vt:lpstr>Smart Infrastructure Sarana</vt:lpstr>
      <vt:lpstr>Smart Infrastructure Sarana</vt:lpstr>
      <vt:lpstr>Preseden Smart Infrastructure Sarana</vt:lpstr>
      <vt:lpstr>Preseden Smart Infrastructure Sarana</vt:lpstr>
      <vt:lpstr>Preseden Smart Infrastructure Sarana</vt:lpstr>
      <vt:lpstr>Sintesa Variabel</vt:lpstr>
      <vt:lpstr>Kota Bandar Lampung</vt:lpstr>
      <vt:lpstr>Wilayah Administratif Kota Bandar Lampung</vt:lpstr>
      <vt:lpstr>Wilayah Administratif Kota Bandar Lampung</vt:lpstr>
      <vt:lpstr>Sarana Pemerintahan Kota Bandar Lampung</vt:lpstr>
      <vt:lpstr>Sarana Pendidikan dan Pembelajaran Kota Bandar Lampung</vt:lpstr>
      <vt:lpstr>Sarana Kesehatan Kota Bandar Lampung</vt:lpstr>
      <vt:lpstr>Sarana Peribadatan Kota Bandar Lampung</vt:lpstr>
      <vt:lpstr>Sarana Perdagangan dan Niaga Kota Bandar Lampung</vt:lpstr>
      <vt:lpstr>Sarana Perdagangan dan Niaga Kota Bandar Lampung</vt:lpstr>
      <vt:lpstr>Sarana Kebudayaan dan Rekreasi Kota Bandar Lampung</vt:lpstr>
      <vt:lpstr>Sarana Ruang Terbuka, Taman dan Lapangan Kota Bandar Lampung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Instrumen Penelitian</vt:lpstr>
      <vt:lpstr>Jadwal Rencana Kegiatan</vt:lpstr>
      <vt:lpstr>DAFTAR PUSTAKA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KAJIAN PENGEMBANGAN SMART INFRASTRUCTURE PADA ASPEK SARANA PERKOTAAN DI KOTA BANDAR LAMPUNG</dc:title>
  <dc:creator>Arief RR</dc:creator>
  <cp:lastModifiedBy>BALQIS GUNARI</cp:lastModifiedBy>
  <cp:revision>58</cp:revision>
  <dcterms:modified xsi:type="dcterms:W3CDTF">2021-01-12T09:31:00Z</dcterms:modified>
</cp:coreProperties>
</file>