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294" r:id="rId3"/>
    <p:sldId id="296" r:id="rId4"/>
    <p:sldId id="297" r:id="rId5"/>
    <p:sldId id="298" r:id="rId6"/>
    <p:sldId id="299" r:id="rId7"/>
    <p:sldId id="300" r:id="rId8"/>
    <p:sldId id="301" r:id="rId9"/>
    <p:sldId id="343" r:id="rId10"/>
    <p:sldId id="303" r:id="rId11"/>
    <p:sldId id="305" r:id="rId12"/>
    <p:sldId id="306" r:id="rId13"/>
    <p:sldId id="323" r:id="rId14"/>
    <p:sldId id="324" r:id="rId15"/>
    <p:sldId id="325" r:id="rId16"/>
    <p:sldId id="326" r:id="rId17"/>
    <p:sldId id="344" r:id="rId18"/>
    <p:sldId id="307" r:id="rId19"/>
    <p:sldId id="327" r:id="rId20"/>
    <p:sldId id="328" r:id="rId21"/>
    <p:sldId id="308" r:id="rId22"/>
    <p:sldId id="309" r:id="rId23"/>
    <p:sldId id="329" r:id="rId24"/>
    <p:sldId id="330" r:id="rId25"/>
    <p:sldId id="345" r:id="rId26"/>
    <p:sldId id="346" r:id="rId27"/>
    <p:sldId id="310" r:id="rId28"/>
    <p:sldId id="311" r:id="rId29"/>
    <p:sldId id="331" r:id="rId30"/>
    <p:sldId id="332" r:id="rId31"/>
    <p:sldId id="333" r:id="rId32"/>
    <p:sldId id="353" r:id="rId33"/>
    <p:sldId id="335" r:id="rId34"/>
    <p:sldId id="347" r:id="rId35"/>
    <p:sldId id="348" r:id="rId36"/>
    <p:sldId id="349" r:id="rId37"/>
    <p:sldId id="337" r:id="rId38"/>
    <p:sldId id="350" r:id="rId39"/>
    <p:sldId id="354" r:id="rId40"/>
    <p:sldId id="341" r:id="rId41"/>
    <p:sldId id="342" r:id="rId42"/>
    <p:sldId id="334" r:id="rId43"/>
    <p:sldId id="315" r:id="rId44"/>
    <p:sldId id="339" r:id="rId45"/>
    <p:sldId id="316" r:id="rId46"/>
    <p:sldId id="317" r:id="rId47"/>
    <p:sldId id="351" r:id="rId48"/>
    <p:sldId id="318" r:id="rId49"/>
    <p:sldId id="355" r:id="rId50"/>
    <p:sldId id="352" r:id="rId51"/>
    <p:sldId id="320" r:id="rId52"/>
    <p:sldId id="321" r:id="rId53"/>
    <p:sldId id="322" r:id="rId54"/>
    <p:sldId id="260" r:id="rId55"/>
    <p:sldId id="263" r:id="rId56"/>
    <p:sldId id="262" r:id="rId57"/>
    <p:sldId id="264" r:id="rId58"/>
    <p:sldId id="265" r:id="rId59"/>
    <p:sldId id="266" r:id="rId60"/>
    <p:sldId id="267" r:id="rId61"/>
    <p:sldId id="268" r:id="rId62"/>
    <p:sldId id="269" r:id="rId63"/>
    <p:sldId id="270" r:id="rId64"/>
    <p:sldId id="271" r:id="rId65"/>
    <p:sldId id="272" r:id="rId66"/>
    <p:sldId id="273" r:id="rId67"/>
    <p:sldId id="274" r:id="rId68"/>
    <p:sldId id="275" r:id="rId69"/>
    <p:sldId id="276" r:id="rId70"/>
    <p:sldId id="277" r:id="rId71"/>
    <p:sldId id="278" r:id="rId72"/>
    <p:sldId id="279" r:id="rId73"/>
    <p:sldId id="280" r:id="rId74"/>
    <p:sldId id="281" r:id="rId75"/>
    <p:sldId id="282" r:id="rId76"/>
    <p:sldId id="283" r:id="rId77"/>
    <p:sldId id="284" r:id="rId78"/>
    <p:sldId id="285" r:id="rId79"/>
    <p:sldId id="286" r:id="rId80"/>
    <p:sldId id="287" r:id="rId81"/>
    <p:sldId id="289" r:id="rId82"/>
    <p:sldId id="288" r:id="rId83"/>
    <p:sldId id="290" r:id="rId84"/>
    <p:sldId id="291" r:id="rId85"/>
    <p:sldId id="292" r:id="rId86"/>
    <p:sldId id="293" r:id="rId87"/>
    <p:sldId id="356" r:id="rId88"/>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E04ECC0-215C-4C3C-94E9-E8FF31D00ABB}">
          <p14:sldIdLst>
            <p14:sldId id="256"/>
            <p14:sldId id="294"/>
            <p14:sldId id="296"/>
            <p14:sldId id="297"/>
            <p14:sldId id="298"/>
            <p14:sldId id="299"/>
            <p14:sldId id="300"/>
            <p14:sldId id="301"/>
            <p14:sldId id="343"/>
            <p14:sldId id="303"/>
            <p14:sldId id="305"/>
            <p14:sldId id="306"/>
            <p14:sldId id="323"/>
            <p14:sldId id="324"/>
            <p14:sldId id="325"/>
            <p14:sldId id="326"/>
            <p14:sldId id="344"/>
            <p14:sldId id="307"/>
            <p14:sldId id="327"/>
            <p14:sldId id="328"/>
            <p14:sldId id="308"/>
            <p14:sldId id="309"/>
            <p14:sldId id="329"/>
            <p14:sldId id="330"/>
            <p14:sldId id="345"/>
            <p14:sldId id="346"/>
            <p14:sldId id="310"/>
            <p14:sldId id="311"/>
            <p14:sldId id="331"/>
            <p14:sldId id="332"/>
            <p14:sldId id="333"/>
            <p14:sldId id="353"/>
            <p14:sldId id="335"/>
            <p14:sldId id="347"/>
            <p14:sldId id="348"/>
            <p14:sldId id="349"/>
            <p14:sldId id="337"/>
            <p14:sldId id="350"/>
            <p14:sldId id="354"/>
            <p14:sldId id="341"/>
            <p14:sldId id="342"/>
            <p14:sldId id="334"/>
            <p14:sldId id="315"/>
            <p14:sldId id="339"/>
            <p14:sldId id="316"/>
            <p14:sldId id="317"/>
            <p14:sldId id="351"/>
            <p14:sldId id="318"/>
            <p14:sldId id="355"/>
            <p14:sldId id="352"/>
            <p14:sldId id="320"/>
            <p14:sldId id="321"/>
            <p14:sldId id="322"/>
          </p14:sldIdLst>
        </p14:section>
        <p14:section name="Buku Ian Dey" id="{FA7FBB4A-F731-4A5F-B22E-25595ACBAAD2}">
          <p14:sldIdLst>
            <p14:sldId id="260"/>
            <p14:sldId id="263"/>
            <p14:sldId id="262"/>
            <p14:sldId id="264"/>
            <p14:sldId id="265"/>
            <p14:sldId id="266"/>
            <p14:sldId id="267"/>
            <p14:sldId id="268"/>
            <p14:sldId id="269"/>
            <p14:sldId id="270"/>
            <p14:sldId id="271"/>
            <p14:sldId id="272"/>
            <p14:sldId id="273"/>
            <p14:sldId id="274"/>
            <p14:sldId id="275"/>
            <p14:sldId id="276"/>
            <p14:sldId id="277"/>
            <p14:sldId id="278"/>
            <p14:sldId id="279"/>
          </p14:sldIdLst>
        </p14:section>
        <p14:section name="Buku Miles" id="{55BD1518-83AE-43E3-82ED-11FE2B3DA3E4}">
          <p14:sldIdLst>
            <p14:sldId id="280"/>
            <p14:sldId id="281"/>
            <p14:sldId id="282"/>
            <p14:sldId id="283"/>
            <p14:sldId id="284"/>
            <p14:sldId id="285"/>
            <p14:sldId id="286"/>
            <p14:sldId id="287"/>
            <p14:sldId id="289"/>
            <p14:sldId id="288"/>
            <p14:sldId id="290"/>
            <p14:sldId id="291"/>
            <p14:sldId id="292"/>
            <p14:sldId id="293"/>
            <p14:sldId id="3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59" autoAdjust="0"/>
    <p:restoredTop sz="76481" autoAdjust="0"/>
  </p:normalViewPr>
  <p:slideViewPr>
    <p:cSldViewPr snapToGrid="0">
      <p:cViewPr varScale="1">
        <p:scale>
          <a:sx n="53" d="100"/>
          <a:sy n="53" d="100"/>
        </p:scale>
        <p:origin x="14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8102F8-9A7B-46A8-86B6-D2AD98CA8DB5}" type="doc">
      <dgm:prSet loTypeId="urn:microsoft.com/office/officeart/2005/8/layout/vProcess5" loCatId="process" qsTypeId="urn:microsoft.com/office/officeart/2009/2/quickstyle/3d8" qsCatId="3D" csTypeId="urn:microsoft.com/office/officeart/2005/8/colors/accent1_2" csCatId="accent1" phldr="1"/>
      <dgm:spPr/>
      <dgm:t>
        <a:bodyPr/>
        <a:lstStyle/>
        <a:p>
          <a:endParaRPr lang="en-GB"/>
        </a:p>
      </dgm:t>
    </dgm:pt>
    <dgm:pt modelId="{3FA8D5E2-94A4-40B7-8A05-BE05CB45E92D}">
      <dgm:prSet phldrT="[Text]" custT="1"/>
      <dgm:spPr/>
      <dgm:t>
        <a:bodyPr/>
        <a:lstStyle/>
        <a:p>
          <a:r>
            <a:rPr lang="en-GB" sz="3600" dirty="0" err="1" smtClean="0">
              <a:latin typeface="Tw Cen MT" panose="020B0602020104020603" pitchFamily="34" charset="0"/>
            </a:rPr>
            <a:t>Pengumpulan</a:t>
          </a:r>
          <a:r>
            <a:rPr lang="en-GB" sz="3600" dirty="0" smtClean="0">
              <a:latin typeface="Tw Cen MT" panose="020B0602020104020603" pitchFamily="34" charset="0"/>
            </a:rPr>
            <a:t> Data</a:t>
          </a:r>
          <a:endParaRPr lang="en-GB" sz="3600" dirty="0">
            <a:latin typeface="Tw Cen MT" panose="020B0602020104020603" pitchFamily="34" charset="0"/>
          </a:endParaRPr>
        </a:p>
      </dgm:t>
    </dgm:pt>
    <dgm:pt modelId="{6DB65BEE-BDF4-477F-BEE2-37E7C3BBA5B3}" type="parTrans" cxnId="{B74EBAB9-652E-4813-A271-298518519BBE}">
      <dgm:prSet/>
      <dgm:spPr/>
      <dgm:t>
        <a:bodyPr/>
        <a:lstStyle/>
        <a:p>
          <a:endParaRPr lang="en-GB"/>
        </a:p>
      </dgm:t>
    </dgm:pt>
    <dgm:pt modelId="{541816D0-61DD-450A-80C7-3AA0CF70DDC4}" type="sibTrans" cxnId="{B74EBAB9-652E-4813-A271-298518519BBE}">
      <dgm:prSet/>
      <dgm:spPr/>
      <dgm:t>
        <a:bodyPr/>
        <a:lstStyle/>
        <a:p>
          <a:endParaRPr lang="en-GB"/>
        </a:p>
      </dgm:t>
    </dgm:pt>
    <dgm:pt modelId="{66F5766F-41C6-4DE4-8581-F057D7051741}">
      <dgm:prSet phldrT="[Text]" custT="1"/>
      <dgm:spPr/>
      <dgm:t>
        <a:bodyPr/>
        <a:lstStyle/>
        <a:p>
          <a:r>
            <a:rPr lang="en-GB" sz="3600" dirty="0" err="1" smtClean="0"/>
            <a:t>Pengelolaan</a:t>
          </a:r>
          <a:r>
            <a:rPr lang="en-GB" sz="3600" dirty="0" smtClean="0"/>
            <a:t> Data</a:t>
          </a:r>
          <a:endParaRPr lang="en-GB" sz="3600" dirty="0"/>
        </a:p>
      </dgm:t>
    </dgm:pt>
    <dgm:pt modelId="{B60E8417-3939-4E95-93E4-154D0F7BC2FC}" type="parTrans" cxnId="{A5EA6E5C-8406-4777-ACC5-595E7A3F11B6}">
      <dgm:prSet/>
      <dgm:spPr/>
      <dgm:t>
        <a:bodyPr/>
        <a:lstStyle/>
        <a:p>
          <a:endParaRPr lang="en-GB"/>
        </a:p>
      </dgm:t>
    </dgm:pt>
    <dgm:pt modelId="{05D3CE06-96DD-424C-A7DF-BAF1D9F027C1}" type="sibTrans" cxnId="{A5EA6E5C-8406-4777-ACC5-595E7A3F11B6}">
      <dgm:prSet/>
      <dgm:spPr/>
      <dgm:t>
        <a:bodyPr/>
        <a:lstStyle/>
        <a:p>
          <a:endParaRPr lang="en-GB"/>
        </a:p>
      </dgm:t>
    </dgm:pt>
    <dgm:pt modelId="{C1F80679-7A7E-4633-9D1D-CA79EABDAB33}" type="pres">
      <dgm:prSet presAssocID="{3F8102F8-9A7B-46A8-86B6-D2AD98CA8DB5}" presName="outerComposite" presStyleCnt="0">
        <dgm:presLayoutVars>
          <dgm:chMax val="5"/>
          <dgm:dir/>
          <dgm:resizeHandles val="exact"/>
        </dgm:presLayoutVars>
      </dgm:prSet>
      <dgm:spPr/>
      <dgm:t>
        <a:bodyPr/>
        <a:lstStyle/>
        <a:p>
          <a:endParaRPr lang="id-ID"/>
        </a:p>
      </dgm:t>
    </dgm:pt>
    <dgm:pt modelId="{DFFFCB80-0985-43FA-A270-EB8CE939F682}" type="pres">
      <dgm:prSet presAssocID="{3F8102F8-9A7B-46A8-86B6-D2AD98CA8DB5}" presName="dummyMaxCanvas" presStyleCnt="0">
        <dgm:presLayoutVars/>
      </dgm:prSet>
      <dgm:spPr/>
    </dgm:pt>
    <dgm:pt modelId="{FA7F5094-CCED-44E4-9BB7-90E415FCEF93}" type="pres">
      <dgm:prSet presAssocID="{3F8102F8-9A7B-46A8-86B6-D2AD98CA8DB5}" presName="TwoNodes_1" presStyleLbl="node1" presStyleIdx="0" presStyleCnt="2">
        <dgm:presLayoutVars>
          <dgm:bulletEnabled val="1"/>
        </dgm:presLayoutVars>
      </dgm:prSet>
      <dgm:spPr/>
      <dgm:t>
        <a:bodyPr/>
        <a:lstStyle/>
        <a:p>
          <a:endParaRPr lang="id-ID"/>
        </a:p>
      </dgm:t>
    </dgm:pt>
    <dgm:pt modelId="{326661A9-089A-4257-9B8C-31D95C6A9E8C}" type="pres">
      <dgm:prSet presAssocID="{3F8102F8-9A7B-46A8-86B6-D2AD98CA8DB5}" presName="TwoNodes_2" presStyleLbl="node1" presStyleIdx="1" presStyleCnt="2">
        <dgm:presLayoutVars>
          <dgm:bulletEnabled val="1"/>
        </dgm:presLayoutVars>
      </dgm:prSet>
      <dgm:spPr/>
      <dgm:t>
        <a:bodyPr/>
        <a:lstStyle/>
        <a:p>
          <a:endParaRPr lang="id-ID"/>
        </a:p>
      </dgm:t>
    </dgm:pt>
    <dgm:pt modelId="{D3764DA1-5B45-4E47-9D44-1208B1F0FC31}" type="pres">
      <dgm:prSet presAssocID="{3F8102F8-9A7B-46A8-86B6-D2AD98CA8DB5}" presName="TwoConn_1-2" presStyleLbl="fgAccFollowNode1" presStyleIdx="0" presStyleCnt="1">
        <dgm:presLayoutVars>
          <dgm:bulletEnabled val="1"/>
        </dgm:presLayoutVars>
      </dgm:prSet>
      <dgm:spPr/>
      <dgm:t>
        <a:bodyPr/>
        <a:lstStyle/>
        <a:p>
          <a:endParaRPr lang="id-ID"/>
        </a:p>
      </dgm:t>
    </dgm:pt>
    <dgm:pt modelId="{C8FDF531-3FBC-476A-B58B-8B8831028A13}" type="pres">
      <dgm:prSet presAssocID="{3F8102F8-9A7B-46A8-86B6-D2AD98CA8DB5}" presName="TwoNodes_1_text" presStyleLbl="node1" presStyleIdx="1" presStyleCnt="2">
        <dgm:presLayoutVars>
          <dgm:bulletEnabled val="1"/>
        </dgm:presLayoutVars>
      </dgm:prSet>
      <dgm:spPr/>
      <dgm:t>
        <a:bodyPr/>
        <a:lstStyle/>
        <a:p>
          <a:endParaRPr lang="id-ID"/>
        </a:p>
      </dgm:t>
    </dgm:pt>
    <dgm:pt modelId="{88FAA701-15E9-46F9-A8BB-181B9D0856FE}" type="pres">
      <dgm:prSet presAssocID="{3F8102F8-9A7B-46A8-86B6-D2AD98CA8DB5}" presName="TwoNodes_2_text" presStyleLbl="node1" presStyleIdx="1" presStyleCnt="2">
        <dgm:presLayoutVars>
          <dgm:bulletEnabled val="1"/>
        </dgm:presLayoutVars>
      </dgm:prSet>
      <dgm:spPr/>
      <dgm:t>
        <a:bodyPr/>
        <a:lstStyle/>
        <a:p>
          <a:endParaRPr lang="id-ID"/>
        </a:p>
      </dgm:t>
    </dgm:pt>
  </dgm:ptLst>
  <dgm:cxnLst>
    <dgm:cxn modelId="{E795DD29-F2D2-43A1-8642-7A70867CB991}" type="presOf" srcId="{541816D0-61DD-450A-80C7-3AA0CF70DDC4}" destId="{D3764DA1-5B45-4E47-9D44-1208B1F0FC31}" srcOrd="0" destOrd="0" presId="urn:microsoft.com/office/officeart/2005/8/layout/vProcess5"/>
    <dgm:cxn modelId="{1F78DDF4-FED4-4AF1-A77B-353DE65D50D3}" type="presOf" srcId="{3F8102F8-9A7B-46A8-86B6-D2AD98CA8DB5}" destId="{C1F80679-7A7E-4633-9D1D-CA79EABDAB33}" srcOrd="0" destOrd="0" presId="urn:microsoft.com/office/officeart/2005/8/layout/vProcess5"/>
    <dgm:cxn modelId="{BE2A4727-D418-42C8-9318-BECDE07C6280}" type="presOf" srcId="{66F5766F-41C6-4DE4-8581-F057D7051741}" destId="{326661A9-089A-4257-9B8C-31D95C6A9E8C}" srcOrd="0" destOrd="0" presId="urn:microsoft.com/office/officeart/2005/8/layout/vProcess5"/>
    <dgm:cxn modelId="{D6F59BDA-6C4F-4A2B-8517-699B081C63AF}" type="presOf" srcId="{66F5766F-41C6-4DE4-8581-F057D7051741}" destId="{88FAA701-15E9-46F9-A8BB-181B9D0856FE}" srcOrd="1" destOrd="0" presId="urn:microsoft.com/office/officeart/2005/8/layout/vProcess5"/>
    <dgm:cxn modelId="{53DF6397-9D4F-4AD1-A4E2-E44845E54968}" type="presOf" srcId="{3FA8D5E2-94A4-40B7-8A05-BE05CB45E92D}" destId="{FA7F5094-CCED-44E4-9BB7-90E415FCEF93}" srcOrd="0" destOrd="0" presId="urn:microsoft.com/office/officeart/2005/8/layout/vProcess5"/>
    <dgm:cxn modelId="{A5EA6E5C-8406-4777-ACC5-595E7A3F11B6}" srcId="{3F8102F8-9A7B-46A8-86B6-D2AD98CA8DB5}" destId="{66F5766F-41C6-4DE4-8581-F057D7051741}" srcOrd="1" destOrd="0" parTransId="{B60E8417-3939-4E95-93E4-154D0F7BC2FC}" sibTransId="{05D3CE06-96DD-424C-A7DF-BAF1D9F027C1}"/>
    <dgm:cxn modelId="{B74EBAB9-652E-4813-A271-298518519BBE}" srcId="{3F8102F8-9A7B-46A8-86B6-D2AD98CA8DB5}" destId="{3FA8D5E2-94A4-40B7-8A05-BE05CB45E92D}" srcOrd="0" destOrd="0" parTransId="{6DB65BEE-BDF4-477F-BEE2-37E7C3BBA5B3}" sibTransId="{541816D0-61DD-450A-80C7-3AA0CF70DDC4}"/>
    <dgm:cxn modelId="{9A705346-9883-4B2C-8955-32B6D28BF212}" type="presOf" srcId="{3FA8D5E2-94A4-40B7-8A05-BE05CB45E92D}" destId="{C8FDF531-3FBC-476A-B58B-8B8831028A13}" srcOrd="1" destOrd="0" presId="urn:microsoft.com/office/officeart/2005/8/layout/vProcess5"/>
    <dgm:cxn modelId="{7481F97C-5055-465E-978C-AA8374EEA7F1}" type="presParOf" srcId="{C1F80679-7A7E-4633-9D1D-CA79EABDAB33}" destId="{DFFFCB80-0985-43FA-A270-EB8CE939F682}" srcOrd="0" destOrd="0" presId="urn:microsoft.com/office/officeart/2005/8/layout/vProcess5"/>
    <dgm:cxn modelId="{2CEB9E96-B744-43CF-9ADE-F6B39BC3E5C0}" type="presParOf" srcId="{C1F80679-7A7E-4633-9D1D-CA79EABDAB33}" destId="{FA7F5094-CCED-44E4-9BB7-90E415FCEF93}" srcOrd="1" destOrd="0" presId="urn:microsoft.com/office/officeart/2005/8/layout/vProcess5"/>
    <dgm:cxn modelId="{E90186AA-C089-4682-B8D7-56701E151A07}" type="presParOf" srcId="{C1F80679-7A7E-4633-9D1D-CA79EABDAB33}" destId="{326661A9-089A-4257-9B8C-31D95C6A9E8C}" srcOrd="2" destOrd="0" presId="urn:microsoft.com/office/officeart/2005/8/layout/vProcess5"/>
    <dgm:cxn modelId="{E2D34356-CC00-4D79-91A6-EFB64427CBA8}" type="presParOf" srcId="{C1F80679-7A7E-4633-9D1D-CA79EABDAB33}" destId="{D3764DA1-5B45-4E47-9D44-1208B1F0FC31}" srcOrd="3" destOrd="0" presId="urn:microsoft.com/office/officeart/2005/8/layout/vProcess5"/>
    <dgm:cxn modelId="{C9E9F544-E4D1-4622-A6C6-512B1FDCDED0}" type="presParOf" srcId="{C1F80679-7A7E-4633-9D1D-CA79EABDAB33}" destId="{C8FDF531-3FBC-476A-B58B-8B8831028A13}" srcOrd="4" destOrd="0" presId="urn:microsoft.com/office/officeart/2005/8/layout/vProcess5"/>
    <dgm:cxn modelId="{3F365A14-1DA2-4966-8C4B-5772DD0819ED}" type="presParOf" srcId="{C1F80679-7A7E-4633-9D1D-CA79EABDAB33}" destId="{88FAA701-15E9-46F9-A8BB-181B9D0856FE}"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CD9F6DF-A0D8-468B-B534-67056940FC93}" type="doc">
      <dgm:prSet loTypeId="urn:microsoft.com/office/officeart/2005/8/layout/cycle6" loCatId="cycle" qsTypeId="urn:microsoft.com/office/officeart/2005/8/quickstyle/3d1" qsCatId="3D" csTypeId="urn:microsoft.com/office/officeart/2005/8/colors/colorful1" csCatId="colorful" phldr="1"/>
      <dgm:spPr/>
      <dgm:t>
        <a:bodyPr/>
        <a:lstStyle/>
        <a:p>
          <a:endParaRPr lang="id-ID"/>
        </a:p>
      </dgm:t>
    </dgm:pt>
    <dgm:pt modelId="{5BA9CBD9-3452-4ED9-930C-BB44CF5B7142}">
      <dgm:prSet phldrT="[Text]" custT="1"/>
      <dgm:spPr/>
      <dgm:t>
        <a:bodyPr/>
        <a:lstStyle/>
        <a:p>
          <a:r>
            <a:rPr lang="en-US" sz="1800" b="1" dirty="0" err="1" smtClean="0"/>
            <a:t>Membina</a:t>
          </a:r>
          <a:r>
            <a:rPr lang="en-US" sz="1800" b="1" dirty="0" smtClean="0"/>
            <a:t> </a:t>
          </a:r>
          <a:r>
            <a:rPr lang="en-US" sz="1800" b="1" dirty="0" err="1" smtClean="0"/>
            <a:t>hubungan</a:t>
          </a:r>
          <a:r>
            <a:rPr lang="en-US" sz="1800" b="1" dirty="0" smtClean="0"/>
            <a:t> </a:t>
          </a:r>
          <a:r>
            <a:rPr lang="en-US" sz="1800" b="1" dirty="0" err="1" smtClean="0"/>
            <a:t>baik</a:t>
          </a:r>
          <a:endParaRPr lang="id-ID" sz="1800" dirty="0"/>
        </a:p>
      </dgm:t>
    </dgm:pt>
    <dgm:pt modelId="{D9B029AB-5E75-4E94-8D5C-F8A729DA6A01}" type="parTrans" cxnId="{10AAD319-C1EE-42E6-B45B-0C28F20229AC}">
      <dgm:prSet/>
      <dgm:spPr/>
      <dgm:t>
        <a:bodyPr/>
        <a:lstStyle/>
        <a:p>
          <a:endParaRPr lang="id-ID" sz="1800"/>
        </a:p>
      </dgm:t>
    </dgm:pt>
    <dgm:pt modelId="{BD199DD5-3CB5-444F-BDC4-0E6E2B68A316}" type="sibTrans" cxnId="{10AAD319-C1EE-42E6-B45B-0C28F20229AC}">
      <dgm:prSet/>
      <dgm:spPr/>
      <dgm:t>
        <a:bodyPr/>
        <a:lstStyle/>
        <a:p>
          <a:endParaRPr lang="id-ID" sz="1800"/>
        </a:p>
      </dgm:t>
    </dgm:pt>
    <dgm:pt modelId="{5CC7D67C-F3C6-4636-9320-CA0F40F1154D}">
      <dgm:prSet phldrT="[Text]" custT="1"/>
      <dgm:spPr/>
      <dgm:t>
        <a:bodyPr/>
        <a:lstStyle/>
        <a:p>
          <a:r>
            <a:rPr lang="en-US" sz="1800" b="1" dirty="0" err="1" smtClean="0"/>
            <a:t>Tidak</a:t>
          </a:r>
          <a:r>
            <a:rPr lang="en-US" sz="1800" b="1" dirty="0" smtClean="0"/>
            <a:t> </a:t>
          </a:r>
          <a:r>
            <a:rPr lang="en-US" sz="1800" b="1" dirty="0" err="1" smtClean="0"/>
            <a:t>tergesa-gesa</a:t>
          </a:r>
          <a:endParaRPr lang="id-ID" sz="1800" dirty="0"/>
        </a:p>
      </dgm:t>
    </dgm:pt>
    <dgm:pt modelId="{E51565C5-8DA8-48AC-87C1-6AC87F46CFAE}" type="parTrans" cxnId="{D42784FF-AF20-4B4B-A9BC-D61B845A5997}">
      <dgm:prSet/>
      <dgm:spPr/>
      <dgm:t>
        <a:bodyPr/>
        <a:lstStyle/>
        <a:p>
          <a:endParaRPr lang="id-ID" sz="1800"/>
        </a:p>
      </dgm:t>
    </dgm:pt>
    <dgm:pt modelId="{D4D66C61-74C7-48D2-B1DA-50B1C7F321B4}" type="sibTrans" cxnId="{D42784FF-AF20-4B4B-A9BC-D61B845A5997}">
      <dgm:prSet/>
      <dgm:spPr/>
      <dgm:t>
        <a:bodyPr/>
        <a:lstStyle/>
        <a:p>
          <a:endParaRPr lang="id-ID" sz="1800"/>
        </a:p>
      </dgm:t>
    </dgm:pt>
    <dgm:pt modelId="{B918D4CB-6A85-422C-872F-3EFDA95363D7}">
      <dgm:prSet phldrT="[Text]" custT="1"/>
      <dgm:spPr/>
      <dgm:t>
        <a:bodyPr/>
        <a:lstStyle/>
        <a:p>
          <a:r>
            <a:rPr lang="en-US" sz="1800" b="1" dirty="0" err="1" smtClean="0"/>
            <a:t>Mengontrol</a:t>
          </a:r>
          <a:r>
            <a:rPr lang="en-US" sz="1800" b="1" dirty="0" smtClean="0"/>
            <a:t> nada &amp; </a:t>
          </a:r>
          <a:r>
            <a:rPr lang="en-US" sz="1800" b="1" dirty="0" err="1" smtClean="0"/>
            <a:t>irama</a:t>
          </a:r>
          <a:r>
            <a:rPr lang="en-US" sz="1800" b="1" dirty="0" smtClean="0"/>
            <a:t> </a:t>
          </a:r>
          <a:r>
            <a:rPr lang="en-US" sz="1800" b="1" dirty="0" err="1" smtClean="0"/>
            <a:t>suara</a:t>
          </a:r>
          <a:endParaRPr lang="id-ID" sz="1800" dirty="0"/>
        </a:p>
      </dgm:t>
    </dgm:pt>
    <dgm:pt modelId="{D586B808-4B52-4D9D-8ADF-847A72DFA33C}" type="parTrans" cxnId="{6AB88E7D-1EFB-4B5A-8E56-436A76D71B88}">
      <dgm:prSet/>
      <dgm:spPr/>
      <dgm:t>
        <a:bodyPr/>
        <a:lstStyle/>
        <a:p>
          <a:endParaRPr lang="id-ID" sz="1800"/>
        </a:p>
      </dgm:t>
    </dgm:pt>
    <dgm:pt modelId="{5D5DBA0D-411F-44C7-B4F2-1E30751A9FF7}" type="sibTrans" cxnId="{6AB88E7D-1EFB-4B5A-8E56-436A76D71B88}">
      <dgm:prSet/>
      <dgm:spPr/>
      <dgm:t>
        <a:bodyPr/>
        <a:lstStyle/>
        <a:p>
          <a:endParaRPr lang="id-ID" sz="1800"/>
        </a:p>
      </dgm:t>
    </dgm:pt>
    <dgm:pt modelId="{940D814F-0EEB-4087-9D0C-BA8BFECF4952}">
      <dgm:prSet phldrT="[Text]" custT="1"/>
      <dgm:spPr/>
      <dgm:t>
        <a:bodyPr/>
        <a:lstStyle/>
        <a:p>
          <a:r>
            <a:rPr lang="en-US" sz="1800" b="1" dirty="0" smtClean="0"/>
            <a:t>Gaya </a:t>
          </a:r>
          <a:r>
            <a:rPr lang="en-US" sz="1800" b="1" dirty="0" err="1" smtClean="0"/>
            <a:t>bertanya</a:t>
          </a:r>
          <a:r>
            <a:rPr lang="en-US" sz="1800" b="1" dirty="0" smtClean="0"/>
            <a:t> yang </a:t>
          </a:r>
          <a:r>
            <a:rPr lang="en-US" sz="1800" b="1" dirty="0" err="1" smtClean="0"/>
            <a:t>netral</a:t>
          </a:r>
          <a:endParaRPr lang="id-ID" sz="1800" dirty="0"/>
        </a:p>
      </dgm:t>
    </dgm:pt>
    <dgm:pt modelId="{F673ABC0-ED99-4491-B1E4-855CD2CACADD}" type="parTrans" cxnId="{4D373D95-A102-4DFC-91B1-C0344243517E}">
      <dgm:prSet/>
      <dgm:spPr/>
      <dgm:t>
        <a:bodyPr/>
        <a:lstStyle/>
        <a:p>
          <a:endParaRPr lang="id-ID" sz="1800"/>
        </a:p>
      </dgm:t>
    </dgm:pt>
    <dgm:pt modelId="{E2C9D8E2-3435-4D62-9EBF-92E3CA684D48}" type="sibTrans" cxnId="{4D373D95-A102-4DFC-91B1-C0344243517E}">
      <dgm:prSet/>
      <dgm:spPr/>
      <dgm:t>
        <a:bodyPr/>
        <a:lstStyle/>
        <a:p>
          <a:endParaRPr lang="id-ID" sz="1800"/>
        </a:p>
      </dgm:t>
    </dgm:pt>
    <dgm:pt modelId="{7EE4008E-9EF8-4CBB-9A6F-3E844DEA541D}">
      <dgm:prSet phldrT="[Text]" custT="1"/>
      <dgm:spPr/>
      <dgm:t>
        <a:bodyPr/>
        <a:lstStyle/>
        <a:p>
          <a:r>
            <a:rPr lang="en-US" sz="1800" b="1" dirty="0" smtClean="0"/>
            <a:t>Probing </a:t>
          </a:r>
          <a:r>
            <a:rPr lang="en-US" sz="1800" b="1" dirty="0" err="1" smtClean="0"/>
            <a:t>bila</a:t>
          </a:r>
          <a:r>
            <a:rPr lang="en-US" sz="1800" b="1" dirty="0" smtClean="0"/>
            <a:t> </a:t>
          </a:r>
          <a:r>
            <a:rPr lang="en-US" sz="1800" b="1" dirty="0" err="1" smtClean="0"/>
            <a:t>jawaban</a:t>
          </a:r>
          <a:r>
            <a:rPr lang="en-US" sz="1800" b="1" dirty="0" smtClean="0"/>
            <a:t> </a:t>
          </a:r>
          <a:r>
            <a:rPr lang="en-US" sz="1800" b="1" dirty="0" err="1" smtClean="0"/>
            <a:t>responden</a:t>
          </a:r>
          <a:r>
            <a:rPr lang="en-US" sz="1800" b="1" dirty="0" smtClean="0"/>
            <a:t> </a:t>
          </a:r>
          <a:r>
            <a:rPr lang="en-US" sz="1800" b="1" dirty="0" err="1" smtClean="0"/>
            <a:t>kurang</a:t>
          </a:r>
          <a:r>
            <a:rPr lang="en-US" sz="1800" b="1" dirty="0" smtClean="0"/>
            <a:t>/</a:t>
          </a:r>
          <a:r>
            <a:rPr lang="en-US" sz="1800" b="1" dirty="0" err="1" smtClean="0"/>
            <a:t>tidak</a:t>
          </a:r>
          <a:r>
            <a:rPr lang="en-US" sz="1800" b="1" dirty="0" smtClean="0"/>
            <a:t> </a:t>
          </a:r>
          <a:r>
            <a:rPr lang="en-US" sz="1800" b="1" dirty="0" err="1" smtClean="0"/>
            <a:t>jelas</a:t>
          </a:r>
          <a:endParaRPr lang="id-ID" sz="1800" dirty="0"/>
        </a:p>
      </dgm:t>
    </dgm:pt>
    <dgm:pt modelId="{E787AD46-1DD7-4211-87B5-0E4DCFFA3246}" type="parTrans" cxnId="{00FA620E-A623-4CAD-AC94-90D2BE9955AA}">
      <dgm:prSet/>
      <dgm:spPr/>
      <dgm:t>
        <a:bodyPr/>
        <a:lstStyle/>
        <a:p>
          <a:endParaRPr lang="id-ID" sz="1800"/>
        </a:p>
      </dgm:t>
    </dgm:pt>
    <dgm:pt modelId="{ECC2832E-B2FA-4440-9498-AD26EE021471}" type="sibTrans" cxnId="{00FA620E-A623-4CAD-AC94-90D2BE9955AA}">
      <dgm:prSet/>
      <dgm:spPr/>
      <dgm:t>
        <a:bodyPr/>
        <a:lstStyle/>
        <a:p>
          <a:endParaRPr lang="id-ID" sz="1800"/>
        </a:p>
      </dgm:t>
    </dgm:pt>
    <dgm:pt modelId="{0B0F7ED6-624F-47B7-B4B7-2E2257E4FE33}">
      <dgm:prSet phldrT="[Text]" custT="1"/>
      <dgm:spPr/>
      <dgm:t>
        <a:bodyPr/>
        <a:lstStyle/>
        <a:p>
          <a:r>
            <a:rPr lang="en-US" sz="1800" b="1" dirty="0" err="1" smtClean="0"/>
            <a:t>Wawancara</a:t>
          </a:r>
          <a:r>
            <a:rPr lang="en-US" sz="1800" b="1" dirty="0" smtClean="0"/>
            <a:t> </a:t>
          </a:r>
          <a:r>
            <a:rPr lang="en-US" sz="1800" b="1" dirty="0" err="1" smtClean="0"/>
            <a:t>tidak</a:t>
          </a:r>
          <a:r>
            <a:rPr lang="en-US" sz="1800" b="1" dirty="0" smtClean="0"/>
            <a:t> </a:t>
          </a:r>
          <a:r>
            <a:rPr lang="en-US" sz="1800" b="1" dirty="0" err="1" smtClean="0"/>
            <a:t>lebih</a:t>
          </a:r>
          <a:r>
            <a:rPr lang="en-US" sz="1800" b="1" dirty="0" smtClean="0"/>
            <a:t> </a:t>
          </a:r>
          <a:r>
            <a:rPr lang="en-US" sz="1800" b="1" dirty="0" err="1" smtClean="0"/>
            <a:t>dari</a:t>
          </a:r>
          <a:r>
            <a:rPr lang="en-US" sz="1800" b="1" dirty="0" smtClean="0"/>
            <a:t> 2 jam </a:t>
          </a:r>
          <a:endParaRPr lang="id-ID" sz="1800" dirty="0"/>
        </a:p>
      </dgm:t>
    </dgm:pt>
    <dgm:pt modelId="{B08785A3-78C6-4C62-9F75-40C3CB8B2D75}" type="parTrans" cxnId="{853165B8-6105-42E3-AE93-AED31FE8CF88}">
      <dgm:prSet/>
      <dgm:spPr/>
      <dgm:t>
        <a:bodyPr/>
        <a:lstStyle/>
        <a:p>
          <a:endParaRPr lang="id-ID" sz="1800"/>
        </a:p>
      </dgm:t>
    </dgm:pt>
    <dgm:pt modelId="{1C6DC1D8-AECB-47DF-B8D6-DADE7FCA149F}" type="sibTrans" cxnId="{853165B8-6105-42E3-AE93-AED31FE8CF88}">
      <dgm:prSet/>
      <dgm:spPr/>
      <dgm:t>
        <a:bodyPr/>
        <a:lstStyle/>
        <a:p>
          <a:endParaRPr lang="id-ID" sz="1800"/>
        </a:p>
      </dgm:t>
    </dgm:pt>
    <dgm:pt modelId="{142B81A4-C53A-4BA0-AD67-0059A522C4C5}">
      <dgm:prSet phldrT="[Text]" custT="1"/>
      <dgm:spPr/>
      <dgm:t>
        <a:bodyPr/>
        <a:lstStyle/>
        <a:p>
          <a:r>
            <a:rPr lang="en-US" sz="1800" b="1" dirty="0" err="1" smtClean="0"/>
            <a:t>Memberi</a:t>
          </a:r>
          <a:r>
            <a:rPr lang="en-US" sz="1800" b="1" dirty="0" smtClean="0"/>
            <a:t> </a:t>
          </a:r>
          <a:r>
            <a:rPr lang="en-US" sz="1800" b="1" dirty="0" err="1" smtClean="0"/>
            <a:t>kesempatan</a:t>
          </a:r>
          <a:r>
            <a:rPr lang="en-US" sz="1800" b="1" dirty="0" smtClean="0"/>
            <a:t> </a:t>
          </a:r>
          <a:r>
            <a:rPr lang="en-US" sz="1800" b="1" dirty="0" err="1" smtClean="0"/>
            <a:t>responden</a:t>
          </a:r>
          <a:r>
            <a:rPr lang="en-US" sz="1800" b="1" dirty="0" smtClean="0"/>
            <a:t> </a:t>
          </a:r>
          <a:r>
            <a:rPr lang="en-US" sz="1800" b="1" dirty="0" err="1" smtClean="0"/>
            <a:t>bertanya</a:t>
          </a:r>
          <a:endParaRPr lang="id-ID" sz="1800" dirty="0"/>
        </a:p>
      </dgm:t>
    </dgm:pt>
    <dgm:pt modelId="{3DB76EB9-7DAC-4658-8B32-97AA3D5C6E5C}" type="parTrans" cxnId="{3A51F28D-3561-4D1F-B9FB-BAE356E55574}">
      <dgm:prSet/>
      <dgm:spPr/>
      <dgm:t>
        <a:bodyPr/>
        <a:lstStyle/>
        <a:p>
          <a:endParaRPr lang="id-ID" sz="1800"/>
        </a:p>
      </dgm:t>
    </dgm:pt>
    <dgm:pt modelId="{DCBD654F-9047-47CB-A28B-628196BC0170}" type="sibTrans" cxnId="{3A51F28D-3561-4D1F-B9FB-BAE356E55574}">
      <dgm:prSet/>
      <dgm:spPr/>
      <dgm:t>
        <a:bodyPr/>
        <a:lstStyle/>
        <a:p>
          <a:endParaRPr lang="id-ID" sz="1800"/>
        </a:p>
      </dgm:t>
    </dgm:pt>
    <dgm:pt modelId="{5F71D39D-3386-4E2F-96A4-71AE1F679BCA}">
      <dgm:prSet phldrT="[Text]" custT="1"/>
      <dgm:spPr/>
      <dgm:t>
        <a:bodyPr/>
        <a:lstStyle/>
        <a:p>
          <a:r>
            <a:rPr lang="en-US" sz="1800" b="1" dirty="0" err="1" smtClean="0"/>
            <a:t>Memberi</a:t>
          </a:r>
          <a:r>
            <a:rPr lang="en-US" sz="1800" b="1" dirty="0" smtClean="0"/>
            <a:t> </a:t>
          </a:r>
          <a:r>
            <a:rPr lang="en-US" sz="1800" b="1" dirty="0" err="1" smtClean="0"/>
            <a:t>tahu</a:t>
          </a:r>
          <a:r>
            <a:rPr lang="en-US" sz="1800" b="1" dirty="0" smtClean="0"/>
            <a:t> </a:t>
          </a:r>
          <a:r>
            <a:rPr lang="en-US" sz="1800" b="1" dirty="0" err="1" smtClean="0"/>
            <a:t>tujuan</a:t>
          </a:r>
          <a:r>
            <a:rPr lang="en-US" sz="1800" b="1" dirty="0" smtClean="0"/>
            <a:t> </a:t>
          </a:r>
          <a:r>
            <a:rPr lang="en-US" sz="1800" b="1" dirty="0" err="1" smtClean="0"/>
            <a:t>dan</a:t>
          </a:r>
          <a:r>
            <a:rPr lang="en-US" sz="1800" b="1" dirty="0" smtClean="0"/>
            <a:t> </a:t>
          </a:r>
          <a:r>
            <a:rPr lang="en-US" sz="1800" b="1" dirty="0" err="1" smtClean="0"/>
            <a:t>pokok</a:t>
          </a:r>
          <a:r>
            <a:rPr lang="en-US" sz="1800" b="1" dirty="0" smtClean="0"/>
            <a:t> </a:t>
          </a:r>
          <a:r>
            <a:rPr lang="en-US" sz="1800" b="1" dirty="0" err="1" smtClean="0"/>
            <a:t>wawancara</a:t>
          </a:r>
          <a:endParaRPr lang="id-ID" sz="1800" dirty="0"/>
        </a:p>
      </dgm:t>
    </dgm:pt>
    <dgm:pt modelId="{6F70BDF0-D95B-40FB-A819-8115E4B57B0E}" type="parTrans" cxnId="{33FBA792-0C08-41C4-B161-E186ADF41DAE}">
      <dgm:prSet/>
      <dgm:spPr/>
      <dgm:t>
        <a:bodyPr/>
        <a:lstStyle/>
        <a:p>
          <a:endParaRPr lang="id-ID" sz="1800"/>
        </a:p>
      </dgm:t>
    </dgm:pt>
    <dgm:pt modelId="{F6F4F2F7-8784-4DE0-969D-710A1732173A}" type="sibTrans" cxnId="{33FBA792-0C08-41C4-B161-E186ADF41DAE}">
      <dgm:prSet/>
      <dgm:spPr/>
      <dgm:t>
        <a:bodyPr/>
        <a:lstStyle/>
        <a:p>
          <a:endParaRPr lang="id-ID" sz="1800"/>
        </a:p>
      </dgm:t>
    </dgm:pt>
    <dgm:pt modelId="{98D6DFDD-C437-49CF-B1CF-34179BF8558A}">
      <dgm:prSet phldrT="[Text]" custT="1"/>
      <dgm:spPr/>
      <dgm:t>
        <a:bodyPr/>
        <a:lstStyle/>
        <a:p>
          <a:r>
            <a:rPr lang="en-US" sz="1800" b="1" dirty="0" err="1" smtClean="0"/>
            <a:t>Saling</a:t>
          </a:r>
          <a:r>
            <a:rPr lang="en-US" sz="1800" b="1" dirty="0" smtClean="0"/>
            <a:t> </a:t>
          </a:r>
          <a:r>
            <a:rPr lang="en-US" sz="1800" b="1" dirty="0" err="1" smtClean="0"/>
            <a:t>percaya</a:t>
          </a:r>
          <a:endParaRPr lang="id-ID" sz="1800" dirty="0"/>
        </a:p>
      </dgm:t>
    </dgm:pt>
    <dgm:pt modelId="{050F6D5D-67A7-46CA-9D1D-11E17745CD1C}" type="parTrans" cxnId="{17543F07-53E1-430A-ACBD-0FCB1E85E353}">
      <dgm:prSet/>
      <dgm:spPr/>
      <dgm:t>
        <a:bodyPr/>
        <a:lstStyle/>
        <a:p>
          <a:endParaRPr lang="id-ID" sz="1800"/>
        </a:p>
      </dgm:t>
    </dgm:pt>
    <dgm:pt modelId="{DF99D38A-2A1A-4383-BB10-0DB27033712C}" type="sibTrans" cxnId="{17543F07-53E1-430A-ACBD-0FCB1E85E353}">
      <dgm:prSet/>
      <dgm:spPr/>
      <dgm:t>
        <a:bodyPr/>
        <a:lstStyle/>
        <a:p>
          <a:endParaRPr lang="id-ID" sz="1800"/>
        </a:p>
      </dgm:t>
    </dgm:pt>
    <dgm:pt modelId="{6C471242-CFDC-47E8-BCD1-37E3B76C9F74}">
      <dgm:prSet phldrT="[Text]" custT="1"/>
      <dgm:spPr/>
      <dgm:t>
        <a:bodyPr/>
        <a:lstStyle/>
        <a:p>
          <a:r>
            <a:rPr lang="en-US" sz="1800" b="1" dirty="0" err="1" smtClean="0"/>
            <a:t>Mengenal</a:t>
          </a:r>
          <a:r>
            <a:rPr lang="en-US" sz="1800" b="1" dirty="0" smtClean="0"/>
            <a:t> status </a:t>
          </a:r>
          <a:r>
            <a:rPr lang="en-US" sz="1800" b="1" dirty="0" err="1" smtClean="0"/>
            <a:t>responden</a:t>
          </a:r>
          <a:endParaRPr lang="id-ID" sz="1800" dirty="0"/>
        </a:p>
      </dgm:t>
    </dgm:pt>
    <dgm:pt modelId="{44739931-5B05-4348-A132-D652FD60BF24}" type="parTrans" cxnId="{DCBD29F6-EF31-49A4-AD42-1F1ED809ABC3}">
      <dgm:prSet/>
      <dgm:spPr/>
      <dgm:t>
        <a:bodyPr/>
        <a:lstStyle/>
        <a:p>
          <a:endParaRPr lang="id-ID" sz="1800"/>
        </a:p>
      </dgm:t>
    </dgm:pt>
    <dgm:pt modelId="{65948CCC-1EB0-4760-87FE-415D16A71371}" type="sibTrans" cxnId="{DCBD29F6-EF31-49A4-AD42-1F1ED809ABC3}">
      <dgm:prSet/>
      <dgm:spPr/>
      <dgm:t>
        <a:bodyPr/>
        <a:lstStyle/>
        <a:p>
          <a:endParaRPr lang="id-ID" sz="1800"/>
        </a:p>
      </dgm:t>
    </dgm:pt>
    <dgm:pt modelId="{D7212DD0-BC5F-4AD9-BC10-9BD3414CDF88}" type="pres">
      <dgm:prSet presAssocID="{9CD9F6DF-A0D8-468B-B534-67056940FC93}" presName="cycle" presStyleCnt="0">
        <dgm:presLayoutVars>
          <dgm:dir/>
          <dgm:resizeHandles val="exact"/>
        </dgm:presLayoutVars>
      </dgm:prSet>
      <dgm:spPr/>
      <dgm:t>
        <a:bodyPr/>
        <a:lstStyle/>
        <a:p>
          <a:endParaRPr lang="en-US"/>
        </a:p>
      </dgm:t>
    </dgm:pt>
    <dgm:pt modelId="{5FE0085E-86A8-4B6C-8FF9-3B212F872CE2}" type="pres">
      <dgm:prSet presAssocID="{5BA9CBD9-3452-4ED9-930C-BB44CF5B7142}" presName="node" presStyleLbl="node1" presStyleIdx="0" presStyleCnt="10" custScaleX="220500" custScaleY="130005">
        <dgm:presLayoutVars>
          <dgm:bulletEnabled val="1"/>
        </dgm:presLayoutVars>
      </dgm:prSet>
      <dgm:spPr/>
      <dgm:t>
        <a:bodyPr/>
        <a:lstStyle/>
        <a:p>
          <a:endParaRPr lang="id-ID"/>
        </a:p>
      </dgm:t>
    </dgm:pt>
    <dgm:pt modelId="{A5EA7F43-CFFF-4957-A6F4-99A93B97ECA4}" type="pres">
      <dgm:prSet presAssocID="{5BA9CBD9-3452-4ED9-930C-BB44CF5B7142}" presName="spNode" presStyleCnt="0"/>
      <dgm:spPr/>
    </dgm:pt>
    <dgm:pt modelId="{02C96157-BE31-4752-BE52-464D678714DD}" type="pres">
      <dgm:prSet presAssocID="{BD199DD5-3CB5-444F-BDC4-0E6E2B68A316}" presName="sibTrans" presStyleLbl="sibTrans1D1" presStyleIdx="0" presStyleCnt="10"/>
      <dgm:spPr/>
      <dgm:t>
        <a:bodyPr/>
        <a:lstStyle/>
        <a:p>
          <a:endParaRPr lang="en-US"/>
        </a:p>
      </dgm:t>
    </dgm:pt>
    <dgm:pt modelId="{34AC1301-18C0-48E4-9DA4-5521258D02CD}" type="pres">
      <dgm:prSet presAssocID="{5CC7D67C-F3C6-4636-9320-CA0F40F1154D}" presName="node" presStyleLbl="node1" presStyleIdx="1" presStyleCnt="10" custScaleX="220500" custScaleY="130005" custRadScaleRad="103956" custRadScaleInc="122265">
        <dgm:presLayoutVars>
          <dgm:bulletEnabled val="1"/>
        </dgm:presLayoutVars>
      </dgm:prSet>
      <dgm:spPr/>
      <dgm:t>
        <a:bodyPr/>
        <a:lstStyle/>
        <a:p>
          <a:endParaRPr lang="id-ID"/>
        </a:p>
      </dgm:t>
    </dgm:pt>
    <dgm:pt modelId="{7ACEC4B9-A5F3-4668-B739-960F2D2F9F62}" type="pres">
      <dgm:prSet presAssocID="{5CC7D67C-F3C6-4636-9320-CA0F40F1154D}" presName="spNode" presStyleCnt="0"/>
      <dgm:spPr/>
    </dgm:pt>
    <dgm:pt modelId="{55BCAB7A-4544-4EE9-9E35-A2953158511E}" type="pres">
      <dgm:prSet presAssocID="{D4D66C61-74C7-48D2-B1DA-50B1C7F321B4}" presName="sibTrans" presStyleLbl="sibTrans1D1" presStyleIdx="1" presStyleCnt="10"/>
      <dgm:spPr/>
      <dgm:t>
        <a:bodyPr/>
        <a:lstStyle/>
        <a:p>
          <a:endParaRPr lang="en-US"/>
        </a:p>
      </dgm:t>
    </dgm:pt>
    <dgm:pt modelId="{1C1C168C-12A5-4F90-BCA2-4565AF551B9C}" type="pres">
      <dgm:prSet presAssocID="{B918D4CB-6A85-422C-872F-3EFDA95363D7}" presName="node" presStyleLbl="node1" presStyleIdx="2" presStyleCnt="10" custScaleX="220500" custScaleY="130005" custRadScaleRad="103418" custRadScaleInc="25340">
        <dgm:presLayoutVars>
          <dgm:bulletEnabled val="1"/>
        </dgm:presLayoutVars>
      </dgm:prSet>
      <dgm:spPr/>
      <dgm:t>
        <a:bodyPr/>
        <a:lstStyle/>
        <a:p>
          <a:endParaRPr lang="id-ID"/>
        </a:p>
      </dgm:t>
    </dgm:pt>
    <dgm:pt modelId="{3CBA2FAE-43D5-4CC8-83CD-CFFA29DA3BF0}" type="pres">
      <dgm:prSet presAssocID="{B918D4CB-6A85-422C-872F-3EFDA95363D7}" presName="spNode" presStyleCnt="0"/>
      <dgm:spPr/>
    </dgm:pt>
    <dgm:pt modelId="{896F51E2-5500-4EC1-BDF9-ADF64747F78A}" type="pres">
      <dgm:prSet presAssocID="{5D5DBA0D-411F-44C7-B4F2-1E30751A9FF7}" presName="sibTrans" presStyleLbl="sibTrans1D1" presStyleIdx="2" presStyleCnt="10"/>
      <dgm:spPr/>
      <dgm:t>
        <a:bodyPr/>
        <a:lstStyle/>
        <a:p>
          <a:endParaRPr lang="en-US"/>
        </a:p>
      </dgm:t>
    </dgm:pt>
    <dgm:pt modelId="{443C4E57-49D9-4D4B-B5BA-10B9783BC787}" type="pres">
      <dgm:prSet presAssocID="{940D814F-0EEB-4087-9D0C-BA8BFECF4952}" presName="node" presStyleLbl="node1" presStyleIdx="3" presStyleCnt="10" custScaleX="220500" custScaleY="130005" custRadScaleRad="102385" custRadScaleInc="-58575">
        <dgm:presLayoutVars>
          <dgm:bulletEnabled val="1"/>
        </dgm:presLayoutVars>
      </dgm:prSet>
      <dgm:spPr/>
      <dgm:t>
        <a:bodyPr/>
        <a:lstStyle/>
        <a:p>
          <a:endParaRPr lang="id-ID"/>
        </a:p>
      </dgm:t>
    </dgm:pt>
    <dgm:pt modelId="{24F62177-4F70-46B7-8A89-244F96395448}" type="pres">
      <dgm:prSet presAssocID="{940D814F-0EEB-4087-9D0C-BA8BFECF4952}" presName="spNode" presStyleCnt="0"/>
      <dgm:spPr/>
    </dgm:pt>
    <dgm:pt modelId="{BE9DF8DC-65F1-4BD6-B74C-F69DAA3AF7A7}" type="pres">
      <dgm:prSet presAssocID="{E2C9D8E2-3435-4D62-9EBF-92E3CA684D48}" presName="sibTrans" presStyleLbl="sibTrans1D1" presStyleIdx="3" presStyleCnt="10"/>
      <dgm:spPr/>
      <dgm:t>
        <a:bodyPr/>
        <a:lstStyle/>
        <a:p>
          <a:endParaRPr lang="en-US"/>
        </a:p>
      </dgm:t>
    </dgm:pt>
    <dgm:pt modelId="{5220953B-5E71-4228-8344-ECE0F0591243}" type="pres">
      <dgm:prSet presAssocID="{7EE4008E-9EF8-4CBB-9A6F-3E844DEA541D}" presName="node" presStyleLbl="node1" presStyleIdx="4" presStyleCnt="10" custScaleX="255660" custScaleY="130005" custRadScaleRad="103570" custRadScaleInc="-124414">
        <dgm:presLayoutVars>
          <dgm:bulletEnabled val="1"/>
        </dgm:presLayoutVars>
      </dgm:prSet>
      <dgm:spPr/>
      <dgm:t>
        <a:bodyPr/>
        <a:lstStyle/>
        <a:p>
          <a:endParaRPr lang="id-ID"/>
        </a:p>
      </dgm:t>
    </dgm:pt>
    <dgm:pt modelId="{C7263097-0BFE-4F68-A65D-65BEBDBEE5E5}" type="pres">
      <dgm:prSet presAssocID="{7EE4008E-9EF8-4CBB-9A6F-3E844DEA541D}" presName="spNode" presStyleCnt="0"/>
      <dgm:spPr/>
    </dgm:pt>
    <dgm:pt modelId="{B0AB71AD-9305-4F10-8D45-8E950958086A}" type="pres">
      <dgm:prSet presAssocID="{ECC2832E-B2FA-4440-9498-AD26EE021471}" presName="sibTrans" presStyleLbl="sibTrans1D1" presStyleIdx="4" presStyleCnt="10"/>
      <dgm:spPr/>
      <dgm:t>
        <a:bodyPr/>
        <a:lstStyle/>
        <a:p>
          <a:endParaRPr lang="en-US"/>
        </a:p>
      </dgm:t>
    </dgm:pt>
    <dgm:pt modelId="{4BAE8BB7-8628-4A96-AD46-A66E0B142057}" type="pres">
      <dgm:prSet presAssocID="{0B0F7ED6-624F-47B7-B4B7-2E2257E4FE33}" presName="node" presStyleLbl="node1" presStyleIdx="5" presStyleCnt="10" custScaleX="220500" custScaleY="130005">
        <dgm:presLayoutVars>
          <dgm:bulletEnabled val="1"/>
        </dgm:presLayoutVars>
      </dgm:prSet>
      <dgm:spPr/>
      <dgm:t>
        <a:bodyPr/>
        <a:lstStyle/>
        <a:p>
          <a:endParaRPr lang="id-ID"/>
        </a:p>
      </dgm:t>
    </dgm:pt>
    <dgm:pt modelId="{4E60AAD0-7D5F-4A74-984A-416D8E6D9F30}" type="pres">
      <dgm:prSet presAssocID="{0B0F7ED6-624F-47B7-B4B7-2E2257E4FE33}" presName="spNode" presStyleCnt="0"/>
      <dgm:spPr/>
    </dgm:pt>
    <dgm:pt modelId="{C87E4639-9D36-4F22-8C87-60FBD8F07353}" type="pres">
      <dgm:prSet presAssocID="{1C6DC1D8-AECB-47DF-B8D6-DADE7FCA149F}" presName="sibTrans" presStyleLbl="sibTrans1D1" presStyleIdx="5" presStyleCnt="10"/>
      <dgm:spPr/>
      <dgm:t>
        <a:bodyPr/>
        <a:lstStyle/>
        <a:p>
          <a:endParaRPr lang="en-US"/>
        </a:p>
      </dgm:t>
    </dgm:pt>
    <dgm:pt modelId="{B65715F4-BC3A-4194-B200-6542D5F36252}" type="pres">
      <dgm:prSet presAssocID="{142B81A4-C53A-4BA0-AD67-0059A522C4C5}" presName="node" presStyleLbl="node1" presStyleIdx="6" presStyleCnt="10" custScaleX="245912" custScaleY="130005" custRadScaleRad="99490" custRadScaleInc="112109">
        <dgm:presLayoutVars>
          <dgm:bulletEnabled val="1"/>
        </dgm:presLayoutVars>
      </dgm:prSet>
      <dgm:spPr/>
      <dgm:t>
        <a:bodyPr/>
        <a:lstStyle/>
        <a:p>
          <a:endParaRPr lang="id-ID"/>
        </a:p>
      </dgm:t>
    </dgm:pt>
    <dgm:pt modelId="{BE6E1F5E-85EC-4FB0-B167-AF83AD406E71}" type="pres">
      <dgm:prSet presAssocID="{142B81A4-C53A-4BA0-AD67-0059A522C4C5}" presName="spNode" presStyleCnt="0"/>
      <dgm:spPr/>
    </dgm:pt>
    <dgm:pt modelId="{4674EE90-565C-4C77-A757-D2602424AD58}" type="pres">
      <dgm:prSet presAssocID="{DCBD654F-9047-47CB-A28B-628196BC0170}" presName="sibTrans" presStyleLbl="sibTrans1D1" presStyleIdx="6" presStyleCnt="10"/>
      <dgm:spPr/>
      <dgm:t>
        <a:bodyPr/>
        <a:lstStyle/>
        <a:p>
          <a:endParaRPr lang="en-US"/>
        </a:p>
      </dgm:t>
    </dgm:pt>
    <dgm:pt modelId="{076CF7E1-14C4-43CA-8BE5-4E0329512ED8}" type="pres">
      <dgm:prSet presAssocID="{5F71D39D-3386-4E2F-96A4-71AE1F679BCA}" presName="node" presStyleLbl="node1" presStyleIdx="7" presStyleCnt="10" custScaleX="220500" custScaleY="130005" custRadScaleRad="97869" custRadScaleInc="36278">
        <dgm:presLayoutVars>
          <dgm:bulletEnabled val="1"/>
        </dgm:presLayoutVars>
      </dgm:prSet>
      <dgm:spPr/>
      <dgm:t>
        <a:bodyPr/>
        <a:lstStyle/>
        <a:p>
          <a:endParaRPr lang="id-ID"/>
        </a:p>
      </dgm:t>
    </dgm:pt>
    <dgm:pt modelId="{B59B3CF9-BF6B-4D80-8303-60684CC7F4EE}" type="pres">
      <dgm:prSet presAssocID="{5F71D39D-3386-4E2F-96A4-71AE1F679BCA}" presName="spNode" presStyleCnt="0"/>
      <dgm:spPr/>
    </dgm:pt>
    <dgm:pt modelId="{365D9FD4-6411-45BD-9D62-D28EBF93E0CF}" type="pres">
      <dgm:prSet presAssocID="{F6F4F2F7-8784-4DE0-969D-710A1732173A}" presName="sibTrans" presStyleLbl="sibTrans1D1" presStyleIdx="7" presStyleCnt="10"/>
      <dgm:spPr/>
      <dgm:t>
        <a:bodyPr/>
        <a:lstStyle/>
        <a:p>
          <a:endParaRPr lang="en-US"/>
        </a:p>
      </dgm:t>
    </dgm:pt>
    <dgm:pt modelId="{929ED110-63E3-47C8-868F-F2D56D8CF0C9}" type="pres">
      <dgm:prSet presAssocID="{98D6DFDD-C437-49CF-B1CF-34179BF8558A}" presName="node" presStyleLbl="node1" presStyleIdx="8" presStyleCnt="10" custScaleX="220500" custScaleY="130005" custRadScaleRad="100655" custRadScaleInc="-42410">
        <dgm:presLayoutVars>
          <dgm:bulletEnabled val="1"/>
        </dgm:presLayoutVars>
      </dgm:prSet>
      <dgm:spPr/>
      <dgm:t>
        <a:bodyPr/>
        <a:lstStyle/>
        <a:p>
          <a:endParaRPr lang="id-ID"/>
        </a:p>
      </dgm:t>
    </dgm:pt>
    <dgm:pt modelId="{B61EAEE4-4A8F-4A97-A923-4C7706159A2A}" type="pres">
      <dgm:prSet presAssocID="{98D6DFDD-C437-49CF-B1CF-34179BF8558A}" presName="spNode" presStyleCnt="0"/>
      <dgm:spPr/>
    </dgm:pt>
    <dgm:pt modelId="{9CB17A98-7FD4-482F-AB63-B0F71095FD24}" type="pres">
      <dgm:prSet presAssocID="{DF99D38A-2A1A-4383-BB10-0DB27033712C}" presName="sibTrans" presStyleLbl="sibTrans1D1" presStyleIdx="8" presStyleCnt="10"/>
      <dgm:spPr/>
      <dgm:t>
        <a:bodyPr/>
        <a:lstStyle/>
        <a:p>
          <a:endParaRPr lang="en-US"/>
        </a:p>
      </dgm:t>
    </dgm:pt>
    <dgm:pt modelId="{8AA41CCC-82E4-4592-9C74-6A3BF8531B97}" type="pres">
      <dgm:prSet presAssocID="{6C471242-CFDC-47E8-BCD1-37E3B76C9F74}" presName="node" presStyleLbl="node1" presStyleIdx="9" presStyleCnt="10" custScaleX="220500" custScaleY="130005" custRadScaleRad="100799" custRadScaleInc="-113643">
        <dgm:presLayoutVars>
          <dgm:bulletEnabled val="1"/>
        </dgm:presLayoutVars>
      </dgm:prSet>
      <dgm:spPr/>
      <dgm:t>
        <a:bodyPr/>
        <a:lstStyle/>
        <a:p>
          <a:endParaRPr lang="id-ID"/>
        </a:p>
      </dgm:t>
    </dgm:pt>
    <dgm:pt modelId="{36E1C763-6472-4704-99AA-C00DDF55EE56}" type="pres">
      <dgm:prSet presAssocID="{6C471242-CFDC-47E8-BCD1-37E3B76C9F74}" presName="spNode" presStyleCnt="0"/>
      <dgm:spPr/>
    </dgm:pt>
    <dgm:pt modelId="{42102047-C1BC-4048-B8BE-636FBB64A0C5}" type="pres">
      <dgm:prSet presAssocID="{65948CCC-1EB0-4760-87FE-415D16A71371}" presName="sibTrans" presStyleLbl="sibTrans1D1" presStyleIdx="9" presStyleCnt="10"/>
      <dgm:spPr/>
      <dgm:t>
        <a:bodyPr/>
        <a:lstStyle/>
        <a:p>
          <a:endParaRPr lang="en-US"/>
        </a:p>
      </dgm:t>
    </dgm:pt>
  </dgm:ptLst>
  <dgm:cxnLst>
    <dgm:cxn modelId="{DCBD29F6-EF31-49A4-AD42-1F1ED809ABC3}" srcId="{9CD9F6DF-A0D8-468B-B534-67056940FC93}" destId="{6C471242-CFDC-47E8-BCD1-37E3B76C9F74}" srcOrd="9" destOrd="0" parTransId="{44739931-5B05-4348-A132-D652FD60BF24}" sibTransId="{65948CCC-1EB0-4760-87FE-415D16A71371}"/>
    <dgm:cxn modelId="{B4093688-1840-47FE-AEAC-6620674BE388}" type="presOf" srcId="{E2C9D8E2-3435-4D62-9EBF-92E3CA684D48}" destId="{BE9DF8DC-65F1-4BD6-B74C-F69DAA3AF7A7}" srcOrd="0" destOrd="0" presId="urn:microsoft.com/office/officeart/2005/8/layout/cycle6"/>
    <dgm:cxn modelId="{702D139C-58C6-465E-AE54-02A7F1456D69}" type="presOf" srcId="{D4D66C61-74C7-48D2-B1DA-50B1C7F321B4}" destId="{55BCAB7A-4544-4EE9-9E35-A2953158511E}" srcOrd="0" destOrd="0" presId="urn:microsoft.com/office/officeart/2005/8/layout/cycle6"/>
    <dgm:cxn modelId="{00FA620E-A623-4CAD-AC94-90D2BE9955AA}" srcId="{9CD9F6DF-A0D8-468B-B534-67056940FC93}" destId="{7EE4008E-9EF8-4CBB-9A6F-3E844DEA541D}" srcOrd="4" destOrd="0" parTransId="{E787AD46-1DD7-4211-87B5-0E4DCFFA3246}" sibTransId="{ECC2832E-B2FA-4440-9498-AD26EE021471}"/>
    <dgm:cxn modelId="{6AB88E7D-1EFB-4B5A-8E56-436A76D71B88}" srcId="{9CD9F6DF-A0D8-468B-B534-67056940FC93}" destId="{B918D4CB-6A85-422C-872F-3EFDA95363D7}" srcOrd="2" destOrd="0" parTransId="{D586B808-4B52-4D9D-8ADF-847A72DFA33C}" sibTransId="{5D5DBA0D-411F-44C7-B4F2-1E30751A9FF7}"/>
    <dgm:cxn modelId="{7DDA7359-4716-4FF6-85F7-AB678EC5DEA9}" type="presOf" srcId="{7EE4008E-9EF8-4CBB-9A6F-3E844DEA541D}" destId="{5220953B-5E71-4228-8344-ECE0F0591243}" srcOrd="0" destOrd="0" presId="urn:microsoft.com/office/officeart/2005/8/layout/cycle6"/>
    <dgm:cxn modelId="{AAE48556-80C2-436F-BAEB-84DD724C9FCB}" type="presOf" srcId="{5BA9CBD9-3452-4ED9-930C-BB44CF5B7142}" destId="{5FE0085E-86A8-4B6C-8FF9-3B212F872CE2}" srcOrd="0" destOrd="0" presId="urn:microsoft.com/office/officeart/2005/8/layout/cycle6"/>
    <dgm:cxn modelId="{4D373D95-A102-4DFC-91B1-C0344243517E}" srcId="{9CD9F6DF-A0D8-468B-B534-67056940FC93}" destId="{940D814F-0EEB-4087-9D0C-BA8BFECF4952}" srcOrd="3" destOrd="0" parTransId="{F673ABC0-ED99-4491-B1E4-855CD2CACADD}" sibTransId="{E2C9D8E2-3435-4D62-9EBF-92E3CA684D48}"/>
    <dgm:cxn modelId="{5E102A64-0027-4740-B016-EAD6263C276E}" type="presOf" srcId="{98D6DFDD-C437-49CF-B1CF-34179BF8558A}" destId="{929ED110-63E3-47C8-868F-F2D56D8CF0C9}" srcOrd="0" destOrd="0" presId="urn:microsoft.com/office/officeart/2005/8/layout/cycle6"/>
    <dgm:cxn modelId="{4F3045D2-359C-414C-A96E-714300E746CF}" type="presOf" srcId="{9CD9F6DF-A0D8-468B-B534-67056940FC93}" destId="{D7212DD0-BC5F-4AD9-BC10-9BD3414CDF88}" srcOrd="0" destOrd="0" presId="urn:microsoft.com/office/officeart/2005/8/layout/cycle6"/>
    <dgm:cxn modelId="{3A51F28D-3561-4D1F-B9FB-BAE356E55574}" srcId="{9CD9F6DF-A0D8-468B-B534-67056940FC93}" destId="{142B81A4-C53A-4BA0-AD67-0059A522C4C5}" srcOrd="6" destOrd="0" parTransId="{3DB76EB9-7DAC-4658-8B32-97AA3D5C6E5C}" sibTransId="{DCBD654F-9047-47CB-A28B-628196BC0170}"/>
    <dgm:cxn modelId="{D42784FF-AF20-4B4B-A9BC-D61B845A5997}" srcId="{9CD9F6DF-A0D8-468B-B534-67056940FC93}" destId="{5CC7D67C-F3C6-4636-9320-CA0F40F1154D}" srcOrd="1" destOrd="0" parTransId="{E51565C5-8DA8-48AC-87C1-6AC87F46CFAE}" sibTransId="{D4D66C61-74C7-48D2-B1DA-50B1C7F321B4}"/>
    <dgm:cxn modelId="{1B73C97B-A634-43F6-9A2F-137533640BEB}" type="presOf" srcId="{1C6DC1D8-AECB-47DF-B8D6-DADE7FCA149F}" destId="{C87E4639-9D36-4F22-8C87-60FBD8F07353}" srcOrd="0" destOrd="0" presId="urn:microsoft.com/office/officeart/2005/8/layout/cycle6"/>
    <dgm:cxn modelId="{C8472149-58FA-4236-B66F-94DA078B6ACA}" type="presOf" srcId="{5CC7D67C-F3C6-4636-9320-CA0F40F1154D}" destId="{34AC1301-18C0-48E4-9DA4-5521258D02CD}" srcOrd="0" destOrd="0" presId="urn:microsoft.com/office/officeart/2005/8/layout/cycle6"/>
    <dgm:cxn modelId="{10AAD319-C1EE-42E6-B45B-0C28F20229AC}" srcId="{9CD9F6DF-A0D8-468B-B534-67056940FC93}" destId="{5BA9CBD9-3452-4ED9-930C-BB44CF5B7142}" srcOrd="0" destOrd="0" parTransId="{D9B029AB-5E75-4E94-8D5C-F8A729DA6A01}" sibTransId="{BD199DD5-3CB5-444F-BDC4-0E6E2B68A316}"/>
    <dgm:cxn modelId="{C62936E5-8595-44E8-ACC7-2BE4FEA14A5A}" type="presOf" srcId="{142B81A4-C53A-4BA0-AD67-0059A522C4C5}" destId="{B65715F4-BC3A-4194-B200-6542D5F36252}" srcOrd="0" destOrd="0" presId="urn:microsoft.com/office/officeart/2005/8/layout/cycle6"/>
    <dgm:cxn modelId="{1BC125C6-AF2E-4BE6-989C-6FAA7FC8B1DE}" type="presOf" srcId="{DCBD654F-9047-47CB-A28B-628196BC0170}" destId="{4674EE90-565C-4C77-A757-D2602424AD58}" srcOrd="0" destOrd="0" presId="urn:microsoft.com/office/officeart/2005/8/layout/cycle6"/>
    <dgm:cxn modelId="{33FBA792-0C08-41C4-B161-E186ADF41DAE}" srcId="{9CD9F6DF-A0D8-468B-B534-67056940FC93}" destId="{5F71D39D-3386-4E2F-96A4-71AE1F679BCA}" srcOrd="7" destOrd="0" parTransId="{6F70BDF0-D95B-40FB-A819-8115E4B57B0E}" sibTransId="{F6F4F2F7-8784-4DE0-969D-710A1732173A}"/>
    <dgm:cxn modelId="{853165B8-6105-42E3-AE93-AED31FE8CF88}" srcId="{9CD9F6DF-A0D8-468B-B534-67056940FC93}" destId="{0B0F7ED6-624F-47B7-B4B7-2E2257E4FE33}" srcOrd="5" destOrd="0" parTransId="{B08785A3-78C6-4C62-9F75-40C3CB8B2D75}" sibTransId="{1C6DC1D8-AECB-47DF-B8D6-DADE7FCA149F}"/>
    <dgm:cxn modelId="{C7B3BF31-D553-40CC-9390-E8373C1DC259}" type="presOf" srcId="{5F71D39D-3386-4E2F-96A4-71AE1F679BCA}" destId="{076CF7E1-14C4-43CA-8BE5-4E0329512ED8}" srcOrd="0" destOrd="0" presId="urn:microsoft.com/office/officeart/2005/8/layout/cycle6"/>
    <dgm:cxn modelId="{4590E799-91E8-4521-8E7D-C89A233F2432}" type="presOf" srcId="{B918D4CB-6A85-422C-872F-3EFDA95363D7}" destId="{1C1C168C-12A5-4F90-BCA2-4565AF551B9C}" srcOrd="0" destOrd="0" presId="urn:microsoft.com/office/officeart/2005/8/layout/cycle6"/>
    <dgm:cxn modelId="{41C97BAD-479E-40F9-A19C-355144CFB89C}" type="presOf" srcId="{65948CCC-1EB0-4760-87FE-415D16A71371}" destId="{42102047-C1BC-4048-B8BE-636FBB64A0C5}" srcOrd="0" destOrd="0" presId="urn:microsoft.com/office/officeart/2005/8/layout/cycle6"/>
    <dgm:cxn modelId="{B4165BAE-2650-4B4A-813B-53F1A80B36AC}" type="presOf" srcId="{5D5DBA0D-411F-44C7-B4F2-1E30751A9FF7}" destId="{896F51E2-5500-4EC1-BDF9-ADF64747F78A}" srcOrd="0" destOrd="0" presId="urn:microsoft.com/office/officeart/2005/8/layout/cycle6"/>
    <dgm:cxn modelId="{99BFBA83-8504-4D8C-8B17-573C9152AB37}" type="presOf" srcId="{940D814F-0EEB-4087-9D0C-BA8BFECF4952}" destId="{443C4E57-49D9-4D4B-B5BA-10B9783BC787}" srcOrd="0" destOrd="0" presId="urn:microsoft.com/office/officeart/2005/8/layout/cycle6"/>
    <dgm:cxn modelId="{17543F07-53E1-430A-ACBD-0FCB1E85E353}" srcId="{9CD9F6DF-A0D8-468B-B534-67056940FC93}" destId="{98D6DFDD-C437-49CF-B1CF-34179BF8558A}" srcOrd="8" destOrd="0" parTransId="{050F6D5D-67A7-46CA-9D1D-11E17745CD1C}" sibTransId="{DF99D38A-2A1A-4383-BB10-0DB27033712C}"/>
    <dgm:cxn modelId="{9F2A19C7-CAFA-4D49-8ED8-D08A200A4CFB}" type="presOf" srcId="{ECC2832E-B2FA-4440-9498-AD26EE021471}" destId="{B0AB71AD-9305-4F10-8D45-8E950958086A}" srcOrd="0" destOrd="0" presId="urn:microsoft.com/office/officeart/2005/8/layout/cycle6"/>
    <dgm:cxn modelId="{E7614C84-9896-4950-A3E6-A8CD1C406A2C}" type="presOf" srcId="{F6F4F2F7-8784-4DE0-969D-710A1732173A}" destId="{365D9FD4-6411-45BD-9D62-D28EBF93E0CF}" srcOrd="0" destOrd="0" presId="urn:microsoft.com/office/officeart/2005/8/layout/cycle6"/>
    <dgm:cxn modelId="{60E9F8EA-1C4E-4262-A04D-8DDC7876A1FF}" type="presOf" srcId="{DF99D38A-2A1A-4383-BB10-0DB27033712C}" destId="{9CB17A98-7FD4-482F-AB63-B0F71095FD24}" srcOrd="0" destOrd="0" presId="urn:microsoft.com/office/officeart/2005/8/layout/cycle6"/>
    <dgm:cxn modelId="{3B2E1FCF-A277-40FA-A811-2C14248C20F1}" type="presOf" srcId="{BD199DD5-3CB5-444F-BDC4-0E6E2B68A316}" destId="{02C96157-BE31-4752-BE52-464D678714DD}" srcOrd="0" destOrd="0" presId="urn:microsoft.com/office/officeart/2005/8/layout/cycle6"/>
    <dgm:cxn modelId="{76E0A3A9-E6A0-424C-8686-5ECFBF5596D8}" type="presOf" srcId="{6C471242-CFDC-47E8-BCD1-37E3B76C9F74}" destId="{8AA41CCC-82E4-4592-9C74-6A3BF8531B97}" srcOrd="0" destOrd="0" presId="urn:microsoft.com/office/officeart/2005/8/layout/cycle6"/>
    <dgm:cxn modelId="{F62A8BD8-5A92-40B5-A045-EE4367C0777F}" type="presOf" srcId="{0B0F7ED6-624F-47B7-B4B7-2E2257E4FE33}" destId="{4BAE8BB7-8628-4A96-AD46-A66E0B142057}" srcOrd="0" destOrd="0" presId="urn:microsoft.com/office/officeart/2005/8/layout/cycle6"/>
    <dgm:cxn modelId="{6D96B084-682E-49AE-8A46-DDDD252B9811}" type="presParOf" srcId="{D7212DD0-BC5F-4AD9-BC10-9BD3414CDF88}" destId="{5FE0085E-86A8-4B6C-8FF9-3B212F872CE2}" srcOrd="0" destOrd="0" presId="urn:microsoft.com/office/officeart/2005/8/layout/cycle6"/>
    <dgm:cxn modelId="{76569AA5-6444-4BAA-8F9E-5BD52908603E}" type="presParOf" srcId="{D7212DD0-BC5F-4AD9-BC10-9BD3414CDF88}" destId="{A5EA7F43-CFFF-4957-A6F4-99A93B97ECA4}" srcOrd="1" destOrd="0" presId="urn:microsoft.com/office/officeart/2005/8/layout/cycle6"/>
    <dgm:cxn modelId="{FD1E0C1B-7177-4F0F-B01C-65F252A2DB8C}" type="presParOf" srcId="{D7212DD0-BC5F-4AD9-BC10-9BD3414CDF88}" destId="{02C96157-BE31-4752-BE52-464D678714DD}" srcOrd="2" destOrd="0" presId="urn:microsoft.com/office/officeart/2005/8/layout/cycle6"/>
    <dgm:cxn modelId="{5061A736-186D-4730-8E0D-1D14240B5661}" type="presParOf" srcId="{D7212DD0-BC5F-4AD9-BC10-9BD3414CDF88}" destId="{34AC1301-18C0-48E4-9DA4-5521258D02CD}" srcOrd="3" destOrd="0" presId="urn:microsoft.com/office/officeart/2005/8/layout/cycle6"/>
    <dgm:cxn modelId="{3F7C5A7D-4E55-4089-B9BC-9B08C0621BCA}" type="presParOf" srcId="{D7212DD0-BC5F-4AD9-BC10-9BD3414CDF88}" destId="{7ACEC4B9-A5F3-4668-B739-960F2D2F9F62}" srcOrd="4" destOrd="0" presId="urn:microsoft.com/office/officeart/2005/8/layout/cycle6"/>
    <dgm:cxn modelId="{C1AFD686-41A1-46E7-8A4F-41506AEEE6FE}" type="presParOf" srcId="{D7212DD0-BC5F-4AD9-BC10-9BD3414CDF88}" destId="{55BCAB7A-4544-4EE9-9E35-A2953158511E}" srcOrd="5" destOrd="0" presId="urn:microsoft.com/office/officeart/2005/8/layout/cycle6"/>
    <dgm:cxn modelId="{C6765C6C-E4A6-47E0-8492-0E4534266AB4}" type="presParOf" srcId="{D7212DD0-BC5F-4AD9-BC10-9BD3414CDF88}" destId="{1C1C168C-12A5-4F90-BCA2-4565AF551B9C}" srcOrd="6" destOrd="0" presId="urn:microsoft.com/office/officeart/2005/8/layout/cycle6"/>
    <dgm:cxn modelId="{0481F632-192F-4391-872E-E53A404A2BF7}" type="presParOf" srcId="{D7212DD0-BC5F-4AD9-BC10-9BD3414CDF88}" destId="{3CBA2FAE-43D5-4CC8-83CD-CFFA29DA3BF0}" srcOrd="7" destOrd="0" presId="urn:microsoft.com/office/officeart/2005/8/layout/cycle6"/>
    <dgm:cxn modelId="{97DCF0AC-011A-4F50-A7E3-AF81A30F0886}" type="presParOf" srcId="{D7212DD0-BC5F-4AD9-BC10-9BD3414CDF88}" destId="{896F51E2-5500-4EC1-BDF9-ADF64747F78A}" srcOrd="8" destOrd="0" presId="urn:microsoft.com/office/officeart/2005/8/layout/cycle6"/>
    <dgm:cxn modelId="{5D8BD15F-2FF1-4076-85C2-F563B1EE4276}" type="presParOf" srcId="{D7212DD0-BC5F-4AD9-BC10-9BD3414CDF88}" destId="{443C4E57-49D9-4D4B-B5BA-10B9783BC787}" srcOrd="9" destOrd="0" presId="urn:microsoft.com/office/officeart/2005/8/layout/cycle6"/>
    <dgm:cxn modelId="{9FADD7BB-2F34-4C8D-8965-AF50C773B74A}" type="presParOf" srcId="{D7212DD0-BC5F-4AD9-BC10-9BD3414CDF88}" destId="{24F62177-4F70-46B7-8A89-244F96395448}" srcOrd="10" destOrd="0" presId="urn:microsoft.com/office/officeart/2005/8/layout/cycle6"/>
    <dgm:cxn modelId="{A85021E9-3780-4CBB-BD19-74E284AA84F2}" type="presParOf" srcId="{D7212DD0-BC5F-4AD9-BC10-9BD3414CDF88}" destId="{BE9DF8DC-65F1-4BD6-B74C-F69DAA3AF7A7}" srcOrd="11" destOrd="0" presId="urn:microsoft.com/office/officeart/2005/8/layout/cycle6"/>
    <dgm:cxn modelId="{9B918280-8451-418A-93BB-DC7A8E64A592}" type="presParOf" srcId="{D7212DD0-BC5F-4AD9-BC10-9BD3414CDF88}" destId="{5220953B-5E71-4228-8344-ECE0F0591243}" srcOrd="12" destOrd="0" presId="urn:microsoft.com/office/officeart/2005/8/layout/cycle6"/>
    <dgm:cxn modelId="{D83724B6-272A-47E2-A929-904AE1FF03B7}" type="presParOf" srcId="{D7212DD0-BC5F-4AD9-BC10-9BD3414CDF88}" destId="{C7263097-0BFE-4F68-A65D-65BEBDBEE5E5}" srcOrd="13" destOrd="0" presId="urn:microsoft.com/office/officeart/2005/8/layout/cycle6"/>
    <dgm:cxn modelId="{C43967C7-596F-4504-9F2A-CB1D68FE990F}" type="presParOf" srcId="{D7212DD0-BC5F-4AD9-BC10-9BD3414CDF88}" destId="{B0AB71AD-9305-4F10-8D45-8E950958086A}" srcOrd="14" destOrd="0" presId="urn:microsoft.com/office/officeart/2005/8/layout/cycle6"/>
    <dgm:cxn modelId="{3F847B36-3FA6-4835-A5C0-A261417CD03F}" type="presParOf" srcId="{D7212DD0-BC5F-4AD9-BC10-9BD3414CDF88}" destId="{4BAE8BB7-8628-4A96-AD46-A66E0B142057}" srcOrd="15" destOrd="0" presId="urn:microsoft.com/office/officeart/2005/8/layout/cycle6"/>
    <dgm:cxn modelId="{57D9D231-36B7-480D-A04D-44E2C796561E}" type="presParOf" srcId="{D7212DD0-BC5F-4AD9-BC10-9BD3414CDF88}" destId="{4E60AAD0-7D5F-4A74-984A-416D8E6D9F30}" srcOrd="16" destOrd="0" presId="urn:microsoft.com/office/officeart/2005/8/layout/cycle6"/>
    <dgm:cxn modelId="{BFB9B6D0-A215-4399-A67A-4B791F4CEB32}" type="presParOf" srcId="{D7212DD0-BC5F-4AD9-BC10-9BD3414CDF88}" destId="{C87E4639-9D36-4F22-8C87-60FBD8F07353}" srcOrd="17" destOrd="0" presId="urn:microsoft.com/office/officeart/2005/8/layout/cycle6"/>
    <dgm:cxn modelId="{51043FA3-103D-411D-9B98-600C17BC0FBA}" type="presParOf" srcId="{D7212DD0-BC5F-4AD9-BC10-9BD3414CDF88}" destId="{B65715F4-BC3A-4194-B200-6542D5F36252}" srcOrd="18" destOrd="0" presId="urn:microsoft.com/office/officeart/2005/8/layout/cycle6"/>
    <dgm:cxn modelId="{A194E0B8-88B5-4245-B6AF-D3C3534727D6}" type="presParOf" srcId="{D7212DD0-BC5F-4AD9-BC10-9BD3414CDF88}" destId="{BE6E1F5E-85EC-4FB0-B167-AF83AD406E71}" srcOrd="19" destOrd="0" presId="urn:microsoft.com/office/officeart/2005/8/layout/cycle6"/>
    <dgm:cxn modelId="{AAA804CA-226F-4C43-9C4A-B6CC5D9ACE66}" type="presParOf" srcId="{D7212DD0-BC5F-4AD9-BC10-9BD3414CDF88}" destId="{4674EE90-565C-4C77-A757-D2602424AD58}" srcOrd="20" destOrd="0" presId="urn:microsoft.com/office/officeart/2005/8/layout/cycle6"/>
    <dgm:cxn modelId="{52B9DBFE-E276-4CA0-B5DC-03EFBD035F83}" type="presParOf" srcId="{D7212DD0-BC5F-4AD9-BC10-9BD3414CDF88}" destId="{076CF7E1-14C4-43CA-8BE5-4E0329512ED8}" srcOrd="21" destOrd="0" presId="urn:microsoft.com/office/officeart/2005/8/layout/cycle6"/>
    <dgm:cxn modelId="{878956F5-BB99-4E12-A363-76206B76009E}" type="presParOf" srcId="{D7212DD0-BC5F-4AD9-BC10-9BD3414CDF88}" destId="{B59B3CF9-BF6B-4D80-8303-60684CC7F4EE}" srcOrd="22" destOrd="0" presId="urn:microsoft.com/office/officeart/2005/8/layout/cycle6"/>
    <dgm:cxn modelId="{F32C3D37-33FB-4E8D-9BA9-BB2A67489D42}" type="presParOf" srcId="{D7212DD0-BC5F-4AD9-BC10-9BD3414CDF88}" destId="{365D9FD4-6411-45BD-9D62-D28EBF93E0CF}" srcOrd="23" destOrd="0" presId="urn:microsoft.com/office/officeart/2005/8/layout/cycle6"/>
    <dgm:cxn modelId="{5139E5B4-ED67-48C1-B9B9-417BA6796AE1}" type="presParOf" srcId="{D7212DD0-BC5F-4AD9-BC10-9BD3414CDF88}" destId="{929ED110-63E3-47C8-868F-F2D56D8CF0C9}" srcOrd="24" destOrd="0" presId="urn:microsoft.com/office/officeart/2005/8/layout/cycle6"/>
    <dgm:cxn modelId="{A003037B-1B13-4B95-A05C-EFE0BFBB2CA2}" type="presParOf" srcId="{D7212DD0-BC5F-4AD9-BC10-9BD3414CDF88}" destId="{B61EAEE4-4A8F-4A97-A923-4C7706159A2A}" srcOrd="25" destOrd="0" presId="urn:microsoft.com/office/officeart/2005/8/layout/cycle6"/>
    <dgm:cxn modelId="{6EA11C2F-789B-40A9-93A8-9306A45FF48F}" type="presParOf" srcId="{D7212DD0-BC5F-4AD9-BC10-9BD3414CDF88}" destId="{9CB17A98-7FD4-482F-AB63-B0F71095FD24}" srcOrd="26" destOrd="0" presId="urn:microsoft.com/office/officeart/2005/8/layout/cycle6"/>
    <dgm:cxn modelId="{F3FC0A85-A8BA-4E4B-9EEB-490174E4FCA0}" type="presParOf" srcId="{D7212DD0-BC5F-4AD9-BC10-9BD3414CDF88}" destId="{8AA41CCC-82E4-4592-9C74-6A3BF8531B97}" srcOrd="27" destOrd="0" presId="urn:microsoft.com/office/officeart/2005/8/layout/cycle6"/>
    <dgm:cxn modelId="{EED66DD2-8C4B-4D0E-AAE8-E47D1436E09C}" type="presParOf" srcId="{D7212DD0-BC5F-4AD9-BC10-9BD3414CDF88}" destId="{36E1C763-6472-4704-99AA-C00DDF55EE56}" srcOrd="28" destOrd="0" presId="urn:microsoft.com/office/officeart/2005/8/layout/cycle6"/>
    <dgm:cxn modelId="{5A076B2E-D09A-4BC2-BAE3-2ACFBFEC24B1}" type="presParOf" srcId="{D7212DD0-BC5F-4AD9-BC10-9BD3414CDF88}" destId="{42102047-C1BC-4048-B8BE-636FBB64A0C5}" srcOrd="29"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2357D50-D56E-429A-A2C7-AEE6C6719F92}" type="doc">
      <dgm:prSet loTypeId="urn:microsoft.com/office/officeart/2005/8/layout/radial3" loCatId="cycle" qsTypeId="urn:microsoft.com/office/officeart/2005/8/quickstyle/simple2" qsCatId="simple" csTypeId="urn:microsoft.com/office/officeart/2005/8/colors/colorful4" csCatId="colorful" phldr="1"/>
      <dgm:spPr/>
      <dgm:t>
        <a:bodyPr/>
        <a:lstStyle/>
        <a:p>
          <a:endParaRPr lang="en-US"/>
        </a:p>
      </dgm:t>
    </dgm:pt>
    <dgm:pt modelId="{DC6050AA-86BC-42DC-84B0-5B4D69167645}">
      <dgm:prSet phldrT="[Text]" custT="1"/>
      <dgm:spPr/>
      <dgm:t>
        <a:bodyPr/>
        <a:lstStyle/>
        <a:p>
          <a:r>
            <a:rPr lang="en-US" sz="1600" b="1" smtClean="0">
              <a:solidFill>
                <a:srgbClr val="6569AD"/>
              </a:solidFill>
              <a:effectLst>
                <a:glow rad="228600">
                  <a:schemeClr val="accent6">
                    <a:satMod val="175000"/>
                    <a:alpha val="40000"/>
                  </a:schemeClr>
                </a:glow>
              </a:effectLst>
              <a:latin typeface="Tw Cen MT" panose="020B0602020104020603" pitchFamily="34" charset="0"/>
            </a:rPr>
            <a:t>FASILITATOR</a:t>
          </a:r>
          <a:endParaRPr lang="en-US" sz="1600" b="1">
            <a:solidFill>
              <a:srgbClr val="6569AD"/>
            </a:solidFill>
            <a:effectLst>
              <a:glow rad="228600">
                <a:schemeClr val="accent6">
                  <a:satMod val="175000"/>
                  <a:alpha val="40000"/>
                </a:schemeClr>
              </a:glow>
            </a:effectLst>
            <a:latin typeface="Tw Cen MT" panose="020B0602020104020603" pitchFamily="34" charset="0"/>
          </a:endParaRPr>
        </a:p>
      </dgm:t>
    </dgm:pt>
    <dgm:pt modelId="{B0DF6013-61EA-45A1-AEA2-0B4833685663}" type="parTrans" cxnId="{6D62394E-5380-4D00-9280-6382A3D9231A}">
      <dgm:prSet/>
      <dgm:spPr/>
      <dgm:t>
        <a:bodyPr/>
        <a:lstStyle/>
        <a:p>
          <a:endParaRPr lang="en-US" sz="1600">
            <a:latin typeface="Tw Cen MT" panose="020B0602020104020603" pitchFamily="34" charset="0"/>
          </a:endParaRPr>
        </a:p>
      </dgm:t>
    </dgm:pt>
    <dgm:pt modelId="{64D47C25-7A2F-47A2-94A3-C244277C3587}" type="sibTrans" cxnId="{6D62394E-5380-4D00-9280-6382A3D9231A}">
      <dgm:prSet/>
      <dgm:spPr/>
      <dgm:t>
        <a:bodyPr/>
        <a:lstStyle/>
        <a:p>
          <a:endParaRPr lang="en-US" sz="1600">
            <a:latin typeface="Tw Cen MT" panose="020B0602020104020603" pitchFamily="34" charset="0"/>
          </a:endParaRPr>
        </a:p>
      </dgm:t>
    </dgm:pt>
    <dgm:pt modelId="{E4411EBD-C3DE-4415-8BC6-F539C607E519}">
      <dgm:prSet phldrT="[Text]" custT="1"/>
      <dgm:spPr/>
      <dgm:t>
        <a:bodyPr/>
        <a:lstStyle/>
        <a:p>
          <a:r>
            <a:rPr lang="en-US" sz="1600" dirty="0" err="1" smtClean="0">
              <a:solidFill>
                <a:schemeClr val="tx1"/>
              </a:solidFill>
              <a:latin typeface="Tw Cen MT" panose="020B0602020104020603" pitchFamily="34" charset="0"/>
            </a:rPr>
            <a:t>Klarifikasi</a:t>
          </a:r>
          <a:endParaRPr lang="en-US" sz="1600" dirty="0">
            <a:solidFill>
              <a:schemeClr val="tx1"/>
            </a:solidFill>
            <a:latin typeface="Tw Cen MT" panose="020B0602020104020603" pitchFamily="34" charset="0"/>
          </a:endParaRPr>
        </a:p>
      </dgm:t>
    </dgm:pt>
    <dgm:pt modelId="{0E5A2DEC-101C-40B8-A445-111D765105EC}" type="parTrans" cxnId="{0C3615F8-DFBA-4482-95E7-2EC4BA61E7C6}">
      <dgm:prSet/>
      <dgm:spPr/>
      <dgm:t>
        <a:bodyPr/>
        <a:lstStyle/>
        <a:p>
          <a:endParaRPr lang="en-US" sz="1600">
            <a:latin typeface="Tw Cen MT" panose="020B0602020104020603" pitchFamily="34" charset="0"/>
          </a:endParaRPr>
        </a:p>
      </dgm:t>
    </dgm:pt>
    <dgm:pt modelId="{A6FCA6C6-6478-4344-BB90-DEF12A4AF0C5}" type="sibTrans" cxnId="{0C3615F8-DFBA-4482-95E7-2EC4BA61E7C6}">
      <dgm:prSet/>
      <dgm:spPr/>
      <dgm:t>
        <a:bodyPr/>
        <a:lstStyle/>
        <a:p>
          <a:endParaRPr lang="en-US" sz="1600">
            <a:latin typeface="Tw Cen MT" panose="020B0602020104020603" pitchFamily="34" charset="0"/>
          </a:endParaRPr>
        </a:p>
      </dgm:t>
    </dgm:pt>
    <dgm:pt modelId="{D961E737-BB93-4346-BDF2-9639CC9FE56D}">
      <dgm:prSet phldrT="[Text]" custT="1"/>
      <dgm:spPr/>
      <dgm:t>
        <a:bodyPr/>
        <a:lstStyle/>
        <a:p>
          <a:r>
            <a:rPr lang="en-US" sz="1600" smtClean="0">
              <a:solidFill>
                <a:schemeClr val="tx1"/>
              </a:solidFill>
              <a:latin typeface="Tw Cen MT" panose="020B0602020104020603" pitchFamily="34" charset="0"/>
            </a:rPr>
            <a:t>Re-Orientasi</a:t>
          </a:r>
          <a:endParaRPr lang="en-US" sz="1600">
            <a:solidFill>
              <a:schemeClr val="tx1"/>
            </a:solidFill>
            <a:latin typeface="Tw Cen MT" panose="020B0602020104020603" pitchFamily="34" charset="0"/>
          </a:endParaRPr>
        </a:p>
      </dgm:t>
    </dgm:pt>
    <dgm:pt modelId="{26AF65F9-EA23-46CE-8A57-3B40DED19307}" type="parTrans" cxnId="{F1F3AA22-20F8-4599-A2C2-1AD207BF17B8}">
      <dgm:prSet/>
      <dgm:spPr/>
      <dgm:t>
        <a:bodyPr/>
        <a:lstStyle/>
        <a:p>
          <a:endParaRPr lang="en-US" sz="1600">
            <a:latin typeface="Tw Cen MT" panose="020B0602020104020603" pitchFamily="34" charset="0"/>
          </a:endParaRPr>
        </a:p>
      </dgm:t>
    </dgm:pt>
    <dgm:pt modelId="{32903CA6-EE81-4BB3-B5D8-32020EE608DF}" type="sibTrans" cxnId="{F1F3AA22-20F8-4599-A2C2-1AD207BF17B8}">
      <dgm:prSet/>
      <dgm:spPr/>
      <dgm:t>
        <a:bodyPr/>
        <a:lstStyle/>
        <a:p>
          <a:endParaRPr lang="en-US" sz="1600">
            <a:latin typeface="Tw Cen MT" panose="020B0602020104020603" pitchFamily="34" charset="0"/>
          </a:endParaRPr>
        </a:p>
      </dgm:t>
    </dgm:pt>
    <dgm:pt modelId="{8E711DD5-DA29-4024-BF7C-A7EEA64675CC}">
      <dgm:prSet phldrT="[Text]" custT="1"/>
      <dgm:spPr/>
      <dgm:t>
        <a:bodyPr/>
        <a:lstStyle/>
        <a:p>
          <a:r>
            <a:rPr lang="en-US" sz="1600" smtClean="0">
              <a:solidFill>
                <a:schemeClr val="tx1"/>
              </a:solidFill>
              <a:latin typeface="Tw Cen MT" panose="020B0602020104020603" pitchFamily="34" charset="0"/>
            </a:rPr>
            <a:t>Memotivasi peserta diam</a:t>
          </a:r>
          <a:endParaRPr lang="en-US" sz="1600">
            <a:solidFill>
              <a:schemeClr val="tx1"/>
            </a:solidFill>
            <a:latin typeface="Tw Cen MT" panose="020B0602020104020603" pitchFamily="34" charset="0"/>
          </a:endParaRPr>
        </a:p>
      </dgm:t>
    </dgm:pt>
    <dgm:pt modelId="{DF3EE145-D9D9-4C3C-A289-B85944873766}" type="parTrans" cxnId="{CB5EB42C-DE21-45B6-A182-87A427CC5BF4}">
      <dgm:prSet/>
      <dgm:spPr/>
      <dgm:t>
        <a:bodyPr/>
        <a:lstStyle/>
        <a:p>
          <a:endParaRPr lang="en-US" sz="1600">
            <a:latin typeface="Tw Cen MT" panose="020B0602020104020603" pitchFamily="34" charset="0"/>
          </a:endParaRPr>
        </a:p>
      </dgm:t>
    </dgm:pt>
    <dgm:pt modelId="{557E0247-D51D-47A3-B2C5-6ABB7D57E7FE}" type="sibTrans" cxnId="{CB5EB42C-DE21-45B6-A182-87A427CC5BF4}">
      <dgm:prSet/>
      <dgm:spPr/>
      <dgm:t>
        <a:bodyPr/>
        <a:lstStyle/>
        <a:p>
          <a:endParaRPr lang="en-US" sz="1600">
            <a:latin typeface="Tw Cen MT" panose="020B0602020104020603" pitchFamily="34" charset="0"/>
          </a:endParaRPr>
        </a:p>
      </dgm:t>
    </dgm:pt>
    <dgm:pt modelId="{AABD1287-6FDB-4D6C-8755-53E1DA47792F}">
      <dgm:prSet phldrT="[Text]" custT="1"/>
      <dgm:spPr/>
      <dgm:t>
        <a:bodyPr/>
        <a:lstStyle/>
        <a:p>
          <a:r>
            <a:rPr lang="en-US" sz="1500" dirty="0" err="1" smtClean="0">
              <a:solidFill>
                <a:schemeClr val="tx1"/>
              </a:solidFill>
              <a:latin typeface="Tw Cen MT" panose="020B0602020104020603" pitchFamily="34" charset="0"/>
            </a:rPr>
            <a:t>Menggunakan</a:t>
          </a:r>
          <a:r>
            <a:rPr lang="en-US" sz="1500" dirty="0" smtClean="0">
              <a:solidFill>
                <a:schemeClr val="tx1"/>
              </a:solidFill>
              <a:latin typeface="Tw Cen MT" panose="020B0602020104020603" pitchFamily="34" charset="0"/>
            </a:rPr>
            <a:t> </a:t>
          </a:r>
          <a:r>
            <a:rPr lang="en-US" sz="1500" dirty="0" err="1" smtClean="0">
              <a:solidFill>
                <a:schemeClr val="tx1"/>
              </a:solidFill>
              <a:latin typeface="Tw Cen MT" panose="020B0602020104020603" pitchFamily="34" charset="0"/>
            </a:rPr>
            <a:t>alat</a:t>
          </a:r>
          <a:r>
            <a:rPr lang="en-US" sz="1500" dirty="0" smtClean="0">
              <a:solidFill>
                <a:schemeClr val="tx1"/>
              </a:solidFill>
              <a:latin typeface="Tw Cen MT" panose="020B0602020104020603" pitchFamily="34" charset="0"/>
            </a:rPr>
            <a:t> </a:t>
          </a:r>
          <a:r>
            <a:rPr lang="en-US" sz="1500" dirty="0" err="1" smtClean="0">
              <a:solidFill>
                <a:schemeClr val="tx1"/>
              </a:solidFill>
              <a:latin typeface="Tw Cen MT" panose="020B0602020104020603" pitchFamily="34" charset="0"/>
            </a:rPr>
            <a:t>peraga</a:t>
          </a:r>
          <a:endParaRPr lang="en-US" sz="1500" dirty="0">
            <a:solidFill>
              <a:schemeClr val="tx1"/>
            </a:solidFill>
            <a:latin typeface="Tw Cen MT" panose="020B0602020104020603" pitchFamily="34" charset="0"/>
          </a:endParaRPr>
        </a:p>
      </dgm:t>
    </dgm:pt>
    <dgm:pt modelId="{9ECEA2E7-C763-44F3-99D6-189873DFCE5A}" type="parTrans" cxnId="{6290CA11-F2AD-4006-ABDF-38AA668BDDB8}">
      <dgm:prSet/>
      <dgm:spPr/>
      <dgm:t>
        <a:bodyPr/>
        <a:lstStyle/>
        <a:p>
          <a:endParaRPr lang="en-US" sz="1600">
            <a:latin typeface="Tw Cen MT" panose="020B0602020104020603" pitchFamily="34" charset="0"/>
          </a:endParaRPr>
        </a:p>
      </dgm:t>
    </dgm:pt>
    <dgm:pt modelId="{ADF50295-25FD-4115-8B3F-632FADDEA5B3}" type="sibTrans" cxnId="{6290CA11-F2AD-4006-ABDF-38AA668BDDB8}">
      <dgm:prSet/>
      <dgm:spPr/>
      <dgm:t>
        <a:bodyPr/>
        <a:lstStyle/>
        <a:p>
          <a:endParaRPr lang="en-US" sz="1600">
            <a:latin typeface="Tw Cen MT" panose="020B0602020104020603" pitchFamily="34" charset="0"/>
          </a:endParaRPr>
        </a:p>
      </dgm:t>
    </dgm:pt>
    <dgm:pt modelId="{EC6AC08A-A12D-4E17-A28B-1F89875677D6}">
      <dgm:prSet phldrT="[Text]" custT="1"/>
      <dgm:spPr/>
      <dgm:t>
        <a:bodyPr/>
        <a:lstStyle/>
        <a:p>
          <a:r>
            <a:rPr lang="en-US" sz="1600" dirty="0" err="1" smtClean="0">
              <a:solidFill>
                <a:schemeClr val="tx1"/>
              </a:solidFill>
              <a:latin typeface="Tw Cen MT" panose="020B0602020104020603" pitchFamily="34" charset="0"/>
            </a:rPr>
            <a:t>Mengendalikan</a:t>
          </a:r>
          <a:r>
            <a:rPr lang="en-US" sz="1600" dirty="0" smtClean="0">
              <a:solidFill>
                <a:schemeClr val="tx1"/>
              </a:solidFill>
              <a:latin typeface="Tw Cen MT" panose="020B0602020104020603" pitchFamily="34" charset="0"/>
            </a:rPr>
            <a:t> </a:t>
          </a:r>
          <a:r>
            <a:rPr lang="en-US" sz="1600" dirty="0" err="1" smtClean="0">
              <a:solidFill>
                <a:schemeClr val="tx1"/>
              </a:solidFill>
              <a:latin typeface="Tw Cen MT" panose="020B0602020104020603" pitchFamily="34" charset="0"/>
            </a:rPr>
            <a:t>Peserta</a:t>
          </a:r>
          <a:r>
            <a:rPr lang="en-US" sz="1600" dirty="0" smtClean="0">
              <a:solidFill>
                <a:schemeClr val="tx1"/>
              </a:solidFill>
              <a:latin typeface="Tw Cen MT" panose="020B0602020104020603" pitchFamily="34" charset="0"/>
            </a:rPr>
            <a:t> </a:t>
          </a:r>
          <a:r>
            <a:rPr lang="en-US" sz="1600" dirty="0" err="1" smtClean="0">
              <a:solidFill>
                <a:schemeClr val="tx1"/>
              </a:solidFill>
              <a:latin typeface="Tw Cen MT" panose="020B0602020104020603" pitchFamily="34" charset="0"/>
            </a:rPr>
            <a:t>Dominan</a:t>
          </a:r>
          <a:endParaRPr lang="en-US" sz="1600" dirty="0">
            <a:solidFill>
              <a:schemeClr val="tx1"/>
            </a:solidFill>
            <a:latin typeface="Tw Cen MT" panose="020B0602020104020603" pitchFamily="34" charset="0"/>
          </a:endParaRPr>
        </a:p>
      </dgm:t>
    </dgm:pt>
    <dgm:pt modelId="{BD817224-51BD-4EB7-92F9-156A9068FEC1}" type="parTrans" cxnId="{C69118B6-2979-4C60-9062-5755C3492EB0}">
      <dgm:prSet/>
      <dgm:spPr/>
      <dgm:t>
        <a:bodyPr/>
        <a:lstStyle/>
        <a:p>
          <a:endParaRPr lang="en-US" sz="1600">
            <a:latin typeface="Tw Cen MT" panose="020B0602020104020603" pitchFamily="34" charset="0"/>
          </a:endParaRPr>
        </a:p>
      </dgm:t>
    </dgm:pt>
    <dgm:pt modelId="{49FFC95F-AC11-43BA-A89B-7CAD155229ED}" type="sibTrans" cxnId="{C69118B6-2979-4C60-9062-5755C3492EB0}">
      <dgm:prSet/>
      <dgm:spPr/>
      <dgm:t>
        <a:bodyPr/>
        <a:lstStyle/>
        <a:p>
          <a:endParaRPr lang="en-US" sz="1600">
            <a:latin typeface="Tw Cen MT" panose="020B0602020104020603" pitchFamily="34" charset="0"/>
          </a:endParaRPr>
        </a:p>
      </dgm:t>
    </dgm:pt>
    <dgm:pt modelId="{6D27F198-24E2-42D8-A071-26AC49CE59C7}" type="pres">
      <dgm:prSet presAssocID="{E2357D50-D56E-429A-A2C7-AEE6C6719F92}" presName="composite" presStyleCnt="0">
        <dgm:presLayoutVars>
          <dgm:chMax val="1"/>
          <dgm:dir/>
          <dgm:resizeHandles val="exact"/>
        </dgm:presLayoutVars>
      </dgm:prSet>
      <dgm:spPr/>
      <dgm:t>
        <a:bodyPr/>
        <a:lstStyle/>
        <a:p>
          <a:endParaRPr lang="en-US"/>
        </a:p>
      </dgm:t>
    </dgm:pt>
    <dgm:pt modelId="{37084750-3DF2-41C5-9F59-AA79CF237CAA}" type="pres">
      <dgm:prSet presAssocID="{E2357D50-D56E-429A-A2C7-AEE6C6719F92}" presName="radial" presStyleCnt="0">
        <dgm:presLayoutVars>
          <dgm:animLvl val="ctr"/>
        </dgm:presLayoutVars>
      </dgm:prSet>
      <dgm:spPr/>
    </dgm:pt>
    <dgm:pt modelId="{BD568DCE-8D7C-4A40-A16D-3B2879E1C9B0}" type="pres">
      <dgm:prSet presAssocID="{DC6050AA-86BC-42DC-84B0-5B4D69167645}" presName="centerShape" presStyleLbl="vennNode1" presStyleIdx="0" presStyleCnt="6"/>
      <dgm:spPr/>
      <dgm:t>
        <a:bodyPr/>
        <a:lstStyle/>
        <a:p>
          <a:endParaRPr lang="en-US"/>
        </a:p>
      </dgm:t>
    </dgm:pt>
    <dgm:pt modelId="{4475EF96-344E-4595-8683-B146B02F916F}" type="pres">
      <dgm:prSet presAssocID="{E4411EBD-C3DE-4415-8BC6-F539C607E519}" presName="node" presStyleLbl="vennNode1" presStyleIdx="1" presStyleCnt="6">
        <dgm:presLayoutVars>
          <dgm:bulletEnabled val="1"/>
        </dgm:presLayoutVars>
      </dgm:prSet>
      <dgm:spPr/>
      <dgm:t>
        <a:bodyPr/>
        <a:lstStyle/>
        <a:p>
          <a:endParaRPr lang="en-US"/>
        </a:p>
      </dgm:t>
    </dgm:pt>
    <dgm:pt modelId="{6D1578F6-5127-4373-A770-B71E75BD45D0}" type="pres">
      <dgm:prSet presAssocID="{D961E737-BB93-4346-BDF2-9639CC9FE56D}" presName="node" presStyleLbl="vennNode1" presStyleIdx="2" presStyleCnt="6">
        <dgm:presLayoutVars>
          <dgm:bulletEnabled val="1"/>
        </dgm:presLayoutVars>
      </dgm:prSet>
      <dgm:spPr/>
      <dgm:t>
        <a:bodyPr/>
        <a:lstStyle/>
        <a:p>
          <a:endParaRPr lang="en-US"/>
        </a:p>
      </dgm:t>
    </dgm:pt>
    <dgm:pt modelId="{C4E830E9-0056-4A1C-9416-241A8392B3C7}" type="pres">
      <dgm:prSet presAssocID="{8E711DD5-DA29-4024-BF7C-A7EEA64675CC}" presName="node" presStyleLbl="vennNode1" presStyleIdx="3" presStyleCnt="6">
        <dgm:presLayoutVars>
          <dgm:bulletEnabled val="1"/>
        </dgm:presLayoutVars>
      </dgm:prSet>
      <dgm:spPr/>
      <dgm:t>
        <a:bodyPr/>
        <a:lstStyle/>
        <a:p>
          <a:endParaRPr lang="en-US"/>
        </a:p>
      </dgm:t>
    </dgm:pt>
    <dgm:pt modelId="{21B0B411-0FDF-4467-A75E-4590ED7B0F2C}" type="pres">
      <dgm:prSet presAssocID="{AABD1287-6FDB-4D6C-8755-53E1DA47792F}" presName="node" presStyleLbl="vennNode1" presStyleIdx="4" presStyleCnt="6">
        <dgm:presLayoutVars>
          <dgm:bulletEnabled val="1"/>
        </dgm:presLayoutVars>
      </dgm:prSet>
      <dgm:spPr/>
      <dgm:t>
        <a:bodyPr/>
        <a:lstStyle/>
        <a:p>
          <a:endParaRPr lang="en-US"/>
        </a:p>
      </dgm:t>
    </dgm:pt>
    <dgm:pt modelId="{8D4D45E7-BA13-476D-98BF-690A9D64973F}" type="pres">
      <dgm:prSet presAssocID="{EC6AC08A-A12D-4E17-A28B-1F89875677D6}" presName="node" presStyleLbl="vennNode1" presStyleIdx="5" presStyleCnt="6">
        <dgm:presLayoutVars>
          <dgm:bulletEnabled val="1"/>
        </dgm:presLayoutVars>
      </dgm:prSet>
      <dgm:spPr/>
      <dgm:t>
        <a:bodyPr/>
        <a:lstStyle/>
        <a:p>
          <a:endParaRPr lang="en-US"/>
        </a:p>
      </dgm:t>
    </dgm:pt>
  </dgm:ptLst>
  <dgm:cxnLst>
    <dgm:cxn modelId="{F16D8411-17B1-4004-9C00-F7704865B902}" type="presOf" srcId="{8E711DD5-DA29-4024-BF7C-A7EEA64675CC}" destId="{C4E830E9-0056-4A1C-9416-241A8392B3C7}" srcOrd="0" destOrd="0" presId="urn:microsoft.com/office/officeart/2005/8/layout/radial3"/>
    <dgm:cxn modelId="{1CCCAEAB-09D3-4977-8396-C99B8E0CB3ED}" type="presOf" srcId="{E2357D50-D56E-429A-A2C7-AEE6C6719F92}" destId="{6D27F198-24E2-42D8-A071-26AC49CE59C7}" srcOrd="0" destOrd="0" presId="urn:microsoft.com/office/officeart/2005/8/layout/radial3"/>
    <dgm:cxn modelId="{D2B018C1-D602-400A-BE71-3503FEBFCB3D}" type="presOf" srcId="{D961E737-BB93-4346-BDF2-9639CC9FE56D}" destId="{6D1578F6-5127-4373-A770-B71E75BD45D0}" srcOrd="0" destOrd="0" presId="urn:microsoft.com/office/officeart/2005/8/layout/radial3"/>
    <dgm:cxn modelId="{21EF69BC-2CA4-44BD-9E83-6EB5091F254A}" type="presOf" srcId="{AABD1287-6FDB-4D6C-8755-53E1DA47792F}" destId="{21B0B411-0FDF-4467-A75E-4590ED7B0F2C}" srcOrd="0" destOrd="0" presId="urn:microsoft.com/office/officeart/2005/8/layout/radial3"/>
    <dgm:cxn modelId="{6290CA11-F2AD-4006-ABDF-38AA668BDDB8}" srcId="{DC6050AA-86BC-42DC-84B0-5B4D69167645}" destId="{AABD1287-6FDB-4D6C-8755-53E1DA47792F}" srcOrd="3" destOrd="0" parTransId="{9ECEA2E7-C763-44F3-99D6-189873DFCE5A}" sibTransId="{ADF50295-25FD-4115-8B3F-632FADDEA5B3}"/>
    <dgm:cxn modelId="{CB5EB42C-DE21-45B6-A182-87A427CC5BF4}" srcId="{DC6050AA-86BC-42DC-84B0-5B4D69167645}" destId="{8E711DD5-DA29-4024-BF7C-A7EEA64675CC}" srcOrd="2" destOrd="0" parTransId="{DF3EE145-D9D9-4C3C-A289-B85944873766}" sibTransId="{557E0247-D51D-47A3-B2C5-6ABB7D57E7FE}"/>
    <dgm:cxn modelId="{6D62394E-5380-4D00-9280-6382A3D9231A}" srcId="{E2357D50-D56E-429A-A2C7-AEE6C6719F92}" destId="{DC6050AA-86BC-42DC-84B0-5B4D69167645}" srcOrd="0" destOrd="0" parTransId="{B0DF6013-61EA-45A1-AEA2-0B4833685663}" sibTransId="{64D47C25-7A2F-47A2-94A3-C244277C3587}"/>
    <dgm:cxn modelId="{F1F3AA22-20F8-4599-A2C2-1AD207BF17B8}" srcId="{DC6050AA-86BC-42DC-84B0-5B4D69167645}" destId="{D961E737-BB93-4346-BDF2-9639CC9FE56D}" srcOrd="1" destOrd="0" parTransId="{26AF65F9-EA23-46CE-8A57-3B40DED19307}" sibTransId="{32903CA6-EE81-4BB3-B5D8-32020EE608DF}"/>
    <dgm:cxn modelId="{C69118B6-2979-4C60-9062-5755C3492EB0}" srcId="{DC6050AA-86BC-42DC-84B0-5B4D69167645}" destId="{EC6AC08A-A12D-4E17-A28B-1F89875677D6}" srcOrd="4" destOrd="0" parTransId="{BD817224-51BD-4EB7-92F9-156A9068FEC1}" sibTransId="{49FFC95F-AC11-43BA-A89B-7CAD155229ED}"/>
    <dgm:cxn modelId="{E7087A85-EAD9-4BB1-A585-B7049332642D}" type="presOf" srcId="{EC6AC08A-A12D-4E17-A28B-1F89875677D6}" destId="{8D4D45E7-BA13-476D-98BF-690A9D64973F}" srcOrd="0" destOrd="0" presId="urn:microsoft.com/office/officeart/2005/8/layout/radial3"/>
    <dgm:cxn modelId="{0C3615F8-DFBA-4482-95E7-2EC4BA61E7C6}" srcId="{DC6050AA-86BC-42DC-84B0-5B4D69167645}" destId="{E4411EBD-C3DE-4415-8BC6-F539C607E519}" srcOrd="0" destOrd="0" parTransId="{0E5A2DEC-101C-40B8-A445-111D765105EC}" sibTransId="{A6FCA6C6-6478-4344-BB90-DEF12A4AF0C5}"/>
    <dgm:cxn modelId="{85628718-84C6-4800-B875-84CEF87B9790}" type="presOf" srcId="{E4411EBD-C3DE-4415-8BC6-F539C607E519}" destId="{4475EF96-344E-4595-8683-B146B02F916F}" srcOrd="0" destOrd="0" presId="urn:microsoft.com/office/officeart/2005/8/layout/radial3"/>
    <dgm:cxn modelId="{203B0412-6A85-4D9D-87B6-56F182EFE1DB}" type="presOf" srcId="{DC6050AA-86BC-42DC-84B0-5B4D69167645}" destId="{BD568DCE-8D7C-4A40-A16D-3B2879E1C9B0}" srcOrd="0" destOrd="0" presId="urn:microsoft.com/office/officeart/2005/8/layout/radial3"/>
    <dgm:cxn modelId="{8E013828-B314-4C60-A35D-6A8C411914F9}" type="presParOf" srcId="{6D27F198-24E2-42D8-A071-26AC49CE59C7}" destId="{37084750-3DF2-41C5-9F59-AA79CF237CAA}" srcOrd="0" destOrd="0" presId="urn:microsoft.com/office/officeart/2005/8/layout/radial3"/>
    <dgm:cxn modelId="{24B07CCC-C46D-4CC1-ABF4-55B242437006}" type="presParOf" srcId="{37084750-3DF2-41C5-9F59-AA79CF237CAA}" destId="{BD568DCE-8D7C-4A40-A16D-3B2879E1C9B0}" srcOrd="0" destOrd="0" presId="urn:microsoft.com/office/officeart/2005/8/layout/radial3"/>
    <dgm:cxn modelId="{13CBAF03-CD3B-40FA-AF45-2C26FD653D06}" type="presParOf" srcId="{37084750-3DF2-41C5-9F59-AA79CF237CAA}" destId="{4475EF96-344E-4595-8683-B146B02F916F}" srcOrd="1" destOrd="0" presId="urn:microsoft.com/office/officeart/2005/8/layout/radial3"/>
    <dgm:cxn modelId="{F9353495-22DB-4F37-AD14-8CF59295C4DE}" type="presParOf" srcId="{37084750-3DF2-41C5-9F59-AA79CF237CAA}" destId="{6D1578F6-5127-4373-A770-B71E75BD45D0}" srcOrd="2" destOrd="0" presId="urn:microsoft.com/office/officeart/2005/8/layout/radial3"/>
    <dgm:cxn modelId="{DC5EF6EF-6BB7-4449-867B-2552AB712E42}" type="presParOf" srcId="{37084750-3DF2-41C5-9F59-AA79CF237CAA}" destId="{C4E830E9-0056-4A1C-9416-241A8392B3C7}" srcOrd="3" destOrd="0" presId="urn:microsoft.com/office/officeart/2005/8/layout/radial3"/>
    <dgm:cxn modelId="{B528D021-2674-4E50-805D-0199C4C2481A}" type="presParOf" srcId="{37084750-3DF2-41C5-9F59-AA79CF237CAA}" destId="{21B0B411-0FDF-4467-A75E-4590ED7B0F2C}" srcOrd="4" destOrd="0" presId="urn:microsoft.com/office/officeart/2005/8/layout/radial3"/>
    <dgm:cxn modelId="{406CC25A-AF96-4DC7-BBAF-9D6AAA89AAE7}" type="presParOf" srcId="{37084750-3DF2-41C5-9F59-AA79CF237CAA}" destId="{8D4D45E7-BA13-476D-98BF-690A9D64973F}" srcOrd="5"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1F6F514-75F9-4A1E-BD9E-78AA4017D7D5}" type="doc">
      <dgm:prSet loTypeId="urn:microsoft.com/office/officeart/2005/8/layout/vList3" loCatId="list" qsTypeId="urn:microsoft.com/office/officeart/2005/8/quickstyle/simple1" qsCatId="simple" csTypeId="urn:microsoft.com/office/officeart/2005/8/colors/accent5_2" csCatId="accent5" phldr="1"/>
      <dgm:spPr/>
    </dgm:pt>
    <dgm:pt modelId="{02D2E0A9-34ED-4C62-AC47-8A7AC528F6CC}">
      <dgm:prSet phldrT="[Text]" custT="1"/>
      <dgm:spPr/>
      <dgm:t>
        <a:bodyPr/>
        <a:lstStyle/>
        <a:p>
          <a:pPr algn="l"/>
          <a:r>
            <a:rPr lang="id-ID" sz="1800" noProof="0" dirty="0" smtClean="0">
              <a:latin typeface="Tw Cen MT" panose="020B0602020104020603" pitchFamily="34" charset="0"/>
            </a:rPr>
            <a:t>Keputusan kita mengkarakterisasi link, sifatnya sebagai </a:t>
          </a:r>
          <a:r>
            <a:rPr lang="id-ID" sz="1800" b="1" i="1" noProof="0" dirty="0" smtClean="0">
              <a:latin typeface="Tw Cen MT" panose="020B0602020104020603" pitchFamily="34" charset="0"/>
            </a:rPr>
            <a:t>explanatory </a:t>
          </a:r>
          <a:r>
            <a:rPr lang="id-ID" sz="1800" b="1" noProof="0" dirty="0" smtClean="0">
              <a:latin typeface="Tw Cen MT" panose="020B0602020104020603" pitchFamily="34" charset="0"/>
            </a:rPr>
            <a:t>daripada </a:t>
          </a:r>
          <a:r>
            <a:rPr lang="id-ID" sz="1800" b="1" i="1" noProof="0" dirty="0" smtClean="0">
              <a:latin typeface="Tw Cen MT" panose="020B0602020104020603" pitchFamily="34" charset="0"/>
            </a:rPr>
            <a:t>kausal</a:t>
          </a:r>
          <a:endParaRPr lang="id-ID" sz="1800" b="1" i="1" noProof="0" dirty="0">
            <a:latin typeface="Tw Cen MT" panose="020B0602020104020603" pitchFamily="34" charset="0"/>
          </a:endParaRPr>
        </a:p>
      </dgm:t>
    </dgm:pt>
    <dgm:pt modelId="{DB3F15B8-4342-4732-9A21-683BAB1A9AD1}" type="parTrans" cxnId="{B929824C-ACD1-4920-8BBE-C22B7158B8E0}">
      <dgm:prSet/>
      <dgm:spPr/>
      <dgm:t>
        <a:bodyPr/>
        <a:lstStyle/>
        <a:p>
          <a:endParaRPr lang="id-ID"/>
        </a:p>
      </dgm:t>
    </dgm:pt>
    <dgm:pt modelId="{CC47BDBE-8E5B-4CF3-BB80-02F0BD49C0E5}" type="sibTrans" cxnId="{B929824C-ACD1-4920-8BBE-C22B7158B8E0}">
      <dgm:prSet/>
      <dgm:spPr/>
      <dgm:t>
        <a:bodyPr/>
        <a:lstStyle/>
        <a:p>
          <a:endParaRPr lang="id-ID"/>
        </a:p>
      </dgm:t>
    </dgm:pt>
    <dgm:pt modelId="{0D439664-D4AA-4F31-B863-E663DD6D8AF6}">
      <dgm:prSet phldrT="[Text]" custT="1"/>
      <dgm:spPr/>
      <dgm:t>
        <a:bodyPr/>
        <a:lstStyle/>
        <a:p>
          <a:pPr algn="l"/>
          <a:r>
            <a:rPr lang="id-ID" sz="1800" noProof="0" dirty="0" smtClean="0">
              <a:latin typeface="Tw Cen MT" panose="020B0602020104020603" pitchFamily="34" charset="0"/>
            </a:rPr>
            <a:t>Sebuah link (hubungan antar data) dapat disimpulkan (melalui arah panah)  meskipun tidak disebutkan secara eksplisit dalam data. </a:t>
          </a:r>
          <a:endParaRPr lang="id-ID" sz="1800" noProof="0" dirty="0">
            <a:latin typeface="Tw Cen MT" panose="020B0602020104020603" pitchFamily="34" charset="0"/>
          </a:endParaRPr>
        </a:p>
      </dgm:t>
    </dgm:pt>
    <dgm:pt modelId="{0E400EC2-371B-413B-BA9C-8B62D696B666}" type="parTrans" cxnId="{B96DB386-2C2F-4FE5-BFE0-A2D3BA4B83A2}">
      <dgm:prSet/>
      <dgm:spPr/>
      <dgm:t>
        <a:bodyPr/>
        <a:lstStyle/>
        <a:p>
          <a:endParaRPr lang="id-ID"/>
        </a:p>
      </dgm:t>
    </dgm:pt>
    <dgm:pt modelId="{FBC3BE5D-5834-4AAF-A8B8-63359254F65F}" type="sibTrans" cxnId="{B96DB386-2C2F-4FE5-BFE0-A2D3BA4B83A2}">
      <dgm:prSet/>
      <dgm:spPr/>
      <dgm:t>
        <a:bodyPr/>
        <a:lstStyle/>
        <a:p>
          <a:endParaRPr lang="id-ID"/>
        </a:p>
      </dgm:t>
    </dgm:pt>
    <dgm:pt modelId="{B1DD4507-57E3-4FCE-B2B5-7C35161B45E1}" type="pres">
      <dgm:prSet presAssocID="{71F6F514-75F9-4A1E-BD9E-78AA4017D7D5}" presName="linearFlow" presStyleCnt="0">
        <dgm:presLayoutVars>
          <dgm:dir/>
          <dgm:resizeHandles val="exact"/>
        </dgm:presLayoutVars>
      </dgm:prSet>
      <dgm:spPr/>
    </dgm:pt>
    <dgm:pt modelId="{18AB0E68-CC7E-4568-A13E-D591853CB6A9}" type="pres">
      <dgm:prSet presAssocID="{02D2E0A9-34ED-4C62-AC47-8A7AC528F6CC}" presName="composite" presStyleCnt="0"/>
      <dgm:spPr/>
    </dgm:pt>
    <dgm:pt modelId="{B1A7C699-E0EC-4811-B6C3-C4DAA40073C0}" type="pres">
      <dgm:prSet presAssocID="{02D2E0A9-34ED-4C62-AC47-8A7AC528F6CC}" presName="imgShp" presStyleLbl="fgImgPlace1" presStyleIdx="0" presStyleCnt="2"/>
      <dgm:spPr>
        <a:solidFill>
          <a:srgbClr val="FFC000"/>
        </a:solidFill>
      </dgm:spPr>
    </dgm:pt>
    <dgm:pt modelId="{AC39B673-945E-4F5A-89E5-AB4D2F7EFC89}" type="pres">
      <dgm:prSet presAssocID="{02D2E0A9-34ED-4C62-AC47-8A7AC528F6CC}" presName="txShp" presStyleLbl="node1" presStyleIdx="0" presStyleCnt="2">
        <dgm:presLayoutVars>
          <dgm:bulletEnabled val="1"/>
        </dgm:presLayoutVars>
      </dgm:prSet>
      <dgm:spPr/>
      <dgm:t>
        <a:bodyPr/>
        <a:lstStyle/>
        <a:p>
          <a:endParaRPr lang="id-ID"/>
        </a:p>
      </dgm:t>
    </dgm:pt>
    <dgm:pt modelId="{D85DCA94-54DC-452A-B5D7-39A693F84EA7}" type="pres">
      <dgm:prSet presAssocID="{CC47BDBE-8E5B-4CF3-BB80-02F0BD49C0E5}" presName="spacing" presStyleCnt="0"/>
      <dgm:spPr/>
    </dgm:pt>
    <dgm:pt modelId="{E61F6E8F-637C-4EFA-9982-306554424424}" type="pres">
      <dgm:prSet presAssocID="{0D439664-D4AA-4F31-B863-E663DD6D8AF6}" presName="composite" presStyleCnt="0"/>
      <dgm:spPr/>
    </dgm:pt>
    <dgm:pt modelId="{8D395B68-ADB5-447F-9A49-7ADCCD0F47CB}" type="pres">
      <dgm:prSet presAssocID="{0D439664-D4AA-4F31-B863-E663DD6D8AF6}" presName="imgShp" presStyleLbl="fgImgPlace1" presStyleIdx="1" presStyleCnt="2"/>
      <dgm:spPr>
        <a:solidFill>
          <a:srgbClr val="FFC000"/>
        </a:solidFill>
      </dgm:spPr>
    </dgm:pt>
    <dgm:pt modelId="{779CB87D-1BA3-4A83-8E24-17DA9A0EFB51}" type="pres">
      <dgm:prSet presAssocID="{0D439664-D4AA-4F31-B863-E663DD6D8AF6}" presName="txShp" presStyleLbl="node1" presStyleIdx="1" presStyleCnt="2">
        <dgm:presLayoutVars>
          <dgm:bulletEnabled val="1"/>
        </dgm:presLayoutVars>
      </dgm:prSet>
      <dgm:spPr/>
      <dgm:t>
        <a:bodyPr/>
        <a:lstStyle/>
        <a:p>
          <a:endParaRPr lang="id-ID"/>
        </a:p>
      </dgm:t>
    </dgm:pt>
  </dgm:ptLst>
  <dgm:cxnLst>
    <dgm:cxn modelId="{273CC376-7A98-4897-9BC4-044BA3F0D619}" type="presOf" srcId="{02D2E0A9-34ED-4C62-AC47-8A7AC528F6CC}" destId="{AC39B673-945E-4F5A-89E5-AB4D2F7EFC89}" srcOrd="0" destOrd="0" presId="urn:microsoft.com/office/officeart/2005/8/layout/vList3"/>
    <dgm:cxn modelId="{B929824C-ACD1-4920-8BBE-C22B7158B8E0}" srcId="{71F6F514-75F9-4A1E-BD9E-78AA4017D7D5}" destId="{02D2E0A9-34ED-4C62-AC47-8A7AC528F6CC}" srcOrd="0" destOrd="0" parTransId="{DB3F15B8-4342-4732-9A21-683BAB1A9AD1}" sibTransId="{CC47BDBE-8E5B-4CF3-BB80-02F0BD49C0E5}"/>
    <dgm:cxn modelId="{B96DB386-2C2F-4FE5-BFE0-A2D3BA4B83A2}" srcId="{71F6F514-75F9-4A1E-BD9E-78AA4017D7D5}" destId="{0D439664-D4AA-4F31-B863-E663DD6D8AF6}" srcOrd="1" destOrd="0" parTransId="{0E400EC2-371B-413B-BA9C-8B62D696B666}" sibTransId="{FBC3BE5D-5834-4AAF-A8B8-63359254F65F}"/>
    <dgm:cxn modelId="{32FE8CF6-9D95-4D5C-97B7-16EAE05E7B21}" type="presOf" srcId="{71F6F514-75F9-4A1E-BD9E-78AA4017D7D5}" destId="{B1DD4507-57E3-4FCE-B2B5-7C35161B45E1}" srcOrd="0" destOrd="0" presId="urn:microsoft.com/office/officeart/2005/8/layout/vList3"/>
    <dgm:cxn modelId="{286EC667-6FCB-4AE2-B152-7E2DDCAF00DB}" type="presOf" srcId="{0D439664-D4AA-4F31-B863-E663DD6D8AF6}" destId="{779CB87D-1BA3-4A83-8E24-17DA9A0EFB51}" srcOrd="0" destOrd="0" presId="urn:microsoft.com/office/officeart/2005/8/layout/vList3"/>
    <dgm:cxn modelId="{E1D481D3-DB5A-42C4-AD9B-76EBC20FF1B1}" type="presParOf" srcId="{B1DD4507-57E3-4FCE-B2B5-7C35161B45E1}" destId="{18AB0E68-CC7E-4568-A13E-D591853CB6A9}" srcOrd="0" destOrd="0" presId="urn:microsoft.com/office/officeart/2005/8/layout/vList3"/>
    <dgm:cxn modelId="{3A6E21F8-0531-4BF8-AFAE-B331A8199BF1}" type="presParOf" srcId="{18AB0E68-CC7E-4568-A13E-D591853CB6A9}" destId="{B1A7C699-E0EC-4811-B6C3-C4DAA40073C0}" srcOrd="0" destOrd="0" presId="urn:microsoft.com/office/officeart/2005/8/layout/vList3"/>
    <dgm:cxn modelId="{56A7AB71-1680-4762-A99C-B2D131B2DC7F}" type="presParOf" srcId="{18AB0E68-CC7E-4568-A13E-D591853CB6A9}" destId="{AC39B673-945E-4F5A-89E5-AB4D2F7EFC89}" srcOrd="1" destOrd="0" presId="urn:microsoft.com/office/officeart/2005/8/layout/vList3"/>
    <dgm:cxn modelId="{69CEAB4B-DB7F-4C84-BA53-A3143F59E70D}" type="presParOf" srcId="{B1DD4507-57E3-4FCE-B2B5-7C35161B45E1}" destId="{D85DCA94-54DC-452A-B5D7-39A693F84EA7}" srcOrd="1" destOrd="0" presId="urn:microsoft.com/office/officeart/2005/8/layout/vList3"/>
    <dgm:cxn modelId="{962F902B-4D22-4768-AF0B-6AD5721A334C}" type="presParOf" srcId="{B1DD4507-57E3-4FCE-B2B5-7C35161B45E1}" destId="{E61F6E8F-637C-4EFA-9982-306554424424}" srcOrd="2" destOrd="0" presId="urn:microsoft.com/office/officeart/2005/8/layout/vList3"/>
    <dgm:cxn modelId="{A9D87B90-1967-407C-B0CA-8DEB549EDC72}" type="presParOf" srcId="{E61F6E8F-637C-4EFA-9982-306554424424}" destId="{8D395B68-ADB5-447F-9A49-7ADCCD0F47CB}" srcOrd="0" destOrd="0" presId="urn:microsoft.com/office/officeart/2005/8/layout/vList3"/>
    <dgm:cxn modelId="{A1FA0E95-5700-4E7D-B964-CE8CBAD6A2E4}" type="presParOf" srcId="{E61F6E8F-637C-4EFA-9982-306554424424}" destId="{779CB87D-1BA3-4A83-8E24-17DA9A0EFB5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D248D16-3C9F-4E11-86BC-250D83B7D89E}" type="doc">
      <dgm:prSet loTypeId="urn:microsoft.com/office/officeart/2008/layout/VerticalCircleList" loCatId="list" qsTypeId="urn:microsoft.com/office/officeart/2005/8/quickstyle/simple1" qsCatId="simple" csTypeId="urn:microsoft.com/office/officeart/2005/8/colors/colorful2" csCatId="colorful" phldr="1"/>
      <dgm:spPr/>
      <dgm:t>
        <a:bodyPr/>
        <a:lstStyle/>
        <a:p>
          <a:endParaRPr lang="id-ID"/>
        </a:p>
      </dgm:t>
    </dgm:pt>
    <dgm:pt modelId="{6EAD3298-7D83-49B8-AC7A-39D3159DBF36}">
      <dgm:prSet phldrT="[Text]"/>
      <dgm:spPr/>
      <dgm:t>
        <a:bodyPr/>
        <a:lstStyle/>
        <a:p>
          <a:r>
            <a:rPr lang="id-ID" noProof="0" dirty="0" smtClean="0">
              <a:latin typeface="Tw Cen MT" panose="020B0602020104020603" pitchFamily="34" charset="0"/>
            </a:rPr>
            <a:t>Pembuatan Memo</a:t>
          </a:r>
          <a:endParaRPr lang="id-ID" noProof="0" dirty="0">
            <a:latin typeface="Tw Cen MT" panose="020B0602020104020603" pitchFamily="34" charset="0"/>
          </a:endParaRPr>
        </a:p>
      </dgm:t>
    </dgm:pt>
    <dgm:pt modelId="{099AECEF-EF5B-4DAD-AB65-4991F62D95E4}" type="parTrans" cxnId="{BF60DFA5-F1D9-44DF-B953-572626DD32CF}">
      <dgm:prSet/>
      <dgm:spPr/>
      <dgm:t>
        <a:bodyPr/>
        <a:lstStyle/>
        <a:p>
          <a:endParaRPr lang="id-ID"/>
        </a:p>
      </dgm:t>
    </dgm:pt>
    <dgm:pt modelId="{103F8940-3916-433F-BBAB-8947CCBDC7FF}" type="sibTrans" cxnId="{BF60DFA5-F1D9-44DF-B953-572626DD32CF}">
      <dgm:prSet/>
      <dgm:spPr/>
      <dgm:t>
        <a:bodyPr/>
        <a:lstStyle/>
        <a:p>
          <a:endParaRPr lang="id-ID"/>
        </a:p>
      </dgm:t>
    </dgm:pt>
    <dgm:pt modelId="{D0357C7A-5B28-4C9C-9857-343727D09679}">
      <dgm:prSet phldrT="[Text]"/>
      <dgm:spPr/>
      <dgm:t>
        <a:bodyPr/>
        <a:lstStyle/>
        <a:p>
          <a:r>
            <a:rPr lang="id-ID" noProof="0" dirty="0" smtClean="0">
              <a:latin typeface="Tw Cen MT" panose="020B0602020104020603" pitchFamily="34" charset="0"/>
            </a:rPr>
            <a:t>Daftar Kejadian</a:t>
          </a:r>
          <a:endParaRPr lang="id-ID" noProof="0" dirty="0">
            <a:latin typeface="Tw Cen MT" panose="020B0602020104020603" pitchFamily="34" charset="0"/>
          </a:endParaRPr>
        </a:p>
      </dgm:t>
    </dgm:pt>
    <dgm:pt modelId="{23665815-3D29-407A-8866-6D039C56D59A}" type="parTrans" cxnId="{192A8CAB-CB57-468B-BD8F-33910B4CC47A}">
      <dgm:prSet/>
      <dgm:spPr/>
      <dgm:t>
        <a:bodyPr/>
        <a:lstStyle/>
        <a:p>
          <a:endParaRPr lang="id-ID"/>
        </a:p>
      </dgm:t>
    </dgm:pt>
    <dgm:pt modelId="{30CF3099-EBF6-4E70-BCA8-1A03BC6309F4}" type="sibTrans" cxnId="{192A8CAB-CB57-468B-BD8F-33910B4CC47A}">
      <dgm:prSet/>
      <dgm:spPr/>
      <dgm:t>
        <a:bodyPr/>
        <a:lstStyle/>
        <a:p>
          <a:endParaRPr lang="id-ID"/>
        </a:p>
      </dgm:t>
    </dgm:pt>
    <dgm:pt modelId="{FF45F658-1CCB-443C-81C2-706606741435}">
      <dgm:prSet/>
      <dgm:spPr/>
      <dgm:t>
        <a:bodyPr/>
        <a:lstStyle/>
        <a:p>
          <a:r>
            <a:rPr lang="id-ID" i="0" noProof="0" dirty="0" smtClean="0">
              <a:latin typeface="Tw Cen MT" panose="020B0602020104020603" pitchFamily="34" charset="0"/>
            </a:rPr>
            <a:t>Pertemuan Analisis Situs</a:t>
          </a:r>
          <a:endParaRPr lang="id-ID" i="0" noProof="0" dirty="0">
            <a:latin typeface="Tw Cen MT" panose="020B0602020104020603" pitchFamily="34" charset="0"/>
          </a:endParaRPr>
        </a:p>
      </dgm:t>
    </dgm:pt>
    <dgm:pt modelId="{703B1F64-9916-422A-98DF-2413E33E2BEF}" type="parTrans" cxnId="{C767C707-1DDE-496C-AFD4-640805EAF4BF}">
      <dgm:prSet/>
      <dgm:spPr/>
      <dgm:t>
        <a:bodyPr/>
        <a:lstStyle/>
        <a:p>
          <a:endParaRPr lang="id-ID"/>
        </a:p>
      </dgm:t>
    </dgm:pt>
    <dgm:pt modelId="{D2399355-FF1E-46F2-8A64-3D2B4D3B123E}" type="sibTrans" cxnId="{C767C707-1DDE-496C-AFD4-640805EAF4BF}">
      <dgm:prSet/>
      <dgm:spPr/>
      <dgm:t>
        <a:bodyPr/>
        <a:lstStyle/>
        <a:p>
          <a:endParaRPr lang="id-ID"/>
        </a:p>
      </dgm:t>
    </dgm:pt>
    <dgm:pt modelId="{50118D69-AF18-4C9C-8A57-50B0361C4B8D}">
      <dgm:prSet phldrT="[Text]"/>
      <dgm:spPr/>
      <dgm:t>
        <a:bodyPr/>
        <a:lstStyle/>
        <a:p>
          <a:r>
            <a:rPr lang="id-ID" noProof="0" dirty="0" smtClean="0">
              <a:latin typeface="Tw Cen MT" panose="020B0602020104020603" pitchFamily="34" charset="0"/>
            </a:rPr>
            <a:t>Lembar Ringkasan Kontak</a:t>
          </a:r>
          <a:endParaRPr lang="id-ID" noProof="0" dirty="0">
            <a:latin typeface="Tw Cen MT" panose="020B0602020104020603" pitchFamily="34" charset="0"/>
          </a:endParaRPr>
        </a:p>
      </dgm:t>
    </dgm:pt>
    <dgm:pt modelId="{905D981C-77CE-45C2-977F-7CC0E12A553A}" type="parTrans" cxnId="{3FB2DE53-2699-4BB4-81E2-ACEE124773C6}">
      <dgm:prSet/>
      <dgm:spPr/>
      <dgm:t>
        <a:bodyPr/>
        <a:lstStyle/>
        <a:p>
          <a:endParaRPr lang="en-US"/>
        </a:p>
      </dgm:t>
    </dgm:pt>
    <dgm:pt modelId="{EF14812F-BA8C-4756-AB59-7467790D3A14}" type="sibTrans" cxnId="{3FB2DE53-2699-4BB4-81E2-ACEE124773C6}">
      <dgm:prSet/>
      <dgm:spPr/>
      <dgm:t>
        <a:bodyPr/>
        <a:lstStyle/>
        <a:p>
          <a:endParaRPr lang="en-US"/>
        </a:p>
      </dgm:t>
    </dgm:pt>
    <dgm:pt modelId="{932B9797-7584-45D8-81C4-26382B452D1F}">
      <dgm:prSet phldrT="[Text]"/>
      <dgm:spPr/>
      <dgm:t>
        <a:bodyPr/>
        <a:lstStyle/>
        <a:p>
          <a:r>
            <a:rPr lang="id-ID" noProof="0" dirty="0" smtClean="0">
              <a:latin typeface="Tw Cen MT" panose="020B0602020104020603" pitchFamily="34" charset="0"/>
            </a:rPr>
            <a:t>Kode dan Pengkodean</a:t>
          </a:r>
          <a:endParaRPr lang="id-ID" noProof="0" dirty="0">
            <a:latin typeface="Tw Cen MT" panose="020B0602020104020603" pitchFamily="34" charset="0"/>
          </a:endParaRPr>
        </a:p>
      </dgm:t>
    </dgm:pt>
    <dgm:pt modelId="{7E4EE02E-525D-4DC5-9CAA-E298FF2080C1}" type="parTrans" cxnId="{61CED4C0-7086-497C-BE75-C5D3BF308155}">
      <dgm:prSet/>
      <dgm:spPr/>
      <dgm:t>
        <a:bodyPr/>
        <a:lstStyle/>
        <a:p>
          <a:endParaRPr lang="en-US"/>
        </a:p>
      </dgm:t>
    </dgm:pt>
    <dgm:pt modelId="{256725B9-94E8-4C1E-B18F-639CA614BB05}" type="sibTrans" cxnId="{61CED4C0-7086-497C-BE75-C5D3BF308155}">
      <dgm:prSet/>
      <dgm:spPr/>
      <dgm:t>
        <a:bodyPr/>
        <a:lstStyle/>
        <a:p>
          <a:endParaRPr lang="en-US"/>
        </a:p>
      </dgm:t>
    </dgm:pt>
    <dgm:pt modelId="{911D331E-A302-4B24-8B93-6C85A23276BA}">
      <dgm:prSet/>
      <dgm:spPr/>
      <dgm:t>
        <a:bodyPr/>
        <a:lstStyle/>
        <a:p>
          <a:r>
            <a:rPr lang="id-ID" i="0" noProof="0" dirty="0" smtClean="0">
              <a:latin typeface="Tw Cen MT" panose="020B0602020104020603" pitchFamily="34" charset="0"/>
            </a:rPr>
            <a:t>Ringkasan Situs Sementara</a:t>
          </a:r>
          <a:endParaRPr lang="id-ID" i="0" noProof="0" dirty="0">
            <a:latin typeface="Tw Cen MT" panose="020B0602020104020603" pitchFamily="34" charset="0"/>
          </a:endParaRPr>
        </a:p>
      </dgm:t>
    </dgm:pt>
    <dgm:pt modelId="{820A499C-A6AD-4633-94BB-88A91DF5ECEF}" type="parTrans" cxnId="{BB27CE70-B20E-46BF-8C84-273F6F57D4D6}">
      <dgm:prSet/>
      <dgm:spPr/>
      <dgm:t>
        <a:bodyPr/>
        <a:lstStyle/>
        <a:p>
          <a:endParaRPr lang="en-US"/>
        </a:p>
      </dgm:t>
    </dgm:pt>
    <dgm:pt modelId="{C8FE9F25-3A7F-443B-923D-FE9C77D818B1}" type="sibTrans" cxnId="{BB27CE70-B20E-46BF-8C84-273F6F57D4D6}">
      <dgm:prSet/>
      <dgm:spPr/>
      <dgm:t>
        <a:bodyPr/>
        <a:lstStyle/>
        <a:p>
          <a:endParaRPr lang="en-US"/>
        </a:p>
      </dgm:t>
    </dgm:pt>
    <dgm:pt modelId="{26911560-C794-4EBB-A036-7F9478A27A2B}" type="pres">
      <dgm:prSet presAssocID="{ED248D16-3C9F-4E11-86BC-250D83B7D89E}" presName="Name0" presStyleCnt="0">
        <dgm:presLayoutVars>
          <dgm:dir/>
        </dgm:presLayoutVars>
      </dgm:prSet>
      <dgm:spPr/>
      <dgm:t>
        <a:bodyPr/>
        <a:lstStyle/>
        <a:p>
          <a:endParaRPr lang="id-ID"/>
        </a:p>
      </dgm:t>
    </dgm:pt>
    <dgm:pt modelId="{FA369791-A535-4C83-A507-65D78AEEFA2E}" type="pres">
      <dgm:prSet presAssocID="{50118D69-AF18-4C9C-8A57-50B0361C4B8D}" presName="noChildren" presStyleCnt="0"/>
      <dgm:spPr/>
      <dgm:t>
        <a:bodyPr/>
        <a:lstStyle/>
        <a:p>
          <a:endParaRPr lang="id-ID"/>
        </a:p>
      </dgm:t>
    </dgm:pt>
    <dgm:pt modelId="{91093F39-C527-4A63-97CC-06463648B799}" type="pres">
      <dgm:prSet presAssocID="{50118D69-AF18-4C9C-8A57-50B0361C4B8D}" presName="gap" presStyleCnt="0"/>
      <dgm:spPr/>
      <dgm:t>
        <a:bodyPr/>
        <a:lstStyle/>
        <a:p>
          <a:endParaRPr lang="id-ID"/>
        </a:p>
      </dgm:t>
    </dgm:pt>
    <dgm:pt modelId="{463B9DD2-2B36-4973-A25C-C92F0C7B150F}" type="pres">
      <dgm:prSet presAssocID="{50118D69-AF18-4C9C-8A57-50B0361C4B8D}" presName="medCircle2" presStyleLbl="vennNode1" presStyleIdx="0" presStyleCnt="6"/>
      <dgm:spPr/>
      <dgm:t>
        <a:bodyPr/>
        <a:lstStyle/>
        <a:p>
          <a:endParaRPr lang="id-ID"/>
        </a:p>
      </dgm:t>
    </dgm:pt>
    <dgm:pt modelId="{D57EEB3D-E295-4CF9-AB43-2F9E69C23239}" type="pres">
      <dgm:prSet presAssocID="{50118D69-AF18-4C9C-8A57-50B0361C4B8D}" presName="txLvlOnly1" presStyleLbl="revTx" presStyleIdx="0" presStyleCnt="6"/>
      <dgm:spPr/>
      <dgm:t>
        <a:bodyPr/>
        <a:lstStyle/>
        <a:p>
          <a:endParaRPr lang="id-ID"/>
        </a:p>
      </dgm:t>
    </dgm:pt>
    <dgm:pt modelId="{2C24D47A-AD31-4A16-AE4F-A98F882738E4}" type="pres">
      <dgm:prSet presAssocID="{932B9797-7584-45D8-81C4-26382B452D1F}" presName="noChildren" presStyleCnt="0"/>
      <dgm:spPr/>
      <dgm:t>
        <a:bodyPr/>
        <a:lstStyle/>
        <a:p>
          <a:endParaRPr lang="id-ID"/>
        </a:p>
      </dgm:t>
    </dgm:pt>
    <dgm:pt modelId="{65797EBB-6E41-4B31-87F4-5115D8456DF1}" type="pres">
      <dgm:prSet presAssocID="{932B9797-7584-45D8-81C4-26382B452D1F}" presName="gap" presStyleCnt="0"/>
      <dgm:spPr/>
      <dgm:t>
        <a:bodyPr/>
        <a:lstStyle/>
        <a:p>
          <a:endParaRPr lang="id-ID"/>
        </a:p>
      </dgm:t>
    </dgm:pt>
    <dgm:pt modelId="{46FC27A4-FF33-4631-A98F-A501EADFCB83}" type="pres">
      <dgm:prSet presAssocID="{932B9797-7584-45D8-81C4-26382B452D1F}" presName="medCircle2" presStyleLbl="vennNode1" presStyleIdx="1" presStyleCnt="6"/>
      <dgm:spPr/>
      <dgm:t>
        <a:bodyPr/>
        <a:lstStyle/>
        <a:p>
          <a:endParaRPr lang="id-ID"/>
        </a:p>
      </dgm:t>
    </dgm:pt>
    <dgm:pt modelId="{0203DD5B-A4B9-4C0E-8A27-41B3EFF0B36E}" type="pres">
      <dgm:prSet presAssocID="{932B9797-7584-45D8-81C4-26382B452D1F}" presName="txLvlOnly1" presStyleLbl="revTx" presStyleIdx="1" presStyleCnt="6"/>
      <dgm:spPr/>
      <dgm:t>
        <a:bodyPr/>
        <a:lstStyle/>
        <a:p>
          <a:endParaRPr lang="id-ID"/>
        </a:p>
      </dgm:t>
    </dgm:pt>
    <dgm:pt modelId="{6A609E9F-BFA2-491B-94C4-1B2B3E102F19}" type="pres">
      <dgm:prSet presAssocID="{6EAD3298-7D83-49B8-AC7A-39D3159DBF36}" presName="noChildren" presStyleCnt="0"/>
      <dgm:spPr/>
      <dgm:t>
        <a:bodyPr/>
        <a:lstStyle/>
        <a:p>
          <a:endParaRPr lang="id-ID"/>
        </a:p>
      </dgm:t>
    </dgm:pt>
    <dgm:pt modelId="{A7D14DBF-44EB-4163-ABC2-7D7DD3B63EC3}" type="pres">
      <dgm:prSet presAssocID="{6EAD3298-7D83-49B8-AC7A-39D3159DBF36}" presName="gap" presStyleCnt="0"/>
      <dgm:spPr/>
      <dgm:t>
        <a:bodyPr/>
        <a:lstStyle/>
        <a:p>
          <a:endParaRPr lang="id-ID"/>
        </a:p>
      </dgm:t>
    </dgm:pt>
    <dgm:pt modelId="{58F1CE37-60AA-4C33-9979-91E059043A95}" type="pres">
      <dgm:prSet presAssocID="{6EAD3298-7D83-49B8-AC7A-39D3159DBF36}" presName="medCircle2" presStyleLbl="vennNode1" presStyleIdx="2" presStyleCnt="6"/>
      <dgm:spPr/>
      <dgm:t>
        <a:bodyPr/>
        <a:lstStyle/>
        <a:p>
          <a:endParaRPr lang="id-ID"/>
        </a:p>
      </dgm:t>
    </dgm:pt>
    <dgm:pt modelId="{A44B5968-41E4-4BF3-B600-86484ED3931B}" type="pres">
      <dgm:prSet presAssocID="{6EAD3298-7D83-49B8-AC7A-39D3159DBF36}" presName="txLvlOnly1" presStyleLbl="revTx" presStyleIdx="2" presStyleCnt="6"/>
      <dgm:spPr/>
      <dgm:t>
        <a:bodyPr/>
        <a:lstStyle/>
        <a:p>
          <a:endParaRPr lang="id-ID"/>
        </a:p>
      </dgm:t>
    </dgm:pt>
    <dgm:pt modelId="{AAE1A018-2570-4C2B-B14F-5C0339B8EE0F}" type="pres">
      <dgm:prSet presAssocID="{D0357C7A-5B28-4C9C-9857-343727D09679}" presName="noChildren" presStyleCnt="0"/>
      <dgm:spPr/>
      <dgm:t>
        <a:bodyPr/>
        <a:lstStyle/>
        <a:p>
          <a:endParaRPr lang="id-ID"/>
        </a:p>
      </dgm:t>
    </dgm:pt>
    <dgm:pt modelId="{E6AD3FC5-2441-4DA4-8AEA-A826A83ED7BD}" type="pres">
      <dgm:prSet presAssocID="{D0357C7A-5B28-4C9C-9857-343727D09679}" presName="gap" presStyleCnt="0"/>
      <dgm:spPr/>
      <dgm:t>
        <a:bodyPr/>
        <a:lstStyle/>
        <a:p>
          <a:endParaRPr lang="id-ID"/>
        </a:p>
      </dgm:t>
    </dgm:pt>
    <dgm:pt modelId="{3FDC5487-0F10-4960-95C2-B0816CFDE50B}" type="pres">
      <dgm:prSet presAssocID="{D0357C7A-5B28-4C9C-9857-343727D09679}" presName="medCircle2" presStyleLbl="vennNode1" presStyleIdx="3" presStyleCnt="6"/>
      <dgm:spPr/>
      <dgm:t>
        <a:bodyPr/>
        <a:lstStyle/>
        <a:p>
          <a:endParaRPr lang="id-ID"/>
        </a:p>
      </dgm:t>
    </dgm:pt>
    <dgm:pt modelId="{90E87A59-1EBF-4192-A626-91671732AA9F}" type="pres">
      <dgm:prSet presAssocID="{D0357C7A-5B28-4C9C-9857-343727D09679}" presName="txLvlOnly1" presStyleLbl="revTx" presStyleIdx="3" presStyleCnt="6"/>
      <dgm:spPr/>
      <dgm:t>
        <a:bodyPr/>
        <a:lstStyle/>
        <a:p>
          <a:endParaRPr lang="id-ID"/>
        </a:p>
      </dgm:t>
    </dgm:pt>
    <dgm:pt modelId="{5F1C67FB-E834-4821-B1EA-27DB33B266AE}" type="pres">
      <dgm:prSet presAssocID="{FF45F658-1CCB-443C-81C2-706606741435}" presName="noChildren" presStyleCnt="0"/>
      <dgm:spPr/>
      <dgm:t>
        <a:bodyPr/>
        <a:lstStyle/>
        <a:p>
          <a:endParaRPr lang="id-ID"/>
        </a:p>
      </dgm:t>
    </dgm:pt>
    <dgm:pt modelId="{5BD6DCE9-1BAC-4523-B2A4-495CFDC131EF}" type="pres">
      <dgm:prSet presAssocID="{FF45F658-1CCB-443C-81C2-706606741435}" presName="gap" presStyleCnt="0"/>
      <dgm:spPr/>
      <dgm:t>
        <a:bodyPr/>
        <a:lstStyle/>
        <a:p>
          <a:endParaRPr lang="id-ID"/>
        </a:p>
      </dgm:t>
    </dgm:pt>
    <dgm:pt modelId="{612F323A-AD61-4F28-A082-1A441ED7C47D}" type="pres">
      <dgm:prSet presAssocID="{FF45F658-1CCB-443C-81C2-706606741435}" presName="medCircle2" presStyleLbl="vennNode1" presStyleIdx="4" presStyleCnt="6"/>
      <dgm:spPr/>
      <dgm:t>
        <a:bodyPr/>
        <a:lstStyle/>
        <a:p>
          <a:endParaRPr lang="id-ID"/>
        </a:p>
      </dgm:t>
    </dgm:pt>
    <dgm:pt modelId="{2777940A-959B-4377-805A-2EC28E0949BB}" type="pres">
      <dgm:prSet presAssocID="{FF45F658-1CCB-443C-81C2-706606741435}" presName="txLvlOnly1" presStyleLbl="revTx" presStyleIdx="4" presStyleCnt="6"/>
      <dgm:spPr/>
      <dgm:t>
        <a:bodyPr/>
        <a:lstStyle/>
        <a:p>
          <a:endParaRPr lang="id-ID"/>
        </a:p>
      </dgm:t>
    </dgm:pt>
    <dgm:pt modelId="{C7E2B539-2E21-4D91-BD91-76D986BFB914}" type="pres">
      <dgm:prSet presAssocID="{911D331E-A302-4B24-8B93-6C85A23276BA}" presName="noChildren" presStyleCnt="0"/>
      <dgm:spPr/>
      <dgm:t>
        <a:bodyPr/>
        <a:lstStyle/>
        <a:p>
          <a:endParaRPr lang="id-ID"/>
        </a:p>
      </dgm:t>
    </dgm:pt>
    <dgm:pt modelId="{3C3C5094-7B2C-4F6D-A54C-80694E7F4143}" type="pres">
      <dgm:prSet presAssocID="{911D331E-A302-4B24-8B93-6C85A23276BA}" presName="gap" presStyleCnt="0"/>
      <dgm:spPr/>
      <dgm:t>
        <a:bodyPr/>
        <a:lstStyle/>
        <a:p>
          <a:endParaRPr lang="id-ID"/>
        </a:p>
      </dgm:t>
    </dgm:pt>
    <dgm:pt modelId="{6D652B39-6D9A-49D4-8C0C-EBDA29F1F06B}" type="pres">
      <dgm:prSet presAssocID="{911D331E-A302-4B24-8B93-6C85A23276BA}" presName="medCircle2" presStyleLbl="vennNode1" presStyleIdx="5" presStyleCnt="6"/>
      <dgm:spPr/>
      <dgm:t>
        <a:bodyPr/>
        <a:lstStyle/>
        <a:p>
          <a:endParaRPr lang="id-ID"/>
        </a:p>
      </dgm:t>
    </dgm:pt>
    <dgm:pt modelId="{9F60CFBF-E42D-4D65-90FB-F4607C147C8D}" type="pres">
      <dgm:prSet presAssocID="{911D331E-A302-4B24-8B93-6C85A23276BA}" presName="txLvlOnly1" presStyleLbl="revTx" presStyleIdx="5" presStyleCnt="6"/>
      <dgm:spPr/>
      <dgm:t>
        <a:bodyPr/>
        <a:lstStyle/>
        <a:p>
          <a:endParaRPr lang="id-ID"/>
        </a:p>
      </dgm:t>
    </dgm:pt>
  </dgm:ptLst>
  <dgm:cxnLst>
    <dgm:cxn modelId="{A297A01E-DCE6-404F-8929-F0FF8B77CE57}" type="presOf" srcId="{911D331E-A302-4B24-8B93-6C85A23276BA}" destId="{9F60CFBF-E42D-4D65-90FB-F4607C147C8D}" srcOrd="0" destOrd="0" presId="urn:microsoft.com/office/officeart/2008/layout/VerticalCircleList"/>
    <dgm:cxn modelId="{61CED4C0-7086-497C-BE75-C5D3BF308155}" srcId="{ED248D16-3C9F-4E11-86BC-250D83B7D89E}" destId="{932B9797-7584-45D8-81C4-26382B452D1F}" srcOrd="1" destOrd="0" parTransId="{7E4EE02E-525D-4DC5-9CAA-E298FF2080C1}" sibTransId="{256725B9-94E8-4C1E-B18F-639CA614BB05}"/>
    <dgm:cxn modelId="{F48D8329-2B8B-46E1-88BA-403C86F80369}" type="presOf" srcId="{D0357C7A-5B28-4C9C-9857-343727D09679}" destId="{90E87A59-1EBF-4192-A626-91671732AA9F}" srcOrd="0" destOrd="0" presId="urn:microsoft.com/office/officeart/2008/layout/VerticalCircleList"/>
    <dgm:cxn modelId="{192A8CAB-CB57-468B-BD8F-33910B4CC47A}" srcId="{ED248D16-3C9F-4E11-86BC-250D83B7D89E}" destId="{D0357C7A-5B28-4C9C-9857-343727D09679}" srcOrd="3" destOrd="0" parTransId="{23665815-3D29-407A-8866-6D039C56D59A}" sibTransId="{30CF3099-EBF6-4E70-BCA8-1A03BC6309F4}"/>
    <dgm:cxn modelId="{BF60DFA5-F1D9-44DF-B953-572626DD32CF}" srcId="{ED248D16-3C9F-4E11-86BC-250D83B7D89E}" destId="{6EAD3298-7D83-49B8-AC7A-39D3159DBF36}" srcOrd="2" destOrd="0" parTransId="{099AECEF-EF5B-4DAD-AB65-4991F62D95E4}" sibTransId="{103F8940-3916-433F-BBAB-8947CCBDC7FF}"/>
    <dgm:cxn modelId="{C767C707-1DDE-496C-AFD4-640805EAF4BF}" srcId="{ED248D16-3C9F-4E11-86BC-250D83B7D89E}" destId="{FF45F658-1CCB-443C-81C2-706606741435}" srcOrd="4" destOrd="0" parTransId="{703B1F64-9916-422A-98DF-2413E33E2BEF}" sibTransId="{D2399355-FF1E-46F2-8A64-3D2B4D3B123E}"/>
    <dgm:cxn modelId="{3FB2DE53-2699-4BB4-81E2-ACEE124773C6}" srcId="{ED248D16-3C9F-4E11-86BC-250D83B7D89E}" destId="{50118D69-AF18-4C9C-8A57-50B0361C4B8D}" srcOrd="0" destOrd="0" parTransId="{905D981C-77CE-45C2-977F-7CC0E12A553A}" sibTransId="{EF14812F-BA8C-4756-AB59-7467790D3A14}"/>
    <dgm:cxn modelId="{1246F8C5-B196-4B3D-9B9C-A69BDB9AFF9F}" type="presOf" srcId="{ED248D16-3C9F-4E11-86BC-250D83B7D89E}" destId="{26911560-C794-4EBB-A036-7F9478A27A2B}" srcOrd="0" destOrd="0" presId="urn:microsoft.com/office/officeart/2008/layout/VerticalCircleList"/>
    <dgm:cxn modelId="{BB27CE70-B20E-46BF-8C84-273F6F57D4D6}" srcId="{ED248D16-3C9F-4E11-86BC-250D83B7D89E}" destId="{911D331E-A302-4B24-8B93-6C85A23276BA}" srcOrd="5" destOrd="0" parTransId="{820A499C-A6AD-4633-94BB-88A91DF5ECEF}" sibTransId="{C8FE9F25-3A7F-443B-923D-FE9C77D818B1}"/>
    <dgm:cxn modelId="{A9A36E9D-3BF2-4A71-BCDC-69603E1D213E}" type="presOf" srcId="{932B9797-7584-45D8-81C4-26382B452D1F}" destId="{0203DD5B-A4B9-4C0E-8A27-41B3EFF0B36E}" srcOrd="0" destOrd="0" presId="urn:microsoft.com/office/officeart/2008/layout/VerticalCircleList"/>
    <dgm:cxn modelId="{0D1D09F7-9917-4418-A10B-1F0C761C9C67}" type="presOf" srcId="{6EAD3298-7D83-49B8-AC7A-39D3159DBF36}" destId="{A44B5968-41E4-4BF3-B600-86484ED3931B}" srcOrd="0" destOrd="0" presId="urn:microsoft.com/office/officeart/2008/layout/VerticalCircleList"/>
    <dgm:cxn modelId="{01147A10-5A37-469C-9DB5-D5F9954BF2D4}" type="presOf" srcId="{50118D69-AF18-4C9C-8A57-50B0361C4B8D}" destId="{D57EEB3D-E295-4CF9-AB43-2F9E69C23239}" srcOrd="0" destOrd="0" presId="urn:microsoft.com/office/officeart/2008/layout/VerticalCircleList"/>
    <dgm:cxn modelId="{9CD28924-1A48-417C-A8F4-ED3252C011DC}" type="presOf" srcId="{FF45F658-1CCB-443C-81C2-706606741435}" destId="{2777940A-959B-4377-805A-2EC28E0949BB}" srcOrd="0" destOrd="0" presId="urn:microsoft.com/office/officeart/2008/layout/VerticalCircleList"/>
    <dgm:cxn modelId="{C2D82A38-9B87-447B-87D1-EE03E6DEAC3E}" type="presParOf" srcId="{26911560-C794-4EBB-A036-7F9478A27A2B}" destId="{FA369791-A535-4C83-A507-65D78AEEFA2E}" srcOrd="0" destOrd="0" presId="urn:microsoft.com/office/officeart/2008/layout/VerticalCircleList"/>
    <dgm:cxn modelId="{7F1E07F1-715A-4373-B722-DB0E76A43B7F}" type="presParOf" srcId="{FA369791-A535-4C83-A507-65D78AEEFA2E}" destId="{91093F39-C527-4A63-97CC-06463648B799}" srcOrd="0" destOrd="0" presId="urn:microsoft.com/office/officeart/2008/layout/VerticalCircleList"/>
    <dgm:cxn modelId="{E578BC94-EAC2-4DD1-8501-5B40D612A535}" type="presParOf" srcId="{FA369791-A535-4C83-A507-65D78AEEFA2E}" destId="{463B9DD2-2B36-4973-A25C-C92F0C7B150F}" srcOrd="1" destOrd="0" presId="urn:microsoft.com/office/officeart/2008/layout/VerticalCircleList"/>
    <dgm:cxn modelId="{541BF418-340E-4F4C-B36E-8FC111CF6FC4}" type="presParOf" srcId="{FA369791-A535-4C83-A507-65D78AEEFA2E}" destId="{D57EEB3D-E295-4CF9-AB43-2F9E69C23239}" srcOrd="2" destOrd="0" presId="urn:microsoft.com/office/officeart/2008/layout/VerticalCircleList"/>
    <dgm:cxn modelId="{4D8B9BE5-0C90-4536-874A-E50431F6B84E}" type="presParOf" srcId="{26911560-C794-4EBB-A036-7F9478A27A2B}" destId="{2C24D47A-AD31-4A16-AE4F-A98F882738E4}" srcOrd="1" destOrd="0" presId="urn:microsoft.com/office/officeart/2008/layout/VerticalCircleList"/>
    <dgm:cxn modelId="{970A6F73-5B52-4486-91BF-CFCA09EEF06A}" type="presParOf" srcId="{2C24D47A-AD31-4A16-AE4F-A98F882738E4}" destId="{65797EBB-6E41-4B31-87F4-5115D8456DF1}" srcOrd="0" destOrd="0" presId="urn:microsoft.com/office/officeart/2008/layout/VerticalCircleList"/>
    <dgm:cxn modelId="{B41DA26D-1A29-4BDB-ACA2-73F0B7607F83}" type="presParOf" srcId="{2C24D47A-AD31-4A16-AE4F-A98F882738E4}" destId="{46FC27A4-FF33-4631-A98F-A501EADFCB83}" srcOrd="1" destOrd="0" presId="urn:microsoft.com/office/officeart/2008/layout/VerticalCircleList"/>
    <dgm:cxn modelId="{AA965AF8-B1E5-47FC-A6A1-0BDE672F6939}" type="presParOf" srcId="{2C24D47A-AD31-4A16-AE4F-A98F882738E4}" destId="{0203DD5B-A4B9-4C0E-8A27-41B3EFF0B36E}" srcOrd="2" destOrd="0" presId="urn:microsoft.com/office/officeart/2008/layout/VerticalCircleList"/>
    <dgm:cxn modelId="{C069C3A1-A9C5-4515-9F24-B4FB982E2D6D}" type="presParOf" srcId="{26911560-C794-4EBB-A036-7F9478A27A2B}" destId="{6A609E9F-BFA2-491B-94C4-1B2B3E102F19}" srcOrd="2" destOrd="0" presId="urn:microsoft.com/office/officeart/2008/layout/VerticalCircleList"/>
    <dgm:cxn modelId="{14657CBD-1875-4921-A7B4-68E29282012F}" type="presParOf" srcId="{6A609E9F-BFA2-491B-94C4-1B2B3E102F19}" destId="{A7D14DBF-44EB-4163-ABC2-7D7DD3B63EC3}" srcOrd="0" destOrd="0" presId="urn:microsoft.com/office/officeart/2008/layout/VerticalCircleList"/>
    <dgm:cxn modelId="{11518CEB-19D7-4270-9563-17C6FB859CE7}" type="presParOf" srcId="{6A609E9F-BFA2-491B-94C4-1B2B3E102F19}" destId="{58F1CE37-60AA-4C33-9979-91E059043A95}" srcOrd="1" destOrd="0" presId="urn:microsoft.com/office/officeart/2008/layout/VerticalCircleList"/>
    <dgm:cxn modelId="{44B27FA0-4C20-442B-BB95-1EAD5CD987B2}" type="presParOf" srcId="{6A609E9F-BFA2-491B-94C4-1B2B3E102F19}" destId="{A44B5968-41E4-4BF3-B600-86484ED3931B}" srcOrd="2" destOrd="0" presId="urn:microsoft.com/office/officeart/2008/layout/VerticalCircleList"/>
    <dgm:cxn modelId="{12258634-1429-4F00-B1D7-56FD0FB002F4}" type="presParOf" srcId="{26911560-C794-4EBB-A036-7F9478A27A2B}" destId="{AAE1A018-2570-4C2B-B14F-5C0339B8EE0F}" srcOrd="3" destOrd="0" presId="urn:microsoft.com/office/officeart/2008/layout/VerticalCircleList"/>
    <dgm:cxn modelId="{66489114-A4F1-4DB6-947C-F76DD357E60C}" type="presParOf" srcId="{AAE1A018-2570-4C2B-B14F-5C0339B8EE0F}" destId="{E6AD3FC5-2441-4DA4-8AEA-A826A83ED7BD}" srcOrd="0" destOrd="0" presId="urn:microsoft.com/office/officeart/2008/layout/VerticalCircleList"/>
    <dgm:cxn modelId="{DA3C8BBB-EA34-4FC0-B0D3-9CE872D012A9}" type="presParOf" srcId="{AAE1A018-2570-4C2B-B14F-5C0339B8EE0F}" destId="{3FDC5487-0F10-4960-95C2-B0816CFDE50B}" srcOrd="1" destOrd="0" presId="urn:microsoft.com/office/officeart/2008/layout/VerticalCircleList"/>
    <dgm:cxn modelId="{B61B3135-987D-4A26-9143-199BA9CE0536}" type="presParOf" srcId="{AAE1A018-2570-4C2B-B14F-5C0339B8EE0F}" destId="{90E87A59-1EBF-4192-A626-91671732AA9F}" srcOrd="2" destOrd="0" presId="urn:microsoft.com/office/officeart/2008/layout/VerticalCircleList"/>
    <dgm:cxn modelId="{F960281E-EBBA-44A6-B4CE-54B853F5BDB3}" type="presParOf" srcId="{26911560-C794-4EBB-A036-7F9478A27A2B}" destId="{5F1C67FB-E834-4821-B1EA-27DB33B266AE}" srcOrd="4" destOrd="0" presId="urn:microsoft.com/office/officeart/2008/layout/VerticalCircleList"/>
    <dgm:cxn modelId="{58399B17-BB69-4140-8A7A-D0E6E3C7BF89}" type="presParOf" srcId="{5F1C67FB-E834-4821-B1EA-27DB33B266AE}" destId="{5BD6DCE9-1BAC-4523-B2A4-495CFDC131EF}" srcOrd="0" destOrd="0" presId="urn:microsoft.com/office/officeart/2008/layout/VerticalCircleList"/>
    <dgm:cxn modelId="{9FD3C916-005D-4D78-A375-9D8A1E7D6A66}" type="presParOf" srcId="{5F1C67FB-E834-4821-B1EA-27DB33B266AE}" destId="{612F323A-AD61-4F28-A082-1A441ED7C47D}" srcOrd="1" destOrd="0" presId="urn:microsoft.com/office/officeart/2008/layout/VerticalCircleList"/>
    <dgm:cxn modelId="{928B6CD6-24C3-4B1C-ACDE-2799A6801957}" type="presParOf" srcId="{5F1C67FB-E834-4821-B1EA-27DB33B266AE}" destId="{2777940A-959B-4377-805A-2EC28E0949BB}" srcOrd="2" destOrd="0" presId="urn:microsoft.com/office/officeart/2008/layout/VerticalCircleList"/>
    <dgm:cxn modelId="{4657A0D2-AC94-410F-8D3B-DB4388AD9BCF}" type="presParOf" srcId="{26911560-C794-4EBB-A036-7F9478A27A2B}" destId="{C7E2B539-2E21-4D91-BD91-76D986BFB914}" srcOrd="5" destOrd="0" presId="urn:microsoft.com/office/officeart/2008/layout/VerticalCircleList"/>
    <dgm:cxn modelId="{6BF6C191-06D0-467D-A6CB-252F576B2184}" type="presParOf" srcId="{C7E2B539-2E21-4D91-BD91-76D986BFB914}" destId="{3C3C5094-7B2C-4F6D-A54C-80694E7F4143}" srcOrd="0" destOrd="0" presId="urn:microsoft.com/office/officeart/2008/layout/VerticalCircleList"/>
    <dgm:cxn modelId="{BFFBD75E-2214-43FF-A45C-8CA489032555}" type="presParOf" srcId="{C7E2B539-2E21-4D91-BD91-76D986BFB914}" destId="{6D652B39-6D9A-49D4-8C0C-EBDA29F1F06B}" srcOrd="1" destOrd="0" presId="urn:microsoft.com/office/officeart/2008/layout/VerticalCircleList"/>
    <dgm:cxn modelId="{4FE458FA-38DD-4487-9439-633B29C17B60}" type="presParOf" srcId="{C7E2B539-2E21-4D91-BD91-76D986BFB914}" destId="{9F60CFBF-E42D-4D65-90FB-F4607C147C8D}" srcOrd="2" destOrd="0" presId="urn:microsoft.com/office/officeart/2008/layout/Vertical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1B1D3D-26EC-42E1-9943-6F122568A427}"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id-ID"/>
        </a:p>
      </dgm:t>
    </dgm:pt>
    <dgm:pt modelId="{9E909311-18ED-404A-88A5-6E706B42FBEC}">
      <dgm:prSet phldrT="[Text]" custT="1"/>
      <dgm:spPr/>
      <dgm:t>
        <a:bodyPr/>
        <a:lstStyle/>
        <a:p>
          <a:r>
            <a:rPr lang="id-ID" sz="1600" dirty="0" smtClean="0"/>
            <a:t>Pengumpulan Data</a:t>
          </a:r>
          <a:endParaRPr lang="id-ID" sz="1600" dirty="0"/>
        </a:p>
      </dgm:t>
    </dgm:pt>
    <dgm:pt modelId="{82CF42F9-3531-421D-96E8-24A4ECF118CE}" type="parTrans" cxnId="{959BBBBD-0BBC-431D-A247-4989009B1CDB}">
      <dgm:prSet/>
      <dgm:spPr/>
      <dgm:t>
        <a:bodyPr/>
        <a:lstStyle/>
        <a:p>
          <a:endParaRPr lang="id-ID" sz="1600"/>
        </a:p>
      </dgm:t>
    </dgm:pt>
    <dgm:pt modelId="{71D00C70-B1B5-4478-813D-8DD50F1EB4E3}" type="sibTrans" cxnId="{959BBBBD-0BBC-431D-A247-4989009B1CDB}">
      <dgm:prSet/>
      <dgm:spPr/>
      <dgm:t>
        <a:bodyPr/>
        <a:lstStyle/>
        <a:p>
          <a:endParaRPr lang="id-ID" sz="1600"/>
        </a:p>
      </dgm:t>
    </dgm:pt>
    <dgm:pt modelId="{4D76B45C-4961-42F8-AF05-CFE19C58B5C3}">
      <dgm:prSet phldrT="[Text]" custT="1"/>
      <dgm:spPr/>
      <dgm:t>
        <a:bodyPr/>
        <a:lstStyle/>
        <a:p>
          <a:r>
            <a:rPr lang="id-ID" sz="1600" dirty="0" smtClean="0"/>
            <a:t>Primer</a:t>
          </a:r>
          <a:endParaRPr lang="id-ID" sz="1600" dirty="0"/>
        </a:p>
      </dgm:t>
    </dgm:pt>
    <dgm:pt modelId="{8FE6996A-B371-48ED-ABD4-57B6220624E9}" type="parTrans" cxnId="{EFD32D0A-9990-4C71-8A92-3327E1237156}">
      <dgm:prSet custT="1"/>
      <dgm:spPr/>
      <dgm:t>
        <a:bodyPr/>
        <a:lstStyle/>
        <a:p>
          <a:endParaRPr lang="id-ID" sz="400"/>
        </a:p>
      </dgm:t>
    </dgm:pt>
    <dgm:pt modelId="{B85E3DB2-F6CC-4065-9FDF-C45769207543}" type="sibTrans" cxnId="{EFD32D0A-9990-4C71-8A92-3327E1237156}">
      <dgm:prSet/>
      <dgm:spPr/>
      <dgm:t>
        <a:bodyPr/>
        <a:lstStyle/>
        <a:p>
          <a:endParaRPr lang="id-ID" sz="1600"/>
        </a:p>
      </dgm:t>
    </dgm:pt>
    <dgm:pt modelId="{9DE54BBD-5248-4E28-8780-75EFCBF23E5D}">
      <dgm:prSet phldrT="[Text]" custT="1"/>
      <dgm:spPr/>
      <dgm:t>
        <a:bodyPr/>
        <a:lstStyle/>
        <a:p>
          <a:r>
            <a:rPr lang="id-ID" sz="1600" dirty="0" smtClean="0"/>
            <a:t>Sekunder</a:t>
          </a:r>
          <a:endParaRPr lang="id-ID" sz="1600" dirty="0"/>
        </a:p>
      </dgm:t>
    </dgm:pt>
    <dgm:pt modelId="{60B5842B-A91E-44D5-BAF7-2509C32AC70F}" type="parTrans" cxnId="{54FF12E2-E045-41CE-B725-1945E51B2E05}">
      <dgm:prSet custT="1"/>
      <dgm:spPr/>
      <dgm:t>
        <a:bodyPr/>
        <a:lstStyle/>
        <a:p>
          <a:endParaRPr lang="id-ID" sz="400"/>
        </a:p>
      </dgm:t>
    </dgm:pt>
    <dgm:pt modelId="{DE8C2D89-402B-45FF-AD64-8A3A26C00653}" type="sibTrans" cxnId="{54FF12E2-E045-41CE-B725-1945E51B2E05}">
      <dgm:prSet/>
      <dgm:spPr/>
      <dgm:t>
        <a:bodyPr/>
        <a:lstStyle/>
        <a:p>
          <a:endParaRPr lang="id-ID" sz="1600"/>
        </a:p>
      </dgm:t>
    </dgm:pt>
    <dgm:pt modelId="{901FA378-FE31-452A-B0BF-46356B1F3A80}" type="pres">
      <dgm:prSet presAssocID="{D51B1D3D-26EC-42E1-9943-6F122568A427}" presName="diagram" presStyleCnt="0">
        <dgm:presLayoutVars>
          <dgm:chPref val="1"/>
          <dgm:dir/>
          <dgm:animOne val="branch"/>
          <dgm:animLvl val="lvl"/>
          <dgm:resizeHandles val="exact"/>
        </dgm:presLayoutVars>
      </dgm:prSet>
      <dgm:spPr/>
      <dgm:t>
        <a:bodyPr/>
        <a:lstStyle/>
        <a:p>
          <a:endParaRPr lang="id-ID"/>
        </a:p>
      </dgm:t>
    </dgm:pt>
    <dgm:pt modelId="{A47E58CE-6EF7-46A2-87F6-E9FC2898D415}" type="pres">
      <dgm:prSet presAssocID="{9E909311-18ED-404A-88A5-6E706B42FBEC}" presName="root1" presStyleCnt="0"/>
      <dgm:spPr/>
    </dgm:pt>
    <dgm:pt modelId="{C6BF7AE4-FCE0-4D3C-9B99-3E80504603D4}" type="pres">
      <dgm:prSet presAssocID="{9E909311-18ED-404A-88A5-6E706B42FBEC}" presName="LevelOneTextNode" presStyleLbl="node0" presStyleIdx="0" presStyleCnt="1">
        <dgm:presLayoutVars>
          <dgm:chPref val="3"/>
        </dgm:presLayoutVars>
      </dgm:prSet>
      <dgm:spPr/>
      <dgm:t>
        <a:bodyPr/>
        <a:lstStyle/>
        <a:p>
          <a:endParaRPr lang="id-ID"/>
        </a:p>
      </dgm:t>
    </dgm:pt>
    <dgm:pt modelId="{FFFC54B3-94CF-42D4-89E4-23EB2BABBC77}" type="pres">
      <dgm:prSet presAssocID="{9E909311-18ED-404A-88A5-6E706B42FBEC}" presName="level2hierChild" presStyleCnt="0"/>
      <dgm:spPr/>
    </dgm:pt>
    <dgm:pt modelId="{696C3370-66E4-498F-AF8E-108254A2263A}" type="pres">
      <dgm:prSet presAssocID="{8FE6996A-B371-48ED-ABD4-57B6220624E9}" presName="conn2-1" presStyleLbl="parChTrans1D2" presStyleIdx="0" presStyleCnt="2"/>
      <dgm:spPr/>
      <dgm:t>
        <a:bodyPr/>
        <a:lstStyle/>
        <a:p>
          <a:endParaRPr lang="id-ID"/>
        </a:p>
      </dgm:t>
    </dgm:pt>
    <dgm:pt modelId="{0D3AC8A9-10C4-41FF-AB6E-695207784E09}" type="pres">
      <dgm:prSet presAssocID="{8FE6996A-B371-48ED-ABD4-57B6220624E9}" presName="connTx" presStyleLbl="parChTrans1D2" presStyleIdx="0" presStyleCnt="2"/>
      <dgm:spPr/>
      <dgm:t>
        <a:bodyPr/>
        <a:lstStyle/>
        <a:p>
          <a:endParaRPr lang="id-ID"/>
        </a:p>
      </dgm:t>
    </dgm:pt>
    <dgm:pt modelId="{E676D4AB-AE2B-4A20-B3E1-F6F43EF36770}" type="pres">
      <dgm:prSet presAssocID="{4D76B45C-4961-42F8-AF05-CFE19C58B5C3}" presName="root2" presStyleCnt="0"/>
      <dgm:spPr/>
    </dgm:pt>
    <dgm:pt modelId="{924AE767-D004-49D1-9C44-921030288480}" type="pres">
      <dgm:prSet presAssocID="{4D76B45C-4961-42F8-AF05-CFE19C58B5C3}" presName="LevelTwoTextNode" presStyleLbl="node2" presStyleIdx="0" presStyleCnt="2">
        <dgm:presLayoutVars>
          <dgm:chPref val="3"/>
        </dgm:presLayoutVars>
      </dgm:prSet>
      <dgm:spPr/>
      <dgm:t>
        <a:bodyPr/>
        <a:lstStyle/>
        <a:p>
          <a:endParaRPr lang="id-ID"/>
        </a:p>
      </dgm:t>
    </dgm:pt>
    <dgm:pt modelId="{15009EF9-4BC5-46E4-8AB7-9243D7FA5AEB}" type="pres">
      <dgm:prSet presAssocID="{4D76B45C-4961-42F8-AF05-CFE19C58B5C3}" presName="level3hierChild" presStyleCnt="0"/>
      <dgm:spPr/>
    </dgm:pt>
    <dgm:pt modelId="{B115BF85-9318-4F63-A0A9-21E6AAACFE55}" type="pres">
      <dgm:prSet presAssocID="{60B5842B-A91E-44D5-BAF7-2509C32AC70F}" presName="conn2-1" presStyleLbl="parChTrans1D2" presStyleIdx="1" presStyleCnt="2"/>
      <dgm:spPr/>
      <dgm:t>
        <a:bodyPr/>
        <a:lstStyle/>
        <a:p>
          <a:endParaRPr lang="id-ID"/>
        </a:p>
      </dgm:t>
    </dgm:pt>
    <dgm:pt modelId="{960FAA7A-3861-446F-8387-DBCEC4A0A843}" type="pres">
      <dgm:prSet presAssocID="{60B5842B-A91E-44D5-BAF7-2509C32AC70F}" presName="connTx" presStyleLbl="parChTrans1D2" presStyleIdx="1" presStyleCnt="2"/>
      <dgm:spPr/>
      <dgm:t>
        <a:bodyPr/>
        <a:lstStyle/>
        <a:p>
          <a:endParaRPr lang="id-ID"/>
        </a:p>
      </dgm:t>
    </dgm:pt>
    <dgm:pt modelId="{6557CDFD-B9FB-42E4-AF7F-6F8605128FD0}" type="pres">
      <dgm:prSet presAssocID="{9DE54BBD-5248-4E28-8780-75EFCBF23E5D}" presName="root2" presStyleCnt="0"/>
      <dgm:spPr/>
    </dgm:pt>
    <dgm:pt modelId="{23246350-872A-453B-8CC9-BC7F73709DA5}" type="pres">
      <dgm:prSet presAssocID="{9DE54BBD-5248-4E28-8780-75EFCBF23E5D}" presName="LevelTwoTextNode" presStyleLbl="node2" presStyleIdx="1" presStyleCnt="2">
        <dgm:presLayoutVars>
          <dgm:chPref val="3"/>
        </dgm:presLayoutVars>
      </dgm:prSet>
      <dgm:spPr/>
      <dgm:t>
        <a:bodyPr/>
        <a:lstStyle/>
        <a:p>
          <a:endParaRPr lang="id-ID"/>
        </a:p>
      </dgm:t>
    </dgm:pt>
    <dgm:pt modelId="{73411BE4-9B3A-49CF-BEB8-3E294202CD1A}" type="pres">
      <dgm:prSet presAssocID="{9DE54BBD-5248-4E28-8780-75EFCBF23E5D}" presName="level3hierChild" presStyleCnt="0"/>
      <dgm:spPr/>
    </dgm:pt>
  </dgm:ptLst>
  <dgm:cxnLst>
    <dgm:cxn modelId="{A608A550-D801-43B0-ACC0-BE2BA8ECE4CC}" type="presOf" srcId="{60B5842B-A91E-44D5-BAF7-2509C32AC70F}" destId="{960FAA7A-3861-446F-8387-DBCEC4A0A843}" srcOrd="1" destOrd="0" presId="urn:microsoft.com/office/officeart/2005/8/layout/hierarchy2"/>
    <dgm:cxn modelId="{F3E3AB09-8020-449D-BF10-D231587FF249}" type="presOf" srcId="{8FE6996A-B371-48ED-ABD4-57B6220624E9}" destId="{0D3AC8A9-10C4-41FF-AB6E-695207784E09}" srcOrd="1" destOrd="0" presId="urn:microsoft.com/office/officeart/2005/8/layout/hierarchy2"/>
    <dgm:cxn modelId="{2F0CAE56-013E-4D16-9AC7-F47A55693C6E}" type="presOf" srcId="{9DE54BBD-5248-4E28-8780-75EFCBF23E5D}" destId="{23246350-872A-453B-8CC9-BC7F73709DA5}" srcOrd="0" destOrd="0" presId="urn:microsoft.com/office/officeart/2005/8/layout/hierarchy2"/>
    <dgm:cxn modelId="{EFD32D0A-9990-4C71-8A92-3327E1237156}" srcId="{9E909311-18ED-404A-88A5-6E706B42FBEC}" destId="{4D76B45C-4961-42F8-AF05-CFE19C58B5C3}" srcOrd="0" destOrd="0" parTransId="{8FE6996A-B371-48ED-ABD4-57B6220624E9}" sibTransId="{B85E3DB2-F6CC-4065-9FDF-C45769207543}"/>
    <dgm:cxn modelId="{EF326C60-595B-4F3B-91AF-64105EEA9B69}" type="presOf" srcId="{D51B1D3D-26EC-42E1-9943-6F122568A427}" destId="{901FA378-FE31-452A-B0BF-46356B1F3A80}" srcOrd="0" destOrd="0" presId="urn:microsoft.com/office/officeart/2005/8/layout/hierarchy2"/>
    <dgm:cxn modelId="{959BBBBD-0BBC-431D-A247-4989009B1CDB}" srcId="{D51B1D3D-26EC-42E1-9943-6F122568A427}" destId="{9E909311-18ED-404A-88A5-6E706B42FBEC}" srcOrd="0" destOrd="0" parTransId="{82CF42F9-3531-421D-96E8-24A4ECF118CE}" sibTransId="{71D00C70-B1B5-4478-813D-8DD50F1EB4E3}"/>
    <dgm:cxn modelId="{AD43DE1F-8A76-4D1D-B01C-DBBF13779533}" type="presOf" srcId="{60B5842B-A91E-44D5-BAF7-2509C32AC70F}" destId="{B115BF85-9318-4F63-A0A9-21E6AAACFE55}" srcOrd="0" destOrd="0" presId="urn:microsoft.com/office/officeart/2005/8/layout/hierarchy2"/>
    <dgm:cxn modelId="{9F24DE02-718A-41CA-8889-AB39A2D30377}" type="presOf" srcId="{9E909311-18ED-404A-88A5-6E706B42FBEC}" destId="{C6BF7AE4-FCE0-4D3C-9B99-3E80504603D4}" srcOrd="0" destOrd="0" presId="urn:microsoft.com/office/officeart/2005/8/layout/hierarchy2"/>
    <dgm:cxn modelId="{54FF12E2-E045-41CE-B725-1945E51B2E05}" srcId="{9E909311-18ED-404A-88A5-6E706B42FBEC}" destId="{9DE54BBD-5248-4E28-8780-75EFCBF23E5D}" srcOrd="1" destOrd="0" parTransId="{60B5842B-A91E-44D5-BAF7-2509C32AC70F}" sibTransId="{DE8C2D89-402B-45FF-AD64-8A3A26C00653}"/>
    <dgm:cxn modelId="{35F37DF7-578A-4BD0-91C9-80B2272FD58E}" type="presOf" srcId="{4D76B45C-4961-42F8-AF05-CFE19C58B5C3}" destId="{924AE767-D004-49D1-9C44-921030288480}" srcOrd="0" destOrd="0" presId="urn:microsoft.com/office/officeart/2005/8/layout/hierarchy2"/>
    <dgm:cxn modelId="{7A4FD95F-1B8B-4FB7-A517-13189729B077}" type="presOf" srcId="{8FE6996A-B371-48ED-ABD4-57B6220624E9}" destId="{696C3370-66E4-498F-AF8E-108254A2263A}" srcOrd="0" destOrd="0" presId="urn:microsoft.com/office/officeart/2005/8/layout/hierarchy2"/>
    <dgm:cxn modelId="{902F119E-F18E-451A-B940-5CAFDE89444C}" type="presParOf" srcId="{901FA378-FE31-452A-B0BF-46356B1F3A80}" destId="{A47E58CE-6EF7-46A2-87F6-E9FC2898D415}" srcOrd="0" destOrd="0" presId="urn:microsoft.com/office/officeart/2005/8/layout/hierarchy2"/>
    <dgm:cxn modelId="{34E0008C-B671-4616-A3A7-F786AB1C1FD9}" type="presParOf" srcId="{A47E58CE-6EF7-46A2-87F6-E9FC2898D415}" destId="{C6BF7AE4-FCE0-4D3C-9B99-3E80504603D4}" srcOrd="0" destOrd="0" presId="urn:microsoft.com/office/officeart/2005/8/layout/hierarchy2"/>
    <dgm:cxn modelId="{A5438963-69D1-4730-8DDF-A98CEADB0BA9}" type="presParOf" srcId="{A47E58CE-6EF7-46A2-87F6-E9FC2898D415}" destId="{FFFC54B3-94CF-42D4-89E4-23EB2BABBC77}" srcOrd="1" destOrd="0" presId="urn:microsoft.com/office/officeart/2005/8/layout/hierarchy2"/>
    <dgm:cxn modelId="{7D9CDE59-69C6-4915-8708-5A462F15B21D}" type="presParOf" srcId="{FFFC54B3-94CF-42D4-89E4-23EB2BABBC77}" destId="{696C3370-66E4-498F-AF8E-108254A2263A}" srcOrd="0" destOrd="0" presId="urn:microsoft.com/office/officeart/2005/8/layout/hierarchy2"/>
    <dgm:cxn modelId="{A699A7F0-11FE-4DC3-ACA3-96BD829B34DB}" type="presParOf" srcId="{696C3370-66E4-498F-AF8E-108254A2263A}" destId="{0D3AC8A9-10C4-41FF-AB6E-695207784E09}" srcOrd="0" destOrd="0" presId="urn:microsoft.com/office/officeart/2005/8/layout/hierarchy2"/>
    <dgm:cxn modelId="{3D10399C-AC41-4AA7-AD5A-75568761B389}" type="presParOf" srcId="{FFFC54B3-94CF-42D4-89E4-23EB2BABBC77}" destId="{E676D4AB-AE2B-4A20-B3E1-F6F43EF36770}" srcOrd="1" destOrd="0" presId="urn:microsoft.com/office/officeart/2005/8/layout/hierarchy2"/>
    <dgm:cxn modelId="{75D7BD8E-BEEA-492F-95DF-1CE922957CE7}" type="presParOf" srcId="{E676D4AB-AE2B-4A20-B3E1-F6F43EF36770}" destId="{924AE767-D004-49D1-9C44-921030288480}" srcOrd="0" destOrd="0" presId="urn:microsoft.com/office/officeart/2005/8/layout/hierarchy2"/>
    <dgm:cxn modelId="{ED899756-0FE8-4DF9-81F3-AAC510F6932E}" type="presParOf" srcId="{E676D4AB-AE2B-4A20-B3E1-F6F43EF36770}" destId="{15009EF9-4BC5-46E4-8AB7-9243D7FA5AEB}" srcOrd="1" destOrd="0" presId="urn:microsoft.com/office/officeart/2005/8/layout/hierarchy2"/>
    <dgm:cxn modelId="{B97BC02D-EEC8-45BB-8B43-AB55D35C6A33}" type="presParOf" srcId="{FFFC54B3-94CF-42D4-89E4-23EB2BABBC77}" destId="{B115BF85-9318-4F63-A0A9-21E6AAACFE55}" srcOrd="2" destOrd="0" presId="urn:microsoft.com/office/officeart/2005/8/layout/hierarchy2"/>
    <dgm:cxn modelId="{B7EF7E81-B9E6-4276-ADFD-6D2F27EDA688}" type="presParOf" srcId="{B115BF85-9318-4F63-A0A9-21E6AAACFE55}" destId="{960FAA7A-3861-446F-8387-DBCEC4A0A843}" srcOrd="0" destOrd="0" presId="urn:microsoft.com/office/officeart/2005/8/layout/hierarchy2"/>
    <dgm:cxn modelId="{233FD328-9D5F-4BEE-A1C8-FAE018C73D0E}" type="presParOf" srcId="{FFFC54B3-94CF-42D4-89E4-23EB2BABBC77}" destId="{6557CDFD-B9FB-42E4-AF7F-6F8605128FD0}" srcOrd="3" destOrd="0" presId="urn:microsoft.com/office/officeart/2005/8/layout/hierarchy2"/>
    <dgm:cxn modelId="{20B69F76-98B7-4411-B7DD-6868CA582BE8}" type="presParOf" srcId="{6557CDFD-B9FB-42E4-AF7F-6F8605128FD0}" destId="{23246350-872A-453B-8CC9-BC7F73709DA5}" srcOrd="0" destOrd="0" presId="urn:microsoft.com/office/officeart/2005/8/layout/hierarchy2"/>
    <dgm:cxn modelId="{5D21AA7E-AC40-44FD-996D-2003B959AB07}" type="presParOf" srcId="{6557CDFD-B9FB-42E4-AF7F-6F8605128FD0}" destId="{73411BE4-9B3A-49CF-BEB8-3E294202CD1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248D16-3C9F-4E11-86BC-250D83B7D89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id-ID"/>
        </a:p>
      </dgm:t>
    </dgm:pt>
    <dgm:pt modelId="{6EAD3298-7D83-49B8-AC7A-39D3159DBF36}">
      <dgm:prSet phldrT="[Text]"/>
      <dgm:spPr>
        <a:solidFill>
          <a:srgbClr val="0070C0"/>
        </a:solidFill>
      </dgm:spPr>
      <dgm:t>
        <a:bodyPr/>
        <a:lstStyle/>
        <a:p>
          <a:r>
            <a:rPr lang="id-ID" dirty="0" smtClean="0">
              <a:latin typeface="Tw Cen MT" panose="020B0602020104020603" pitchFamily="34" charset="0"/>
            </a:rPr>
            <a:t>Observasi</a:t>
          </a:r>
          <a:endParaRPr lang="id-ID" dirty="0">
            <a:latin typeface="Tw Cen MT" panose="020B0602020104020603" pitchFamily="34" charset="0"/>
          </a:endParaRPr>
        </a:p>
      </dgm:t>
    </dgm:pt>
    <dgm:pt modelId="{099AECEF-EF5B-4DAD-AB65-4991F62D95E4}" type="parTrans" cxnId="{BF60DFA5-F1D9-44DF-B953-572626DD32CF}">
      <dgm:prSet/>
      <dgm:spPr/>
      <dgm:t>
        <a:bodyPr/>
        <a:lstStyle/>
        <a:p>
          <a:endParaRPr lang="id-ID">
            <a:latin typeface="Tw Cen MT" panose="020B0602020104020603" pitchFamily="34" charset="0"/>
          </a:endParaRPr>
        </a:p>
      </dgm:t>
    </dgm:pt>
    <dgm:pt modelId="{103F8940-3916-433F-BBAB-8947CCBDC7FF}" type="sibTrans" cxnId="{BF60DFA5-F1D9-44DF-B953-572626DD32CF}">
      <dgm:prSet/>
      <dgm:spPr/>
      <dgm:t>
        <a:bodyPr/>
        <a:lstStyle/>
        <a:p>
          <a:endParaRPr lang="id-ID">
            <a:latin typeface="Tw Cen MT" panose="020B0602020104020603" pitchFamily="34" charset="0"/>
          </a:endParaRPr>
        </a:p>
      </dgm:t>
    </dgm:pt>
    <dgm:pt modelId="{A708E883-5B6E-491B-9755-70BB130044C0}">
      <dgm:prSet phldrT="[Text]"/>
      <dgm:spPr>
        <a:solidFill>
          <a:srgbClr val="0070C0"/>
        </a:solidFill>
      </dgm:spPr>
      <dgm:t>
        <a:bodyPr/>
        <a:lstStyle/>
        <a:p>
          <a:r>
            <a:rPr lang="id-ID" dirty="0" smtClean="0">
              <a:latin typeface="Tw Cen MT" panose="020B0602020104020603" pitchFamily="34" charset="0"/>
            </a:rPr>
            <a:t>Wawancara</a:t>
          </a:r>
          <a:endParaRPr lang="id-ID" dirty="0">
            <a:latin typeface="Tw Cen MT" panose="020B0602020104020603" pitchFamily="34" charset="0"/>
          </a:endParaRPr>
        </a:p>
      </dgm:t>
    </dgm:pt>
    <dgm:pt modelId="{0804E0EF-B230-4B9E-8E13-93EB261D7548}" type="parTrans" cxnId="{F9028493-D563-449E-8134-A75D2F751B7B}">
      <dgm:prSet/>
      <dgm:spPr/>
      <dgm:t>
        <a:bodyPr/>
        <a:lstStyle/>
        <a:p>
          <a:endParaRPr lang="id-ID">
            <a:latin typeface="Tw Cen MT" panose="020B0602020104020603" pitchFamily="34" charset="0"/>
          </a:endParaRPr>
        </a:p>
      </dgm:t>
    </dgm:pt>
    <dgm:pt modelId="{BE1BAAB9-4C3D-47DF-BA1E-A36A06127ACD}" type="sibTrans" cxnId="{F9028493-D563-449E-8134-A75D2F751B7B}">
      <dgm:prSet/>
      <dgm:spPr/>
      <dgm:t>
        <a:bodyPr/>
        <a:lstStyle/>
        <a:p>
          <a:endParaRPr lang="id-ID">
            <a:latin typeface="Tw Cen MT" panose="020B0602020104020603" pitchFamily="34" charset="0"/>
          </a:endParaRPr>
        </a:p>
      </dgm:t>
    </dgm:pt>
    <dgm:pt modelId="{D0357C7A-5B28-4C9C-9857-343727D09679}">
      <dgm:prSet phldrT="[Text]"/>
      <dgm:spPr>
        <a:solidFill>
          <a:srgbClr val="0070C0"/>
        </a:solidFill>
      </dgm:spPr>
      <dgm:t>
        <a:bodyPr/>
        <a:lstStyle/>
        <a:p>
          <a:r>
            <a:rPr lang="id-ID" dirty="0" smtClean="0">
              <a:latin typeface="Tw Cen MT" panose="020B0602020104020603" pitchFamily="34" charset="0"/>
            </a:rPr>
            <a:t>Dokumentasi / Audio - Visual</a:t>
          </a:r>
          <a:endParaRPr lang="id-ID" dirty="0">
            <a:latin typeface="Tw Cen MT" panose="020B0602020104020603" pitchFamily="34" charset="0"/>
          </a:endParaRPr>
        </a:p>
      </dgm:t>
    </dgm:pt>
    <dgm:pt modelId="{23665815-3D29-407A-8866-6D039C56D59A}" type="parTrans" cxnId="{192A8CAB-CB57-468B-BD8F-33910B4CC47A}">
      <dgm:prSet/>
      <dgm:spPr/>
      <dgm:t>
        <a:bodyPr/>
        <a:lstStyle/>
        <a:p>
          <a:endParaRPr lang="id-ID">
            <a:latin typeface="Tw Cen MT" panose="020B0602020104020603" pitchFamily="34" charset="0"/>
          </a:endParaRPr>
        </a:p>
      </dgm:t>
    </dgm:pt>
    <dgm:pt modelId="{30CF3099-EBF6-4E70-BCA8-1A03BC6309F4}" type="sibTrans" cxnId="{192A8CAB-CB57-468B-BD8F-33910B4CC47A}">
      <dgm:prSet/>
      <dgm:spPr/>
      <dgm:t>
        <a:bodyPr/>
        <a:lstStyle/>
        <a:p>
          <a:endParaRPr lang="id-ID">
            <a:latin typeface="Tw Cen MT" panose="020B0602020104020603" pitchFamily="34" charset="0"/>
          </a:endParaRPr>
        </a:p>
      </dgm:t>
    </dgm:pt>
    <dgm:pt modelId="{FF45F658-1CCB-443C-81C2-706606741435}">
      <dgm:prSet/>
      <dgm:spPr>
        <a:solidFill>
          <a:srgbClr val="0070C0"/>
        </a:solidFill>
      </dgm:spPr>
      <dgm:t>
        <a:bodyPr/>
        <a:lstStyle/>
        <a:p>
          <a:r>
            <a:rPr lang="id-ID" i="1" dirty="0" err="1" smtClean="0">
              <a:latin typeface="Tw Cen MT" panose="020B0602020104020603" pitchFamily="34" charset="0"/>
            </a:rPr>
            <a:t>Focus</a:t>
          </a:r>
          <a:r>
            <a:rPr lang="id-ID" i="1" dirty="0" smtClean="0">
              <a:latin typeface="Tw Cen MT" panose="020B0602020104020603" pitchFamily="34" charset="0"/>
            </a:rPr>
            <a:t> Group </a:t>
          </a:r>
          <a:r>
            <a:rPr lang="id-ID" i="1" dirty="0" err="1" smtClean="0">
              <a:latin typeface="Tw Cen MT" panose="020B0602020104020603" pitchFamily="34" charset="0"/>
            </a:rPr>
            <a:t>Discussion</a:t>
          </a:r>
          <a:r>
            <a:rPr lang="id-ID" i="1" dirty="0" smtClean="0">
              <a:latin typeface="Tw Cen MT" panose="020B0602020104020603" pitchFamily="34" charset="0"/>
            </a:rPr>
            <a:t> </a:t>
          </a:r>
          <a:r>
            <a:rPr lang="id-ID" i="0" dirty="0" smtClean="0">
              <a:latin typeface="Tw Cen MT" panose="020B0602020104020603" pitchFamily="34" charset="0"/>
            </a:rPr>
            <a:t>(FGD)</a:t>
          </a:r>
          <a:endParaRPr lang="id-ID" i="1" dirty="0">
            <a:latin typeface="Tw Cen MT" panose="020B0602020104020603" pitchFamily="34" charset="0"/>
          </a:endParaRPr>
        </a:p>
      </dgm:t>
    </dgm:pt>
    <dgm:pt modelId="{703B1F64-9916-422A-98DF-2413E33E2BEF}" type="parTrans" cxnId="{C767C707-1DDE-496C-AFD4-640805EAF4BF}">
      <dgm:prSet/>
      <dgm:spPr/>
      <dgm:t>
        <a:bodyPr/>
        <a:lstStyle/>
        <a:p>
          <a:endParaRPr lang="id-ID">
            <a:latin typeface="Tw Cen MT" panose="020B0602020104020603" pitchFamily="34" charset="0"/>
          </a:endParaRPr>
        </a:p>
      </dgm:t>
    </dgm:pt>
    <dgm:pt modelId="{D2399355-FF1E-46F2-8A64-3D2B4D3B123E}" type="sibTrans" cxnId="{C767C707-1DDE-496C-AFD4-640805EAF4BF}">
      <dgm:prSet/>
      <dgm:spPr/>
      <dgm:t>
        <a:bodyPr/>
        <a:lstStyle/>
        <a:p>
          <a:endParaRPr lang="id-ID">
            <a:latin typeface="Tw Cen MT" panose="020B0602020104020603" pitchFamily="34" charset="0"/>
          </a:endParaRPr>
        </a:p>
      </dgm:t>
    </dgm:pt>
    <dgm:pt modelId="{01845F60-D233-48EF-8A05-471069B8DEF2}">
      <dgm:prSet/>
      <dgm:spPr>
        <a:solidFill>
          <a:srgbClr val="0070C0"/>
        </a:solidFill>
      </dgm:spPr>
      <dgm:t>
        <a:bodyPr/>
        <a:lstStyle/>
        <a:p>
          <a:r>
            <a:rPr lang="id-ID" dirty="0" smtClean="0">
              <a:latin typeface="Tw Cen MT" panose="020B0602020104020603" pitchFamily="34" charset="0"/>
            </a:rPr>
            <a:t>Telaah dokumen / Studi dokumen</a:t>
          </a:r>
          <a:endParaRPr lang="id-ID" dirty="0">
            <a:latin typeface="Tw Cen MT" panose="020B0602020104020603" pitchFamily="34" charset="0"/>
          </a:endParaRPr>
        </a:p>
      </dgm:t>
    </dgm:pt>
    <dgm:pt modelId="{49D6D1F7-2EC1-47F9-9D1A-AC7BAF219D98}" type="parTrans" cxnId="{0C057810-C124-4C9B-9F88-2FA670164E64}">
      <dgm:prSet/>
      <dgm:spPr/>
      <dgm:t>
        <a:bodyPr/>
        <a:lstStyle/>
        <a:p>
          <a:endParaRPr lang="id-ID">
            <a:latin typeface="Tw Cen MT" panose="020B0602020104020603" pitchFamily="34" charset="0"/>
          </a:endParaRPr>
        </a:p>
      </dgm:t>
    </dgm:pt>
    <dgm:pt modelId="{A0A4AE6B-EDEF-4D91-B0EB-ADDF439DB51D}" type="sibTrans" cxnId="{0C057810-C124-4C9B-9F88-2FA670164E64}">
      <dgm:prSet/>
      <dgm:spPr/>
      <dgm:t>
        <a:bodyPr/>
        <a:lstStyle/>
        <a:p>
          <a:endParaRPr lang="id-ID">
            <a:latin typeface="Tw Cen MT" panose="020B0602020104020603" pitchFamily="34" charset="0"/>
          </a:endParaRPr>
        </a:p>
      </dgm:t>
    </dgm:pt>
    <dgm:pt modelId="{F204361D-4AC0-4A68-800B-1E6126171AD2}">
      <dgm:prSet/>
      <dgm:spPr>
        <a:solidFill>
          <a:srgbClr val="0070C0"/>
        </a:solidFill>
      </dgm:spPr>
      <dgm:t>
        <a:bodyPr/>
        <a:lstStyle/>
        <a:p>
          <a:r>
            <a:rPr lang="id-ID" dirty="0" err="1" smtClean="0">
              <a:latin typeface="Tw Cen MT" panose="020B0602020104020603" pitchFamily="34" charset="0"/>
            </a:rPr>
            <a:t>Triangulasi</a:t>
          </a:r>
          <a:r>
            <a:rPr lang="id-ID" dirty="0" smtClean="0">
              <a:latin typeface="Tw Cen MT" panose="020B0602020104020603" pitchFamily="34" charset="0"/>
            </a:rPr>
            <a:t> Data</a:t>
          </a:r>
          <a:endParaRPr lang="id-ID" dirty="0">
            <a:latin typeface="Tw Cen MT" panose="020B0602020104020603" pitchFamily="34" charset="0"/>
          </a:endParaRPr>
        </a:p>
      </dgm:t>
    </dgm:pt>
    <dgm:pt modelId="{61159ADF-68B9-424E-A2F0-BA47B56B25C1}" type="parTrans" cxnId="{7A1577C5-4408-4BF7-9EFA-A5CEE411E7C4}">
      <dgm:prSet/>
      <dgm:spPr/>
      <dgm:t>
        <a:bodyPr/>
        <a:lstStyle/>
        <a:p>
          <a:endParaRPr lang="en-US">
            <a:latin typeface="Tw Cen MT" panose="020B0602020104020603" pitchFamily="34" charset="0"/>
          </a:endParaRPr>
        </a:p>
      </dgm:t>
    </dgm:pt>
    <dgm:pt modelId="{FF69E5B9-B60E-46E5-8544-B5E7FCB89630}" type="sibTrans" cxnId="{7A1577C5-4408-4BF7-9EFA-A5CEE411E7C4}">
      <dgm:prSet/>
      <dgm:spPr/>
      <dgm:t>
        <a:bodyPr/>
        <a:lstStyle/>
        <a:p>
          <a:endParaRPr lang="en-US">
            <a:latin typeface="Tw Cen MT" panose="020B0602020104020603" pitchFamily="34" charset="0"/>
          </a:endParaRPr>
        </a:p>
      </dgm:t>
    </dgm:pt>
    <dgm:pt modelId="{6F33367D-EE6C-46A8-9353-E012BF5E7DFF}">
      <dgm:prSet/>
      <dgm:spPr>
        <a:solidFill>
          <a:srgbClr val="0070C0"/>
        </a:solidFill>
      </dgm:spPr>
      <dgm:t>
        <a:bodyPr/>
        <a:lstStyle/>
        <a:p>
          <a:r>
            <a:rPr lang="en-US" dirty="0" err="1" smtClean="0">
              <a:latin typeface="Tw Cen MT" panose="020B0602020104020603" pitchFamily="34" charset="0"/>
            </a:rPr>
            <a:t>Penelusuran</a:t>
          </a:r>
          <a:r>
            <a:rPr lang="en-US" dirty="0" smtClean="0">
              <a:latin typeface="Tw Cen MT" panose="020B0602020104020603" pitchFamily="34" charset="0"/>
            </a:rPr>
            <a:t> Data Online</a:t>
          </a:r>
          <a:endParaRPr lang="id-ID" dirty="0">
            <a:latin typeface="Tw Cen MT" panose="020B0602020104020603" pitchFamily="34" charset="0"/>
          </a:endParaRPr>
        </a:p>
      </dgm:t>
    </dgm:pt>
    <dgm:pt modelId="{777BA70F-6C11-4015-81ED-47E670FB2C9F}" type="parTrans" cxnId="{5282372A-05B7-4B7F-9017-D37D39A64EB4}">
      <dgm:prSet/>
      <dgm:spPr/>
      <dgm:t>
        <a:bodyPr/>
        <a:lstStyle/>
        <a:p>
          <a:endParaRPr lang="en-US">
            <a:latin typeface="Tw Cen MT" panose="020B0602020104020603" pitchFamily="34" charset="0"/>
          </a:endParaRPr>
        </a:p>
      </dgm:t>
    </dgm:pt>
    <dgm:pt modelId="{4AAFEA01-E4D6-4AAE-A862-AD51254F44DF}" type="sibTrans" cxnId="{5282372A-05B7-4B7F-9017-D37D39A64EB4}">
      <dgm:prSet/>
      <dgm:spPr/>
      <dgm:t>
        <a:bodyPr/>
        <a:lstStyle/>
        <a:p>
          <a:endParaRPr lang="en-US">
            <a:latin typeface="Tw Cen MT" panose="020B0602020104020603" pitchFamily="34" charset="0"/>
          </a:endParaRPr>
        </a:p>
      </dgm:t>
    </dgm:pt>
    <dgm:pt modelId="{D6204129-D67E-40B6-8EA7-439FB0987F28}" type="pres">
      <dgm:prSet presAssocID="{ED248D16-3C9F-4E11-86BC-250D83B7D89E}" presName="Name0" presStyleCnt="0">
        <dgm:presLayoutVars>
          <dgm:chMax val="7"/>
          <dgm:chPref val="7"/>
          <dgm:dir/>
        </dgm:presLayoutVars>
      </dgm:prSet>
      <dgm:spPr/>
      <dgm:t>
        <a:bodyPr/>
        <a:lstStyle/>
        <a:p>
          <a:endParaRPr lang="id-ID"/>
        </a:p>
      </dgm:t>
    </dgm:pt>
    <dgm:pt modelId="{1179D9F2-9BD0-4136-B405-09DA09F318A8}" type="pres">
      <dgm:prSet presAssocID="{ED248D16-3C9F-4E11-86BC-250D83B7D89E}" presName="Name1" presStyleCnt="0"/>
      <dgm:spPr/>
    </dgm:pt>
    <dgm:pt modelId="{91E00DA4-0BB8-41ED-8815-ACACD1E33BE2}" type="pres">
      <dgm:prSet presAssocID="{ED248D16-3C9F-4E11-86BC-250D83B7D89E}" presName="cycle" presStyleCnt="0"/>
      <dgm:spPr/>
    </dgm:pt>
    <dgm:pt modelId="{CB549677-AF13-43B0-BAE4-EED99FDF1044}" type="pres">
      <dgm:prSet presAssocID="{ED248D16-3C9F-4E11-86BC-250D83B7D89E}" presName="srcNode" presStyleLbl="node1" presStyleIdx="0" presStyleCnt="7"/>
      <dgm:spPr/>
    </dgm:pt>
    <dgm:pt modelId="{0492E51C-817D-4401-B35C-6043DAB999C1}" type="pres">
      <dgm:prSet presAssocID="{ED248D16-3C9F-4E11-86BC-250D83B7D89E}" presName="conn" presStyleLbl="parChTrans1D2" presStyleIdx="0" presStyleCnt="1"/>
      <dgm:spPr/>
      <dgm:t>
        <a:bodyPr/>
        <a:lstStyle/>
        <a:p>
          <a:endParaRPr lang="id-ID"/>
        </a:p>
      </dgm:t>
    </dgm:pt>
    <dgm:pt modelId="{000D558D-B6E0-4A52-B3A9-0A8BCEE6BA4F}" type="pres">
      <dgm:prSet presAssocID="{ED248D16-3C9F-4E11-86BC-250D83B7D89E}" presName="extraNode" presStyleLbl="node1" presStyleIdx="0" presStyleCnt="7"/>
      <dgm:spPr/>
    </dgm:pt>
    <dgm:pt modelId="{CD236A64-5747-4A20-A968-FC3408140F6A}" type="pres">
      <dgm:prSet presAssocID="{ED248D16-3C9F-4E11-86BC-250D83B7D89E}" presName="dstNode" presStyleLbl="node1" presStyleIdx="0" presStyleCnt="7"/>
      <dgm:spPr/>
    </dgm:pt>
    <dgm:pt modelId="{E735CB15-C547-428D-B638-2A530CD63FAF}" type="pres">
      <dgm:prSet presAssocID="{6EAD3298-7D83-49B8-AC7A-39D3159DBF36}" presName="text_1" presStyleLbl="node1" presStyleIdx="0" presStyleCnt="7">
        <dgm:presLayoutVars>
          <dgm:bulletEnabled val="1"/>
        </dgm:presLayoutVars>
      </dgm:prSet>
      <dgm:spPr/>
      <dgm:t>
        <a:bodyPr/>
        <a:lstStyle/>
        <a:p>
          <a:endParaRPr lang="id-ID"/>
        </a:p>
      </dgm:t>
    </dgm:pt>
    <dgm:pt modelId="{19B32521-CDA5-4E4C-9A4B-E25238B861D7}" type="pres">
      <dgm:prSet presAssocID="{6EAD3298-7D83-49B8-AC7A-39D3159DBF36}" presName="accent_1" presStyleCnt="0"/>
      <dgm:spPr/>
    </dgm:pt>
    <dgm:pt modelId="{6C82B5ED-61F1-4D47-8B17-554AEC95BD74}" type="pres">
      <dgm:prSet presAssocID="{6EAD3298-7D83-49B8-AC7A-39D3159DBF36}" presName="accentRepeatNode" presStyleLbl="solidFgAcc1" presStyleIdx="0" presStyleCnt="7"/>
      <dgm:spPr/>
    </dgm:pt>
    <dgm:pt modelId="{B3DCB167-453A-42D5-A91F-CBACA16DB65E}" type="pres">
      <dgm:prSet presAssocID="{A708E883-5B6E-491B-9755-70BB130044C0}" presName="text_2" presStyleLbl="node1" presStyleIdx="1" presStyleCnt="7">
        <dgm:presLayoutVars>
          <dgm:bulletEnabled val="1"/>
        </dgm:presLayoutVars>
      </dgm:prSet>
      <dgm:spPr/>
      <dgm:t>
        <a:bodyPr/>
        <a:lstStyle/>
        <a:p>
          <a:endParaRPr lang="id-ID"/>
        </a:p>
      </dgm:t>
    </dgm:pt>
    <dgm:pt modelId="{63DABD79-11C4-44AD-9050-281F94948CF3}" type="pres">
      <dgm:prSet presAssocID="{A708E883-5B6E-491B-9755-70BB130044C0}" presName="accent_2" presStyleCnt="0"/>
      <dgm:spPr/>
    </dgm:pt>
    <dgm:pt modelId="{D7E96B0D-7C4F-4CAF-854F-3720637070F8}" type="pres">
      <dgm:prSet presAssocID="{A708E883-5B6E-491B-9755-70BB130044C0}" presName="accentRepeatNode" presStyleLbl="solidFgAcc1" presStyleIdx="1" presStyleCnt="7"/>
      <dgm:spPr/>
    </dgm:pt>
    <dgm:pt modelId="{E9FA13D1-647D-4D92-8D04-7EAB64C6A148}" type="pres">
      <dgm:prSet presAssocID="{D0357C7A-5B28-4C9C-9857-343727D09679}" presName="text_3" presStyleLbl="node1" presStyleIdx="2" presStyleCnt="7">
        <dgm:presLayoutVars>
          <dgm:bulletEnabled val="1"/>
        </dgm:presLayoutVars>
      </dgm:prSet>
      <dgm:spPr/>
      <dgm:t>
        <a:bodyPr/>
        <a:lstStyle/>
        <a:p>
          <a:endParaRPr lang="id-ID"/>
        </a:p>
      </dgm:t>
    </dgm:pt>
    <dgm:pt modelId="{E9BA8149-2D24-45F3-8A66-FFC25160875D}" type="pres">
      <dgm:prSet presAssocID="{D0357C7A-5B28-4C9C-9857-343727D09679}" presName="accent_3" presStyleCnt="0"/>
      <dgm:spPr/>
    </dgm:pt>
    <dgm:pt modelId="{9A4CEE12-536B-4C9D-88E9-8D0171538929}" type="pres">
      <dgm:prSet presAssocID="{D0357C7A-5B28-4C9C-9857-343727D09679}" presName="accentRepeatNode" presStyleLbl="solidFgAcc1" presStyleIdx="2" presStyleCnt="7"/>
      <dgm:spPr/>
    </dgm:pt>
    <dgm:pt modelId="{84C38CEE-2421-4C11-81E6-BD32A7F3B9F1}" type="pres">
      <dgm:prSet presAssocID="{FF45F658-1CCB-443C-81C2-706606741435}" presName="text_4" presStyleLbl="node1" presStyleIdx="3" presStyleCnt="7">
        <dgm:presLayoutVars>
          <dgm:bulletEnabled val="1"/>
        </dgm:presLayoutVars>
      </dgm:prSet>
      <dgm:spPr/>
      <dgm:t>
        <a:bodyPr/>
        <a:lstStyle/>
        <a:p>
          <a:endParaRPr lang="id-ID"/>
        </a:p>
      </dgm:t>
    </dgm:pt>
    <dgm:pt modelId="{B32832C7-D6BC-46CF-972F-601B9A7A9A0B}" type="pres">
      <dgm:prSet presAssocID="{FF45F658-1CCB-443C-81C2-706606741435}" presName="accent_4" presStyleCnt="0"/>
      <dgm:spPr/>
    </dgm:pt>
    <dgm:pt modelId="{A0237510-C54D-4BE4-8545-58A41F7C179D}" type="pres">
      <dgm:prSet presAssocID="{FF45F658-1CCB-443C-81C2-706606741435}" presName="accentRepeatNode" presStyleLbl="solidFgAcc1" presStyleIdx="3" presStyleCnt="7"/>
      <dgm:spPr/>
    </dgm:pt>
    <dgm:pt modelId="{381A691C-DA20-4833-A96A-2C8766D98690}" type="pres">
      <dgm:prSet presAssocID="{01845F60-D233-48EF-8A05-471069B8DEF2}" presName="text_5" presStyleLbl="node1" presStyleIdx="4" presStyleCnt="7">
        <dgm:presLayoutVars>
          <dgm:bulletEnabled val="1"/>
        </dgm:presLayoutVars>
      </dgm:prSet>
      <dgm:spPr/>
      <dgm:t>
        <a:bodyPr/>
        <a:lstStyle/>
        <a:p>
          <a:endParaRPr lang="id-ID"/>
        </a:p>
      </dgm:t>
    </dgm:pt>
    <dgm:pt modelId="{9A0C87B1-820D-48C3-9D48-66C4251D7474}" type="pres">
      <dgm:prSet presAssocID="{01845F60-D233-48EF-8A05-471069B8DEF2}" presName="accent_5" presStyleCnt="0"/>
      <dgm:spPr/>
    </dgm:pt>
    <dgm:pt modelId="{A32D8BED-EF7F-4766-810E-39302762FD4C}" type="pres">
      <dgm:prSet presAssocID="{01845F60-D233-48EF-8A05-471069B8DEF2}" presName="accentRepeatNode" presStyleLbl="solidFgAcc1" presStyleIdx="4" presStyleCnt="7"/>
      <dgm:spPr/>
    </dgm:pt>
    <dgm:pt modelId="{05E06740-88CE-4F77-A263-17C0A956CC22}" type="pres">
      <dgm:prSet presAssocID="{F204361D-4AC0-4A68-800B-1E6126171AD2}" presName="text_6" presStyleLbl="node1" presStyleIdx="5" presStyleCnt="7">
        <dgm:presLayoutVars>
          <dgm:bulletEnabled val="1"/>
        </dgm:presLayoutVars>
      </dgm:prSet>
      <dgm:spPr/>
      <dgm:t>
        <a:bodyPr/>
        <a:lstStyle/>
        <a:p>
          <a:endParaRPr lang="en-US"/>
        </a:p>
      </dgm:t>
    </dgm:pt>
    <dgm:pt modelId="{1EDC1C4C-0E80-4995-94DB-B83F552744BA}" type="pres">
      <dgm:prSet presAssocID="{F204361D-4AC0-4A68-800B-1E6126171AD2}" presName="accent_6" presStyleCnt="0"/>
      <dgm:spPr/>
    </dgm:pt>
    <dgm:pt modelId="{AC333A0C-EA30-4581-AF7C-01D78D58B06C}" type="pres">
      <dgm:prSet presAssocID="{F204361D-4AC0-4A68-800B-1E6126171AD2}" presName="accentRepeatNode" presStyleLbl="solidFgAcc1" presStyleIdx="5" presStyleCnt="7"/>
      <dgm:spPr/>
    </dgm:pt>
    <dgm:pt modelId="{8459CD44-3EA8-4984-AF2E-642DAEEF38CD}" type="pres">
      <dgm:prSet presAssocID="{6F33367D-EE6C-46A8-9353-E012BF5E7DFF}" presName="text_7" presStyleLbl="node1" presStyleIdx="6" presStyleCnt="7">
        <dgm:presLayoutVars>
          <dgm:bulletEnabled val="1"/>
        </dgm:presLayoutVars>
      </dgm:prSet>
      <dgm:spPr/>
      <dgm:t>
        <a:bodyPr/>
        <a:lstStyle/>
        <a:p>
          <a:endParaRPr lang="en-US"/>
        </a:p>
      </dgm:t>
    </dgm:pt>
    <dgm:pt modelId="{D49D97FA-402C-408F-ABC0-38623FF1E9B7}" type="pres">
      <dgm:prSet presAssocID="{6F33367D-EE6C-46A8-9353-E012BF5E7DFF}" presName="accent_7" presStyleCnt="0"/>
      <dgm:spPr/>
    </dgm:pt>
    <dgm:pt modelId="{7E216134-BBA6-4B36-BC7B-EC937C3D35C1}" type="pres">
      <dgm:prSet presAssocID="{6F33367D-EE6C-46A8-9353-E012BF5E7DFF}" presName="accentRepeatNode" presStyleLbl="solidFgAcc1" presStyleIdx="6" presStyleCnt="7"/>
      <dgm:spPr/>
    </dgm:pt>
  </dgm:ptLst>
  <dgm:cxnLst>
    <dgm:cxn modelId="{852B6F5D-ACB2-43BD-B025-276540180971}" type="presOf" srcId="{FF45F658-1CCB-443C-81C2-706606741435}" destId="{84C38CEE-2421-4C11-81E6-BD32A7F3B9F1}" srcOrd="0" destOrd="0" presId="urn:microsoft.com/office/officeart/2008/layout/VerticalCurvedList"/>
    <dgm:cxn modelId="{98FA5614-590E-4544-945D-DEAD72AA7226}" type="presOf" srcId="{D0357C7A-5B28-4C9C-9857-343727D09679}" destId="{E9FA13D1-647D-4D92-8D04-7EAB64C6A148}" srcOrd="0" destOrd="0" presId="urn:microsoft.com/office/officeart/2008/layout/VerticalCurvedList"/>
    <dgm:cxn modelId="{44279BDA-1AB7-4960-A6E0-B68497BE7AC3}" type="presOf" srcId="{6F33367D-EE6C-46A8-9353-E012BF5E7DFF}" destId="{8459CD44-3EA8-4984-AF2E-642DAEEF38CD}" srcOrd="0" destOrd="0" presId="urn:microsoft.com/office/officeart/2008/layout/VerticalCurvedList"/>
    <dgm:cxn modelId="{41480FD5-2E5A-420C-A483-13E2D06E610A}" type="presOf" srcId="{ED248D16-3C9F-4E11-86BC-250D83B7D89E}" destId="{D6204129-D67E-40B6-8EA7-439FB0987F28}" srcOrd="0" destOrd="0" presId="urn:microsoft.com/office/officeart/2008/layout/VerticalCurvedList"/>
    <dgm:cxn modelId="{D2147B66-D7D4-404B-926A-0ADC4D3898D6}" type="presOf" srcId="{F204361D-4AC0-4A68-800B-1E6126171AD2}" destId="{05E06740-88CE-4F77-A263-17C0A956CC22}" srcOrd="0" destOrd="0" presId="urn:microsoft.com/office/officeart/2008/layout/VerticalCurvedList"/>
    <dgm:cxn modelId="{5282372A-05B7-4B7F-9017-D37D39A64EB4}" srcId="{ED248D16-3C9F-4E11-86BC-250D83B7D89E}" destId="{6F33367D-EE6C-46A8-9353-E012BF5E7DFF}" srcOrd="6" destOrd="0" parTransId="{777BA70F-6C11-4015-81ED-47E670FB2C9F}" sibTransId="{4AAFEA01-E4D6-4AAE-A862-AD51254F44DF}"/>
    <dgm:cxn modelId="{7A1577C5-4408-4BF7-9EFA-A5CEE411E7C4}" srcId="{ED248D16-3C9F-4E11-86BC-250D83B7D89E}" destId="{F204361D-4AC0-4A68-800B-1E6126171AD2}" srcOrd="5" destOrd="0" parTransId="{61159ADF-68B9-424E-A2F0-BA47B56B25C1}" sibTransId="{FF69E5B9-B60E-46E5-8544-B5E7FCB89630}"/>
    <dgm:cxn modelId="{192A8CAB-CB57-468B-BD8F-33910B4CC47A}" srcId="{ED248D16-3C9F-4E11-86BC-250D83B7D89E}" destId="{D0357C7A-5B28-4C9C-9857-343727D09679}" srcOrd="2" destOrd="0" parTransId="{23665815-3D29-407A-8866-6D039C56D59A}" sibTransId="{30CF3099-EBF6-4E70-BCA8-1A03BC6309F4}"/>
    <dgm:cxn modelId="{BF60DFA5-F1D9-44DF-B953-572626DD32CF}" srcId="{ED248D16-3C9F-4E11-86BC-250D83B7D89E}" destId="{6EAD3298-7D83-49B8-AC7A-39D3159DBF36}" srcOrd="0" destOrd="0" parTransId="{099AECEF-EF5B-4DAD-AB65-4991F62D95E4}" sibTransId="{103F8940-3916-433F-BBAB-8947CCBDC7FF}"/>
    <dgm:cxn modelId="{F9028493-D563-449E-8134-A75D2F751B7B}" srcId="{ED248D16-3C9F-4E11-86BC-250D83B7D89E}" destId="{A708E883-5B6E-491B-9755-70BB130044C0}" srcOrd="1" destOrd="0" parTransId="{0804E0EF-B230-4B9E-8E13-93EB261D7548}" sibTransId="{BE1BAAB9-4C3D-47DF-BA1E-A36A06127ACD}"/>
    <dgm:cxn modelId="{F2954CFA-02DD-4268-A482-2C5848F4997D}" type="presOf" srcId="{6EAD3298-7D83-49B8-AC7A-39D3159DBF36}" destId="{E735CB15-C547-428D-B638-2A530CD63FAF}" srcOrd="0" destOrd="0" presId="urn:microsoft.com/office/officeart/2008/layout/VerticalCurvedList"/>
    <dgm:cxn modelId="{C767C707-1DDE-496C-AFD4-640805EAF4BF}" srcId="{ED248D16-3C9F-4E11-86BC-250D83B7D89E}" destId="{FF45F658-1CCB-443C-81C2-706606741435}" srcOrd="3" destOrd="0" parTransId="{703B1F64-9916-422A-98DF-2413E33E2BEF}" sibTransId="{D2399355-FF1E-46F2-8A64-3D2B4D3B123E}"/>
    <dgm:cxn modelId="{37C38B14-3179-4D41-BB78-0908A3BCAEF6}" type="presOf" srcId="{A708E883-5B6E-491B-9755-70BB130044C0}" destId="{B3DCB167-453A-42D5-A91F-CBACA16DB65E}" srcOrd="0" destOrd="0" presId="urn:microsoft.com/office/officeart/2008/layout/VerticalCurvedList"/>
    <dgm:cxn modelId="{D653D36D-744A-4534-9093-7DF800FBB03E}" type="presOf" srcId="{103F8940-3916-433F-BBAB-8947CCBDC7FF}" destId="{0492E51C-817D-4401-B35C-6043DAB999C1}" srcOrd="0" destOrd="0" presId="urn:microsoft.com/office/officeart/2008/layout/VerticalCurvedList"/>
    <dgm:cxn modelId="{854340B7-4F85-4711-A6BB-F361F5866361}" type="presOf" srcId="{01845F60-D233-48EF-8A05-471069B8DEF2}" destId="{381A691C-DA20-4833-A96A-2C8766D98690}" srcOrd="0" destOrd="0" presId="urn:microsoft.com/office/officeart/2008/layout/VerticalCurvedList"/>
    <dgm:cxn modelId="{0C057810-C124-4C9B-9F88-2FA670164E64}" srcId="{ED248D16-3C9F-4E11-86BC-250D83B7D89E}" destId="{01845F60-D233-48EF-8A05-471069B8DEF2}" srcOrd="4" destOrd="0" parTransId="{49D6D1F7-2EC1-47F9-9D1A-AC7BAF219D98}" sibTransId="{A0A4AE6B-EDEF-4D91-B0EB-ADDF439DB51D}"/>
    <dgm:cxn modelId="{66EA406E-F795-49A0-A3B5-E972C6FDD348}" type="presParOf" srcId="{D6204129-D67E-40B6-8EA7-439FB0987F28}" destId="{1179D9F2-9BD0-4136-B405-09DA09F318A8}" srcOrd="0" destOrd="0" presId="urn:microsoft.com/office/officeart/2008/layout/VerticalCurvedList"/>
    <dgm:cxn modelId="{4C53D633-179F-41BB-9B5C-D937C0A2F811}" type="presParOf" srcId="{1179D9F2-9BD0-4136-B405-09DA09F318A8}" destId="{91E00DA4-0BB8-41ED-8815-ACACD1E33BE2}" srcOrd="0" destOrd="0" presId="urn:microsoft.com/office/officeart/2008/layout/VerticalCurvedList"/>
    <dgm:cxn modelId="{3896605A-01A8-4181-A4D9-DB9CFC691176}" type="presParOf" srcId="{91E00DA4-0BB8-41ED-8815-ACACD1E33BE2}" destId="{CB549677-AF13-43B0-BAE4-EED99FDF1044}" srcOrd="0" destOrd="0" presId="urn:microsoft.com/office/officeart/2008/layout/VerticalCurvedList"/>
    <dgm:cxn modelId="{A56F6B20-1D19-46BA-9094-524FCABBD3CA}" type="presParOf" srcId="{91E00DA4-0BB8-41ED-8815-ACACD1E33BE2}" destId="{0492E51C-817D-4401-B35C-6043DAB999C1}" srcOrd="1" destOrd="0" presId="urn:microsoft.com/office/officeart/2008/layout/VerticalCurvedList"/>
    <dgm:cxn modelId="{6E2FE731-EA90-49A2-9E2F-4452E1A0B069}" type="presParOf" srcId="{91E00DA4-0BB8-41ED-8815-ACACD1E33BE2}" destId="{000D558D-B6E0-4A52-B3A9-0A8BCEE6BA4F}" srcOrd="2" destOrd="0" presId="urn:microsoft.com/office/officeart/2008/layout/VerticalCurvedList"/>
    <dgm:cxn modelId="{55AF1E09-5E1C-4502-B65A-E3E65DBFE3F0}" type="presParOf" srcId="{91E00DA4-0BB8-41ED-8815-ACACD1E33BE2}" destId="{CD236A64-5747-4A20-A968-FC3408140F6A}" srcOrd="3" destOrd="0" presId="urn:microsoft.com/office/officeart/2008/layout/VerticalCurvedList"/>
    <dgm:cxn modelId="{24054859-87D7-4180-AE43-36F3EA965304}" type="presParOf" srcId="{1179D9F2-9BD0-4136-B405-09DA09F318A8}" destId="{E735CB15-C547-428D-B638-2A530CD63FAF}" srcOrd="1" destOrd="0" presId="urn:microsoft.com/office/officeart/2008/layout/VerticalCurvedList"/>
    <dgm:cxn modelId="{4F9462A9-01A7-4270-A362-F9457AEF5E95}" type="presParOf" srcId="{1179D9F2-9BD0-4136-B405-09DA09F318A8}" destId="{19B32521-CDA5-4E4C-9A4B-E25238B861D7}" srcOrd="2" destOrd="0" presId="urn:microsoft.com/office/officeart/2008/layout/VerticalCurvedList"/>
    <dgm:cxn modelId="{1A61C91C-2756-4AC5-AE4D-64CAB44F021E}" type="presParOf" srcId="{19B32521-CDA5-4E4C-9A4B-E25238B861D7}" destId="{6C82B5ED-61F1-4D47-8B17-554AEC95BD74}" srcOrd="0" destOrd="0" presId="urn:microsoft.com/office/officeart/2008/layout/VerticalCurvedList"/>
    <dgm:cxn modelId="{21A75654-1ED9-428A-A1E9-41368A5EAFD8}" type="presParOf" srcId="{1179D9F2-9BD0-4136-B405-09DA09F318A8}" destId="{B3DCB167-453A-42D5-A91F-CBACA16DB65E}" srcOrd="3" destOrd="0" presId="urn:microsoft.com/office/officeart/2008/layout/VerticalCurvedList"/>
    <dgm:cxn modelId="{A4CDEF77-EDFF-4777-B6DE-F7C20B91CB15}" type="presParOf" srcId="{1179D9F2-9BD0-4136-B405-09DA09F318A8}" destId="{63DABD79-11C4-44AD-9050-281F94948CF3}" srcOrd="4" destOrd="0" presId="urn:microsoft.com/office/officeart/2008/layout/VerticalCurvedList"/>
    <dgm:cxn modelId="{36E0E067-78E6-43EB-9DA1-6700B5A08D45}" type="presParOf" srcId="{63DABD79-11C4-44AD-9050-281F94948CF3}" destId="{D7E96B0D-7C4F-4CAF-854F-3720637070F8}" srcOrd="0" destOrd="0" presId="urn:microsoft.com/office/officeart/2008/layout/VerticalCurvedList"/>
    <dgm:cxn modelId="{44B0407A-854F-40AF-966C-0CB5CBB32756}" type="presParOf" srcId="{1179D9F2-9BD0-4136-B405-09DA09F318A8}" destId="{E9FA13D1-647D-4D92-8D04-7EAB64C6A148}" srcOrd="5" destOrd="0" presId="urn:microsoft.com/office/officeart/2008/layout/VerticalCurvedList"/>
    <dgm:cxn modelId="{08C00B02-494F-4290-B4BF-60377517D6CA}" type="presParOf" srcId="{1179D9F2-9BD0-4136-B405-09DA09F318A8}" destId="{E9BA8149-2D24-45F3-8A66-FFC25160875D}" srcOrd="6" destOrd="0" presId="urn:microsoft.com/office/officeart/2008/layout/VerticalCurvedList"/>
    <dgm:cxn modelId="{8B017795-4404-4EA7-8390-9833FE7699C0}" type="presParOf" srcId="{E9BA8149-2D24-45F3-8A66-FFC25160875D}" destId="{9A4CEE12-536B-4C9D-88E9-8D0171538929}" srcOrd="0" destOrd="0" presId="urn:microsoft.com/office/officeart/2008/layout/VerticalCurvedList"/>
    <dgm:cxn modelId="{D4AE8B23-245B-4CC3-8F85-40B786376489}" type="presParOf" srcId="{1179D9F2-9BD0-4136-B405-09DA09F318A8}" destId="{84C38CEE-2421-4C11-81E6-BD32A7F3B9F1}" srcOrd="7" destOrd="0" presId="urn:microsoft.com/office/officeart/2008/layout/VerticalCurvedList"/>
    <dgm:cxn modelId="{F2152905-DABB-4240-9B76-DD96D9548D27}" type="presParOf" srcId="{1179D9F2-9BD0-4136-B405-09DA09F318A8}" destId="{B32832C7-D6BC-46CF-972F-601B9A7A9A0B}" srcOrd="8" destOrd="0" presId="urn:microsoft.com/office/officeart/2008/layout/VerticalCurvedList"/>
    <dgm:cxn modelId="{0715219B-CCC2-449A-90EE-70CD329EF950}" type="presParOf" srcId="{B32832C7-D6BC-46CF-972F-601B9A7A9A0B}" destId="{A0237510-C54D-4BE4-8545-58A41F7C179D}" srcOrd="0" destOrd="0" presId="urn:microsoft.com/office/officeart/2008/layout/VerticalCurvedList"/>
    <dgm:cxn modelId="{31F0CB6D-CDE8-4A21-BD15-2EB8BE23CA95}" type="presParOf" srcId="{1179D9F2-9BD0-4136-B405-09DA09F318A8}" destId="{381A691C-DA20-4833-A96A-2C8766D98690}" srcOrd="9" destOrd="0" presId="urn:microsoft.com/office/officeart/2008/layout/VerticalCurvedList"/>
    <dgm:cxn modelId="{3F8F9901-8632-469A-94A6-8B61626B8407}" type="presParOf" srcId="{1179D9F2-9BD0-4136-B405-09DA09F318A8}" destId="{9A0C87B1-820D-48C3-9D48-66C4251D7474}" srcOrd="10" destOrd="0" presId="urn:microsoft.com/office/officeart/2008/layout/VerticalCurvedList"/>
    <dgm:cxn modelId="{DE6AB0C4-63BF-4A4A-A112-B2C759403199}" type="presParOf" srcId="{9A0C87B1-820D-48C3-9D48-66C4251D7474}" destId="{A32D8BED-EF7F-4766-810E-39302762FD4C}" srcOrd="0" destOrd="0" presId="urn:microsoft.com/office/officeart/2008/layout/VerticalCurvedList"/>
    <dgm:cxn modelId="{9D62DF20-0F04-49BF-9E7C-9363BD855846}" type="presParOf" srcId="{1179D9F2-9BD0-4136-B405-09DA09F318A8}" destId="{05E06740-88CE-4F77-A263-17C0A956CC22}" srcOrd="11" destOrd="0" presId="urn:microsoft.com/office/officeart/2008/layout/VerticalCurvedList"/>
    <dgm:cxn modelId="{62D1E3E2-0B38-44E2-A98E-109554FBDC8C}" type="presParOf" srcId="{1179D9F2-9BD0-4136-B405-09DA09F318A8}" destId="{1EDC1C4C-0E80-4995-94DB-B83F552744BA}" srcOrd="12" destOrd="0" presId="urn:microsoft.com/office/officeart/2008/layout/VerticalCurvedList"/>
    <dgm:cxn modelId="{A32C49E4-4442-4F34-BF02-24C4AF7B07D8}" type="presParOf" srcId="{1EDC1C4C-0E80-4995-94DB-B83F552744BA}" destId="{AC333A0C-EA30-4581-AF7C-01D78D58B06C}" srcOrd="0" destOrd="0" presId="urn:microsoft.com/office/officeart/2008/layout/VerticalCurvedList"/>
    <dgm:cxn modelId="{BAF07870-8325-434C-999E-014DDD45E92C}" type="presParOf" srcId="{1179D9F2-9BD0-4136-B405-09DA09F318A8}" destId="{8459CD44-3EA8-4984-AF2E-642DAEEF38CD}" srcOrd="13" destOrd="0" presId="urn:microsoft.com/office/officeart/2008/layout/VerticalCurvedList"/>
    <dgm:cxn modelId="{3F375A2A-AFEA-4012-917B-44FAF9B8721E}" type="presParOf" srcId="{1179D9F2-9BD0-4136-B405-09DA09F318A8}" destId="{D49D97FA-402C-408F-ABC0-38623FF1E9B7}" srcOrd="14" destOrd="0" presId="urn:microsoft.com/office/officeart/2008/layout/VerticalCurvedList"/>
    <dgm:cxn modelId="{46E45685-A37E-4F09-B8D7-C9BDE0FD2B87}" type="presParOf" srcId="{D49D97FA-402C-408F-ABC0-38623FF1E9B7}" destId="{7E216134-BBA6-4B36-BC7B-EC937C3D35C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8576C94-1D61-4A13-97BF-8EF24236AB75}" type="doc">
      <dgm:prSet loTypeId="urn:microsoft.com/office/officeart/2005/8/layout/hierarchy2" loCatId="hierarchy" qsTypeId="urn:microsoft.com/office/officeart/2005/8/quickstyle/simple1" qsCatId="simple" csTypeId="urn:microsoft.com/office/officeart/2005/8/colors/colorful2" csCatId="colorful" phldr="1"/>
      <dgm:spPr/>
      <dgm:t>
        <a:bodyPr/>
        <a:lstStyle/>
        <a:p>
          <a:endParaRPr lang="id-ID"/>
        </a:p>
      </dgm:t>
    </dgm:pt>
    <dgm:pt modelId="{DC46FA0B-645C-4046-AEA5-A67B66558D61}">
      <dgm:prSet phldrT="[Text]" custT="1"/>
      <dgm:spPr/>
      <dgm:t>
        <a:bodyPr/>
        <a:lstStyle/>
        <a:p>
          <a:r>
            <a:rPr lang="id-ID" sz="1600" dirty="0"/>
            <a:t>Macam - macam Observasi</a:t>
          </a:r>
        </a:p>
      </dgm:t>
    </dgm:pt>
    <dgm:pt modelId="{9C0DE7C2-841D-4B71-861C-5C0F1D227581}" type="parTrans" cxnId="{3547F24C-0B88-4D33-B19D-3A761C7589FA}">
      <dgm:prSet/>
      <dgm:spPr/>
      <dgm:t>
        <a:bodyPr/>
        <a:lstStyle/>
        <a:p>
          <a:endParaRPr lang="id-ID" sz="3200"/>
        </a:p>
      </dgm:t>
    </dgm:pt>
    <dgm:pt modelId="{96D1B034-DFA9-4671-91BE-F21F93A38936}" type="sibTrans" cxnId="{3547F24C-0B88-4D33-B19D-3A761C7589FA}">
      <dgm:prSet/>
      <dgm:spPr/>
      <dgm:t>
        <a:bodyPr/>
        <a:lstStyle/>
        <a:p>
          <a:endParaRPr lang="id-ID" sz="3200"/>
        </a:p>
      </dgm:t>
    </dgm:pt>
    <dgm:pt modelId="{6A488085-2B5F-43F6-9084-57F0DAD6E413}">
      <dgm:prSet phldrT="[Text]" custT="1"/>
      <dgm:spPr/>
      <dgm:t>
        <a:bodyPr/>
        <a:lstStyle/>
        <a:p>
          <a:r>
            <a:rPr lang="id-ID" sz="1600" dirty="0">
              <a:solidFill>
                <a:schemeClr val="tx1"/>
              </a:solidFill>
            </a:rPr>
            <a:t>Observasi Partisipatif</a:t>
          </a:r>
        </a:p>
      </dgm:t>
    </dgm:pt>
    <dgm:pt modelId="{F6E7C50D-EFEE-47A4-B869-D383F9557B34}" type="parTrans" cxnId="{7EC02661-42C2-4007-845E-F49AF7E1BBBC}">
      <dgm:prSet custT="1"/>
      <dgm:spPr/>
      <dgm:t>
        <a:bodyPr/>
        <a:lstStyle/>
        <a:p>
          <a:endParaRPr lang="id-ID" sz="900"/>
        </a:p>
      </dgm:t>
    </dgm:pt>
    <dgm:pt modelId="{9C2349EA-3107-4277-A3DE-192483874ED8}" type="sibTrans" cxnId="{7EC02661-42C2-4007-845E-F49AF7E1BBBC}">
      <dgm:prSet/>
      <dgm:spPr/>
      <dgm:t>
        <a:bodyPr/>
        <a:lstStyle/>
        <a:p>
          <a:endParaRPr lang="id-ID" sz="3200"/>
        </a:p>
      </dgm:t>
    </dgm:pt>
    <dgm:pt modelId="{4520073E-B954-4ADC-AB69-80B78186F37F}">
      <dgm:prSet phldrT="[Text]" custT="1"/>
      <dgm:spPr/>
      <dgm:t>
        <a:bodyPr/>
        <a:lstStyle/>
        <a:p>
          <a:r>
            <a:rPr lang="id-ID" sz="1600" dirty="0">
              <a:solidFill>
                <a:schemeClr val="tx1"/>
              </a:solidFill>
            </a:rPr>
            <a:t>Observasi yang pasif</a:t>
          </a:r>
        </a:p>
      </dgm:t>
    </dgm:pt>
    <dgm:pt modelId="{3A20F5DA-0286-4528-9820-5B9739FC0E06}" type="parTrans" cxnId="{2EC94692-648A-44E7-8D6F-3A146602E6A2}">
      <dgm:prSet custT="1"/>
      <dgm:spPr/>
      <dgm:t>
        <a:bodyPr/>
        <a:lstStyle/>
        <a:p>
          <a:endParaRPr lang="id-ID" sz="900"/>
        </a:p>
      </dgm:t>
    </dgm:pt>
    <dgm:pt modelId="{DB39E799-7F8C-44E4-A4F6-EB195EF1FA59}" type="sibTrans" cxnId="{2EC94692-648A-44E7-8D6F-3A146602E6A2}">
      <dgm:prSet/>
      <dgm:spPr/>
      <dgm:t>
        <a:bodyPr/>
        <a:lstStyle/>
        <a:p>
          <a:endParaRPr lang="id-ID" sz="3200"/>
        </a:p>
      </dgm:t>
    </dgm:pt>
    <dgm:pt modelId="{B794F059-A1F1-4448-9402-358A564593BB}">
      <dgm:prSet phldrT="[Text]" custT="1"/>
      <dgm:spPr/>
      <dgm:t>
        <a:bodyPr/>
        <a:lstStyle/>
        <a:p>
          <a:r>
            <a:rPr lang="id-ID" sz="1600" dirty="0">
              <a:solidFill>
                <a:schemeClr val="tx1"/>
              </a:solidFill>
            </a:rPr>
            <a:t>Observasi yang moderat</a:t>
          </a:r>
        </a:p>
      </dgm:t>
    </dgm:pt>
    <dgm:pt modelId="{1F506E4F-3331-4A0A-BBA7-4308BE95AC0D}" type="parTrans" cxnId="{C81FC19D-E523-4FB1-8B54-E0EC25068617}">
      <dgm:prSet custT="1"/>
      <dgm:spPr/>
      <dgm:t>
        <a:bodyPr/>
        <a:lstStyle/>
        <a:p>
          <a:endParaRPr lang="id-ID" sz="900"/>
        </a:p>
      </dgm:t>
    </dgm:pt>
    <dgm:pt modelId="{EAE8C0A2-5DBB-4987-9AA5-74C42690C440}" type="sibTrans" cxnId="{C81FC19D-E523-4FB1-8B54-E0EC25068617}">
      <dgm:prSet/>
      <dgm:spPr/>
      <dgm:t>
        <a:bodyPr/>
        <a:lstStyle/>
        <a:p>
          <a:endParaRPr lang="id-ID" sz="3200"/>
        </a:p>
      </dgm:t>
    </dgm:pt>
    <dgm:pt modelId="{E42430F1-B61D-4474-B091-ED2BBC142D22}">
      <dgm:prSet phldrT="[Text]" custT="1"/>
      <dgm:spPr/>
      <dgm:t>
        <a:bodyPr/>
        <a:lstStyle/>
        <a:p>
          <a:r>
            <a:rPr lang="id-ID" sz="1600" dirty="0">
              <a:solidFill>
                <a:schemeClr val="tx1"/>
              </a:solidFill>
            </a:rPr>
            <a:t>Observasi terus terang atau tersamar</a:t>
          </a:r>
        </a:p>
      </dgm:t>
    </dgm:pt>
    <dgm:pt modelId="{4AB3EB4C-4A96-44F2-A889-E6A6B04C5CB6}" type="parTrans" cxnId="{ED9146A4-A74C-4ACD-A5C9-5BF8B28056CE}">
      <dgm:prSet custT="1"/>
      <dgm:spPr/>
      <dgm:t>
        <a:bodyPr/>
        <a:lstStyle/>
        <a:p>
          <a:endParaRPr lang="id-ID" sz="900"/>
        </a:p>
      </dgm:t>
    </dgm:pt>
    <dgm:pt modelId="{B7AED2CC-0648-4873-9166-48BF771AF35A}" type="sibTrans" cxnId="{ED9146A4-A74C-4ACD-A5C9-5BF8B28056CE}">
      <dgm:prSet/>
      <dgm:spPr/>
      <dgm:t>
        <a:bodyPr/>
        <a:lstStyle/>
        <a:p>
          <a:endParaRPr lang="id-ID" sz="3200"/>
        </a:p>
      </dgm:t>
    </dgm:pt>
    <dgm:pt modelId="{12835F4B-8FC0-4CC5-A3A5-2DF2C1839EE8}">
      <dgm:prSet custT="1"/>
      <dgm:spPr/>
      <dgm:t>
        <a:bodyPr/>
        <a:lstStyle/>
        <a:p>
          <a:r>
            <a:rPr lang="id-ID" sz="1600" dirty="0">
              <a:solidFill>
                <a:schemeClr val="tx1"/>
              </a:solidFill>
            </a:rPr>
            <a:t>Observasi tak terstruktur</a:t>
          </a:r>
        </a:p>
      </dgm:t>
    </dgm:pt>
    <dgm:pt modelId="{759C5666-AF34-40DC-86C5-FD30FD04322E}" type="parTrans" cxnId="{79BC6409-2868-4CDA-805A-B701AD813A5A}">
      <dgm:prSet custT="1"/>
      <dgm:spPr/>
      <dgm:t>
        <a:bodyPr/>
        <a:lstStyle/>
        <a:p>
          <a:endParaRPr lang="id-ID" sz="900"/>
        </a:p>
      </dgm:t>
    </dgm:pt>
    <dgm:pt modelId="{6D8BA326-AE3B-4654-B13B-F62B7066F837}" type="sibTrans" cxnId="{79BC6409-2868-4CDA-805A-B701AD813A5A}">
      <dgm:prSet/>
      <dgm:spPr/>
      <dgm:t>
        <a:bodyPr/>
        <a:lstStyle/>
        <a:p>
          <a:endParaRPr lang="id-ID" sz="3200"/>
        </a:p>
      </dgm:t>
    </dgm:pt>
    <dgm:pt modelId="{BE3F0162-1E6A-4F85-970D-B84B333C3E95}">
      <dgm:prSet custT="1"/>
      <dgm:spPr/>
      <dgm:t>
        <a:bodyPr/>
        <a:lstStyle/>
        <a:p>
          <a:r>
            <a:rPr lang="id-ID" sz="1600" dirty="0">
              <a:solidFill>
                <a:schemeClr val="tx1"/>
              </a:solidFill>
            </a:rPr>
            <a:t>Observasi yang aktif</a:t>
          </a:r>
        </a:p>
      </dgm:t>
    </dgm:pt>
    <dgm:pt modelId="{7760B86E-4097-4238-8C67-98316DB32F82}" type="parTrans" cxnId="{BA9F3580-19B3-4A3C-B7C9-A1D651C85ED3}">
      <dgm:prSet custT="1"/>
      <dgm:spPr/>
      <dgm:t>
        <a:bodyPr/>
        <a:lstStyle/>
        <a:p>
          <a:endParaRPr lang="id-ID" sz="900"/>
        </a:p>
      </dgm:t>
    </dgm:pt>
    <dgm:pt modelId="{5C3ACE07-F845-4CDB-97F5-833A02486F8E}" type="sibTrans" cxnId="{BA9F3580-19B3-4A3C-B7C9-A1D651C85ED3}">
      <dgm:prSet/>
      <dgm:spPr/>
      <dgm:t>
        <a:bodyPr/>
        <a:lstStyle/>
        <a:p>
          <a:endParaRPr lang="id-ID" sz="3200"/>
        </a:p>
      </dgm:t>
    </dgm:pt>
    <dgm:pt modelId="{F512C80A-F54E-4776-AE1B-D425C111C6E7}">
      <dgm:prSet custT="1"/>
      <dgm:spPr/>
      <dgm:t>
        <a:bodyPr/>
        <a:lstStyle/>
        <a:p>
          <a:r>
            <a:rPr lang="id-ID" sz="1600" dirty="0">
              <a:solidFill>
                <a:schemeClr val="tx1"/>
              </a:solidFill>
            </a:rPr>
            <a:t>Observasi yang lengkap</a:t>
          </a:r>
        </a:p>
      </dgm:t>
    </dgm:pt>
    <dgm:pt modelId="{144D2695-98DF-4B2E-9D65-4294AEDB80E1}" type="parTrans" cxnId="{D2287CB4-819A-4EC2-9C1C-E156FE18FE4B}">
      <dgm:prSet custT="1"/>
      <dgm:spPr/>
      <dgm:t>
        <a:bodyPr/>
        <a:lstStyle/>
        <a:p>
          <a:endParaRPr lang="id-ID" sz="1000"/>
        </a:p>
      </dgm:t>
    </dgm:pt>
    <dgm:pt modelId="{DA074F06-599B-4BB0-BEE8-4EB307385C5C}" type="sibTrans" cxnId="{D2287CB4-819A-4EC2-9C1C-E156FE18FE4B}">
      <dgm:prSet/>
      <dgm:spPr/>
      <dgm:t>
        <a:bodyPr/>
        <a:lstStyle/>
        <a:p>
          <a:endParaRPr lang="id-ID" sz="3200"/>
        </a:p>
      </dgm:t>
    </dgm:pt>
    <dgm:pt modelId="{D3912444-CF34-4561-AA33-833031FFF157}" type="pres">
      <dgm:prSet presAssocID="{78576C94-1D61-4A13-97BF-8EF24236AB75}" presName="diagram" presStyleCnt="0">
        <dgm:presLayoutVars>
          <dgm:chPref val="1"/>
          <dgm:dir/>
          <dgm:animOne val="branch"/>
          <dgm:animLvl val="lvl"/>
          <dgm:resizeHandles val="exact"/>
        </dgm:presLayoutVars>
      </dgm:prSet>
      <dgm:spPr/>
      <dgm:t>
        <a:bodyPr/>
        <a:lstStyle/>
        <a:p>
          <a:endParaRPr lang="id-ID"/>
        </a:p>
      </dgm:t>
    </dgm:pt>
    <dgm:pt modelId="{EFAA9C7F-E09C-4303-8F59-2FD05844AC5A}" type="pres">
      <dgm:prSet presAssocID="{DC46FA0B-645C-4046-AEA5-A67B66558D61}" presName="root1" presStyleCnt="0"/>
      <dgm:spPr/>
      <dgm:t>
        <a:bodyPr/>
        <a:lstStyle/>
        <a:p>
          <a:endParaRPr lang="en-US"/>
        </a:p>
      </dgm:t>
    </dgm:pt>
    <dgm:pt modelId="{377E5FFD-4454-4972-A495-39FA220217E6}" type="pres">
      <dgm:prSet presAssocID="{DC46FA0B-645C-4046-AEA5-A67B66558D61}" presName="LevelOneTextNode" presStyleLbl="node0" presStyleIdx="0" presStyleCnt="1">
        <dgm:presLayoutVars>
          <dgm:chPref val="3"/>
        </dgm:presLayoutVars>
      </dgm:prSet>
      <dgm:spPr/>
      <dgm:t>
        <a:bodyPr/>
        <a:lstStyle/>
        <a:p>
          <a:endParaRPr lang="id-ID"/>
        </a:p>
      </dgm:t>
    </dgm:pt>
    <dgm:pt modelId="{90A2F3F3-87A3-48C2-99A2-4096F44F806B}" type="pres">
      <dgm:prSet presAssocID="{DC46FA0B-645C-4046-AEA5-A67B66558D61}" presName="level2hierChild" presStyleCnt="0"/>
      <dgm:spPr/>
      <dgm:t>
        <a:bodyPr/>
        <a:lstStyle/>
        <a:p>
          <a:endParaRPr lang="en-US"/>
        </a:p>
      </dgm:t>
    </dgm:pt>
    <dgm:pt modelId="{5974231F-CF5C-474B-9DF5-66F3D5BE16B6}" type="pres">
      <dgm:prSet presAssocID="{F6E7C50D-EFEE-47A4-B869-D383F9557B34}" presName="conn2-1" presStyleLbl="parChTrans1D2" presStyleIdx="0" presStyleCnt="3"/>
      <dgm:spPr/>
      <dgm:t>
        <a:bodyPr/>
        <a:lstStyle/>
        <a:p>
          <a:endParaRPr lang="id-ID"/>
        </a:p>
      </dgm:t>
    </dgm:pt>
    <dgm:pt modelId="{085D4AA3-041F-48C0-BC60-6CF7C12F3115}" type="pres">
      <dgm:prSet presAssocID="{F6E7C50D-EFEE-47A4-B869-D383F9557B34}" presName="connTx" presStyleLbl="parChTrans1D2" presStyleIdx="0" presStyleCnt="3"/>
      <dgm:spPr/>
      <dgm:t>
        <a:bodyPr/>
        <a:lstStyle/>
        <a:p>
          <a:endParaRPr lang="id-ID"/>
        </a:p>
      </dgm:t>
    </dgm:pt>
    <dgm:pt modelId="{00B9E2A1-0C1E-4E40-A94D-EE7D5B7D2BD7}" type="pres">
      <dgm:prSet presAssocID="{6A488085-2B5F-43F6-9084-57F0DAD6E413}" presName="root2" presStyleCnt="0"/>
      <dgm:spPr/>
      <dgm:t>
        <a:bodyPr/>
        <a:lstStyle/>
        <a:p>
          <a:endParaRPr lang="en-US"/>
        </a:p>
      </dgm:t>
    </dgm:pt>
    <dgm:pt modelId="{59A7562B-BA9A-4AED-90E1-F4B9D40AE1CF}" type="pres">
      <dgm:prSet presAssocID="{6A488085-2B5F-43F6-9084-57F0DAD6E413}" presName="LevelTwoTextNode" presStyleLbl="node2" presStyleIdx="0" presStyleCnt="3" custLinFactNeighborX="-2742" custLinFactNeighborY="-60318">
        <dgm:presLayoutVars>
          <dgm:chPref val="3"/>
        </dgm:presLayoutVars>
      </dgm:prSet>
      <dgm:spPr/>
      <dgm:t>
        <a:bodyPr/>
        <a:lstStyle/>
        <a:p>
          <a:endParaRPr lang="id-ID"/>
        </a:p>
      </dgm:t>
    </dgm:pt>
    <dgm:pt modelId="{5042102C-97A0-45E5-8538-94AC9DD8179B}" type="pres">
      <dgm:prSet presAssocID="{6A488085-2B5F-43F6-9084-57F0DAD6E413}" presName="level3hierChild" presStyleCnt="0"/>
      <dgm:spPr/>
      <dgm:t>
        <a:bodyPr/>
        <a:lstStyle/>
        <a:p>
          <a:endParaRPr lang="en-US"/>
        </a:p>
      </dgm:t>
    </dgm:pt>
    <dgm:pt modelId="{201361A4-4FA4-4516-84A0-E903CB69D1BB}" type="pres">
      <dgm:prSet presAssocID="{3A20F5DA-0286-4528-9820-5B9739FC0E06}" presName="conn2-1" presStyleLbl="parChTrans1D3" presStyleIdx="0" presStyleCnt="4"/>
      <dgm:spPr/>
      <dgm:t>
        <a:bodyPr/>
        <a:lstStyle/>
        <a:p>
          <a:endParaRPr lang="id-ID"/>
        </a:p>
      </dgm:t>
    </dgm:pt>
    <dgm:pt modelId="{CE8A3156-9AC9-4A8C-90FA-672FFFC7E1B9}" type="pres">
      <dgm:prSet presAssocID="{3A20F5DA-0286-4528-9820-5B9739FC0E06}" presName="connTx" presStyleLbl="parChTrans1D3" presStyleIdx="0" presStyleCnt="4"/>
      <dgm:spPr/>
      <dgm:t>
        <a:bodyPr/>
        <a:lstStyle/>
        <a:p>
          <a:endParaRPr lang="id-ID"/>
        </a:p>
      </dgm:t>
    </dgm:pt>
    <dgm:pt modelId="{DC1AC40A-3E9F-475E-9149-7E6E2C0116FF}" type="pres">
      <dgm:prSet presAssocID="{4520073E-B954-4ADC-AB69-80B78186F37F}" presName="root2" presStyleCnt="0"/>
      <dgm:spPr/>
      <dgm:t>
        <a:bodyPr/>
        <a:lstStyle/>
        <a:p>
          <a:endParaRPr lang="en-US"/>
        </a:p>
      </dgm:t>
    </dgm:pt>
    <dgm:pt modelId="{5B120504-FBF8-4786-B270-09610691351E}" type="pres">
      <dgm:prSet presAssocID="{4520073E-B954-4ADC-AB69-80B78186F37F}" presName="LevelTwoTextNode" presStyleLbl="node3" presStyleIdx="0" presStyleCnt="4">
        <dgm:presLayoutVars>
          <dgm:chPref val="3"/>
        </dgm:presLayoutVars>
      </dgm:prSet>
      <dgm:spPr/>
      <dgm:t>
        <a:bodyPr/>
        <a:lstStyle/>
        <a:p>
          <a:endParaRPr lang="id-ID"/>
        </a:p>
      </dgm:t>
    </dgm:pt>
    <dgm:pt modelId="{261D4C1E-E1DF-4CA8-9CAF-EEBEA7E851B0}" type="pres">
      <dgm:prSet presAssocID="{4520073E-B954-4ADC-AB69-80B78186F37F}" presName="level3hierChild" presStyleCnt="0"/>
      <dgm:spPr/>
      <dgm:t>
        <a:bodyPr/>
        <a:lstStyle/>
        <a:p>
          <a:endParaRPr lang="en-US"/>
        </a:p>
      </dgm:t>
    </dgm:pt>
    <dgm:pt modelId="{64087581-F88A-453F-B40A-4D83B8D250C9}" type="pres">
      <dgm:prSet presAssocID="{1F506E4F-3331-4A0A-BBA7-4308BE95AC0D}" presName="conn2-1" presStyleLbl="parChTrans1D3" presStyleIdx="1" presStyleCnt="4"/>
      <dgm:spPr/>
      <dgm:t>
        <a:bodyPr/>
        <a:lstStyle/>
        <a:p>
          <a:endParaRPr lang="id-ID"/>
        </a:p>
      </dgm:t>
    </dgm:pt>
    <dgm:pt modelId="{CD2A4B85-C377-4FF0-8F40-F7D1860F048B}" type="pres">
      <dgm:prSet presAssocID="{1F506E4F-3331-4A0A-BBA7-4308BE95AC0D}" presName="connTx" presStyleLbl="parChTrans1D3" presStyleIdx="1" presStyleCnt="4"/>
      <dgm:spPr/>
      <dgm:t>
        <a:bodyPr/>
        <a:lstStyle/>
        <a:p>
          <a:endParaRPr lang="id-ID"/>
        </a:p>
      </dgm:t>
    </dgm:pt>
    <dgm:pt modelId="{25E49DB1-934A-4DF2-A929-F61FDB4A114B}" type="pres">
      <dgm:prSet presAssocID="{B794F059-A1F1-4448-9402-358A564593BB}" presName="root2" presStyleCnt="0"/>
      <dgm:spPr/>
      <dgm:t>
        <a:bodyPr/>
        <a:lstStyle/>
        <a:p>
          <a:endParaRPr lang="en-US"/>
        </a:p>
      </dgm:t>
    </dgm:pt>
    <dgm:pt modelId="{1DC7C860-18DB-48C2-8DD2-E3B2D4BAB25A}" type="pres">
      <dgm:prSet presAssocID="{B794F059-A1F1-4448-9402-358A564593BB}" presName="LevelTwoTextNode" presStyleLbl="node3" presStyleIdx="1" presStyleCnt="4">
        <dgm:presLayoutVars>
          <dgm:chPref val="3"/>
        </dgm:presLayoutVars>
      </dgm:prSet>
      <dgm:spPr/>
      <dgm:t>
        <a:bodyPr/>
        <a:lstStyle/>
        <a:p>
          <a:endParaRPr lang="id-ID"/>
        </a:p>
      </dgm:t>
    </dgm:pt>
    <dgm:pt modelId="{5F8C6646-CEA8-469A-B90D-176DB7AA7571}" type="pres">
      <dgm:prSet presAssocID="{B794F059-A1F1-4448-9402-358A564593BB}" presName="level3hierChild" presStyleCnt="0"/>
      <dgm:spPr/>
      <dgm:t>
        <a:bodyPr/>
        <a:lstStyle/>
        <a:p>
          <a:endParaRPr lang="en-US"/>
        </a:p>
      </dgm:t>
    </dgm:pt>
    <dgm:pt modelId="{3D98C8AA-568C-4AAE-AAE6-CAA1B7CA3F9B}" type="pres">
      <dgm:prSet presAssocID="{7760B86E-4097-4238-8C67-98316DB32F82}" presName="conn2-1" presStyleLbl="parChTrans1D3" presStyleIdx="2" presStyleCnt="4"/>
      <dgm:spPr/>
      <dgm:t>
        <a:bodyPr/>
        <a:lstStyle/>
        <a:p>
          <a:endParaRPr lang="id-ID"/>
        </a:p>
      </dgm:t>
    </dgm:pt>
    <dgm:pt modelId="{08CBF76E-6FC7-4B74-98CC-137D71E7881B}" type="pres">
      <dgm:prSet presAssocID="{7760B86E-4097-4238-8C67-98316DB32F82}" presName="connTx" presStyleLbl="parChTrans1D3" presStyleIdx="2" presStyleCnt="4"/>
      <dgm:spPr/>
      <dgm:t>
        <a:bodyPr/>
        <a:lstStyle/>
        <a:p>
          <a:endParaRPr lang="id-ID"/>
        </a:p>
      </dgm:t>
    </dgm:pt>
    <dgm:pt modelId="{F0C1FD68-4FE0-47B6-97D1-71A80A865A35}" type="pres">
      <dgm:prSet presAssocID="{BE3F0162-1E6A-4F85-970D-B84B333C3E95}" presName="root2" presStyleCnt="0"/>
      <dgm:spPr/>
      <dgm:t>
        <a:bodyPr/>
        <a:lstStyle/>
        <a:p>
          <a:endParaRPr lang="en-US"/>
        </a:p>
      </dgm:t>
    </dgm:pt>
    <dgm:pt modelId="{090DC213-3387-4A7B-9ACF-D2D368CAB53E}" type="pres">
      <dgm:prSet presAssocID="{BE3F0162-1E6A-4F85-970D-B84B333C3E95}" presName="LevelTwoTextNode" presStyleLbl="node3" presStyleIdx="2" presStyleCnt="4">
        <dgm:presLayoutVars>
          <dgm:chPref val="3"/>
        </dgm:presLayoutVars>
      </dgm:prSet>
      <dgm:spPr/>
      <dgm:t>
        <a:bodyPr/>
        <a:lstStyle/>
        <a:p>
          <a:endParaRPr lang="id-ID"/>
        </a:p>
      </dgm:t>
    </dgm:pt>
    <dgm:pt modelId="{DA80FA62-51E3-421E-B4A6-5E2AA63300C1}" type="pres">
      <dgm:prSet presAssocID="{BE3F0162-1E6A-4F85-970D-B84B333C3E95}" presName="level3hierChild" presStyleCnt="0"/>
      <dgm:spPr/>
      <dgm:t>
        <a:bodyPr/>
        <a:lstStyle/>
        <a:p>
          <a:endParaRPr lang="en-US"/>
        </a:p>
      </dgm:t>
    </dgm:pt>
    <dgm:pt modelId="{105C39CB-2909-47BB-BF71-207A92B15C12}" type="pres">
      <dgm:prSet presAssocID="{144D2695-98DF-4B2E-9D65-4294AEDB80E1}" presName="conn2-1" presStyleLbl="parChTrans1D3" presStyleIdx="3" presStyleCnt="4"/>
      <dgm:spPr/>
      <dgm:t>
        <a:bodyPr/>
        <a:lstStyle/>
        <a:p>
          <a:endParaRPr lang="id-ID"/>
        </a:p>
      </dgm:t>
    </dgm:pt>
    <dgm:pt modelId="{FCB9BA83-5DD0-4C2E-9CE4-C775B9AB6C33}" type="pres">
      <dgm:prSet presAssocID="{144D2695-98DF-4B2E-9D65-4294AEDB80E1}" presName="connTx" presStyleLbl="parChTrans1D3" presStyleIdx="3" presStyleCnt="4"/>
      <dgm:spPr/>
      <dgm:t>
        <a:bodyPr/>
        <a:lstStyle/>
        <a:p>
          <a:endParaRPr lang="id-ID"/>
        </a:p>
      </dgm:t>
    </dgm:pt>
    <dgm:pt modelId="{4500690C-A9E5-4060-80D1-DE3910EEFCE4}" type="pres">
      <dgm:prSet presAssocID="{F512C80A-F54E-4776-AE1B-D425C111C6E7}" presName="root2" presStyleCnt="0"/>
      <dgm:spPr/>
      <dgm:t>
        <a:bodyPr/>
        <a:lstStyle/>
        <a:p>
          <a:endParaRPr lang="en-US"/>
        </a:p>
      </dgm:t>
    </dgm:pt>
    <dgm:pt modelId="{B46BD515-76FE-4463-9D90-B506483E6FEA}" type="pres">
      <dgm:prSet presAssocID="{F512C80A-F54E-4776-AE1B-D425C111C6E7}" presName="LevelTwoTextNode" presStyleLbl="node3" presStyleIdx="3" presStyleCnt="4">
        <dgm:presLayoutVars>
          <dgm:chPref val="3"/>
        </dgm:presLayoutVars>
      </dgm:prSet>
      <dgm:spPr/>
      <dgm:t>
        <a:bodyPr/>
        <a:lstStyle/>
        <a:p>
          <a:endParaRPr lang="id-ID"/>
        </a:p>
      </dgm:t>
    </dgm:pt>
    <dgm:pt modelId="{304FFB0E-2AEF-4A0C-BD34-3B0F9C3ED996}" type="pres">
      <dgm:prSet presAssocID="{F512C80A-F54E-4776-AE1B-D425C111C6E7}" presName="level3hierChild" presStyleCnt="0"/>
      <dgm:spPr/>
      <dgm:t>
        <a:bodyPr/>
        <a:lstStyle/>
        <a:p>
          <a:endParaRPr lang="en-US"/>
        </a:p>
      </dgm:t>
    </dgm:pt>
    <dgm:pt modelId="{6AC1556A-80BC-4A5D-814A-E9D756FE618A}" type="pres">
      <dgm:prSet presAssocID="{4AB3EB4C-4A96-44F2-A889-E6A6B04C5CB6}" presName="conn2-1" presStyleLbl="parChTrans1D2" presStyleIdx="1" presStyleCnt="3"/>
      <dgm:spPr/>
      <dgm:t>
        <a:bodyPr/>
        <a:lstStyle/>
        <a:p>
          <a:endParaRPr lang="id-ID"/>
        </a:p>
      </dgm:t>
    </dgm:pt>
    <dgm:pt modelId="{E70D4BB6-CE7D-4BB0-93D5-3CEF17EC9B59}" type="pres">
      <dgm:prSet presAssocID="{4AB3EB4C-4A96-44F2-A889-E6A6B04C5CB6}" presName="connTx" presStyleLbl="parChTrans1D2" presStyleIdx="1" presStyleCnt="3"/>
      <dgm:spPr/>
      <dgm:t>
        <a:bodyPr/>
        <a:lstStyle/>
        <a:p>
          <a:endParaRPr lang="id-ID"/>
        </a:p>
      </dgm:t>
    </dgm:pt>
    <dgm:pt modelId="{161A7918-6570-481D-8D42-B3048721C303}" type="pres">
      <dgm:prSet presAssocID="{E42430F1-B61D-4474-B091-ED2BBC142D22}" presName="root2" presStyleCnt="0"/>
      <dgm:spPr/>
      <dgm:t>
        <a:bodyPr/>
        <a:lstStyle/>
        <a:p>
          <a:endParaRPr lang="en-US"/>
        </a:p>
      </dgm:t>
    </dgm:pt>
    <dgm:pt modelId="{AA21F489-93D8-4F58-A41D-9330FF647489}" type="pres">
      <dgm:prSet presAssocID="{E42430F1-B61D-4474-B091-ED2BBC142D22}" presName="LevelTwoTextNode" presStyleLbl="node2" presStyleIdx="1" presStyleCnt="3" custLinFactNeighborX="-914" custLinFactNeighborY="-32721">
        <dgm:presLayoutVars>
          <dgm:chPref val="3"/>
        </dgm:presLayoutVars>
      </dgm:prSet>
      <dgm:spPr/>
      <dgm:t>
        <a:bodyPr/>
        <a:lstStyle/>
        <a:p>
          <a:endParaRPr lang="id-ID"/>
        </a:p>
      </dgm:t>
    </dgm:pt>
    <dgm:pt modelId="{9FF7E162-ED2C-4EB8-BEBA-602B06AEE9F4}" type="pres">
      <dgm:prSet presAssocID="{E42430F1-B61D-4474-B091-ED2BBC142D22}" presName="level3hierChild" presStyleCnt="0"/>
      <dgm:spPr/>
      <dgm:t>
        <a:bodyPr/>
        <a:lstStyle/>
        <a:p>
          <a:endParaRPr lang="en-US"/>
        </a:p>
      </dgm:t>
    </dgm:pt>
    <dgm:pt modelId="{5568C0ED-7017-4A96-89B9-AD10DC3CD3EA}" type="pres">
      <dgm:prSet presAssocID="{759C5666-AF34-40DC-86C5-FD30FD04322E}" presName="conn2-1" presStyleLbl="parChTrans1D2" presStyleIdx="2" presStyleCnt="3"/>
      <dgm:spPr/>
      <dgm:t>
        <a:bodyPr/>
        <a:lstStyle/>
        <a:p>
          <a:endParaRPr lang="id-ID"/>
        </a:p>
      </dgm:t>
    </dgm:pt>
    <dgm:pt modelId="{D9D113C0-1F55-4482-8B13-BDBE95B92557}" type="pres">
      <dgm:prSet presAssocID="{759C5666-AF34-40DC-86C5-FD30FD04322E}" presName="connTx" presStyleLbl="parChTrans1D2" presStyleIdx="2" presStyleCnt="3"/>
      <dgm:spPr/>
      <dgm:t>
        <a:bodyPr/>
        <a:lstStyle/>
        <a:p>
          <a:endParaRPr lang="id-ID"/>
        </a:p>
      </dgm:t>
    </dgm:pt>
    <dgm:pt modelId="{56D03141-A5D7-4763-A8BA-F4008926F67C}" type="pres">
      <dgm:prSet presAssocID="{12835F4B-8FC0-4CC5-A3A5-2DF2C1839EE8}" presName="root2" presStyleCnt="0"/>
      <dgm:spPr/>
      <dgm:t>
        <a:bodyPr/>
        <a:lstStyle/>
        <a:p>
          <a:endParaRPr lang="en-US"/>
        </a:p>
      </dgm:t>
    </dgm:pt>
    <dgm:pt modelId="{ADA03774-4E2C-4D3D-BC04-896F761A6E40}" type="pres">
      <dgm:prSet presAssocID="{12835F4B-8FC0-4CC5-A3A5-2DF2C1839EE8}" presName="LevelTwoTextNode" presStyleLbl="node2" presStyleIdx="2" presStyleCnt="3">
        <dgm:presLayoutVars>
          <dgm:chPref val="3"/>
        </dgm:presLayoutVars>
      </dgm:prSet>
      <dgm:spPr/>
      <dgm:t>
        <a:bodyPr/>
        <a:lstStyle/>
        <a:p>
          <a:endParaRPr lang="id-ID"/>
        </a:p>
      </dgm:t>
    </dgm:pt>
    <dgm:pt modelId="{7C73F066-24BC-4D08-9EEB-BF3192F57150}" type="pres">
      <dgm:prSet presAssocID="{12835F4B-8FC0-4CC5-A3A5-2DF2C1839EE8}" presName="level3hierChild" presStyleCnt="0"/>
      <dgm:spPr/>
      <dgm:t>
        <a:bodyPr/>
        <a:lstStyle/>
        <a:p>
          <a:endParaRPr lang="en-US"/>
        </a:p>
      </dgm:t>
    </dgm:pt>
  </dgm:ptLst>
  <dgm:cxnLst>
    <dgm:cxn modelId="{3547F24C-0B88-4D33-B19D-3A761C7589FA}" srcId="{78576C94-1D61-4A13-97BF-8EF24236AB75}" destId="{DC46FA0B-645C-4046-AEA5-A67B66558D61}" srcOrd="0" destOrd="0" parTransId="{9C0DE7C2-841D-4B71-861C-5C0F1D227581}" sibTransId="{96D1B034-DFA9-4671-91BE-F21F93A38936}"/>
    <dgm:cxn modelId="{D03B9028-CE6E-400A-92B0-33FD949E4DBB}" type="presOf" srcId="{3A20F5DA-0286-4528-9820-5B9739FC0E06}" destId="{CE8A3156-9AC9-4A8C-90FA-672FFFC7E1B9}" srcOrd="1" destOrd="0" presId="urn:microsoft.com/office/officeart/2005/8/layout/hierarchy2"/>
    <dgm:cxn modelId="{1BB1749C-4639-4BFD-B32D-7E0E3EC85EA9}" type="presOf" srcId="{7760B86E-4097-4238-8C67-98316DB32F82}" destId="{3D98C8AA-568C-4AAE-AAE6-CAA1B7CA3F9B}" srcOrd="0" destOrd="0" presId="urn:microsoft.com/office/officeart/2005/8/layout/hierarchy2"/>
    <dgm:cxn modelId="{4889CA46-BB18-45B7-8D99-38BBE0B02C57}" type="presOf" srcId="{759C5666-AF34-40DC-86C5-FD30FD04322E}" destId="{5568C0ED-7017-4A96-89B9-AD10DC3CD3EA}" srcOrd="0" destOrd="0" presId="urn:microsoft.com/office/officeart/2005/8/layout/hierarchy2"/>
    <dgm:cxn modelId="{D2287CB4-819A-4EC2-9C1C-E156FE18FE4B}" srcId="{6A488085-2B5F-43F6-9084-57F0DAD6E413}" destId="{F512C80A-F54E-4776-AE1B-D425C111C6E7}" srcOrd="3" destOrd="0" parTransId="{144D2695-98DF-4B2E-9D65-4294AEDB80E1}" sibTransId="{DA074F06-599B-4BB0-BEE8-4EB307385C5C}"/>
    <dgm:cxn modelId="{7C943034-86CA-4A49-81CA-8898E334F60D}" type="presOf" srcId="{144D2695-98DF-4B2E-9D65-4294AEDB80E1}" destId="{FCB9BA83-5DD0-4C2E-9CE4-C775B9AB6C33}" srcOrd="1" destOrd="0" presId="urn:microsoft.com/office/officeart/2005/8/layout/hierarchy2"/>
    <dgm:cxn modelId="{A0AB697A-7FE2-433C-92C7-BBA30CD2DD0D}" type="presOf" srcId="{BE3F0162-1E6A-4F85-970D-B84B333C3E95}" destId="{090DC213-3387-4A7B-9ACF-D2D368CAB53E}" srcOrd="0" destOrd="0" presId="urn:microsoft.com/office/officeart/2005/8/layout/hierarchy2"/>
    <dgm:cxn modelId="{725C1DF8-AA6E-4BB9-BC9F-72DC2D06094A}" type="presOf" srcId="{1F506E4F-3331-4A0A-BBA7-4308BE95AC0D}" destId="{64087581-F88A-453F-B40A-4D83B8D250C9}" srcOrd="0" destOrd="0" presId="urn:microsoft.com/office/officeart/2005/8/layout/hierarchy2"/>
    <dgm:cxn modelId="{3FD7E6B1-9A24-49BA-ABDD-0A8492117010}" type="presOf" srcId="{E42430F1-B61D-4474-B091-ED2BBC142D22}" destId="{AA21F489-93D8-4F58-A41D-9330FF647489}" srcOrd="0" destOrd="0" presId="urn:microsoft.com/office/officeart/2005/8/layout/hierarchy2"/>
    <dgm:cxn modelId="{825AF8C4-758C-4F76-BD9F-B3451A5C34F3}" type="presOf" srcId="{144D2695-98DF-4B2E-9D65-4294AEDB80E1}" destId="{105C39CB-2909-47BB-BF71-207A92B15C12}" srcOrd="0" destOrd="0" presId="urn:microsoft.com/office/officeart/2005/8/layout/hierarchy2"/>
    <dgm:cxn modelId="{E5145AEB-EB09-4AB1-B6BB-59D89758E5BF}" type="presOf" srcId="{DC46FA0B-645C-4046-AEA5-A67B66558D61}" destId="{377E5FFD-4454-4972-A495-39FA220217E6}" srcOrd="0" destOrd="0" presId="urn:microsoft.com/office/officeart/2005/8/layout/hierarchy2"/>
    <dgm:cxn modelId="{E3A72B71-FA19-4D72-B30E-D8E5B52720A2}" type="presOf" srcId="{12835F4B-8FC0-4CC5-A3A5-2DF2C1839EE8}" destId="{ADA03774-4E2C-4D3D-BC04-896F761A6E40}" srcOrd="0" destOrd="0" presId="urn:microsoft.com/office/officeart/2005/8/layout/hierarchy2"/>
    <dgm:cxn modelId="{2EC94692-648A-44E7-8D6F-3A146602E6A2}" srcId="{6A488085-2B5F-43F6-9084-57F0DAD6E413}" destId="{4520073E-B954-4ADC-AB69-80B78186F37F}" srcOrd="0" destOrd="0" parTransId="{3A20F5DA-0286-4528-9820-5B9739FC0E06}" sibTransId="{DB39E799-7F8C-44E4-A4F6-EB195EF1FA59}"/>
    <dgm:cxn modelId="{4A1269DC-C406-451B-804A-BB32C9B98A49}" type="presOf" srcId="{F512C80A-F54E-4776-AE1B-D425C111C6E7}" destId="{B46BD515-76FE-4463-9D90-B506483E6FEA}" srcOrd="0" destOrd="0" presId="urn:microsoft.com/office/officeart/2005/8/layout/hierarchy2"/>
    <dgm:cxn modelId="{79BC6409-2868-4CDA-805A-B701AD813A5A}" srcId="{DC46FA0B-645C-4046-AEA5-A67B66558D61}" destId="{12835F4B-8FC0-4CC5-A3A5-2DF2C1839EE8}" srcOrd="2" destOrd="0" parTransId="{759C5666-AF34-40DC-86C5-FD30FD04322E}" sibTransId="{6D8BA326-AE3B-4654-B13B-F62B7066F837}"/>
    <dgm:cxn modelId="{C81FC19D-E523-4FB1-8B54-E0EC25068617}" srcId="{6A488085-2B5F-43F6-9084-57F0DAD6E413}" destId="{B794F059-A1F1-4448-9402-358A564593BB}" srcOrd="1" destOrd="0" parTransId="{1F506E4F-3331-4A0A-BBA7-4308BE95AC0D}" sibTransId="{EAE8C0A2-5DBB-4987-9AA5-74C42690C440}"/>
    <dgm:cxn modelId="{164F1209-5718-47D0-B33A-23AAD09898C6}" type="presOf" srcId="{3A20F5DA-0286-4528-9820-5B9739FC0E06}" destId="{201361A4-4FA4-4516-84A0-E903CB69D1BB}" srcOrd="0" destOrd="0" presId="urn:microsoft.com/office/officeart/2005/8/layout/hierarchy2"/>
    <dgm:cxn modelId="{C578EE5A-8EBC-4094-BA39-D4CE3F963B8F}" type="presOf" srcId="{F6E7C50D-EFEE-47A4-B869-D383F9557B34}" destId="{085D4AA3-041F-48C0-BC60-6CF7C12F3115}" srcOrd="1" destOrd="0" presId="urn:microsoft.com/office/officeart/2005/8/layout/hierarchy2"/>
    <dgm:cxn modelId="{AA4F6B8B-4FF6-47CE-ADF9-ABCF5DE7E1C9}" type="presOf" srcId="{1F506E4F-3331-4A0A-BBA7-4308BE95AC0D}" destId="{CD2A4B85-C377-4FF0-8F40-F7D1860F048B}" srcOrd="1" destOrd="0" presId="urn:microsoft.com/office/officeart/2005/8/layout/hierarchy2"/>
    <dgm:cxn modelId="{38599B38-9FA8-4847-BC16-D56325A8C2D2}" type="presOf" srcId="{F6E7C50D-EFEE-47A4-B869-D383F9557B34}" destId="{5974231F-CF5C-474B-9DF5-66F3D5BE16B6}" srcOrd="0" destOrd="0" presId="urn:microsoft.com/office/officeart/2005/8/layout/hierarchy2"/>
    <dgm:cxn modelId="{E3E4C43C-2143-459E-A1E5-327BED961E80}" type="presOf" srcId="{78576C94-1D61-4A13-97BF-8EF24236AB75}" destId="{D3912444-CF34-4561-AA33-833031FFF157}" srcOrd="0" destOrd="0" presId="urn:microsoft.com/office/officeart/2005/8/layout/hierarchy2"/>
    <dgm:cxn modelId="{1A8920C3-D7DD-4413-97E7-6FCE983745D6}" type="presOf" srcId="{7760B86E-4097-4238-8C67-98316DB32F82}" destId="{08CBF76E-6FC7-4B74-98CC-137D71E7881B}" srcOrd="1" destOrd="0" presId="urn:microsoft.com/office/officeart/2005/8/layout/hierarchy2"/>
    <dgm:cxn modelId="{3D127563-F292-408E-A629-3F613FEC9E3D}" type="presOf" srcId="{4AB3EB4C-4A96-44F2-A889-E6A6B04C5CB6}" destId="{6AC1556A-80BC-4A5D-814A-E9D756FE618A}" srcOrd="0" destOrd="0" presId="urn:microsoft.com/office/officeart/2005/8/layout/hierarchy2"/>
    <dgm:cxn modelId="{FAE70833-3037-41E0-BDCA-361D7239D64E}" type="presOf" srcId="{4520073E-B954-4ADC-AB69-80B78186F37F}" destId="{5B120504-FBF8-4786-B270-09610691351E}" srcOrd="0" destOrd="0" presId="urn:microsoft.com/office/officeart/2005/8/layout/hierarchy2"/>
    <dgm:cxn modelId="{F8C15E05-12A5-4810-8A4B-F11724720D7F}" type="presOf" srcId="{4AB3EB4C-4A96-44F2-A889-E6A6B04C5CB6}" destId="{E70D4BB6-CE7D-4BB0-93D5-3CEF17EC9B59}" srcOrd="1" destOrd="0" presId="urn:microsoft.com/office/officeart/2005/8/layout/hierarchy2"/>
    <dgm:cxn modelId="{BA9F3580-19B3-4A3C-B7C9-A1D651C85ED3}" srcId="{6A488085-2B5F-43F6-9084-57F0DAD6E413}" destId="{BE3F0162-1E6A-4F85-970D-B84B333C3E95}" srcOrd="2" destOrd="0" parTransId="{7760B86E-4097-4238-8C67-98316DB32F82}" sibTransId="{5C3ACE07-F845-4CDB-97F5-833A02486F8E}"/>
    <dgm:cxn modelId="{6BAB7553-8EFD-4F73-8CA2-73F533226180}" type="presOf" srcId="{6A488085-2B5F-43F6-9084-57F0DAD6E413}" destId="{59A7562B-BA9A-4AED-90E1-F4B9D40AE1CF}" srcOrd="0" destOrd="0" presId="urn:microsoft.com/office/officeart/2005/8/layout/hierarchy2"/>
    <dgm:cxn modelId="{6688CD8C-D97D-47C8-89F9-E7BD3CD95DBE}" type="presOf" srcId="{B794F059-A1F1-4448-9402-358A564593BB}" destId="{1DC7C860-18DB-48C2-8DD2-E3B2D4BAB25A}" srcOrd="0" destOrd="0" presId="urn:microsoft.com/office/officeart/2005/8/layout/hierarchy2"/>
    <dgm:cxn modelId="{78C3C598-BCC3-4B00-B4E1-A0A9D0F968F0}" type="presOf" srcId="{759C5666-AF34-40DC-86C5-FD30FD04322E}" destId="{D9D113C0-1F55-4482-8B13-BDBE95B92557}" srcOrd="1" destOrd="0" presId="urn:microsoft.com/office/officeart/2005/8/layout/hierarchy2"/>
    <dgm:cxn modelId="{ED9146A4-A74C-4ACD-A5C9-5BF8B28056CE}" srcId="{DC46FA0B-645C-4046-AEA5-A67B66558D61}" destId="{E42430F1-B61D-4474-B091-ED2BBC142D22}" srcOrd="1" destOrd="0" parTransId="{4AB3EB4C-4A96-44F2-A889-E6A6B04C5CB6}" sibTransId="{B7AED2CC-0648-4873-9166-48BF771AF35A}"/>
    <dgm:cxn modelId="{7EC02661-42C2-4007-845E-F49AF7E1BBBC}" srcId="{DC46FA0B-645C-4046-AEA5-A67B66558D61}" destId="{6A488085-2B5F-43F6-9084-57F0DAD6E413}" srcOrd="0" destOrd="0" parTransId="{F6E7C50D-EFEE-47A4-B869-D383F9557B34}" sibTransId="{9C2349EA-3107-4277-A3DE-192483874ED8}"/>
    <dgm:cxn modelId="{6DEFEB93-5FB9-4745-811C-74F4DCB79EA4}" type="presParOf" srcId="{D3912444-CF34-4561-AA33-833031FFF157}" destId="{EFAA9C7F-E09C-4303-8F59-2FD05844AC5A}" srcOrd="0" destOrd="0" presId="urn:microsoft.com/office/officeart/2005/8/layout/hierarchy2"/>
    <dgm:cxn modelId="{14FFF9DA-2C02-42FF-A182-7A28DED2C996}" type="presParOf" srcId="{EFAA9C7F-E09C-4303-8F59-2FD05844AC5A}" destId="{377E5FFD-4454-4972-A495-39FA220217E6}" srcOrd="0" destOrd="0" presId="urn:microsoft.com/office/officeart/2005/8/layout/hierarchy2"/>
    <dgm:cxn modelId="{019BF246-8454-46E2-B300-9070A7BA77AE}" type="presParOf" srcId="{EFAA9C7F-E09C-4303-8F59-2FD05844AC5A}" destId="{90A2F3F3-87A3-48C2-99A2-4096F44F806B}" srcOrd="1" destOrd="0" presId="urn:microsoft.com/office/officeart/2005/8/layout/hierarchy2"/>
    <dgm:cxn modelId="{DD01644A-B897-42B9-BDC2-570EB682CB0A}" type="presParOf" srcId="{90A2F3F3-87A3-48C2-99A2-4096F44F806B}" destId="{5974231F-CF5C-474B-9DF5-66F3D5BE16B6}" srcOrd="0" destOrd="0" presId="urn:microsoft.com/office/officeart/2005/8/layout/hierarchy2"/>
    <dgm:cxn modelId="{8DA1DFFF-A523-4FAF-8A22-B74EA626B9A0}" type="presParOf" srcId="{5974231F-CF5C-474B-9DF5-66F3D5BE16B6}" destId="{085D4AA3-041F-48C0-BC60-6CF7C12F3115}" srcOrd="0" destOrd="0" presId="urn:microsoft.com/office/officeart/2005/8/layout/hierarchy2"/>
    <dgm:cxn modelId="{0DAB5356-DFCF-49D3-BD3E-E058D5CB78A0}" type="presParOf" srcId="{90A2F3F3-87A3-48C2-99A2-4096F44F806B}" destId="{00B9E2A1-0C1E-4E40-A94D-EE7D5B7D2BD7}" srcOrd="1" destOrd="0" presId="urn:microsoft.com/office/officeart/2005/8/layout/hierarchy2"/>
    <dgm:cxn modelId="{08AFBA71-0BAD-458B-B663-C8182446CE2D}" type="presParOf" srcId="{00B9E2A1-0C1E-4E40-A94D-EE7D5B7D2BD7}" destId="{59A7562B-BA9A-4AED-90E1-F4B9D40AE1CF}" srcOrd="0" destOrd="0" presId="urn:microsoft.com/office/officeart/2005/8/layout/hierarchy2"/>
    <dgm:cxn modelId="{F9609A37-C828-4FA5-A888-1F8A07D1B1BE}" type="presParOf" srcId="{00B9E2A1-0C1E-4E40-A94D-EE7D5B7D2BD7}" destId="{5042102C-97A0-45E5-8538-94AC9DD8179B}" srcOrd="1" destOrd="0" presId="urn:microsoft.com/office/officeart/2005/8/layout/hierarchy2"/>
    <dgm:cxn modelId="{67C9AD66-E609-43D7-9206-A95F6E69A952}" type="presParOf" srcId="{5042102C-97A0-45E5-8538-94AC9DD8179B}" destId="{201361A4-4FA4-4516-84A0-E903CB69D1BB}" srcOrd="0" destOrd="0" presId="urn:microsoft.com/office/officeart/2005/8/layout/hierarchy2"/>
    <dgm:cxn modelId="{382AD2EB-50B1-4C50-9ECB-2E2BEBD5E2DE}" type="presParOf" srcId="{201361A4-4FA4-4516-84A0-E903CB69D1BB}" destId="{CE8A3156-9AC9-4A8C-90FA-672FFFC7E1B9}" srcOrd="0" destOrd="0" presId="urn:microsoft.com/office/officeart/2005/8/layout/hierarchy2"/>
    <dgm:cxn modelId="{7F9E2973-FC48-4488-AE08-E6EBC70EA034}" type="presParOf" srcId="{5042102C-97A0-45E5-8538-94AC9DD8179B}" destId="{DC1AC40A-3E9F-475E-9149-7E6E2C0116FF}" srcOrd="1" destOrd="0" presId="urn:microsoft.com/office/officeart/2005/8/layout/hierarchy2"/>
    <dgm:cxn modelId="{34412035-501D-49B7-9CAF-BBC7FDCC26E3}" type="presParOf" srcId="{DC1AC40A-3E9F-475E-9149-7E6E2C0116FF}" destId="{5B120504-FBF8-4786-B270-09610691351E}" srcOrd="0" destOrd="0" presId="urn:microsoft.com/office/officeart/2005/8/layout/hierarchy2"/>
    <dgm:cxn modelId="{A6F4E4C9-BC3F-43D2-8D5D-A7858ECE0952}" type="presParOf" srcId="{DC1AC40A-3E9F-475E-9149-7E6E2C0116FF}" destId="{261D4C1E-E1DF-4CA8-9CAF-EEBEA7E851B0}" srcOrd="1" destOrd="0" presId="urn:microsoft.com/office/officeart/2005/8/layout/hierarchy2"/>
    <dgm:cxn modelId="{BB8475E8-FB59-481A-AA36-457D142FD70B}" type="presParOf" srcId="{5042102C-97A0-45E5-8538-94AC9DD8179B}" destId="{64087581-F88A-453F-B40A-4D83B8D250C9}" srcOrd="2" destOrd="0" presId="urn:microsoft.com/office/officeart/2005/8/layout/hierarchy2"/>
    <dgm:cxn modelId="{CDAE2C3E-4941-42B2-AD25-411555B1B5F2}" type="presParOf" srcId="{64087581-F88A-453F-B40A-4D83B8D250C9}" destId="{CD2A4B85-C377-4FF0-8F40-F7D1860F048B}" srcOrd="0" destOrd="0" presId="urn:microsoft.com/office/officeart/2005/8/layout/hierarchy2"/>
    <dgm:cxn modelId="{D0FF3142-84DA-4E05-8A61-79E216D9BF4D}" type="presParOf" srcId="{5042102C-97A0-45E5-8538-94AC9DD8179B}" destId="{25E49DB1-934A-4DF2-A929-F61FDB4A114B}" srcOrd="3" destOrd="0" presId="urn:microsoft.com/office/officeart/2005/8/layout/hierarchy2"/>
    <dgm:cxn modelId="{AAEBFC1F-FA21-4C9D-A2FD-5230CA869A89}" type="presParOf" srcId="{25E49DB1-934A-4DF2-A929-F61FDB4A114B}" destId="{1DC7C860-18DB-48C2-8DD2-E3B2D4BAB25A}" srcOrd="0" destOrd="0" presId="urn:microsoft.com/office/officeart/2005/8/layout/hierarchy2"/>
    <dgm:cxn modelId="{0BBD2635-E84F-4334-A0CE-7E57C02B0307}" type="presParOf" srcId="{25E49DB1-934A-4DF2-A929-F61FDB4A114B}" destId="{5F8C6646-CEA8-469A-B90D-176DB7AA7571}" srcOrd="1" destOrd="0" presId="urn:microsoft.com/office/officeart/2005/8/layout/hierarchy2"/>
    <dgm:cxn modelId="{0AB2B7AD-4C37-48D1-82FD-37477C8AF6C2}" type="presParOf" srcId="{5042102C-97A0-45E5-8538-94AC9DD8179B}" destId="{3D98C8AA-568C-4AAE-AAE6-CAA1B7CA3F9B}" srcOrd="4" destOrd="0" presId="urn:microsoft.com/office/officeart/2005/8/layout/hierarchy2"/>
    <dgm:cxn modelId="{E0A62184-E5E0-4FA3-91C8-2E5DB4D9A1F4}" type="presParOf" srcId="{3D98C8AA-568C-4AAE-AAE6-CAA1B7CA3F9B}" destId="{08CBF76E-6FC7-4B74-98CC-137D71E7881B}" srcOrd="0" destOrd="0" presId="urn:microsoft.com/office/officeart/2005/8/layout/hierarchy2"/>
    <dgm:cxn modelId="{C18CCD20-AE67-4FB1-93F4-F14BACB55E42}" type="presParOf" srcId="{5042102C-97A0-45E5-8538-94AC9DD8179B}" destId="{F0C1FD68-4FE0-47B6-97D1-71A80A865A35}" srcOrd="5" destOrd="0" presId="urn:microsoft.com/office/officeart/2005/8/layout/hierarchy2"/>
    <dgm:cxn modelId="{4A239627-1B09-406B-8C02-2423AEA89C19}" type="presParOf" srcId="{F0C1FD68-4FE0-47B6-97D1-71A80A865A35}" destId="{090DC213-3387-4A7B-9ACF-D2D368CAB53E}" srcOrd="0" destOrd="0" presId="urn:microsoft.com/office/officeart/2005/8/layout/hierarchy2"/>
    <dgm:cxn modelId="{00A1A722-2647-43F2-A82C-8DB648FC3CCF}" type="presParOf" srcId="{F0C1FD68-4FE0-47B6-97D1-71A80A865A35}" destId="{DA80FA62-51E3-421E-B4A6-5E2AA63300C1}" srcOrd="1" destOrd="0" presId="urn:microsoft.com/office/officeart/2005/8/layout/hierarchy2"/>
    <dgm:cxn modelId="{829421B9-375D-4C2E-9CE3-7F96D7421B36}" type="presParOf" srcId="{5042102C-97A0-45E5-8538-94AC9DD8179B}" destId="{105C39CB-2909-47BB-BF71-207A92B15C12}" srcOrd="6" destOrd="0" presId="urn:microsoft.com/office/officeart/2005/8/layout/hierarchy2"/>
    <dgm:cxn modelId="{F0B31150-5CC2-41D4-96DB-583A0B3B9760}" type="presParOf" srcId="{105C39CB-2909-47BB-BF71-207A92B15C12}" destId="{FCB9BA83-5DD0-4C2E-9CE4-C775B9AB6C33}" srcOrd="0" destOrd="0" presId="urn:microsoft.com/office/officeart/2005/8/layout/hierarchy2"/>
    <dgm:cxn modelId="{1054713A-49E3-4D67-BD0F-4AE622B2C60B}" type="presParOf" srcId="{5042102C-97A0-45E5-8538-94AC9DD8179B}" destId="{4500690C-A9E5-4060-80D1-DE3910EEFCE4}" srcOrd="7" destOrd="0" presId="urn:microsoft.com/office/officeart/2005/8/layout/hierarchy2"/>
    <dgm:cxn modelId="{188F5689-1410-480B-B34E-475DB43FA627}" type="presParOf" srcId="{4500690C-A9E5-4060-80D1-DE3910EEFCE4}" destId="{B46BD515-76FE-4463-9D90-B506483E6FEA}" srcOrd="0" destOrd="0" presId="urn:microsoft.com/office/officeart/2005/8/layout/hierarchy2"/>
    <dgm:cxn modelId="{25CAAAD9-69D5-453A-AC51-AC96733D3874}" type="presParOf" srcId="{4500690C-A9E5-4060-80D1-DE3910EEFCE4}" destId="{304FFB0E-2AEF-4A0C-BD34-3B0F9C3ED996}" srcOrd="1" destOrd="0" presId="urn:microsoft.com/office/officeart/2005/8/layout/hierarchy2"/>
    <dgm:cxn modelId="{5D11DAD4-6D98-4CF5-873B-57A3094F14A7}" type="presParOf" srcId="{90A2F3F3-87A3-48C2-99A2-4096F44F806B}" destId="{6AC1556A-80BC-4A5D-814A-E9D756FE618A}" srcOrd="2" destOrd="0" presId="urn:microsoft.com/office/officeart/2005/8/layout/hierarchy2"/>
    <dgm:cxn modelId="{17ABBA3F-71FA-4523-9A80-05BD347539BD}" type="presParOf" srcId="{6AC1556A-80BC-4A5D-814A-E9D756FE618A}" destId="{E70D4BB6-CE7D-4BB0-93D5-3CEF17EC9B59}" srcOrd="0" destOrd="0" presId="urn:microsoft.com/office/officeart/2005/8/layout/hierarchy2"/>
    <dgm:cxn modelId="{9C35EA91-25D5-4CFD-81B6-97DF5CD8D804}" type="presParOf" srcId="{90A2F3F3-87A3-48C2-99A2-4096F44F806B}" destId="{161A7918-6570-481D-8D42-B3048721C303}" srcOrd="3" destOrd="0" presId="urn:microsoft.com/office/officeart/2005/8/layout/hierarchy2"/>
    <dgm:cxn modelId="{EFC62BA4-98C3-43C7-9E29-39CDDACACF46}" type="presParOf" srcId="{161A7918-6570-481D-8D42-B3048721C303}" destId="{AA21F489-93D8-4F58-A41D-9330FF647489}" srcOrd="0" destOrd="0" presId="urn:microsoft.com/office/officeart/2005/8/layout/hierarchy2"/>
    <dgm:cxn modelId="{3773E442-6484-4840-BB4C-A7035A59EF92}" type="presParOf" srcId="{161A7918-6570-481D-8D42-B3048721C303}" destId="{9FF7E162-ED2C-4EB8-BEBA-602B06AEE9F4}" srcOrd="1" destOrd="0" presId="urn:microsoft.com/office/officeart/2005/8/layout/hierarchy2"/>
    <dgm:cxn modelId="{2D43BB74-E1D2-4588-A6D5-DED387B5D315}" type="presParOf" srcId="{90A2F3F3-87A3-48C2-99A2-4096F44F806B}" destId="{5568C0ED-7017-4A96-89B9-AD10DC3CD3EA}" srcOrd="4" destOrd="0" presId="urn:microsoft.com/office/officeart/2005/8/layout/hierarchy2"/>
    <dgm:cxn modelId="{B68E71F9-B064-41C5-9FAB-41BE033E7BC5}" type="presParOf" srcId="{5568C0ED-7017-4A96-89B9-AD10DC3CD3EA}" destId="{D9D113C0-1F55-4482-8B13-BDBE95B92557}" srcOrd="0" destOrd="0" presId="urn:microsoft.com/office/officeart/2005/8/layout/hierarchy2"/>
    <dgm:cxn modelId="{637225A6-596C-46BF-8F94-04A49136226A}" type="presParOf" srcId="{90A2F3F3-87A3-48C2-99A2-4096F44F806B}" destId="{56D03141-A5D7-4763-A8BA-F4008926F67C}" srcOrd="5" destOrd="0" presId="urn:microsoft.com/office/officeart/2005/8/layout/hierarchy2"/>
    <dgm:cxn modelId="{5813B2DF-4AEC-4EDB-9E4F-F230ED2E2CEC}" type="presParOf" srcId="{56D03141-A5D7-4763-A8BA-F4008926F67C}" destId="{ADA03774-4E2C-4D3D-BC04-896F761A6E40}" srcOrd="0" destOrd="0" presId="urn:microsoft.com/office/officeart/2005/8/layout/hierarchy2"/>
    <dgm:cxn modelId="{2C3791CA-FEC8-49CE-A566-D9F5FB2F3BE9}" type="presParOf" srcId="{56D03141-A5D7-4763-A8BA-F4008926F67C}" destId="{7C73F066-24BC-4D08-9EEB-BF3192F57150}" srcOrd="1" destOrd="0" presId="urn:microsoft.com/office/officeart/2005/8/layout/hierarchy2"/>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B68F27-855F-4A3C-8297-92C59864FC33}"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GB"/>
        </a:p>
      </dgm:t>
    </dgm:pt>
    <dgm:pt modelId="{49ADEB6C-9542-4D40-85F4-EA15CABB7349}">
      <dgm:prSet phldrT="[Text]" custT="1"/>
      <dgm:spPr/>
      <dgm:t>
        <a:bodyPr/>
        <a:lstStyle/>
        <a:p>
          <a:r>
            <a:rPr lang="id-ID" sz="2000" dirty="0" smtClean="0">
              <a:solidFill>
                <a:schemeClr val="bg1"/>
              </a:solidFill>
              <a:latin typeface="Tw Cen MT" panose="020B0602020104020603" pitchFamily="34" charset="0"/>
            </a:rPr>
            <a:t>Tahap </a:t>
          </a:r>
          <a:r>
            <a:rPr lang="en-GB" sz="2000" dirty="0" smtClean="0">
              <a:solidFill>
                <a:schemeClr val="bg1"/>
              </a:solidFill>
              <a:latin typeface="Tw Cen MT" panose="020B0602020104020603" pitchFamily="34" charset="0"/>
            </a:rPr>
            <a:t>D</a:t>
          </a:r>
          <a:r>
            <a:rPr lang="id-ID" sz="2000" dirty="0" smtClean="0">
              <a:solidFill>
                <a:schemeClr val="bg1"/>
              </a:solidFill>
              <a:latin typeface="Tw Cen MT" panose="020B0602020104020603" pitchFamily="34" charset="0"/>
            </a:rPr>
            <a:t>eskripsi</a:t>
          </a:r>
          <a:endParaRPr lang="en-GB" sz="2000" dirty="0">
            <a:solidFill>
              <a:schemeClr val="bg1"/>
            </a:solidFill>
            <a:latin typeface="Tw Cen MT" panose="020B0602020104020603" pitchFamily="34" charset="0"/>
          </a:endParaRPr>
        </a:p>
      </dgm:t>
    </dgm:pt>
    <dgm:pt modelId="{C3DCE34C-CA08-42BE-93C7-7C924C1CFFA4}" type="parTrans" cxnId="{35E4729E-7884-4DB5-AEB5-4F834508C739}">
      <dgm:prSet/>
      <dgm:spPr/>
      <dgm:t>
        <a:bodyPr/>
        <a:lstStyle/>
        <a:p>
          <a:endParaRPr lang="en-GB"/>
        </a:p>
      </dgm:t>
    </dgm:pt>
    <dgm:pt modelId="{2796405D-9844-4F49-BD28-CC66C856BC94}" type="sibTrans" cxnId="{35E4729E-7884-4DB5-AEB5-4F834508C739}">
      <dgm:prSet custT="1"/>
      <dgm:spPr/>
      <dgm:t>
        <a:bodyPr/>
        <a:lstStyle/>
        <a:p>
          <a:endParaRPr lang="en-GB" sz="1600">
            <a:latin typeface="Tw Cen MT" panose="020B0602020104020603" pitchFamily="34" charset="0"/>
          </a:endParaRPr>
        </a:p>
      </dgm:t>
    </dgm:pt>
    <dgm:pt modelId="{3EE05ED0-DB36-444B-ADD2-A0D9708385ED}">
      <dgm:prSet phldrT="[Text]" custT="1"/>
      <dgm:spPr/>
      <dgm:t>
        <a:bodyPr/>
        <a:lstStyle/>
        <a:p>
          <a:r>
            <a:rPr lang="id-ID" sz="2000" dirty="0" smtClean="0">
              <a:latin typeface="Tw Cen MT" panose="020B0602020104020603" pitchFamily="34" charset="0"/>
            </a:rPr>
            <a:t>Memasuki situasi sosial: ada tempat, aktor, dan aktivitas</a:t>
          </a:r>
          <a:endParaRPr lang="en-GB" sz="2000" dirty="0">
            <a:latin typeface="Tw Cen MT" panose="020B0602020104020603" pitchFamily="34" charset="0"/>
          </a:endParaRPr>
        </a:p>
      </dgm:t>
    </dgm:pt>
    <dgm:pt modelId="{00DA843D-1745-412E-94F0-2830F244B425}" type="parTrans" cxnId="{71A8BD1B-2A20-41AF-8DEE-27ACB8716B45}">
      <dgm:prSet/>
      <dgm:spPr/>
      <dgm:t>
        <a:bodyPr/>
        <a:lstStyle/>
        <a:p>
          <a:endParaRPr lang="en-GB"/>
        </a:p>
      </dgm:t>
    </dgm:pt>
    <dgm:pt modelId="{B3CCE705-2251-4A6C-B7FE-CC9E45287EA9}" type="sibTrans" cxnId="{71A8BD1B-2A20-41AF-8DEE-27ACB8716B45}">
      <dgm:prSet/>
      <dgm:spPr/>
      <dgm:t>
        <a:bodyPr/>
        <a:lstStyle/>
        <a:p>
          <a:endParaRPr lang="en-GB"/>
        </a:p>
      </dgm:t>
    </dgm:pt>
    <dgm:pt modelId="{E7FE4456-8BB6-484A-A6F8-C05F8F2A7932}">
      <dgm:prSet phldrT="[Text]" custT="1"/>
      <dgm:spPr/>
      <dgm:t>
        <a:bodyPr/>
        <a:lstStyle/>
        <a:p>
          <a:r>
            <a:rPr lang="en-GB" sz="2000" dirty="0" err="1" smtClean="0">
              <a:latin typeface="Tw Cen MT" panose="020B0602020104020603" pitchFamily="34" charset="0"/>
            </a:rPr>
            <a:t>Reduksi</a:t>
          </a:r>
          <a:endParaRPr lang="en-GB" sz="2000" dirty="0">
            <a:latin typeface="Tw Cen MT" panose="020B0602020104020603" pitchFamily="34" charset="0"/>
          </a:endParaRPr>
        </a:p>
      </dgm:t>
    </dgm:pt>
    <dgm:pt modelId="{568A42EB-3594-4BEC-8AC5-3A385AABD878}" type="parTrans" cxnId="{D6490CD4-860E-49F2-9CC8-6F10B4F152C0}">
      <dgm:prSet/>
      <dgm:spPr/>
      <dgm:t>
        <a:bodyPr/>
        <a:lstStyle/>
        <a:p>
          <a:endParaRPr lang="en-GB"/>
        </a:p>
      </dgm:t>
    </dgm:pt>
    <dgm:pt modelId="{5BDDAE2A-F54B-44D2-87E0-AADB6344409C}" type="sibTrans" cxnId="{D6490CD4-860E-49F2-9CC8-6F10B4F152C0}">
      <dgm:prSet custT="1"/>
      <dgm:spPr/>
      <dgm:t>
        <a:bodyPr/>
        <a:lstStyle/>
        <a:p>
          <a:endParaRPr lang="en-GB" sz="1600">
            <a:latin typeface="Tw Cen MT" panose="020B0602020104020603" pitchFamily="34" charset="0"/>
          </a:endParaRPr>
        </a:p>
      </dgm:t>
    </dgm:pt>
    <dgm:pt modelId="{1AC8D553-F25C-4DA8-9CCC-915B6BD5E630}">
      <dgm:prSet phldrT="[Text]" custT="1"/>
      <dgm:spPr/>
      <dgm:t>
        <a:bodyPr/>
        <a:lstStyle/>
        <a:p>
          <a:r>
            <a:rPr lang="id-ID" sz="2000" dirty="0" smtClean="0">
              <a:latin typeface="Tw Cen MT" panose="020B0602020104020603" pitchFamily="34" charset="0"/>
            </a:rPr>
            <a:t>Menentukan focus</a:t>
          </a:r>
          <a:r>
            <a:rPr lang="en-GB" sz="2000" dirty="0" smtClean="0">
              <a:latin typeface="Tw Cen MT" panose="020B0602020104020603" pitchFamily="34" charset="0"/>
            </a:rPr>
            <a:t>:</a:t>
          </a:r>
          <a:endParaRPr lang="en-GB" sz="2000" dirty="0">
            <a:latin typeface="Tw Cen MT" panose="020B0602020104020603" pitchFamily="34" charset="0"/>
          </a:endParaRPr>
        </a:p>
      </dgm:t>
    </dgm:pt>
    <dgm:pt modelId="{3EF0BD41-32A3-4432-B593-479419FD61CE}" type="parTrans" cxnId="{B7F52C90-3E37-499C-9CA1-ADD6D371C6D0}">
      <dgm:prSet/>
      <dgm:spPr/>
      <dgm:t>
        <a:bodyPr/>
        <a:lstStyle/>
        <a:p>
          <a:endParaRPr lang="en-GB"/>
        </a:p>
      </dgm:t>
    </dgm:pt>
    <dgm:pt modelId="{F2A07B3C-7F14-466F-A56E-5FB466466B0D}" type="sibTrans" cxnId="{B7F52C90-3E37-499C-9CA1-ADD6D371C6D0}">
      <dgm:prSet/>
      <dgm:spPr/>
      <dgm:t>
        <a:bodyPr/>
        <a:lstStyle/>
        <a:p>
          <a:endParaRPr lang="en-GB"/>
        </a:p>
      </dgm:t>
    </dgm:pt>
    <dgm:pt modelId="{CE445F59-DE29-4829-AAF7-F0018D0D85B1}">
      <dgm:prSet phldrT="[Text]" custT="1"/>
      <dgm:spPr/>
      <dgm:t>
        <a:bodyPr/>
        <a:lstStyle/>
        <a:p>
          <a:r>
            <a:rPr lang="en-GB" sz="2000" dirty="0" err="1" smtClean="0">
              <a:latin typeface="Tw Cen MT" panose="020B0602020104020603" pitchFamily="34" charset="0"/>
            </a:rPr>
            <a:t>Tahap</a:t>
          </a:r>
          <a:r>
            <a:rPr lang="en-GB" sz="2000" dirty="0" smtClean="0">
              <a:latin typeface="Tw Cen MT" panose="020B0602020104020603" pitchFamily="34" charset="0"/>
            </a:rPr>
            <a:t> </a:t>
          </a:r>
          <a:r>
            <a:rPr lang="en-GB" sz="2000" dirty="0" err="1" smtClean="0">
              <a:latin typeface="Tw Cen MT" panose="020B0602020104020603" pitchFamily="34" charset="0"/>
            </a:rPr>
            <a:t>Seleksi</a:t>
          </a:r>
          <a:endParaRPr lang="en-GB" sz="2000" dirty="0">
            <a:latin typeface="Tw Cen MT" panose="020B0602020104020603" pitchFamily="34" charset="0"/>
          </a:endParaRPr>
        </a:p>
      </dgm:t>
    </dgm:pt>
    <dgm:pt modelId="{5E8856CC-0AA3-433D-B523-00F0D5CD08D5}" type="parTrans" cxnId="{D5073261-13E4-409F-B4F7-AC2F04F83035}">
      <dgm:prSet/>
      <dgm:spPr/>
      <dgm:t>
        <a:bodyPr/>
        <a:lstStyle/>
        <a:p>
          <a:endParaRPr lang="en-GB"/>
        </a:p>
      </dgm:t>
    </dgm:pt>
    <dgm:pt modelId="{E1E2A96D-CE95-4464-ADE6-9DC88EDE6B98}" type="sibTrans" cxnId="{D5073261-13E4-409F-B4F7-AC2F04F83035}">
      <dgm:prSet/>
      <dgm:spPr/>
      <dgm:t>
        <a:bodyPr/>
        <a:lstStyle/>
        <a:p>
          <a:endParaRPr lang="en-GB"/>
        </a:p>
      </dgm:t>
    </dgm:pt>
    <dgm:pt modelId="{D808C273-6D4E-48A5-A9C4-7E68DD384EC3}">
      <dgm:prSet phldrT="[Text]" custT="1"/>
      <dgm:spPr/>
      <dgm:t>
        <a:bodyPr/>
        <a:lstStyle/>
        <a:p>
          <a:r>
            <a:rPr lang="id-ID" sz="2000" dirty="0" smtClean="0">
              <a:latin typeface="Tw Cen MT" panose="020B0602020104020603" pitchFamily="34" charset="0"/>
            </a:rPr>
            <a:t>Mengurai fokus:</a:t>
          </a:r>
          <a:endParaRPr lang="en-GB" sz="2000" dirty="0">
            <a:latin typeface="Tw Cen MT" panose="020B0602020104020603" pitchFamily="34" charset="0"/>
          </a:endParaRPr>
        </a:p>
      </dgm:t>
    </dgm:pt>
    <dgm:pt modelId="{5696FD27-A741-4759-BF00-D706DA4698DC}" type="parTrans" cxnId="{FFC42A6A-38EE-457F-B55A-53B2D1DF7ED2}">
      <dgm:prSet/>
      <dgm:spPr/>
      <dgm:t>
        <a:bodyPr/>
        <a:lstStyle/>
        <a:p>
          <a:endParaRPr lang="en-GB"/>
        </a:p>
      </dgm:t>
    </dgm:pt>
    <dgm:pt modelId="{81E351FB-7218-4208-9D10-261AD73DB31A}" type="sibTrans" cxnId="{FFC42A6A-38EE-457F-B55A-53B2D1DF7ED2}">
      <dgm:prSet/>
      <dgm:spPr/>
      <dgm:t>
        <a:bodyPr/>
        <a:lstStyle/>
        <a:p>
          <a:endParaRPr lang="en-GB"/>
        </a:p>
      </dgm:t>
    </dgm:pt>
    <dgm:pt modelId="{62670D5A-F0A9-49B5-98C6-93301E129FAF}">
      <dgm:prSet phldrT="[Text]" custT="1"/>
      <dgm:spPr/>
      <dgm:t>
        <a:bodyPr/>
        <a:lstStyle/>
        <a:p>
          <a:r>
            <a:rPr lang="en-GB" sz="2000" dirty="0" smtClean="0">
              <a:latin typeface="Tw Cen MT" panose="020B0602020104020603" pitchFamily="34" charset="0"/>
            </a:rPr>
            <a:t>M</a:t>
          </a:r>
          <a:r>
            <a:rPr lang="id-ID" sz="2000" dirty="0" smtClean="0">
              <a:latin typeface="Tw Cen MT" panose="020B0602020104020603" pitchFamily="34" charset="0"/>
            </a:rPr>
            <a:t>enjadi komponen yang lebih rinci</a:t>
          </a:r>
          <a:endParaRPr lang="en-GB" sz="2000" dirty="0">
            <a:latin typeface="Tw Cen MT" panose="020B0602020104020603" pitchFamily="34" charset="0"/>
          </a:endParaRPr>
        </a:p>
      </dgm:t>
    </dgm:pt>
    <dgm:pt modelId="{73C5AF5B-0BC4-4DD2-B723-81675AA370D0}" type="parTrans" cxnId="{F0C77064-9668-4696-B0F7-A820860A1797}">
      <dgm:prSet/>
      <dgm:spPr/>
      <dgm:t>
        <a:bodyPr/>
        <a:lstStyle/>
        <a:p>
          <a:endParaRPr lang="en-GB"/>
        </a:p>
      </dgm:t>
    </dgm:pt>
    <dgm:pt modelId="{A4600395-6468-450E-863F-6B20D30EEE09}" type="sibTrans" cxnId="{F0C77064-9668-4696-B0F7-A820860A1797}">
      <dgm:prSet/>
      <dgm:spPr/>
      <dgm:t>
        <a:bodyPr/>
        <a:lstStyle/>
        <a:p>
          <a:endParaRPr lang="en-GB"/>
        </a:p>
      </dgm:t>
    </dgm:pt>
    <dgm:pt modelId="{16F98C3D-47F0-4637-B9B6-11D7F36EE2B8}">
      <dgm:prSet phldrT="[Text]" custT="1"/>
      <dgm:spPr/>
      <dgm:t>
        <a:bodyPr/>
        <a:lstStyle/>
        <a:p>
          <a:r>
            <a:rPr lang="en-GB" sz="2000" dirty="0" smtClean="0">
              <a:latin typeface="Tw Cen MT" panose="020B0602020104020603" pitchFamily="34" charset="0"/>
            </a:rPr>
            <a:t>M</a:t>
          </a:r>
          <a:r>
            <a:rPr lang="id-ID" sz="2000" dirty="0" smtClean="0">
              <a:latin typeface="Tw Cen MT" panose="020B0602020104020603" pitchFamily="34" charset="0"/>
            </a:rPr>
            <a:t>emilih di antara yang telah dideskripsikan</a:t>
          </a:r>
          <a:endParaRPr lang="en-GB" sz="2000" dirty="0">
            <a:latin typeface="Tw Cen MT" panose="020B0602020104020603" pitchFamily="34" charset="0"/>
          </a:endParaRPr>
        </a:p>
      </dgm:t>
    </dgm:pt>
    <dgm:pt modelId="{D863E76D-8B7D-4BB5-B895-B753656CD431}" type="parTrans" cxnId="{0A9A0425-AA6A-45EF-A9E6-66C724875414}">
      <dgm:prSet/>
      <dgm:spPr/>
      <dgm:t>
        <a:bodyPr/>
        <a:lstStyle/>
        <a:p>
          <a:endParaRPr lang="en-GB"/>
        </a:p>
      </dgm:t>
    </dgm:pt>
    <dgm:pt modelId="{5EDD9B30-B015-4DA7-A949-D73C146F85CC}" type="sibTrans" cxnId="{0A9A0425-AA6A-45EF-A9E6-66C724875414}">
      <dgm:prSet/>
      <dgm:spPr/>
      <dgm:t>
        <a:bodyPr/>
        <a:lstStyle/>
        <a:p>
          <a:endParaRPr lang="en-GB"/>
        </a:p>
      </dgm:t>
    </dgm:pt>
    <dgm:pt modelId="{8862C68A-38FF-4FE1-B30E-327C177F9F37}" type="pres">
      <dgm:prSet presAssocID="{32B68F27-855F-4A3C-8297-92C59864FC33}" presName="linearFlow" presStyleCnt="0">
        <dgm:presLayoutVars>
          <dgm:dir/>
          <dgm:animLvl val="lvl"/>
          <dgm:resizeHandles val="exact"/>
        </dgm:presLayoutVars>
      </dgm:prSet>
      <dgm:spPr/>
      <dgm:t>
        <a:bodyPr/>
        <a:lstStyle/>
        <a:p>
          <a:endParaRPr lang="en-GB"/>
        </a:p>
      </dgm:t>
    </dgm:pt>
    <dgm:pt modelId="{6B97CDD5-FB21-4397-992B-D551271FDCE8}" type="pres">
      <dgm:prSet presAssocID="{49ADEB6C-9542-4D40-85F4-EA15CABB7349}" presName="composite" presStyleCnt="0"/>
      <dgm:spPr/>
    </dgm:pt>
    <dgm:pt modelId="{B73ADFEB-D40E-4F8D-B6AA-9317B68AA1D7}" type="pres">
      <dgm:prSet presAssocID="{49ADEB6C-9542-4D40-85F4-EA15CABB7349}" presName="parTx" presStyleLbl="node1" presStyleIdx="0" presStyleCnt="3">
        <dgm:presLayoutVars>
          <dgm:chMax val="0"/>
          <dgm:chPref val="0"/>
          <dgm:bulletEnabled val="1"/>
        </dgm:presLayoutVars>
      </dgm:prSet>
      <dgm:spPr/>
      <dgm:t>
        <a:bodyPr/>
        <a:lstStyle/>
        <a:p>
          <a:endParaRPr lang="en-GB"/>
        </a:p>
      </dgm:t>
    </dgm:pt>
    <dgm:pt modelId="{4428F575-6D40-439A-8E03-AD83119D271A}" type="pres">
      <dgm:prSet presAssocID="{49ADEB6C-9542-4D40-85F4-EA15CABB7349}" presName="parSh" presStyleLbl="node1" presStyleIdx="0" presStyleCnt="3"/>
      <dgm:spPr/>
      <dgm:t>
        <a:bodyPr/>
        <a:lstStyle/>
        <a:p>
          <a:endParaRPr lang="en-GB"/>
        </a:p>
      </dgm:t>
    </dgm:pt>
    <dgm:pt modelId="{FDC5FC07-D4AF-4D33-9E77-8EC5D4B12D68}" type="pres">
      <dgm:prSet presAssocID="{49ADEB6C-9542-4D40-85F4-EA15CABB7349}" presName="desTx" presStyleLbl="fgAcc1" presStyleIdx="0" presStyleCnt="3" custLinFactNeighborY="11518">
        <dgm:presLayoutVars>
          <dgm:bulletEnabled val="1"/>
        </dgm:presLayoutVars>
      </dgm:prSet>
      <dgm:spPr/>
      <dgm:t>
        <a:bodyPr/>
        <a:lstStyle/>
        <a:p>
          <a:endParaRPr lang="en-GB"/>
        </a:p>
      </dgm:t>
    </dgm:pt>
    <dgm:pt modelId="{8DC7C617-73DF-4B56-8FEC-F628175D972B}" type="pres">
      <dgm:prSet presAssocID="{2796405D-9844-4F49-BD28-CC66C856BC94}" presName="sibTrans" presStyleLbl="sibTrans2D1" presStyleIdx="0" presStyleCnt="2"/>
      <dgm:spPr/>
      <dgm:t>
        <a:bodyPr/>
        <a:lstStyle/>
        <a:p>
          <a:endParaRPr lang="en-GB"/>
        </a:p>
      </dgm:t>
    </dgm:pt>
    <dgm:pt modelId="{472A83ED-806E-4319-A59D-FA787BD96AAB}" type="pres">
      <dgm:prSet presAssocID="{2796405D-9844-4F49-BD28-CC66C856BC94}" presName="connTx" presStyleLbl="sibTrans2D1" presStyleIdx="0" presStyleCnt="2"/>
      <dgm:spPr/>
      <dgm:t>
        <a:bodyPr/>
        <a:lstStyle/>
        <a:p>
          <a:endParaRPr lang="en-GB"/>
        </a:p>
      </dgm:t>
    </dgm:pt>
    <dgm:pt modelId="{516C084B-D5EA-459B-A77E-FF963B4020CA}" type="pres">
      <dgm:prSet presAssocID="{E7FE4456-8BB6-484A-A6F8-C05F8F2A7932}" presName="composite" presStyleCnt="0"/>
      <dgm:spPr/>
    </dgm:pt>
    <dgm:pt modelId="{FEFA6380-83F4-4AF0-B955-0BE2959A95B5}" type="pres">
      <dgm:prSet presAssocID="{E7FE4456-8BB6-484A-A6F8-C05F8F2A7932}" presName="parTx" presStyleLbl="node1" presStyleIdx="0" presStyleCnt="3">
        <dgm:presLayoutVars>
          <dgm:chMax val="0"/>
          <dgm:chPref val="0"/>
          <dgm:bulletEnabled val="1"/>
        </dgm:presLayoutVars>
      </dgm:prSet>
      <dgm:spPr/>
      <dgm:t>
        <a:bodyPr/>
        <a:lstStyle/>
        <a:p>
          <a:endParaRPr lang="en-GB"/>
        </a:p>
      </dgm:t>
    </dgm:pt>
    <dgm:pt modelId="{02A04A87-1AF3-459B-9AC8-8F241022E8A2}" type="pres">
      <dgm:prSet presAssocID="{E7FE4456-8BB6-484A-A6F8-C05F8F2A7932}" presName="parSh" presStyleLbl="node1" presStyleIdx="1" presStyleCnt="3"/>
      <dgm:spPr/>
      <dgm:t>
        <a:bodyPr/>
        <a:lstStyle/>
        <a:p>
          <a:endParaRPr lang="en-GB"/>
        </a:p>
      </dgm:t>
    </dgm:pt>
    <dgm:pt modelId="{01C1F868-FABB-48BC-8264-BA61BC61F674}" type="pres">
      <dgm:prSet presAssocID="{E7FE4456-8BB6-484A-A6F8-C05F8F2A7932}" presName="desTx" presStyleLbl="fgAcc1" presStyleIdx="1" presStyleCnt="3" custScaleX="118357" custLinFactNeighborY="11516">
        <dgm:presLayoutVars>
          <dgm:bulletEnabled val="1"/>
        </dgm:presLayoutVars>
      </dgm:prSet>
      <dgm:spPr/>
      <dgm:t>
        <a:bodyPr/>
        <a:lstStyle/>
        <a:p>
          <a:endParaRPr lang="en-GB"/>
        </a:p>
      </dgm:t>
    </dgm:pt>
    <dgm:pt modelId="{4DC87C9D-0DAC-464A-BC1D-9B602BA3A2C9}" type="pres">
      <dgm:prSet presAssocID="{5BDDAE2A-F54B-44D2-87E0-AADB6344409C}" presName="sibTrans" presStyleLbl="sibTrans2D1" presStyleIdx="1" presStyleCnt="2"/>
      <dgm:spPr/>
      <dgm:t>
        <a:bodyPr/>
        <a:lstStyle/>
        <a:p>
          <a:endParaRPr lang="en-GB"/>
        </a:p>
      </dgm:t>
    </dgm:pt>
    <dgm:pt modelId="{CAF92433-22AD-4041-BA23-3BA1BF9702AB}" type="pres">
      <dgm:prSet presAssocID="{5BDDAE2A-F54B-44D2-87E0-AADB6344409C}" presName="connTx" presStyleLbl="sibTrans2D1" presStyleIdx="1" presStyleCnt="2"/>
      <dgm:spPr/>
      <dgm:t>
        <a:bodyPr/>
        <a:lstStyle/>
        <a:p>
          <a:endParaRPr lang="en-GB"/>
        </a:p>
      </dgm:t>
    </dgm:pt>
    <dgm:pt modelId="{A3C3EA41-64B4-4577-BD50-03C8F440BC9D}" type="pres">
      <dgm:prSet presAssocID="{CE445F59-DE29-4829-AAF7-F0018D0D85B1}" presName="composite" presStyleCnt="0"/>
      <dgm:spPr/>
    </dgm:pt>
    <dgm:pt modelId="{304ADF5C-D8FE-49B6-A35C-9537BE0C79E4}" type="pres">
      <dgm:prSet presAssocID="{CE445F59-DE29-4829-AAF7-F0018D0D85B1}" presName="parTx" presStyleLbl="node1" presStyleIdx="1" presStyleCnt="3">
        <dgm:presLayoutVars>
          <dgm:chMax val="0"/>
          <dgm:chPref val="0"/>
          <dgm:bulletEnabled val="1"/>
        </dgm:presLayoutVars>
      </dgm:prSet>
      <dgm:spPr/>
      <dgm:t>
        <a:bodyPr/>
        <a:lstStyle/>
        <a:p>
          <a:endParaRPr lang="en-GB"/>
        </a:p>
      </dgm:t>
    </dgm:pt>
    <dgm:pt modelId="{C4B18FE6-FAF9-4154-9D3C-422BCE4321FC}" type="pres">
      <dgm:prSet presAssocID="{CE445F59-DE29-4829-AAF7-F0018D0D85B1}" presName="parSh" presStyleLbl="node1" presStyleIdx="2" presStyleCnt="3"/>
      <dgm:spPr/>
      <dgm:t>
        <a:bodyPr/>
        <a:lstStyle/>
        <a:p>
          <a:endParaRPr lang="en-GB"/>
        </a:p>
      </dgm:t>
    </dgm:pt>
    <dgm:pt modelId="{9F83FDEA-3F70-4E99-A3F0-73A2EFF2E4F8}" type="pres">
      <dgm:prSet presAssocID="{CE445F59-DE29-4829-AAF7-F0018D0D85B1}" presName="desTx" presStyleLbl="fgAcc1" presStyleIdx="2" presStyleCnt="3" custLinFactNeighborY="11514">
        <dgm:presLayoutVars>
          <dgm:bulletEnabled val="1"/>
        </dgm:presLayoutVars>
      </dgm:prSet>
      <dgm:spPr/>
      <dgm:t>
        <a:bodyPr/>
        <a:lstStyle/>
        <a:p>
          <a:endParaRPr lang="en-GB"/>
        </a:p>
      </dgm:t>
    </dgm:pt>
  </dgm:ptLst>
  <dgm:cxnLst>
    <dgm:cxn modelId="{CE4FAB1E-D2BB-4C17-A6D2-7E7741CEE26B}" type="presOf" srcId="{E7FE4456-8BB6-484A-A6F8-C05F8F2A7932}" destId="{02A04A87-1AF3-459B-9AC8-8F241022E8A2}" srcOrd="1" destOrd="0" presId="urn:microsoft.com/office/officeart/2005/8/layout/process3"/>
    <dgm:cxn modelId="{F0C77064-9668-4696-B0F7-A820860A1797}" srcId="{CE445F59-DE29-4829-AAF7-F0018D0D85B1}" destId="{62670D5A-F0A9-49B5-98C6-93301E129FAF}" srcOrd="1" destOrd="0" parTransId="{73C5AF5B-0BC4-4DD2-B723-81675AA370D0}" sibTransId="{A4600395-6468-450E-863F-6B20D30EEE09}"/>
    <dgm:cxn modelId="{03181776-2938-4872-9FFC-6D47DF25E201}" type="presOf" srcId="{3EE05ED0-DB36-444B-ADD2-A0D9708385ED}" destId="{FDC5FC07-D4AF-4D33-9E77-8EC5D4B12D68}" srcOrd="0" destOrd="0" presId="urn:microsoft.com/office/officeart/2005/8/layout/process3"/>
    <dgm:cxn modelId="{65E9F397-8DC1-4897-B974-CE0BEE0EE2C0}" type="presOf" srcId="{2796405D-9844-4F49-BD28-CC66C856BC94}" destId="{8DC7C617-73DF-4B56-8FEC-F628175D972B}" srcOrd="0" destOrd="0" presId="urn:microsoft.com/office/officeart/2005/8/layout/process3"/>
    <dgm:cxn modelId="{D6490CD4-860E-49F2-9CC8-6F10B4F152C0}" srcId="{32B68F27-855F-4A3C-8297-92C59864FC33}" destId="{E7FE4456-8BB6-484A-A6F8-C05F8F2A7932}" srcOrd="1" destOrd="0" parTransId="{568A42EB-3594-4BEC-8AC5-3A385AABD878}" sibTransId="{5BDDAE2A-F54B-44D2-87E0-AADB6344409C}"/>
    <dgm:cxn modelId="{116E37BA-9000-4B57-8A49-C024930E688E}" type="presOf" srcId="{CE445F59-DE29-4829-AAF7-F0018D0D85B1}" destId="{304ADF5C-D8FE-49B6-A35C-9537BE0C79E4}" srcOrd="0" destOrd="0" presId="urn:microsoft.com/office/officeart/2005/8/layout/process3"/>
    <dgm:cxn modelId="{DDD7F9F6-51A4-45BC-8AB2-F9F5CF5D67DE}" type="presOf" srcId="{49ADEB6C-9542-4D40-85F4-EA15CABB7349}" destId="{B73ADFEB-D40E-4F8D-B6AA-9317B68AA1D7}" srcOrd="0" destOrd="0" presId="urn:microsoft.com/office/officeart/2005/8/layout/process3"/>
    <dgm:cxn modelId="{F9F5259E-1A7A-4DDE-B350-6ADA7E59A531}" type="presOf" srcId="{32B68F27-855F-4A3C-8297-92C59864FC33}" destId="{8862C68A-38FF-4FE1-B30E-327C177F9F37}" srcOrd="0" destOrd="0" presId="urn:microsoft.com/office/officeart/2005/8/layout/process3"/>
    <dgm:cxn modelId="{2A44CCA0-9FCD-4CC7-970C-EA6F79418D40}" type="presOf" srcId="{5BDDAE2A-F54B-44D2-87E0-AADB6344409C}" destId="{4DC87C9D-0DAC-464A-BC1D-9B602BA3A2C9}" srcOrd="0" destOrd="0" presId="urn:microsoft.com/office/officeart/2005/8/layout/process3"/>
    <dgm:cxn modelId="{0A9A0425-AA6A-45EF-A9E6-66C724875414}" srcId="{E7FE4456-8BB6-484A-A6F8-C05F8F2A7932}" destId="{16F98C3D-47F0-4637-B9B6-11D7F36EE2B8}" srcOrd="1" destOrd="0" parTransId="{D863E76D-8B7D-4BB5-B895-B753656CD431}" sibTransId="{5EDD9B30-B015-4DA7-A949-D73C146F85CC}"/>
    <dgm:cxn modelId="{55E3A928-1969-4A17-8C6F-F1806F1A6F55}" type="presOf" srcId="{D808C273-6D4E-48A5-A9C4-7E68DD384EC3}" destId="{9F83FDEA-3F70-4E99-A3F0-73A2EFF2E4F8}" srcOrd="0" destOrd="0" presId="urn:microsoft.com/office/officeart/2005/8/layout/process3"/>
    <dgm:cxn modelId="{71A8BD1B-2A20-41AF-8DEE-27ACB8716B45}" srcId="{49ADEB6C-9542-4D40-85F4-EA15CABB7349}" destId="{3EE05ED0-DB36-444B-ADD2-A0D9708385ED}" srcOrd="0" destOrd="0" parTransId="{00DA843D-1745-412E-94F0-2830F244B425}" sibTransId="{B3CCE705-2251-4A6C-B7FE-CC9E45287EA9}"/>
    <dgm:cxn modelId="{D5073261-13E4-409F-B4F7-AC2F04F83035}" srcId="{32B68F27-855F-4A3C-8297-92C59864FC33}" destId="{CE445F59-DE29-4829-AAF7-F0018D0D85B1}" srcOrd="2" destOrd="0" parTransId="{5E8856CC-0AA3-433D-B523-00F0D5CD08D5}" sibTransId="{E1E2A96D-CE95-4464-ADE6-9DC88EDE6B98}"/>
    <dgm:cxn modelId="{CF5951ED-9543-4115-B98E-6CCFE0A912E5}" type="presOf" srcId="{1AC8D553-F25C-4DA8-9CCC-915B6BD5E630}" destId="{01C1F868-FABB-48BC-8264-BA61BC61F674}" srcOrd="0" destOrd="0" presId="urn:microsoft.com/office/officeart/2005/8/layout/process3"/>
    <dgm:cxn modelId="{B7F52C90-3E37-499C-9CA1-ADD6D371C6D0}" srcId="{E7FE4456-8BB6-484A-A6F8-C05F8F2A7932}" destId="{1AC8D553-F25C-4DA8-9CCC-915B6BD5E630}" srcOrd="0" destOrd="0" parTransId="{3EF0BD41-32A3-4432-B593-479419FD61CE}" sibTransId="{F2A07B3C-7F14-466F-A56E-5FB466466B0D}"/>
    <dgm:cxn modelId="{32807EFD-2E6D-4B7D-9539-424D75C20F0E}" type="presOf" srcId="{62670D5A-F0A9-49B5-98C6-93301E129FAF}" destId="{9F83FDEA-3F70-4E99-A3F0-73A2EFF2E4F8}" srcOrd="0" destOrd="1" presId="urn:microsoft.com/office/officeart/2005/8/layout/process3"/>
    <dgm:cxn modelId="{70D255C2-B276-413D-8C40-919FFD7F4E8B}" type="presOf" srcId="{16F98C3D-47F0-4637-B9B6-11D7F36EE2B8}" destId="{01C1F868-FABB-48BC-8264-BA61BC61F674}" srcOrd="0" destOrd="1" presId="urn:microsoft.com/office/officeart/2005/8/layout/process3"/>
    <dgm:cxn modelId="{5E83213F-A36A-4D74-BC1D-B888F0C647C4}" type="presOf" srcId="{5BDDAE2A-F54B-44D2-87E0-AADB6344409C}" destId="{CAF92433-22AD-4041-BA23-3BA1BF9702AB}" srcOrd="1" destOrd="0" presId="urn:microsoft.com/office/officeart/2005/8/layout/process3"/>
    <dgm:cxn modelId="{569D8D80-349E-4F34-AD73-E66F8738017F}" type="presOf" srcId="{E7FE4456-8BB6-484A-A6F8-C05F8F2A7932}" destId="{FEFA6380-83F4-4AF0-B955-0BE2959A95B5}" srcOrd="0" destOrd="0" presId="urn:microsoft.com/office/officeart/2005/8/layout/process3"/>
    <dgm:cxn modelId="{2FE0E574-54FD-42E8-AA4A-2CB8228A57F8}" type="presOf" srcId="{CE445F59-DE29-4829-AAF7-F0018D0D85B1}" destId="{C4B18FE6-FAF9-4154-9D3C-422BCE4321FC}" srcOrd="1" destOrd="0" presId="urn:microsoft.com/office/officeart/2005/8/layout/process3"/>
    <dgm:cxn modelId="{35E4729E-7884-4DB5-AEB5-4F834508C739}" srcId="{32B68F27-855F-4A3C-8297-92C59864FC33}" destId="{49ADEB6C-9542-4D40-85F4-EA15CABB7349}" srcOrd="0" destOrd="0" parTransId="{C3DCE34C-CA08-42BE-93C7-7C924C1CFFA4}" sibTransId="{2796405D-9844-4F49-BD28-CC66C856BC94}"/>
    <dgm:cxn modelId="{FFC42A6A-38EE-457F-B55A-53B2D1DF7ED2}" srcId="{CE445F59-DE29-4829-AAF7-F0018D0D85B1}" destId="{D808C273-6D4E-48A5-A9C4-7E68DD384EC3}" srcOrd="0" destOrd="0" parTransId="{5696FD27-A741-4759-BF00-D706DA4698DC}" sibTransId="{81E351FB-7218-4208-9D10-261AD73DB31A}"/>
    <dgm:cxn modelId="{2E6F469E-A001-40D5-9381-2AE26822D659}" type="presOf" srcId="{2796405D-9844-4F49-BD28-CC66C856BC94}" destId="{472A83ED-806E-4319-A59D-FA787BD96AAB}" srcOrd="1" destOrd="0" presId="urn:microsoft.com/office/officeart/2005/8/layout/process3"/>
    <dgm:cxn modelId="{D70B9E40-612C-4E69-A002-0185A8F10BC7}" type="presOf" srcId="{49ADEB6C-9542-4D40-85F4-EA15CABB7349}" destId="{4428F575-6D40-439A-8E03-AD83119D271A}" srcOrd="1" destOrd="0" presId="urn:microsoft.com/office/officeart/2005/8/layout/process3"/>
    <dgm:cxn modelId="{340663EA-607D-4E80-8EFB-F2630D482493}" type="presParOf" srcId="{8862C68A-38FF-4FE1-B30E-327C177F9F37}" destId="{6B97CDD5-FB21-4397-992B-D551271FDCE8}" srcOrd="0" destOrd="0" presId="urn:microsoft.com/office/officeart/2005/8/layout/process3"/>
    <dgm:cxn modelId="{28E6B046-4C3B-4088-AFDE-9FCB45432B46}" type="presParOf" srcId="{6B97CDD5-FB21-4397-992B-D551271FDCE8}" destId="{B73ADFEB-D40E-4F8D-B6AA-9317B68AA1D7}" srcOrd="0" destOrd="0" presId="urn:microsoft.com/office/officeart/2005/8/layout/process3"/>
    <dgm:cxn modelId="{E31C9E7B-0107-492F-9C93-3F1834BD4E01}" type="presParOf" srcId="{6B97CDD5-FB21-4397-992B-D551271FDCE8}" destId="{4428F575-6D40-439A-8E03-AD83119D271A}" srcOrd="1" destOrd="0" presId="urn:microsoft.com/office/officeart/2005/8/layout/process3"/>
    <dgm:cxn modelId="{8E1D062C-5AF7-482D-9E43-4C58AAB669CB}" type="presParOf" srcId="{6B97CDD5-FB21-4397-992B-D551271FDCE8}" destId="{FDC5FC07-D4AF-4D33-9E77-8EC5D4B12D68}" srcOrd="2" destOrd="0" presId="urn:microsoft.com/office/officeart/2005/8/layout/process3"/>
    <dgm:cxn modelId="{A93A6D8F-CC65-4D2B-9A98-DE7CC48602C8}" type="presParOf" srcId="{8862C68A-38FF-4FE1-B30E-327C177F9F37}" destId="{8DC7C617-73DF-4B56-8FEC-F628175D972B}" srcOrd="1" destOrd="0" presId="urn:microsoft.com/office/officeart/2005/8/layout/process3"/>
    <dgm:cxn modelId="{1CDC6461-F3D0-471F-8489-C287C57D1CFC}" type="presParOf" srcId="{8DC7C617-73DF-4B56-8FEC-F628175D972B}" destId="{472A83ED-806E-4319-A59D-FA787BD96AAB}" srcOrd="0" destOrd="0" presId="urn:microsoft.com/office/officeart/2005/8/layout/process3"/>
    <dgm:cxn modelId="{A75F1C5A-6095-48D3-BF39-0B4D65D62F77}" type="presParOf" srcId="{8862C68A-38FF-4FE1-B30E-327C177F9F37}" destId="{516C084B-D5EA-459B-A77E-FF963B4020CA}" srcOrd="2" destOrd="0" presId="urn:microsoft.com/office/officeart/2005/8/layout/process3"/>
    <dgm:cxn modelId="{95B9D777-87A7-4D43-91AA-2B190FC6C8A4}" type="presParOf" srcId="{516C084B-D5EA-459B-A77E-FF963B4020CA}" destId="{FEFA6380-83F4-4AF0-B955-0BE2959A95B5}" srcOrd="0" destOrd="0" presId="urn:microsoft.com/office/officeart/2005/8/layout/process3"/>
    <dgm:cxn modelId="{E0D0CC0F-81A5-4C22-AA17-49E99F656F65}" type="presParOf" srcId="{516C084B-D5EA-459B-A77E-FF963B4020CA}" destId="{02A04A87-1AF3-459B-9AC8-8F241022E8A2}" srcOrd="1" destOrd="0" presId="urn:microsoft.com/office/officeart/2005/8/layout/process3"/>
    <dgm:cxn modelId="{2B3D0C36-DDB0-4CD6-933D-3CD14572D3A1}" type="presParOf" srcId="{516C084B-D5EA-459B-A77E-FF963B4020CA}" destId="{01C1F868-FABB-48BC-8264-BA61BC61F674}" srcOrd="2" destOrd="0" presId="urn:microsoft.com/office/officeart/2005/8/layout/process3"/>
    <dgm:cxn modelId="{61834ADB-70BF-4064-81FC-881E6E5F9E04}" type="presParOf" srcId="{8862C68A-38FF-4FE1-B30E-327C177F9F37}" destId="{4DC87C9D-0DAC-464A-BC1D-9B602BA3A2C9}" srcOrd="3" destOrd="0" presId="urn:microsoft.com/office/officeart/2005/8/layout/process3"/>
    <dgm:cxn modelId="{FD3417A6-527B-454C-A5C5-F118814FB2DF}" type="presParOf" srcId="{4DC87C9D-0DAC-464A-BC1D-9B602BA3A2C9}" destId="{CAF92433-22AD-4041-BA23-3BA1BF9702AB}" srcOrd="0" destOrd="0" presId="urn:microsoft.com/office/officeart/2005/8/layout/process3"/>
    <dgm:cxn modelId="{C1433F2B-32A4-4DE6-9C07-319A9442F6E6}" type="presParOf" srcId="{8862C68A-38FF-4FE1-B30E-327C177F9F37}" destId="{A3C3EA41-64B4-4577-BD50-03C8F440BC9D}" srcOrd="4" destOrd="0" presId="urn:microsoft.com/office/officeart/2005/8/layout/process3"/>
    <dgm:cxn modelId="{F6CFFAB3-2AB6-4705-BFEB-03FC65E3EC35}" type="presParOf" srcId="{A3C3EA41-64B4-4577-BD50-03C8F440BC9D}" destId="{304ADF5C-D8FE-49B6-A35C-9537BE0C79E4}" srcOrd="0" destOrd="0" presId="urn:microsoft.com/office/officeart/2005/8/layout/process3"/>
    <dgm:cxn modelId="{8209C3C5-E871-4ADF-A400-B877D733676B}" type="presParOf" srcId="{A3C3EA41-64B4-4577-BD50-03C8F440BC9D}" destId="{C4B18FE6-FAF9-4154-9D3C-422BCE4321FC}" srcOrd="1" destOrd="0" presId="urn:microsoft.com/office/officeart/2005/8/layout/process3"/>
    <dgm:cxn modelId="{BFA4AC3C-AC94-475C-9DEC-47BA5F74C2FE}" type="presParOf" srcId="{A3C3EA41-64B4-4577-BD50-03C8F440BC9D}" destId="{9F83FDEA-3F70-4E99-A3F0-73A2EFF2E4F8}"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08461D4-2201-4D14-951C-32C949C8930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id-ID"/>
        </a:p>
      </dgm:t>
    </dgm:pt>
    <dgm:pt modelId="{CB3D9875-9705-43ED-9816-E55D5649A14C}">
      <dgm:prSet phldrT="[Text]"/>
      <dgm:spPr/>
      <dgm:t>
        <a:bodyPr/>
        <a:lstStyle/>
        <a:p>
          <a:r>
            <a:rPr lang="id-ID" dirty="0" smtClean="0"/>
            <a:t>Wawancara</a:t>
          </a:r>
          <a:endParaRPr lang="id-ID" dirty="0"/>
        </a:p>
      </dgm:t>
    </dgm:pt>
    <dgm:pt modelId="{472A3D35-6E8F-4455-96CD-4DAC4186815E}" type="parTrans" cxnId="{B4DF7DE0-18CD-4BC2-A06A-E30596F99ACB}">
      <dgm:prSet/>
      <dgm:spPr/>
      <dgm:t>
        <a:bodyPr/>
        <a:lstStyle/>
        <a:p>
          <a:endParaRPr lang="id-ID"/>
        </a:p>
      </dgm:t>
    </dgm:pt>
    <dgm:pt modelId="{9CC4B14C-3CE5-43FE-92B5-264C4FA40D76}" type="sibTrans" cxnId="{B4DF7DE0-18CD-4BC2-A06A-E30596F99ACB}">
      <dgm:prSet/>
      <dgm:spPr/>
      <dgm:t>
        <a:bodyPr/>
        <a:lstStyle/>
        <a:p>
          <a:endParaRPr lang="id-ID"/>
        </a:p>
      </dgm:t>
    </dgm:pt>
    <dgm:pt modelId="{241E9825-5812-4C3E-9F2D-74A43A8A31E1}">
      <dgm:prSet phldrT="[Text]"/>
      <dgm:spPr/>
      <dgm:t>
        <a:bodyPr/>
        <a:lstStyle/>
        <a:p>
          <a:r>
            <a:rPr lang="id-ID" dirty="0" err="1" smtClean="0"/>
            <a:t>Terstruktur</a:t>
          </a:r>
          <a:endParaRPr lang="id-ID" dirty="0"/>
        </a:p>
      </dgm:t>
    </dgm:pt>
    <dgm:pt modelId="{7CB3538C-F558-4ACA-911D-557CB85C599E}" type="parTrans" cxnId="{F6089BDF-A264-408B-8734-07D55CC4D36C}">
      <dgm:prSet/>
      <dgm:spPr/>
      <dgm:t>
        <a:bodyPr/>
        <a:lstStyle/>
        <a:p>
          <a:endParaRPr lang="id-ID"/>
        </a:p>
      </dgm:t>
    </dgm:pt>
    <dgm:pt modelId="{030566AC-03DE-41C5-964E-0AF401259206}" type="sibTrans" cxnId="{F6089BDF-A264-408B-8734-07D55CC4D36C}">
      <dgm:prSet/>
      <dgm:spPr/>
      <dgm:t>
        <a:bodyPr/>
        <a:lstStyle/>
        <a:p>
          <a:endParaRPr lang="id-ID"/>
        </a:p>
      </dgm:t>
    </dgm:pt>
    <dgm:pt modelId="{3851D50F-0E23-431F-A379-D2D6AC4932E3}">
      <dgm:prSet phldrT="[Text]"/>
      <dgm:spPr/>
      <dgm:t>
        <a:bodyPr/>
        <a:lstStyle/>
        <a:p>
          <a:r>
            <a:rPr lang="id-ID" dirty="0" smtClean="0"/>
            <a:t>Semi </a:t>
          </a:r>
          <a:r>
            <a:rPr lang="id-ID" dirty="0" err="1" smtClean="0"/>
            <a:t>Terstruktur</a:t>
          </a:r>
          <a:endParaRPr lang="id-ID" dirty="0"/>
        </a:p>
      </dgm:t>
    </dgm:pt>
    <dgm:pt modelId="{9390754E-3485-4B02-9C7C-E3AD21E88D56}" type="parTrans" cxnId="{1121E93F-824F-4F0C-8964-D676D413017A}">
      <dgm:prSet/>
      <dgm:spPr/>
      <dgm:t>
        <a:bodyPr/>
        <a:lstStyle/>
        <a:p>
          <a:endParaRPr lang="id-ID"/>
        </a:p>
      </dgm:t>
    </dgm:pt>
    <dgm:pt modelId="{C7A88129-712E-4A98-A8AE-0DC40AEC16E5}" type="sibTrans" cxnId="{1121E93F-824F-4F0C-8964-D676D413017A}">
      <dgm:prSet/>
      <dgm:spPr/>
      <dgm:t>
        <a:bodyPr/>
        <a:lstStyle/>
        <a:p>
          <a:endParaRPr lang="id-ID"/>
        </a:p>
      </dgm:t>
    </dgm:pt>
    <dgm:pt modelId="{73BB278E-E9B6-4CCB-8CCB-39FE6D34C2D3}">
      <dgm:prSet phldrT="[Text]"/>
      <dgm:spPr/>
      <dgm:t>
        <a:bodyPr/>
        <a:lstStyle/>
        <a:p>
          <a:r>
            <a:rPr lang="id-ID" dirty="0" smtClean="0"/>
            <a:t>Tidak </a:t>
          </a:r>
          <a:r>
            <a:rPr lang="id-ID" dirty="0" err="1" smtClean="0"/>
            <a:t>Terstruktur</a:t>
          </a:r>
          <a:endParaRPr lang="id-ID" dirty="0"/>
        </a:p>
      </dgm:t>
    </dgm:pt>
    <dgm:pt modelId="{B4E623E0-80F5-4550-9F7C-7135CA376942}" type="parTrans" cxnId="{02F36912-6951-43BC-AA30-E0AFFD0892D2}">
      <dgm:prSet/>
      <dgm:spPr/>
      <dgm:t>
        <a:bodyPr/>
        <a:lstStyle/>
        <a:p>
          <a:endParaRPr lang="id-ID"/>
        </a:p>
      </dgm:t>
    </dgm:pt>
    <dgm:pt modelId="{037C5374-6CCD-4819-9C98-8ACD04D6A5F0}" type="sibTrans" cxnId="{02F36912-6951-43BC-AA30-E0AFFD0892D2}">
      <dgm:prSet/>
      <dgm:spPr/>
      <dgm:t>
        <a:bodyPr/>
        <a:lstStyle/>
        <a:p>
          <a:endParaRPr lang="id-ID"/>
        </a:p>
      </dgm:t>
    </dgm:pt>
    <dgm:pt modelId="{99A87020-97EC-477A-942A-647641EFAC65}" type="pres">
      <dgm:prSet presAssocID="{108461D4-2201-4D14-951C-32C949C8930B}" presName="hierChild1" presStyleCnt="0">
        <dgm:presLayoutVars>
          <dgm:orgChart val="1"/>
          <dgm:chPref val="1"/>
          <dgm:dir/>
          <dgm:animOne val="branch"/>
          <dgm:animLvl val="lvl"/>
          <dgm:resizeHandles/>
        </dgm:presLayoutVars>
      </dgm:prSet>
      <dgm:spPr/>
      <dgm:t>
        <a:bodyPr/>
        <a:lstStyle/>
        <a:p>
          <a:endParaRPr lang="en-US"/>
        </a:p>
      </dgm:t>
    </dgm:pt>
    <dgm:pt modelId="{066811C1-4D11-4E17-9F61-2F2619A50CCD}" type="pres">
      <dgm:prSet presAssocID="{CB3D9875-9705-43ED-9816-E55D5649A14C}" presName="hierRoot1" presStyleCnt="0">
        <dgm:presLayoutVars>
          <dgm:hierBranch val="init"/>
        </dgm:presLayoutVars>
      </dgm:prSet>
      <dgm:spPr/>
    </dgm:pt>
    <dgm:pt modelId="{6E2B9CE1-EF12-4DCD-BE50-CD7AD72BEA52}" type="pres">
      <dgm:prSet presAssocID="{CB3D9875-9705-43ED-9816-E55D5649A14C}" presName="rootComposite1" presStyleCnt="0"/>
      <dgm:spPr/>
    </dgm:pt>
    <dgm:pt modelId="{B9FC7263-A3AB-4DC5-9ED5-2686FFCBD06F}" type="pres">
      <dgm:prSet presAssocID="{CB3D9875-9705-43ED-9816-E55D5649A14C}" presName="rootText1" presStyleLbl="node0" presStyleIdx="0" presStyleCnt="1">
        <dgm:presLayoutVars>
          <dgm:chPref val="3"/>
        </dgm:presLayoutVars>
      </dgm:prSet>
      <dgm:spPr/>
      <dgm:t>
        <a:bodyPr/>
        <a:lstStyle/>
        <a:p>
          <a:endParaRPr lang="en-US"/>
        </a:p>
      </dgm:t>
    </dgm:pt>
    <dgm:pt modelId="{D898EB10-14BC-4E24-BFD7-631E4D5988E1}" type="pres">
      <dgm:prSet presAssocID="{CB3D9875-9705-43ED-9816-E55D5649A14C}" presName="rootConnector1" presStyleLbl="node1" presStyleIdx="0" presStyleCnt="0"/>
      <dgm:spPr/>
      <dgm:t>
        <a:bodyPr/>
        <a:lstStyle/>
        <a:p>
          <a:endParaRPr lang="en-US"/>
        </a:p>
      </dgm:t>
    </dgm:pt>
    <dgm:pt modelId="{19D618B0-5F6A-47F4-A03B-6C5C19289F1F}" type="pres">
      <dgm:prSet presAssocID="{CB3D9875-9705-43ED-9816-E55D5649A14C}" presName="hierChild2" presStyleCnt="0"/>
      <dgm:spPr/>
    </dgm:pt>
    <dgm:pt modelId="{821AEF17-3E33-4DDC-8FBF-2BB7D2817C27}" type="pres">
      <dgm:prSet presAssocID="{7CB3538C-F558-4ACA-911D-557CB85C599E}" presName="Name37" presStyleLbl="parChTrans1D2" presStyleIdx="0" presStyleCnt="3"/>
      <dgm:spPr/>
      <dgm:t>
        <a:bodyPr/>
        <a:lstStyle/>
        <a:p>
          <a:endParaRPr lang="en-US"/>
        </a:p>
      </dgm:t>
    </dgm:pt>
    <dgm:pt modelId="{AB943065-9710-4B02-B0B6-99D296306CBD}" type="pres">
      <dgm:prSet presAssocID="{241E9825-5812-4C3E-9F2D-74A43A8A31E1}" presName="hierRoot2" presStyleCnt="0">
        <dgm:presLayoutVars>
          <dgm:hierBranch val="init"/>
        </dgm:presLayoutVars>
      </dgm:prSet>
      <dgm:spPr/>
    </dgm:pt>
    <dgm:pt modelId="{ABD94449-030E-4824-9677-8D24636BEA4F}" type="pres">
      <dgm:prSet presAssocID="{241E9825-5812-4C3E-9F2D-74A43A8A31E1}" presName="rootComposite" presStyleCnt="0"/>
      <dgm:spPr/>
    </dgm:pt>
    <dgm:pt modelId="{6AD3435B-EE44-4246-9DE3-0F0769AA2190}" type="pres">
      <dgm:prSet presAssocID="{241E9825-5812-4C3E-9F2D-74A43A8A31E1}" presName="rootText" presStyleLbl="node2" presStyleIdx="0" presStyleCnt="3">
        <dgm:presLayoutVars>
          <dgm:chPref val="3"/>
        </dgm:presLayoutVars>
      </dgm:prSet>
      <dgm:spPr/>
      <dgm:t>
        <a:bodyPr/>
        <a:lstStyle/>
        <a:p>
          <a:endParaRPr lang="en-US"/>
        </a:p>
      </dgm:t>
    </dgm:pt>
    <dgm:pt modelId="{4B4BD91C-5C9C-48A8-BB26-A61A106F3BE1}" type="pres">
      <dgm:prSet presAssocID="{241E9825-5812-4C3E-9F2D-74A43A8A31E1}" presName="rootConnector" presStyleLbl="node2" presStyleIdx="0" presStyleCnt="3"/>
      <dgm:spPr/>
      <dgm:t>
        <a:bodyPr/>
        <a:lstStyle/>
        <a:p>
          <a:endParaRPr lang="en-US"/>
        </a:p>
      </dgm:t>
    </dgm:pt>
    <dgm:pt modelId="{A2569E69-0B30-433D-8881-AEFB3F218B6A}" type="pres">
      <dgm:prSet presAssocID="{241E9825-5812-4C3E-9F2D-74A43A8A31E1}" presName="hierChild4" presStyleCnt="0"/>
      <dgm:spPr/>
    </dgm:pt>
    <dgm:pt modelId="{54B7C3B1-C132-4C53-AA35-5B0613EA663B}" type="pres">
      <dgm:prSet presAssocID="{241E9825-5812-4C3E-9F2D-74A43A8A31E1}" presName="hierChild5" presStyleCnt="0"/>
      <dgm:spPr/>
    </dgm:pt>
    <dgm:pt modelId="{8F0F9D07-280C-48D6-9F1B-E6E3C6D1FC3E}" type="pres">
      <dgm:prSet presAssocID="{9390754E-3485-4B02-9C7C-E3AD21E88D56}" presName="Name37" presStyleLbl="parChTrans1D2" presStyleIdx="1" presStyleCnt="3"/>
      <dgm:spPr/>
      <dgm:t>
        <a:bodyPr/>
        <a:lstStyle/>
        <a:p>
          <a:endParaRPr lang="en-US"/>
        </a:p>
      </dgm:t>
    </dgm:pt>
    <dgm:pt modelId="{137F26EA-0640-4A88-8382-9ADECB6F2B8D}" type="pres">
      <dgm:prSet presAssocID="{3851D50F-0E23-431F-A379-D2D6AC4932E3}" presName="hierRoot2" presStyleCnt="0">
        <dgm:presLayoutVars>
          <dgm:hierBranch val="init"/>
        </dgm:presLayoutVars>
      </dgm:prSet>
      <dgm:spPr/>
    </dgm:pt>
    <dgm:pt modelId="{F37EE12D-DC02-4BAE-ABA7-B5A5B3DF32BB}" type="pres">
      <dgm:prSet presAssocID="{3851D50F-0E23-431F-A379-D2D6AC4932E3}" presName="rootComposite" presStyleCnt="0"/>
      <dgm:spPr/>
    </dgm:pt>
    <dgm:pt modelId="{BD0A7F50-EBAE-4CFB-835C-C8F47657C63C}" type="pres">
      <dgm:prSet presAssocID="{3851D50F-0E23-431F-A379-D2D6AC4932E3}" presName="rootText" presStyleLbl="node2" presStyleIdx="1" presStyleCnt="3">
        <dgm:presLayoutVars>
          <dgm:chPref val="3"/>
        </dgm:presLayoutVars>
      </dgm:prSet>
      <dgm:spPr/>
      <dgm:t>
        <a:bodyPr/>
        <a:lstStyle/>
        <a:p>
          <a:endParaRPr lang="en-US"/>
        </a:p>
      </dgm:t>
    </dgm:pt>
    <dgm:pt modelId="{4F4F08C2-4811-4E95-9B45-E67F0FC22480}" type="pres">
      <dgm:prSet presAssocID="{3851D50F-0E23-431F-A379-D2D6AC4932E3}" presName="rootConnector" presStyleLbl="node2" presStyleIdx="1" presStyleCnt="3"/>
      <dgm:spPr/>
      <dgm:t>
        <a:bodyPr/>
        <a:lstStyle/>
        <a:p>
          <a:endParaRPr lang="en-US"/>
        </a:p>
      </dgm:t>
    </dgm:pt>
    <dgm:pt modelId="{C078E219-2807-4858-9999-99D36D45B895}" type="pres">
      <dgm:prSet presAssocID="{3851D50F-0E23-431F-A379-D2D6AC4932E3}" presName="hierChild4" presStyleCnt="0"/>
      <dgm:spPr/>
    </dgm:pt>
    <dgm:pt modelId="{C628032E-13A4-4973-9A04-939E1B62B6A2}" type="pres">
      <dgm:prSet presAssocID="{3851D50F-0E23-431F-A379-D2D6AC4932E3}" presName="hierChild5" presStyleCnt="0"/>
      <dgm:spPr/>
    </dgm:pt>
    <dgm:pt modelId="{9F1B8D34-7266-4185-8F24-C2D429A9A1EA}" type="pres">
      <dgm:prSet presAssocID="{B4E623E0-80F5-4550-9F7C-7135CA376942}" presName="Name37" presStyleLbl="parChTrans1D2" presStyleIdx="2" presStyleCnt="3"/>
      <dgm:spPr/>
      <dgm:t>
        <a:bodyPr/>
        <a:lstStyle/>
        <a:p>
          <a:endParaRPr lang="en-US"/>
        </a:p>
      </dgm:t>
    </dgm:pt>
    <dgm:pt modelId="{9BE57C98-65DD-42BD-A996-763D138ECE90}" type="pres">
      <dgm:prSet presAssocID="{73BB278E-E9B6-4CCB-8CCB-39FE6D34C2D3}" presName="hierRoot2" presStyleCnt="0">
        <dgm:presLayoutVars>
          <dgm:hierBranch val="init"/>
        </dgm:presLayoutVars>
      </dgm:prSet>
      <dgm:spPr/>
    </dgm:pt>
    <dgm:pt modelId="{357E887C-523E-48D2-A377-CBAA5B659183}" type="pres">
      <dgm:prSet presAssocID="{73BB278E-E9B6-4CCB-8CCB-39FE6D34C2D3}" presName="rootComposite" presStyleCnt="0"/>
      <dgm:spPr/>
    </dgm:pt>
    <dgm:pt modelId="{D8CDCE92-E723-4D86-9D76-FFB7EAAFECE7}" type="pres">
      <dgm:prSet presAssocID="{73BB278E-E9B6-4CCB-8CCB-39FE6D34C2D3}" presName="rootText" presStyleLbl="node2" presStyleIdx="2" presStyleCnt="3">
        <dgm:presLayoutVars>
          <dgm:chPref val="3"/>
        </dgm:presLayoutVars>
      </dgm:prSet>
      <dgm:spPr/>
      <dgm:t>
        <a:bodyPr/>
        <a:lstStyle/>
        <a:p>
          <a:endParaRPr lang="en-US"/>
        </a:p>
      </dgm:t>
    </dgm:pt>
    <dgm:pt modelId="{A633FF4E-6B34-47BF-AF34-0E249F3D957B}" type="pres">
      <dgm:prSet presAssocID="{73BB278E-E9B6-4CCB-8CCB-39FE6D34C2D3}" presName="rootConnector" presStyleLbl="node2" presStyleIdx="2" presStyleCnt="3"/>
      <dgm:spPr/>
      <dgm:t>
        <a:bodyPr/>
        <a:lstStyle/>
        <a:p>
          <a:endParaRPr lang="en-US"/>
        </a:p>
      </dgm:t>
    </dgm:pt>
    <dgm:pt modelId="{5AAF118B-1AB0-4F09-9544-8B9740B996F3}" type="pres">
      <dgm:prSet presAssocID="{73BB278E-E9B6-4CCB-8CCB-39FE6D34C2D3}" presName="hierChild4" presStyleCnt="0"/>
      <dgm:spPr/>
    </dgm:pt>
    <dgm:pt modelId="{C7D327C9-28F2-469A-8FC1-8AB4150CA06A}" type="pres">
      <dgm:prSet presAssocID="{73BB278E-E9B6-4CCB-8CCB-39FE6D34C2D3}" presName="hierChild5" presStyleCnt="0"/>
      <dgm:spPr/>
    </dgm:pt>
    <dgm:pt modelId="{64CEC464-909E-45B9-90B6-0702F416193B}" type="pres">
      <dgm:prSet presAssocID="{CB3D9875-9705-43ED-9816-E55D5649A14C}" presName="hierChild3" presStyleCnt="0"/>
      <dgm:spPr/>
    </dgm:pt>
  </dgm:ptLst>
  <dgm:cxnLst>
    <dgm:cxn modelId="{C8FAF76D-45D0-485A-825E-91F9E39BB67B}" type="presOf" srcId="{73BB278E-E9B6-4CCB-8CCB-39FE6D34C2D3}" destId="{A633FF4E-6B34-47BF-AF34-0E249F3D957B}" srcOrd="1" destOrd="0" presId="urn:microsoft.com/office/officeart/2005/8/layout/orgChart1"/>
    <dgm:cxn modelId="{028B6522-0F98-4AEE-B4FD-8BDA33362C3E}" type="presOf" srcId="{9390754E-3485-4B02-9C7C-E3AD21E88D56}" destId="{8F0F9D07-280C-48D6-9F1B-E6E3C6D1FC3E}" srcOrd="0" destOrd="0" presId="urn:microsoft.com/office/officeart/2005/8/layout/orgChart1"/>
    <dgm:cxn modelId="{5DCC07EC-D5D4-4CC9-A0A7-FAFA68493701}" type="presOf" srcId="{CB3D9875-9705-43ED-9816-E55D5649A14C}" destId="{D898EB10-14BC-4E24-BFD7-631E4D5988E1}" srcOrd="1" destOrd="0" presId="urn:microsoft.com/office/officeart/2005/8/layout/orgChart1"/>
    <dgm:cxn modelId="{60815E61-138C-4ED5-A602-FCF3CFD8D1C0}" type="presOf" srcId="{B4E623E0-80F5-4550-9F7C-7135CA376942}" destId="{9F1B8D34-7266-4185-8F24-C2D429A9A1EA}" srcOrd="0" destOrd="0" presId="urn:microsoft.com/office/officeart/2005/8/layout/orgChart1"/>
    <dgm:cxn modelId="{0D32B53D-7114-4159-8905-30330EF299C1}" type="presOf" srcId="{7CB3538C-F558-4ACA-911D-557CB85C599E}" destId="{821AEF17-3E33-4DDC-8FBF-2BB7D2817C27}" srcOrd="0" destOrd="0" presId="urn:microsoft.com/office/officeart/2005/8/layout/orgChart1"/>
    <dgm:cxn modelId="{1121E93F-824F-4F0C-8964-D676D413017A}" srcId="{CB3D9875-9705-43ED-9816-E55D5649A14C}" destId="{3851D50F-0E23-431F-A379-D2D6AC4932E3}" srcOrd="1" destOrd="0" parTransId="{9390754E-3485-4B02-9C7C-E3AD21E88D56}" sibTransId="{C7A88129-712E-4A98-A8AE-0DC40AEC16E5}"/>
    <dgm:cxn modelId="{F6089BDF-A264-408B-8734-07D55CC4D36C}" srcId="{CB3D9875-9705-43ED-9816-E55D5649A14C}" destId="{241E9825-5812-4C3E-9F2D-74A43A8A31E1}" srcOrd="0" destOrd="0" parTransId="{7CB3538C-F558-4ACA-911D-557CB85C599E}" sibTransId="{030566AC-03DE-41C5-964E-0AF401259206}"/>
    <dgm:cxn modelId="{CE1D0961-5874-4CD7-A4AD-A87C4A83A8EB}" type="presOf" srcId="{241E9825-5812-4C3E-9F2D-74A43A8A31E1}" destId="{6AD3435B-EE44-4246-9DE3-0F0769AA2190}" srcOrd="0" destOrd="0" presId="urn:microsoft.com/office/officeart/2005/8/layout/orgChart1"/>
    <dgm:cxn modelId="{8661A084-6F4D-4522-B7D6-59AA979F90F4}" type="presOf" srcId="{CB3D9875-9705-43ED-9816-E55D5649A14C}" destId="{B9FC7263-A3AB-4DC5-9ED5-2686FFCBD06F}" srcOrd="0" destOrd="0" presId="urn:microsoft.com/office/officeart/2005/8/layout/orgChart1"/>
    <dgm:cxn modelId="{B4DF7DE0-18CD-4BC2-A06A-E30596F99ACB}" srcId="{108461D4-2201-4D14-951C-32C949C8930B}" destId="{CB3D9875-9705-43ED-9816-E55D5649A14C}" srcOrd="0" destOrd="0" parTransId="{472A3D35-6E8F-4455-96CD-4DAC4186815E}" sibTransId="{9CC4B14C-3CE5-43FE-92B5-264C4FA40D76}"/>
    <dgm:cxn modelId="{765A4635-B3D3-4D2B-9E2A-E1650F44B13F}" type="presOf" srcId="{73BB278E-E9B6-4CCB-8CCB-39FE6D34C2D3}" destId="{D8CDCE92-E723-4D86-9D76-FFB7EAAFECE7}" srcOrd="0" destOrd="0" presId="urn:microsoft.com/office/officeart/2005/8/layout/orgChart1"/>
    <dgm:cxn modelId="{5621BED4-8D5C-467D-8B39-F80B18AAEE94}" type="presOf" srcId="{3851D50F-0E23-431F-A379-D2D6AC4932E3}" destId="{4F4F08C2-4811-4E95-9B45-E67F0FC22480}" srcOrd="1" destOrd="0" presId="urn:microsoft.com/office/officeart/2005/8/layout/orgChart1"/>
    <dgm:cxn modelId="{02F36912-6951-43BC-AA30-E0AFFD0892D2}" srcId="{CB3D9875-9705-43ED-9816-E55D5649A14C}" destId="{73BB278E-E9B6-4CCB-8CCB-39FE6D34C2D3}" srcOrd="2" destOrd="0" parTransId="{B4E623E0-80F5-4550-9F7C-7135CA376942}" sibTransId="{037C5374-6CCD-4819-9C98-8ACD04D6A5F0}"/>
    <dgm:cxn modelId="{1EE11433-C2B9-4231-BD1C-5B4F11B79806}" type="presOf" srcId="{241E9825-5812-4C3E-9F2D-74A43A8A31E1}" destId="{4B4BD91C-5C9C-48A8-BB26-A61A106F3BE1}" srcOrd="1" destOrd="0" presId="urn:microsoft.com/office/officeart/2005/8/layout/orgChart1"/>
    <dgm:cxn modelId="{E8765738-D75B-469A-997A-CC225E9814BF}" type="presOf" srcId="{3851D50F-0E23-431F-A379-D2D6AC4932E3}" destId="{BD0A7F50-EBAE-4CFB-835C-C8F47657C63C}" srcOrd="0" destOrd="0" presId="urn:microsoft.com/office/officeart/2005/8/layout/orgChart1"/>
    <dgm:cxn modelId="{347E9D95-FB72-4FE3-91A0-8881455C3E5F}" type="presOf" srcId="{108461D4-2201-4D14-951C-32C949C8930B}" destId="{99A87020-97EC-477A-942A-647641EFAC65}" srcOrd="0" destOrd="0" presId="urn:microsoft.com/office/officeart/2005/8/layout/orgChart1"/>
    <dgm:cxn modelId="{B3567B15-F186-45D3-AA55-4977AFBB74E0}" type="presParOf" srcId="{99A87020-97EC-477A-942A-647641EFAC65}" destId="{066811C1-4D11-4E17-9F61-2F2619A50CCD}" srcOrd="0" destOrd="0" presId="urn:microsoft.com/office/officeart/2005/8/layout/orgChart1"/>
    <dgm:cxn modelId="{B2441B4D-4327-42CD-804B-5BCE7EBB893B}" type="presParOf" srcId="{066811C1-4D11-4E17-9F61-2F2619A50CCD}" destId="{6E2B9CE1-EF12-4DCD-BE50-CD7AD72BEA52}" srcOrd="0" destOrd="0" presId="urn:microsoft.com/office/officeart/2005/8/layout/orgChart1"/>
    <dgm:cxn modelId="{5C14E83F-31AB-42C5-90DD-A9EF44E78A03}" type="presParOf" srcId="{6E2B9CE1-EF12-4DCD-BE50-CD7AD72BEA52}" destId="{B9FC7263-A3AB-4DC5-9ED5-2686FFCBD06F}" srcOrd="0" destOrd="0" presId="urn:microsoft.com/office/officeart/2005/8/layout/orgChart1"/>
    <dgm:cxn modelId="{E173300B-6EA2-474F-A393-18F64BCC4E13}" type="presParOf" srcId="{6E2B9CE1-EF12-4DCD-BE50-CD7AD72BEA52}" destId="{D898EB10-14BC-4E24-BFD7-631E4D5988E1}" srcOrd="1" destOrd="0" presId="urn:microsoft.com/office/officeart/2005/8/layout/orgChart1"/>
    <dgm:cxn modelId="{15CDD98E-5890-4E60-843E-EDF1F2B544A8}" type="presParOf" srcId="{066811C1-4D11-4E17-9F61-2F2619A50CCD}" destId="{19D618B0-5F6A-47F4-A03B-6C5C19289F1F}" srcOrd="1" destOrd="0" presId="urn:microsoft.com/office/officeart/2005/8/layout/orgChart1"/>
    <dgm:cxn modelId="{05BF58D3-CB4C-4935-A704-ED77B235636F}" type="presParOf" srcId="{19D618B0-5F6A-47F4-A03B-6C5C19289F1F}" destId="{821AEF17-3E33-4DDC-8FBF-2BB7D2817C27}" srcOrd="0" destOrd="0" presId="urn:microsoft.com/office/officeart/2005/8/layout/orgChart1"/>
    <dgm:cxn modelId="{DA783DB3-1730-4165-BF85-740652B3EB05}" type="presParOf" srcId="{19D618B0-5F6A-47F4-A03B-6C5C19289F1F}" destId="{AB943065-9710-4B02-B0B6-99D296306CBD}" srcOrd="1" destOrd="0" presId="urn:microsoft.com/office/officeart/2005/8/layout/orgChart1"/>
    <dgm:cxn modelId="{1A02CEE4-9BAA-42C5-97E2-D64678056179}" type="presParOf" srcId="{AB943065-9710-4B02-B0B6-99D296306CBD}" destId="{ABD94449-030E-4824-9677-8D24636BEA4F}" srcOrd="0" destOrd="0" presId="urn:microsoft.com/office/officeart/2005/8/layout/orgChart1"/>
    <dgm:cxn modelId="{FF8B0554-E005-456E-9451-C27F1EE5A2CC}" type="presParOf" srcId="{ABD94449-030E-4824-9677-8D24636BEA4F}" destId="{6AD3435B-EE44-4246-9DE3-0F0769AA2190}" srcOrd="0" destOrd="0" presId="urn:microsoft.com/office/officeart/2005/8/layout/orgChart1"/>
    <dgm:cxn modelId="{03C477BC-2520-4615-A04A-AEB273BB44DA}" type="presParOf" srcId="{ABD94449-030E-4824-9677-8D24636BEA4F}" destId="{4B4BD91C-5C9C-48A8-BB26-A61A106F3BE1}" srcOrd="1" destOrd="0" presId="urn:microsoft.com/office/officeart/2005/8/layout/orgChart1"/>
    <dgm:cxn modelId="{CE9EE556-8107-4B01-91E4-5323C8A329D0}" type="presParOf" srcId="{AB943065-9710-4B02-B0B6-99D296306CBD}" destId="{A2569E69-0B30-433D-8881-AEFB3F218B6A}" srcOrd="1" destOrd="0" presId="urn:microsoft.com/office/officeart/2005/8/layout/orgChart1"/>
    <dgm:cxn modelId="{6F68B85A-70EC-4119-B272-9B3323259BD7}" type="presParOf" srcId="{AB943065-9710-4B02-B0B6-99D296306CBD}" destId="{54B7C3B1-C132-4C53-AA35-5B0613EA663B}" srcOrd="2" destOrd="0" presId="urn:microsoft.com/office/officeart/2005/8/layout/orgChart1"/>
    <dgm:cxn modelId="{CFF48CCE-DBC2-4650-9F03-C3AD51724079}" type="presParOf" srcId="{19D618B0-5F6A-47F4-A03B-6C5C19289F1F}" destId="{8F0F9D07-280C-48D6-9F1B-E6E3C6D1FC3E}" srcOrd="2" destOrd="0" presId="urn:microsoft.com/office/officeart/2005/8/layout/orgChart1"/>
    <dgm:cxn modelId="{4BBB4464-E707-427B-A1FF-C0370DE719B1}" type="presParOf" srcId="{19D618B0-5F6A-47F4-A03B-6C5C19289F1F}" destId="{137F26EA-0640-4A88-8382-9ADECB6F2B8D}" srcOrd="3" destOrd="0" presId="urn:microsoft.com/office/officeart/2005/8/layout/orgChart1"/>
    <dgm:cxn modelId="{6247F32E-D782-482D-A53F-53AEC5AFD356}" type="presParOf" srcId="{137F26EA-0640-4A88-8382-9ADECB6F2B8D}" destId="{F37EE12D-DC02-4BAE-ABA7-B5A5B3DF32BB}" srcOrd="0" destOrd="0" presId="urn:microsoft.com/office/officeart/2005/8/layout/orgChart1"/>
    <dgm:cxn modelId="{B0B4DD92-39EC-44B3-88CE-57E9C34B9064}" type="presParOf" srcId="{F37EE12D-DC02-4BAE-ABA7-B5A5B3DF32BB}" destId="{BD0A7F50-EBAE-4CFB-835C-C8F47657C63C}" srcOrd="0" destOrd="0" presId="urn:microsoft.com/office/officeart/2005/8/layout/orgChart1"/>
    <dgm:cxn modelId="{6C3583F6-5795-43E1-9C8C-3D0939FAC264}" type="presParOf" srcId="{F37EE12D-DC02-4BAE-ABA7-B5A5B3DF32BB}" destId="{4F4F08C2-4811-4E95-9B45-E67F0FC22480}" srcOrd="1" destOrd="0" presId="urn:microsoft.com/office/officeart/2005/8/layout/orgChart1"/>
    <dgm:cxn modelId="{9493295A-C055-4F77-B898-66C0526EF330}" type="presParOf" srcId="{137F26EA-0640-4A88-8382-9ADECB6F2B8D}" destId="{C078E219-2807-4858-9999-99D36D45B895}" srcOrd="1" destOrd="0" presId="urn:microsoft.com/office/officeart/2005/8/layout/orgChart1"/>
    <dgm:cxn modelId="{74D79FE8-7EBE-4671-9D8A-53E92299D96C}" type="presParOf" srcId="{137F26EA-0640-4A88-8382-9ADECB6F2B8D}" destId="{C628032E-13A4-4973-9A04-939E1B62B6A2}" srcOrd="2" destOrd="0" presId="urn:microsoft.com/office/officeart/2005/8/layout/orgChart1"/>
    <dgm:cxn modelId="{D8E17450-6B05-4388-9467-6C224A0AD34F}" type="presParOf" srcId="{19D618B0-5F6A-47F4-A03B-6C5C19289F1F}" destId="{9F1B8D34-7266-4185-8F24-C2D429A9A1EA}" srcOrd="4" destOrd="0" presId="urn:microsoft.com/office/officeart/2005/8/layout/orgChart1"/>
    <dgm:cxn modelId="{BF27209A-B6B7-457D-AB12-396BDA42CB8B}" type="presParOf" srcId="{19D618B0-5F6A-47F4-A03B-6C5C19289F1F}" destId="{9BE57C98-65DD-42BD-A996-763D138ECE90}" srcOrd="5" destOrd="0" presId="urn:microsoft.com/office/officeart/2005/8/layout/orgChart1"/>
    <dgm:cxn modelId="{62850561-7AD4-49A1-9504-97C7C92A9E2F}" type="presParOf" srcId="{9BE57C98-65DD-42BD-A996-763D138ECE90}" destId="{357E887C-523E-48D2-A377-CBAA5B659183}" srcOrd="0" destOrd="0" presId="urn:microsoft.com/office/officeart/2005/8/layout/orgChart1"/>
    <dgm:cxn modelId="{D549F5BA-D700-4679-A55E-43402BDDFE49}" type="presParOf" srcId="{357E887C-523E-48D2-A377-CBAA5B659183}" destId="{D8CDCE92-E723-4D86-9D76-FFB7EAAFECE7}" srcOrd="0" destOrd="0" presId="urn:microsoft.com/office/officeart/2005/8/layout/orgChart1"/>
    <dgm:cxn modelId="{F858382E-89E3-4759-8A15-1AB74BFE92B9}" type="presParOf" srcId="{357E887C-523E-48D2-A377-CBAA5B659183}" destId="{A633FF4E-6B34-47BF-AF34-0E249F3D957B}" srcOrd="1" destOrd="0" presId="urn:microsoft.com/office/officeart/2005/8/layout/orgChart1"/>
    <dgm:cxn modelId="{8CD31C53-7E37-46ED-A811-DC8362777BC6}" type="presParOf" srcId="{9BE57C98-65DD-42BD-A996-763D138ECE90}" destId="{5AAF118B-1AB0-4F09-9544-8B9740B996F3}" srcOrd="1" destOrd="0" presId="urn:microsoft.com/office/officeart/2005/8/layout/orgChart1"/>
    <dgm:cxn modelId="{1231A46D-8E51-4174-9398-D35A95B667AA}" type="presParOf" srcId="{9BE57C98-65DD-42BD-A996-763D138ECE90}" destId="{C7D327C9-28F2-469A-8FC1-8AB4150CA06A}" srcOrd="2" destOrd="0" presId="urn:microsoft.com/office/officeart/2005/8/layout/orgChart1"/>
    <dgm:cxn modelId="{D389CF7A-6233-4190-9995-B76F54A12BBD}" type="presParOf" srcId="{066811C1-4D11-4E17-9F61-2F2619A50CCD}" destId="{64CEC464-909E-45B9-90B6-0702F416193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08461D4-2201-4D14-951C-32C949C8930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id-ID"/>
        </a:p>
      </dgm:t>
    </dgm:pt>
    <dgm:pt modelId="{CB3D9875-9705-43ED-9816-E55D5649A14C}">
      <dgm:prSet phldrT="[Text]"/>
      <dgm:spPr/>
      <dgm:t>
        <a:bodyPr/>
        <a:lstStyle/>
        <a:p>
          <a:r>
            <a:rPr lang="id-ID" dirty="0" smtClean="0"/>
            <a:t>Wawancara</a:t>
          </a:r>
          <a:endParaRPr lang="id-ID" dirty="0"/>
        </a:p>
      </dgm:t>
    </dgm:pt>
    <dgm:pt modelId="{472A3D35-6E8F-4455-96CD-4DAC4186815E}" type="parTrans" cxnId="{B4DF7DE0-18CD-4BC2-A06A-E30596F99ACB}">
      <dgm:prSet/>
      <dgm:spPr/>
      <dgm:t>
        <a:bodyPr/>
        <a:lstStyle/>
        <a:p>
          <a:endParaRPr lang="id-ID"/>
        </a:p>
      </dgm:t>
    </dgm:pt>
    <dgm:pt modelId="{9CC4B14C-3CE5-43FE-92B5-264C4FA40D76}" type="sibTrans" cxnId="{B4DF7DE0-18CD-4BC2-A06A-E30596F99ACB}">
      <dgm:prSet/>
      <dgm:spPr/>
      <dgm:t>
        <a:bodyPr/>
        <a:lstStyle/>
        <a:p>
          <a:endParaRPr lang="id-ID"/>
        </a:p>
      </dgm:t>
    </dgm:pt>
    <dgm:pt modelId="{241E9825-5812-4C3E-9F2D-74A43A8A31E1}">
      <dgm:prSet phldrT="[Text]"/>
      <dgm:spPr/>
      <dgm:t>
        <a:bodyPr/>
        <a:lstStyle/>
        <a:p>
          <a:r>
            <a:rPr lang="id-ID" dirty="0" smtClean="0"/>
            <a:t>Oleh Tim</a:t>
          </a:r>
          <a:endParaRPr lang="id-ID" dirty="0"/>
        </a:p>
      </dgm:t>
    </dgm:pt>
    <dgm:pt modelId="{7CB3538C-F558-4ACA-911D-557CB85C599E}" type="parTrans" cxnId="{F6089BDF-A264-408B-8734-07D55CC4D36C}">
      <dgm:prSet/>
      <dgm:spPr/>
      <dgm:t>
        <a:bodyPr/>
        <a:lstStyle/>
        <a:p>
          <a:endParaRPr lang="id-ID"/>
        </a:p>
      </dgm:t>
    </dgm:pt>
    <dgm:pt modelId="{030566AC-03DE-41C5-964E-0AF401259206}" type="sibTrans" cxnId="{F6089BDF-A264-408B-8734-07D55CC4D36C}">
      <dgm:prSet/>
      <dgm:spPr/>
      <dgm:t>
        <a:bodyPr/>
        <a:lstStyle/>
        <a:p>
          <a:endParaRPr lang="id-ID"/>
        </a:p>
      </dgm:t>
    </dgm:pt>
    <dgm:pt modelId="{3851D50F-0E23-431F-A379-D2D6AC4932E3}">
      <dgm:prSet phldrT="[Text]"/>
      <dgm:spPr/>
      <dgm:t>
        <a:bodyPr/>
        <a:lstStyle/>
        <a:p>
          <a:r>
            <a:rPr lang="id-ID" dirty="0" smtClean="0"/>
            <a:t>Tertutup </a:t>
          </a:r>
          <a:r>
            <a:rPr lang="en-GB" dirty="0" smtClean="0"/>
            <a:t>&amp;</a:t>
          </a:r>
          <a:r>
            <a:rPr lang="id-ID" dirty="0" smtClean="0"/>
            <a:t> Terbuka</a:t>
          </a:r>
          <a:endParaRPr lang="id-ID" dirty="0"/>
        </a:p>
      </dgm:t>
    </dgm:pt>
    <dgm:pt modelId="{9390754E-3485-4B02-9C7C-E3AD21E88D56}" type="parTrans" cxnId="{1121E93F-824F-4F0C-8964-D676D413017A}">
      <dgm:prSet/>
      <dgm:spPr/>
      <dgm:t>
        <a:bodyPr/>
        <a:lstStyle/>
        <a:p>
          <a:endParaRPr lang="id-ID"/>
        </a:p>
      </dgm:t>
    </dgm:pt>
    <dgm:pt modelId="{C7A88129-712E-4A98-A8AE-0DC40AEC16E5}" type="sibTrans" cxnId="{1121E93F-824F-4F0C-8964-D676D413017A}">
      <dgm:prSet/>
      <dgm:spPr/>
      <dgm:t>
        <a:bodyPr/>
        <a:lstStyle/>
        <a:p>
          <a:endParaRPr lang="id-ID"/>
        </a:p>
      </dgm:t>
    </dgm:pt>
    <dgm:pt modelId="{73BB278E-E9B6-4CCB-8CCB-39FE6D34C2D3}">
      <dgm:prSet phldrT="[Text]"/>
      <dgm:spPr/>
      <dgm:t>
        <a:bodyPr/>
        <a:lstStyle/>
        <a:p>
          <a:r>
            <a:rPr lang="id-ID" dirty="0" smtClean="0"/>
            <a:t>Riwayat secara Lisan</a:t>
          </a:r>
          <a:endParaRPr lang="id-ID" dirty="0"/>
        </a:p>
      </dgm:t>
    </dgm:pt>
    <dgm:pt modelId="{B4E623E0-80F5-4550-9F7C-7135CA376942}" type="parTrans" cxnId="{02F36912-6951-43BC-AA30-E0AFFD0892D2}">
      <dgm:prSet/>
      <dgm:spPr/>
      <dgm:t>
        <a:bodyPr/>
        <a:lstStyle/>
        <a:p>
          <a:endParaRPr lang="id-ID"/>
        </a:p>
      </dgm:t>
    </dgm:pt>
    <dgm:pt modelId="{037C5374-6CCD-4819-9C98-8ACD04D6A5F0}" type="sibTrans" cxnId="{02F36912-6951-43BC-AA30-E0AFFD0892D2}">
      <dgm:prSet/>
      <dgm:spPr/>
      <dgm:t>
        <a:bodyPr/>
        <a:lstStyle/>
        <a:p>
          <a:endParaRPr lang="id-ID"/>
        </a:p>
      </dgm:t>
    </dgm:pt>
    <dgm:pt modelId="{99A87020-97EC-477A-942A-647641EFAC65}" type="pres">
      <dgm:prSet presAssocID="{108461D4-2201-4D14-951C-32C949C8930B}" presName="hierChild1" presStyleCnt="0">
        <dgm:presLayoutVars>
          <dgm:orgChart val="1"/>
          <dgm:chPref val="1"/>
          <dgm:dir/>
          <dgm:animOne val="branch"/>
          <dgm:animLvl val="lvl"/>
          <dgm:resizeHandles/>
        </dgm:presLayoutVars>
      </dgm:prSet>
      <dgm:spPr/>
      <dgm:t>
        <a:bodyPr/>
        <a:lstStyle/>
        <a:p>
          <a:endParaRPr lang="en-US"/>
        </a:p>
      </dgm:t>
    </dgm:pt>
    <dgm:pt modelId="{066811C1-4D11-4E17-9F61-2F2619A50CCD}" type="pres">
      <dgm:prSet presAssocID="{CB3D9875-9705-43ED-9816-E55D5649A14C}" presName="hierRoot1" presStyleCnt="0">
        <dgm:presLayoutVars>
          <dgm:hierBranch val="init"/>
        </dgm:presLayoutVars>
      </dgm:prSet>
      <dgm:spPr/>
    </dgm:pt>
    <dgm:pt modelId="{6E2B9CE1-EF12-4DCD-BE50-CD7AD72BEA52}" type="pres">
      <dgm:prSet presAssocID="{CB3D9875-9705-43ED-9816-E55D5649A14C}" presName="rootComposite1" presStyleCnt="0"/>
      <dgm:spPr/>
    </dgm:pt>
    <dgm:pt modelId="{B9FC7263-A3AB-4DC5-9ED5-2686FFCBD06F}" type="pres">
      <dgm:prSet presAssocID="{CB3D9875-9705-43ED-9816-E55D5649A14C}" presName="rootText1" presStyleLbl="node0" presStyleIdx="0" presStyleCnt="1">
        <dgm:presLayoutVars>
          <dgm:chPref val="3"/>
        </dgm:presLayoutVars>
      </dgm:prSet>
      <dgm:spPr/>
      <dgm:t>
        <a:bodyPr/>
        <a:lstStyle/>
        <a:p>
          <a:endParaRPr lang="en-US"/>
        </a:p>
      </dgm:t>
    </dgm:pt>
    <dgm:pt modelId="{D898EB10-14BC-4E24-BFD7-631E4D5988E1}" type="pres">
      <dgm:prSet presAssocID="{CB3D9875-9705-43ED-9816-E55D5649A14C}" presName="rootConnector1" presStyleLbl="node1" presStyleIdx="0" presStyleCnt="0"/>
      <dgm:spPr/>
      <dgm:t>
        <a:bodyPr/>
        <a:lstStyle/>
        <a:p>
          <a:endParaRPr lang="en-US"/>
        </a:p>
      </dgm:t>
    </dgm:pt>
    <dgm:pt modelId="{19D618B0-5F6A-47F4-A03B-6C5C19289F1F}" type="pres">
      <dgm:prSet presAssocID="{CB3D9875-9705-43ED-9816-E55D5649A14C}" presName="hierChild2" presStyleCnt="0"/>
      <dgm:spPr/>
    </dgm:pt>
    <dgm:pt modelId="{821AEF17-3E33-4DDC-8FBF-2BB7D2817C27}" type="pres">
      <dgm:prSet presAssocID="{7CB3538C-F558-4ACA-911D-557CB85C599E}" presName="Name37" presStyleLbl="parChTrans1D2" presStyleIdx="0" presStyleCnt="3"/>
      <dgm:spPr/>
      <dgm:t>
        <a:bodyPr/>
        <a:lstStyle/>
        <a:p>
          <a:endParaRPr lang="en-US"/>
        </a:p>
      </dgm:t>
    </dgm:pt>
    <dgm:pt modelId="{AB943065-9710-4B02-B0B6-99D296306CBD}" type="pres">
      <dgm:prSet presAssocID="{241E9825-5812-4C3E-9F2D-74A43A8A31E1}" presName="hierRoot2" presStyleCnt="0">
        <dgm:presLayoutVars>
          <dgm:hierBranch val="init"/>
        </dgm:presLayoutVars>
      </dgm:prSet>
      <dgm:spPr/>
    </dgm:pt>
    <dgm:pt modelId="{ABD94449-030E-4824-9677-8D24636BEA4F}" type="pres">
      <dgm:prSet presAssocID="{241E9825-5812-4C3E-9F2D-74A43A8A31E1}" presName="rootComposite" presStyleCnt="0"/>
      <dgm:spPr/>
    </dgm:pt>
    <dgm:pt modelId="{6AD3435B-EE44-4246-9DE3-0F0769AA2190}" type="pres">
      <dgm:prSet presAssocID="{241E9825-5812-4C3E-9F2D-74A43A8A31E1}" presName="rootText" presStyleLbl="node2" presStyleIdx="0" presStyleCnt="3">
        <dgm:presLayoutVars>
          <dgm:chPref val="3"/>
        </dgm:presLayoutVars>
      </dgm:prSet>
      <dgm:spPr/>
      <dgm:t>
        <a:bodyPr/>
        <a:lstStyle/>
        <a:p>
          <a:endParaRPr lang="en-US"/>
        </a:p>
      </dgm:t>
    </dgm:pt>
    <dgm:pt modelId="{4B4BD91C-5C9C-48A8-BB26-A61A106F3BE1}" type="pres">
      <dgm:prSet presAssocID="{241E9825-5812-4C3E-9F2D-74A43A8A31E1}" presName="rootConnector" presStyleLbl="node2" presStyleIdx="0" presStyleCnt="3"/>
      <dgm:spPr/>
      <dgm:t>
        <a:bodyPr/>
        <a:lstStyle/>
        <a:p>
          <a:endParaRPr lang="en-US"/>
        </a:p>
      </dgm:t>
    </dgm:pt>
    <dgm:pt modelId="{A2569E69-0B30-433D-8881-AEFB3F218B6A}" type="pres">
      <dgm:prSet presAssocID="{241E9825-5812-4C3E-9F2D-74A43A8A31E1}" presName="hierChild4" presStyleCnt="0"/>
      <dgm:spPr/>
    </dgm:pt>
    <dgm:pt modelId="{54B7C3B1-C132-4C53-AA35-5B0613EA663B}" type="pres">
      <dgm:prSet presAssocID="{241E9825-5812-4C3E-9F2D-74A43A8A31E1}" presName="hierChild5" presStyleCnt="0"/>
      <dgm:spPr/>
    </dgm:pt>
    <dgm:pt modelId="{8F0F9D07-280C-48D6-9F1B-E6E3C6D1FC3E}" type="pres">
      <dgm:prSet presAssocID="{9390754E-3485-4B02-9C7C-E3AD21E88D56}" presName="Name37" presStyleLbl="parChTrans1D2" presStyleIdx="1" presStyleCnt="3"/>
      <dgm:spPr/>
      <dgm:t>
        <a:bodyPr/>
        <a:lstStyle/>
        <a:p>
          <a:endParaRPr lang="en-US"/>
        </a:p>
      </dgm:t>
    </dgm:pt>
    <dgm:pt modelId="{137F26EA-0640-4A88-8382-9ADECB6F2B8D}" type="pres">
      <dgm:prSet presAssocID="{3851D50F-0E23-431F-A379-D2D6AC4932E3}" presName="hierRoot2" presStyleCnt="0">
        <dgm:presLayoutVars>
          <dgm:hierBranch val="init"/>
        </dgm:presLayoutVars>
      </dgm:prSet>
      <dgm:spPr/>
    </dgm:pt>
    <dgm:pt modelId="{F37EE12D-DC02-4BAE-ABA7-B5A5B3DF32BB}" type="pres">
      <dgm:prSet presAssocID="{3851D50F-0E23-431F-A379-D2D6AC4932E3}" presName="rootComposite" presStyleCnt="0"/>
      <dgm:spPr/>
    </dgm:pt>
    <dgm:pt modelId="{BD0A7F50-EBAE-4CFB-835C-C8F47657C63C}" type="pres">
      <dgm:prSet presAssocID="{3851D50F-0E23-431F-A379-D2D6AC4932E3}" presName="rootText" presStyleLbl="node2" presStyleIdx="1" presStyleCnt="3">
        <dgm:presLayoutVars>
          <dgm:chPref val="3"/>
        </dgm:presLayoutVars>
      </dgm:prSet>
      <dgm:spPr/>
      <dgm:t>
        <a:bodyPr/>
        <a:lstStyle/>
        <a:p>
          <a:endParaRPr lang="en-US"/>
        </a:p>
      </dgm:t>
    </dgm:pt>
    <dgm:pt modelId="{4F4F08C2-4811-4E95-9B45-E67F0FC22480}" type="pres">
      <dgm:prSet presAssocID="{3851D50F-0E23-431F-A379-D2D6AC4932E3}" presName="rootConnector" presStyleLbl="node2" presStyleIdx="1" presStyleCnt="3"/>
      <dgm:spPr/>
      <dgm:t>
        <a:bodyPr/>
        <a:lstStyle/>
        <a:p>
          <a:endParaRPr lang="en-US"/>
        </a:p>
      </dgm:t>
    </dgm:pt>
    <dgm:pt modelId="{C078E219-2807-4858-9999-99D36D45B895}" type="pres">
      <dgm:prSet presAssocID="{3851D50F-0E23-431F-A379-D2D6AC4932E3}" presName="hierChild4" presStyleCnt="0"/>
      <dgm:spPr/>
    </dgm:pt>
    <dgm:pt modelId="{C628032E-13A4-4973-9A04-939E1B62B6A2}" type="pres">
      <dgm:prSet presAssocID="{3851D50F-0E23-431F-A379-D2D6AC4932E3}" presName="hierChild5" presStyleCnt="0"/>
      <dgm:spPr/>
    </dgm:pt>
    <dgm:pt modelId="{9F1B8D34-7266-4185-8F24-C2D429A9A1EA}" type="pres">
      <dgm:prSet presAssocID="{B4E623E0-80F5-4550-9F7C-7135CA376942}" presName="Name37" presStyleLbl="parChTrans1D2" presStyleIdx="2" presStyleCnt="3"/>
      <dgm:spPr/>
      <dgm:t>
        <a:bodyPr/>
        <a:lstStyle/>
        <a:p>
          <a:endParaRPr lang="en-US"/>
        </a:p>
      </dgm:t>
    </dgm:pt>
    <dgm:pt modelId="{9BE57C98-65DD-42BD-A996-763D138ECE90}" type="pres">
      <dgm:prSet presAssocID="{73BB278E-E9B6-4CCB-8CCB-39FE6D34C2D3}" presName="hierRoot2" presStyleCnt="0">
        <dgm:presLayoutVars>
          <dgm:hierBranch val="init"/>
        </dgm:presLayoutVars>
      </dgm:prSet>
      <dgm:spPr/>
    </dgm:pt>
    <dgm:pt modelId="{357E887C-523E-48D2-A377-CBAA5B659183}" type="pres">
      <dgm:prSet presAssocID="{73BB278E-E9B6-4CCB-8CCB-39FE6D34C2D3}" presName="rootComposite" presStyleCnt="0"/>
      <dgm:spPr/>
    </dgm:pt>
    <dgm:pt modelId="{D8CDCE92-E723-4D86-9D76-FFB7EAAFECE7}" type="pres">
      <dgm:prSet presAssocID="{73BB278E-E9B6-4CCB-8CCB-39FE6D34C2D3}" presName="rootText" presStyleLbl="node2" presStyleIdx="2" presStyleCnt="3">
        <dgm:presLayoutVars>
          <dgm:chPref val="3"/>
        </dgm:presLayoutVars>
      </dgm:prSet>
      <dgm:spPr/>
      <dgm:t>
        <a:bodyPr/>
        <a:lstStyle/>
        <a:p>
          <a:endParaRPr lang="en-US"/>
        </a:p>
      </dgm:t>
    </dgm:pt>
    <dgm:pt modelId="{A633FF4E-6B34-47BF-AF34-0E249F3D957B}" type="pres">
      <dgm:prSet presAssocID="{73BB278E-E9B6-4CCB-8CCB-39FE6D34C2D3}" presName="rootConnector" presStyleLbl="node2" presStyleIdx="2" presStyleCnt="3"/>
      <dgm:spPr/>
      <dgm:t>
        <a:bodyPr/>
        <a:lstStyle/>
        <a:p>
          <a:endParaRPr lang="en-US"/>
        </a:p>
      </dgm:t>
    </dgm:pt>
    <dgm:pt modelId="{5AAF118B-1AB0-4F09-9544-8B9740B996F3}" type="pres">
      <dgm:prSet presAssocID="{73BB278E-E9B6-4CCB-8CCB-39FE6D34C2D3}" presName="hierChild4" presStyleCnt="0"/>
      <dgm:spPr/>
    </dgm:pt>
    <dgm:pt modelId="{C7D327C9-28F2-469A-8FC1-8AB4150CA06A}" type="pres">
      <dgm:prSet presAssocID="{73BB278E-E9B6-4CCB-8CCB-39FE6D34C2D3}" presName="hierChild5" presStyleCnt="0"/>
      <dgm:spPr/>
    </dgm:pt>
    <dgm:pt modelId="{64CEC464-909E-45B9-90B6-0702F416193B}" type="pres">
      <dgm:prSet presAssocID="{CB3D9875-9705-43ED-9816-E55D5649A14C}" presName="hierChild3" presStyleCnt="0"/>
      <dgm:spPr/>
    </dgm:pt>
  </dgm:ptLst>
  <dgm:cxnLst>
    <dgm:cxn modelId="{C61E8494-81D0-4519-98C0-A30DB0FCB727}" type="presOf" srcId="{241E9825-5812-4C3E-9F2D-74A43A8A31E1}" destId="{6AD3435B-EE44-4246-9DE3-0F0769AA2190}" srcOrd="0" destOrd="0" presId="urn:microsoft.com/office/officeart/2005/8/layout/orgChart1"/>
    <dgm:cxn modelId="{BB77F3DD-8373-44CE-AB4A-7017500B335C}" type="presOf" srcId="{9390754E-3485-4B02-9C7C-E3AD21E88D56}" destId="{8F0F9D07-280C-48D6-9F1B-E6E3C6D1FC3E}" srcOrd="0" destOrd="0" presId="urn:microsoft.com/office/officeart/2005/8/layout/orgChart1"/>
    <dgm:cxn modelId="{DBDB2FAF-5BB8-4DE4-B136-A4AFC9F0C7A3}" type="presOf" srcId="{B4E623E0-80F5-4550-9F7C-7135CA376942}" destId="{9F1B8D34-7266-4185-8F24-C2D429A9A1EA}" srcOrd="0" destOrd="0" presId="urn:microsoft.com/office/officeart/2005/8/layout/orgChart1"/>
    <dgm:cxn modelId="{00F79F20-DEC5-4B6C-B8F0-A55837777305}" type="presOf" srcId="{73BB278E-E9B6-4CCB-8CCB-39FE6D34C2D3}" destId="{D8CDCE92-E723-4D86-9D76-FFB7EAAFECE7}" srcOrd="0" destOrd="0" presId="urn:microsoft.com/office/officeart/2005/8/layout/orgChart1"/>
    <dgm:cxn modelId="{B4815294-0F9A-4A82-9A4C-201E8B9737FA}" type="presOf" srcId="{3851D50F-0E23-431F-A379-D2D6AC4932E3}" destId="{BD0A7F50-EBAE-4CFB-835C-C8F47657C63C}" srcOrd="0" destOrd="0" presId="urn:microsoft.com/office/officeart/2005/8/layout/orgChart1"/>
    <dgm:cxn modelId="{1121E93F-824F-4F0C-8964-D676D413017A}" srcId="{CB3D9875-9705-43ED-9816-E55D5649A14C}" destId="{3851D50F-0E23-431F-A379-D2D6AC4932E3}" srcOrd="1" destOrd="0" parTransId="{9390754E-3485-4B02-9C7C-E3AD21E88D56}" sibTransId="{C7A88129-712E-4A98-A8AE-0DC40AEC16E5}"/>
    <dgm:cxn modelId="{F6089BDF-A264-408B-8734-07D55CC4D36C}" srcId="{CB3D9875-9705-43ED-9816-E55D5649A14C}" destId="{241E9825-5812-4C3E-9F2D-74A43A8A31E1}" srcOrd="0" destOrd="0" parTransId="{7CB3538C-F558-4ACA-911D-557CB85C599E}" sibTransId="{030566AC-03DE-41C5-964E-0AF401259206}"/>
    <dgm:cxn modelId="{B4DF7DE0-18CD-4BC2-A06A-E30596F99ACB}" srcId="{108461D4-2201-4D14-951C-32C949C8930B}" destId="{CB3D9875-9705-43ED-9816-E55D5649A14C}" srcOrd="0" destOrd="0" parTransId="{472A3D35-6E8F-4455-96CD-4DAC4186815E}" sibTransId="{9CC4B14C-3CE5-43FE-92B5-264C4FA40D76}"/>
    <dgm:cxn modelId="{CD5A3C83-02A8-4FC9-99BD-5FB778DEA3DE}" type="presOf" srcId="{73BB278E-E9B6-4CCB-8CCB-39FE6D34C2D3}" destId="{A633FF4E-6B34-47BF-AF34-0E249F3D957B}" srcOrd="1" destOrd="0" presId="urn:microsoft.com/office/officeart/2005/8/layout/orgChart1"/>
    <dgm:cxn modelId="{FAE076EB-C245-4ED8-984D-2D86D9DC0495}" type="presOf" srcId="{CB3D9875-9705-43ED-9816-E55D5649A14C}" destId="{D898EB10-14BC-4E24-BFD7-631E4D5988E1}" srcOrd="1" destOrd="0" presId="urn:microsoft.com/office/officeart/2005/8/layout/orgChart1"/>
    <dgm:cxn modelId="{B88FED70-4FB5-4F04-97D4-3EC620FC0AF8}" type="presOf" srcId="{108461D4-2201-4D14-951C-32C949C8930B}" destId="{99A87020-97EC-477A-942A-647641EFAC65}" srcOrd="0" destOrd="0" presId="urn:microsoft.com/office/officeart/2005/8/layout/orgChart1"/>
    <dgm:cxn modelId="{9EAFF457-DDF4-47E6-8EC5-43C7BA70CB8B}" type="presOf" srcId="{CB3D9875-9705-43ED-9816-E55D5649A14C}" destId="{B9FC7263-A3AB-4DC5-9ED5-2686FFCBD06F}" srcOrd="0" destOrd="0" presId="urn:microsoft.com/office/officeart/2005/8/layout/orgChart1"/>
    <dgm:cxn modelId="{5CCFF702-7F99-41BD-A037-6F5F14E03BBC}" type="presOf" srcId="{3851D50F-0E23-431F-A379-D2D6AC4932E3}" destId="{4F4F08C2-4811-4E95-9B45-E67F0FC22480}" srcOrd="1" destOrd="0" presId="urn:microsoft.com/office/officeart/2005/8/layout/orgChart1"/>
    <dgm:cxn modelId="{02F36912-6951-43BC-AA30-E0AFFD0892D2}" srcId="{CB3D9875-9705-43ED-9816-E55D5649A14C}" destId="{73BB278E-E9B6-4CCB-8CCB-39FE6D34C2D3}" srcOrd="2" destOrd="0" parTransId="{B4E623E0-80F5-4550-9F7C-7135CA376942}" sibTransId="{037C5374-6CCD-4819-9C98-8ACD04D6A5F0}"/>
    <dgm:cxn modelId="{69AF925F-77B9-485A-BA8E-A208424127F8}" type="presOf" srcId="{7CB3538C-F558-4ACA-911D-557CB85C599E}" destId="{821AEF17-3E33-4DDC-8FBF-2BB7D2817C27}" srcOrd="0" destOrd="0" presId="urn:microsoft.com/office/officeart/2005/8/layout/orgChart1"/>
    <dgm:cxn modelId="{16FF2F7E-A894-4D5D-AD5B-E015F3F4A291}" type="presOf" srcId="{241E9825-5812-4C3E-9F2D-74A43A8A31E1}" destId="{4B4BD91C-5C9C-48A8-BB26-A61A106F3BE1}" srcOrd="1" destOrd="0" presId="urn:microsoft.com/office/officeart/2005/8/layout/orgChart1"/>
    <dgm:cxn modelId="{B967C74F-7F20-42AA-A945-2113A1E6BB7C}" type="presParOf" srcId="{99A87020-97EC-477A-942A-647641EFAC65}" destId="{066811C1-4D11-4E17-9F61-2F2619A50CCD}" srcOrd="0" destOrd="0" presId="urn:microsoft.com/office/officeart/2005/8/layout/orgChart1"/>
    <dgm:cxn modelId="{4C4ECF2D-C98C-470A-82B4-8B6F264FBB1F}" type="presParOf" srcId="{066811C1-4D11-4E17-9F61-2F2619A50CCD}" destId="{6E2B9CE1-EF12-4DCD-BE50-CD7AD72BEA52}" srcOrd="0" destOrd="0" presId="urn:microsoft.com/office/officeart/2005/8/layout/orgChart1"/>
    <dgm:cxn modelId="{0704B386-46EF-46D4-9822-705F32B4B1A8}" type="presParOf" srcId="{6E2B9CE1-EF12-4DCD-BE50-CD7AD72BEA52}" destId="{B9FC7263-A3AB-4DC5-9ED5-2686FFCBD06F}" srcOrd="0" destOrd="0" presId="urn:microsoft.com/office/officeart/2005/8/layout/orgChart1"/>
    <dgm:cxn modelId="{DC74ADD8-6F2E-4037-A4F9-0364409B3D6F}" type="presParOf" srcId="{6E2B9CE1-EF12-4DCD-BE50-CD7AD72BEA52}" destId="{D898EB10-14BC-4E24-BFD7-631E4D5988E1}" srcOrd="1" destOrd="0" presId="urn:microsoft.com/office/officeart/2005/8/layout/orgChart1"/>
    <dgm:cxn modelId="{DA642CE9-7256-495D-AFC4-F019D52132CF}" type="presParOf" srcId="{066811C1-4D11-4E17-9F61-2F2619A50CCD}" destId="{19D618B0-5F6A-47F4-A03B-6C5C19289F1F}" srcOrd="1" destOrd="0" presId="urn:microsoft.com/office/officeart/2005/8/layout/orgChart1"/>
    <dgm:cxn modelId="{2EC1F76F-782F-4A37-A3F8-38BBF782A2DC}" type="presParOf" srcId="{19D618B0-5F6A-47F4-A03B-6C5C19289F1F}" destId="{821AEF17-3E33-4DDC-8FBF-2BB7D2817C27}" srcOrd="0" destOrd="0" presId="urn:microsoft.com/office/officeart/2005/8/layout/orgChart1"/>
    <dgm:cxn modelId="{1F778A92-3EF0-488C-8B84-0B607B412C39}" type="presParOf" srcId="{19D618B0-5F6A-47F4-A03B-6C5C19289F1F}" destId="{AB943065-9710-4B02-B0B6-99D296306CBD}" srcOrd="1" destOrd="0" presId="urn:microsoft.com/office/officeart/2005/8/layout/orgChart1"/>
    <dgm:cxn modelId="{5DAA38B7-9297-4E18-B35B-7B2C3A780648}" type="presParOf" srcId="{AB943065-9710-4B02-B0B6-99D296306CBD}" destId="{ABD94449-030E-4824-9677-8D24636BEA4F}" srcOrd="0" destOrd="0" presId="urn:microsoft.com/office/officeart/2005/8/layout/orgChart1"/>
    <dgm:cxn modelId="{3E32DDE6-ECCC-41ED-95F5-B6FCB4EF6E6A}" type="presParOf" srcId="{ABD94449-030E-4824-9677-8D24636BEA4F}" destId="{6AD3435B-EE44-4246-9DE3-0F0769AA2190}" srcOrd="0" destOrd="0" presId="urn:microsoft.com/office/officeart/2005/8/layout/orgChart1"/>
    <dgm:cxn modelId="{66619EA2-4CB9-483E-AF05-193968287999}" type="presParOf" srcId="{ABD94449-030E-4824-9677-8D24636BEA4F}" destId="{4B4BD91C-5C9C-48A8-BB26-A61A106F3BE1}" srcOrd="1" destOrd="0" presId="urn:microsoft.com/office/officeart/2005/8/layout/orgChart1"/>
    <dgm:cxn modelId="{67272CA7-94C8-42D3-8AAC-E0C04E732431}" type="presParOf" srcId="{AB943065-9710-4B02-B0B6-99D296306CBD}" destId="{A2569E69-0B30-433D-8881-AEFB3F218B6A}" srcOrd="1" destOrd="0" presId="urn:microsoft.com/office/officeart/2005/8/layout/orgChart1"/>
    <dgm:cxn modelId="{EB9428E4-1D94-4448-A792-F0A026604A4D}" type="presParOf" srcId="{AB943065-9710-4B02-B0B6-99D296306CBD}" destId="{54B7C3B1-C132-4C53-AA35-5B0613EA663B}" srcOrd="2" destOrd="0" presId="urn:microsoft.com/office/officeart/2005/8/layout/orgChart1"/>
    <dgm:cxn modelId="{07A82C41-644B-4920-A5AC-C38C0E65574D}" type="presParOf" srcId="{19D618B0-5F6A-47F4-A03B-6C5C19289F1F}" destId="{8F0F9D07-280C-48D6-9F1B-E6E3C6D1FC3E}" srcOrd="2" destOrd="0" presId="urn:microsoft.com/office/officeart/2005/8/layout/orgChart1"/>
    <dgm:cxn modelId="{E4990C9F-68FA-4D51-8E9F-78AA877AD959}" type="presParOf" srcId="{19D618B0-5F6A-47F4-A03B-6C5C19289F1F}" destId="{137F26EA-0640-4A88-8382-9ADECB6F2B8D}" srcOrd="3" destOrd="0" presId="urn:microsoft.com/office/officeart/2005/8/layout/orgChart1"/>
    <dgm:cxn modelId="{9DB131BE-A75B-4707-BAC7-3122B17AF718}" type="presParOf" srcId="{137F26EA-0640-4A88-8382-9ADECB6F2B8D}" destId="{F37EE12D-DC02-4BAE-ABA7-B5A5B3DF32BB}" srcOrd="0" destOrd="0" presId="urn:microsoft.com/office/officeart/2005/8/layout/orgChart1"/>
    <dgm:cxn modelId="{AC8309CA-B5A3-4CD5-9054-74042E48B181}" type="presParOf" srcId="{F37EE12D-DC02-4BAE-ABA7-B5A5B3DF32BB}" destId="{BD0A7F50-EBAE-4CFB-835C-C8F47657C63C}" srcOrd="0" destOrd="0" presId="urn:microsoft.com/office/officeart/2005/8/layout/orgChart1"/>
    <dgm:cxn modelId="{6727AE1F-9D82-41D2-8D23-D8F361E7E785}" type="presParOf" srcId="{F37EE12D-DC02-4BAE-ABA7-B5A5B3DF32BB}" destId="{4F4F08C2-4811-4E95-9B45-E67F0FC22480}" srcOrd="1" destOrd="0" presId="urn:microsoft.com/office/officeart/2005/8/layout/orgChart1"/>
    <dgm:cxn modelId="{9A7D4827-AC50-49F3-A46F-8BAEEFA37DC0}" type="presParOf" srcId="{137F26EA-0640-4A88-8382-9ADECB6F2B8D}" destId="{C078E219-2807-4858-9999-99D36D45B895}" srcOrd="1" destOrd="0" presId="urn:microsoft.com/office/officeart/2005/8/layout/orgChart1"/>
    <dgm:cxn modelId="{8060AB5D-B209-4295-B863-E72D73AF2A29}" type="presParOf" srcId="{137F26EA-0640-4A88-8382-9ADECB6F2B8D}" destId="{C628032E-13A4-4973-9A04-939E1B62B6A2}" srcOrd="2" destOrd="0" presId="urn:microsoft.com/office/officeart/2005/8/layout/orgChart1"/>
    <dgm:cxn modelId="{A2E92822-1C60-47F4-8D3F-92C6F657356D}" type="presParOf" srcId="{19D618B0-5F6A-47F4-A03B-6C5C19289F1F}" destId="{9F1B8D34-7266-4185-8F24-C2D429A9A1EA}" srcOrd="4" destOrd="0" presId="urn:microsoft.com/office/officeart/2005/8/layout/orgChart1"/>
    <dgm:cxn modelId="{4C05437C-67B8-4775-840B-243D45B2A2BE}" type="presParOf" srcId="{19D618B0-5F6A-47F4-A03B-6C5C19289F1F}" destId="{9BE57C98-65DD-42BD-A996-763D138ECE90}" srcOrd="5" destOrd="0" presId="urn:microsoft.com/office/officeart/2005/8/layout/orgChart1"/>
    <dgm:cxn modelId="{F41632E1-6136-44B0-8565-321730067930}" type="presParOf" srcId="{9BE57C98-65DD-42BD-A996-763D138ECE90}" destId="{357E887C-523E-48D2-A377-CBAA5B659183}" srcOrd="0" destOrd="0" presId="urn:microsoft.com/office/officeart/2005/8/layout/orgChart1"/>
    <dgm:cxn modelId="{CC4E2194-C564-49BA-B760-73A4691BAEDC}" type="presParOf" srcId="{357E887C-523E-48D2-A377-CBAA5B659183}" destId="{D8CDCE92-E723-4D86-9D76-FFB7EAAFECE7}" srcOrd="0" destOrd="0" presId="urn:microsoft.com/office/officeart/2005/8/layout/orgChart1"/>
    <dgm:cxn modelId="{BDB5B03D-D593-41B0-837F-7008B2BAF556}" type="presParOf" srcId="{357E887C-523E-48D2-A377-CBAA5B659183}" destId="{A633FF4E-6B34-47BF-AF34-0E249F3D957B}" srcOrd="1" destOrd="0" presId="urn:microsoft.com/office/officeart/2005/8/layout/orgChart1"/>
    <dgm:cxn modelId="{7475B01F-5D67-4C56-A506-D4F966F48924}" type="presParOf" srcId="{9BE57C98-65DD-42BD-A996-763D138ECE90}" destId="{5AAF118B-1AB0-4F09-9544-8B9740B996F3}" srcOrd="1" destOrd="0" presId="urn:microsoft.com/office/officeart/2005/8/layout/orgChart1"/>
    <dgm:cxn modelId="{B01F3331-A438-487B-B93A-D5D10B08F0A6}" type="presParOf" srcId="{9BE57C98-65DD-42BD-A996-763D138ECE90}" destId="{C7D327C9-28F2-469A-8FC1-8AB4150CA06A}" srcOrd="2" destOrd="0" presId="urn:microsoft.com/office/officeart/2005/8/layout/orgChart1"/>
    <dgm:cxn modelId="{742E9BD2-7F5B-4516-9F3C-E403E4BAB664}" type="presParOf" srcId="{066811C1-4D11-4E17-9F61-2F2619A50CCD}" destId="{64CEC464-909E-45B9-90B6-0702F416193B}"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EEE6E49-0FD6-4444-8A71-4E864BAD753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D78681E-6960-4CDB-A6E2-4A4B2CFE2277}">
      <dgm:prSet phldrT="[Text]" custT="1"/>
      <dgm:spPr/>
      <dgm:t>
        <a:bodyPr/>
        <a:lstStyle/>
        <a:p>
          <a:r>
            <a:rPr lang="en-US" altLang="ja-JP" sz="2400" b="1" smtClean="0">
              <a:latin typeface="Tw Cen MT" panose="020B0602020104020603" pitchFamily="34" charset="0"/>
              <a:ea typeface="MS Mincho" pitchFamily="49" charset="-128"/>
            </a:rPr>
            <a:t>1. Pewawancara</a:t>
          </a:r>
          <a:endParaRPr lang="en-US" sz="2400">
            <a:latin typeface="Tw Cen MT" panose="020B0602020104020603" pitchFamily="34" charset="0"/>
          </a:endParaRPr>
        </a:p>
      </dgm:t>
    </dgm:pt>
    <dgm:pt modelId="{52A8D6D9-0458-4593-B2B2-323A448E2C38}" type="parTrans" cxnId="{AB14F5EC-75A6-46A3-B5C6-FA6184E31BA7}">
      <dgm:prSet/>
      <dgm:spPr/>
      <dgm:t>
        <a:bodyPr/>
        <a:lstStyle/>
        <a:p>
          <a:endParaRPr lang="en-US" sz="2800">
            <a:latin typeface="Tw Cen MT" panose="020B0602020104020603" pitchFamily="34" charset="0"/>
          </a:endParaRPr>
        </a:p>
      </dgm:t>
    </dgm:pt>
    <dgm:pt modelId="{AF72F6B7-8D2D-4F98-933C-A471BC1BD102}" type="sibTrans" cxnId="{AB14F5EC-75A6-46A3-B5C6-FA6184E31BA7}">
      <dgm:prSet/>
      <dgm:spPr/>
      <dgm:t>
        <a:bodyPr/>
        <a:lstStyle/>
        <a:p>
          <a:endParaRPr lang="en-US" sz="2800">
            <a:latin typeface="Tw Cen MT" panose="020B0602020104020603" pitchFamily="34" charset="0"/>
          </a:endParaRPr>
        </a:p>
      </dgm:t>
    </dgm:pt>
    <dgm:pt modelId="{59BA512C-C7F5-40F2-B979-339037DB9588}">
      <dgm:prSet phldrT="[Text]" custT="1"/>
      <dgm:spPr/>
      <dgm:t>
        <a:bodyPr/>
        <a:lstStyle/>
        <a:p>
          <a:r>
            <a:rPr lang="en-US" altLang="ja-JP" sz="1800" b="1" smtClean="0">
              <a:latin typeface="Tw Cen MT" panose="020B0602020104020603" pitchFamily="34" charset="0"/>
              <a:ea typeface="MS Mincho" pitchFamily="49" charset="-128"/>
            </a:rPr>
            <a:t>Karakteristik sosial</a:t>
          </a:r>
          <a:endParaRPr lang="en-US" sz="1800">
            <a:latin typeface="Tw Cen MT" panose="020B0602020104020603" pitchFamily="34" charset="0"/>
          </a:endParaRPr>
        </a:p>
      </dgm:t>
    </dgm:pt>
    <dgm:pt modelId="{B6A14EE5-4927-4C57-BC38-5F8C060CC7F1}" type="parTrans" cxnId="{D6C113A3-78DB-476C-B564-56B8A15D20A6}">
      <dgm:prSet/>
      <dgm:spPr/>
      <dgm:t>
        <a:bodyPr/>
        <a:lstStyle/>
        <a:p>
          <a:endParaRPr lang="en-US" sz="2800">
            <a:latin typeface="Tw Cen MT" panose="020B0602020104020603" pitchFamily="34" charset="0"/>
          </a:endParaRPr>
        </a:p>
      </dgm:t>
    </dgm:pt>
    <dgm:pt modelId="{9E86AFB6-7D36-4F45-9B3E-E17B3DB03C5C}" type="sibTrans" cxnId="{D6C113A3-78DB-476C-B564-56B8A15D20A6}">
      <dgm:prSet/>
      <dgm:spPr/>
      <dgm:t>
        <a:bodyPr/>
        <a:lstStyle/>
        <a:p>
          <a:endParaRPr lang="en-US" sz="2800">
            <a:latin typeface="Tw Cen MT" panose="020B0602020104020603" pitchFamily="34" charset="0"/>
          </a:endParaRPr>
        </a:p>
      </dgm:t>
    </dgm:pt>
    <dgm:pt modelId="{FEF2FD31-3BA7-4406-B32E-DEC835F42FA6}">
      <dgm:prSet phldrT="[Text]" custT="1"/>
      <dgm:spPr/>
      <dgm:t>
        <a:bodyPr/>
        <a:lstStyle/>
        <a:p>
          <a:r>
            <a:rPr lang="en-US" altLang="ja-JP" sz="2400" b="1" smtClean="0">
              <a:solidFill>
                <a:schemeClr val="bg1"/>
              </a:solidFill>
              <a:latin typeface="Tw Cen MT" panose="020B0602020104020603" pitchFamily="34" charset="0"/>
              <a:ea typeface="MS Mincho" pitchFamily="49" charset="-128"/>
            </a:rPr>
            <a:t>2. Isi </a:t>
          </a:r>
          <a:r>
            <a:rPr lang="id-ID" altLang="ja-JP" sz="2400" b="1" smtClean="0">
              <a:solidFill>
                <a:schemeClr val="bg1"/>
              </a:solidFill>
              <a:latin typeface="Tw Cen MT" panose="020B0602020104020603" pitchFamily="34" charset="0"/>
              <a:ea typeface="MS Mincho" pitchFamily="49" charset="-128"/>
            </a:rPr>
            <a:t>pertanyaan</a:t>
          </a:r>
          <a:endParaRPr lang="en-US" sz="2400">
            <a:latin typeface="Tw Cen MT" panose="020B0602020104020603" pitchFamily="34" charset="0"/>
          </a:endParaRPr>
        </a:p>
      </dgm:t>
    </dgm:pt>
    <dgm:pt modelId="{5F9ED3E0-AE55-4799-8998-ADA057B495C5}" type="parTrans" cxnId="{EFECCD3B-64F3-4B44-B9C5-0CE84BA4998D}">
      <dgm:prSet/>
      <dgm:spPr/>
      <dgm:t>
        <a:bodyPr/>
        <a:lstStyle/>
        <a:p>
          <a:endParaRPr lang="en-US" sz="2800">
            <a:latin typeface="Tw Cen MT" panose="020B0602020104020603" pitchFamily="34" charset="0"/>
          </a:endParaRPr>
        </a:p>
      </dgm:t>
    </dgm:pt>
    <dgm:pt modelId="{7B9C9B19-B11B-42AE-8F99-C9EDF7AF4E6E}" type="sibTrans" cxnId="{EFECCD3B-64F3-4B44-B9C5-0CE84BA4998D}">
      <dgm:prSet/>
      <dgm:spPr/>
      <dgm:t>
        <a:bodyPr/>
        <a:lstStyle/>
        <a:p>
          <a:endParaRPr lang="en-US" sz="2800">
            <a:latin typeface="Tw Cen MT" panose="020B0602020104020603" pitchFamily="34" charset="0"/>
          </a:endParaRPr>
        </a:p>
      </dgm:t>
    </dgm:pt>
    <dgm:pt modelId="{A8362B7D-E9B1-404F-8759-06791A1DA16D}">
      <dgm:prSet phldrT="[Text]" custT="1"/>
      <dgm:spPr/>
      <dgm:t>
        <a:bodyPr/>
        <a:lstStyle/>
        <a:p>
          <a:r>
            <a:rPr lang="en-US" altLang="ja-JP" sz="1800" b="1" smtClean="0">
              <a:solidFill>
                <a:schemeClr val="tx1"/>
              </a:solidFill>
              <a:latin typeface="Tw Cen MT" panose="020B0602020104020603" pitchFamily="34" charset="0"/>
              <a:ea typeface="MS Mincho" pitchFamily="49" charset="-128"/>
            </a:rPr>
            <a:t>Peka untuk ditanyakan</a:t>
          </a:r>
          <a:endParaRPr lang="en-US" sz="1800">
            <a:solidFill>
              <a:schemeClr val="tx1"/>
            </a:solidFill>
            <a:latin typeface="Tw Cen MT" panose="020B0602020104020603" pitchFamily="34" charset="0"/>
          </a:endParaRPr>
        </a:p>
      </dgm:t>
    </dgm:pt>
    <dgm:pt modelId="{E6552651-5D67-4563-99A2-4961530ADF0F}" type="parTrans" cxnId="{91276067-1CEC-48CB-9172-F0FCC107BCD6}">
      <dgm:prSet/>
      <dgm:spPr/>
      <dgm:t>
        <a:bodyPr/>
        <a:lstStyle/>
        <a:p>
          <a:endParaRPr lang="en-US" sz="2800">
            <a:latin typeface="Tw Cen MT" panose="020B0602020104020603" pitchFamily="34" charset="0"/>
          </a:endParaRPr>
        </a:p>
      </dgm:t>
    </dgm:pt>
    <dgm:pt modelId="{C310A692-E601-4DFF-8913-06A83ECF2248}" type="sibTrans" cxnId="{91276067-1CEC-48CB-9172-F0FCC107BCD6}">
      <dgm:prSet/>
      <dgm:spPr/>
      <dgm:t>
        <a:bodyPr/>
        <a:lstStyle/>
        <a:p>
          <a:endParaRPr lang="en-US" sz="2800">
            <a:latin typeface="Tw Cen MT" panose="020B0602020104020603" pitchFamily="34" charset="0"/>
          </a:endParaRPr>
        </a:p>
      </dgm:t>
    </dgm:pt>
    <dgm:pt modelId="{F53838EE-6DDA-4EDC-A278-40DD1B261EA3}">
      <dgm:prSet custT="1"/>
      <dgm:spPr/>
      <dgm:t>
        <a:bodyPr/>
        <a:lstStyle/>
        <a:p>
          <a:r>
            <a:rPr lang="en-US" altLang="ja-JP" sz="1800" b="1" dirty="0" err="1" smtClean="0">
              <a:latin typeface="Tw Cen MT" panose="020B0602020104020603" pitchFamily="34" charset="0"/>
              <a:ea typeface="MS Mincho" pitchFamily="49" charset="-128"/>
            </a:rPr>
            <a:t>Ketrampilan</a:t>
          </a:r>
          <a:r>
            <a:rPr lang="en-US" altLang="ja-JP" sz="1800" b="1" dirty="0" smtClean="0">
              <a:latin typeface="Tw Cen MT" panose="020B0602020104020603" pitchFamily="34" charset="0"/>
              <a:ea typeface="MS Mincho" pitchFamily="49" charset="-128"/>
            </a:rPr>
            <a:t> </a:t>
          </a:r>
          <a:r>
            <a:rPr lang="en-US" altLang="ja-JP" sz="1800" b="1" dirty="0" err="1" smtClean="0">
              <a:latin typeface="Tw Cen MT" panose="020B0602020104020603" pitchFamily="34" charset="0"/>
              <a:ea typeface="MS Mincho" pitchFamily="49" charset="-128"/>
            </a:rPr>
            <a:t>mewawancarai</a:t>
          </a:r>
          <a:endParaRPr lang="en-US" altLang="ja-JP" sz="1800" b="1" dirty="0">
            <a:latin typeface="Tw Cen MT" panose="020B0602020104020603" pitchFamily="34" charset="0"/>
            <a:ea typeface="MS Mincho" pitchFamily="49" charset="-128"/>
          </a:endParaRPr>
        </a:p>
      </dgm:t>
    </dgm:pt>
    <dgm:pt modelId="{43B6CD28-4901-4863-80D9-4C01E6ADCADD}" type="parTrans" cxnId="{6125CAF9-8DEA-48C0-B485-4B047625199E}">
      <dgm:prSet/>
      <dgm:spPr/>
      <dgm:t>
        <a:bodyPr/>
        <a:lstStyle/>
        <a:p>
          <a:endParaRPr lang="en-US" sz="2800">
            <a:latin typeface="Tw Cen MT" panose="020B0602020104020603" pitchFamily="34" charset="0"/>
          </a:endParaRPr>
        </a:p>
      </dgm:t>
    </dgm:pt>
    <dgm:pt modelId="{238DEDF5-57F5-483C-8C02-3196285982DE}" type="sibTrans" cxnId="{6125CAF9-8DEA-48C0-B485-4B047625199E}">
      <dgm:prSet/>
      <dgm:spPr/>
      <dgm:t>
        <a:bodyPr/>
        <a:lstStyle/>
        <a:p>
          <a:endParaRPr lang="en-US" sz="2800">
            <a:latin typeface="Tw Cen MT" panose="020B0602020104020603" pitchFamily="34" charset="0"/>
          </a:endParaRPr>
        </a:p>
      </dgm:t>
    </dgm:pt>
    <dgm:pt modelId="{6EDD0ADB-59C8-4EDA-8EA3-0D9D95D87FFB}">
      <dgm:prSet custT="1"/>
      <dgm:spPr/>
      <dgm:t>
        <a:bodyPr/>
        <a:lstStyle/>
        <a:p>
          <a:r>
            <a:rPr lang="en-US" altLang="ja-JP" sz="1800" b="1" smtClean="0">
              <a:latin typeface="Tw Cen MT" panose="020B0602020104020603" pitchFamily="34" charset="0"/>
              <a:ea typeface="MS Mincho" pitchFamily="49" charset="-128"/>
            </a:rPr>
            <a:t>Motivasi</a:t>
          </a:r>
          <a:endParaRPr lang="en-US" altLang="ja-JP" sz="1800" b="1" dirty="0">
            <a:latin typeface="Tw Cen MT" panose="020B0602020104020603" pitchFamily="34" charset="0"/>
            <a:ea typeface="MS Mincho" pitchFamily="49" charset="-128"/>
          </a:endParaRPr>
        </a:p>
      </dgm:t>
    </dgm:pt>
    <dgm:pt modelId="{B484D307-56AA-4918-A176-E465849760DA}" type="parTrans" cxnId="{25E9322A-D06C-40CE-BA86-49D022D9E8CC}">
      <dgm:prSet/>
      <dgm:spPr/>
      <dgm:t>
        <a:bodyPr/>
        <a:lstStyle/>
        <a:p>
          <a:endParaRPr lang="en-US" sz="2800">
            <a:latin typeface="Tw Cen MT" panose="020B0602020104020603" pitchFamily="34" charset="0"/>
          </a:endParaRPr>
        </a:p>
      </dgm:t>
    </dgm:pt>
    <dgm:pt modelId="{E9CDA110-9DB0-45F2-98D5-B251C5184B78}" type="sibTrans" cxnId="{25E9322A-D06C-40CE-BA86-49D022D9E8CC}">
      <dgm:prSet/>
      <dgm:spPr/>
      <dgm:t>
        <a:bodyPr/>
        <a:lstStyle/>
        <a:p>
          <a:endParaRPr lang="en-US" sz="2800">
            <a:latin typeface="Tw Cen MT" panose="020B0602020104020603" pitchFamily="34" charset="0"/>
          </a:endParaRPr>
        </a:p>
      </dgm:t>
    </dgm:pt>
    <dgm:pt modelId="{DC6FF363-C497-495C-9C88-F226BAFBC119}">
      <dgm:prSet custT="1"/>
      <dgm:spPr/>
      <dgm:t>
        <a:bodyPr/>
        <a:lstStyle/>
        <a:p>
          <a:r>
            <a:rPr lang="en-US" altLang="ja-JP" sz="1800" b="1" smtClean="0">
              <a:latin typeface="Tw Cen MT" panose="020B0602020104020603" pitchFamily="34" charset="0"/>
              <a:ea typeface="MS Mincho" pitchFamily="49" charset="-128"/>
            </a:rPr>
            <a:t>Rasa aman</a:t>
          </a:r>
          <a:endParaRPr lang="en-US" sz="1800" dirty="0">
            <a:latin typeface="Tw Cen MT" panose="020B0602020104020603" pitchFamily="34" charset="0"/>
          </a:endParaRPr>
        </a:p>
      </dgm:t>
    </dgm:pt>
    <dgm:pt modelId="{EF8DB223-CCAF-4BA9-B1E0-AAA1A9F09F1C}" type="parTrans" cxnId="{9DBFDF2C-C88E-46AE-9EB3-6E9C7920E4F9}">
      <dgm:prSet/>
      <dgm:spPr/>
      <dgm:t>
        <a:bodyPr/>
        <a:lstStyle/>
        <a:p>
          <a:endParaRPr lang="en-US" sz="2800">
            <a:latin typeface="Tw Cen MT" panose="020B0602020104020603" pitchFamily="34" charset="0"/>
          </a:endParaRPr>
        </a:p>
      </dgm:t>
    </dgm:pt>
    <dgm:pt modelId="{C226A282-0C7E-41B7-829C-273A980C1342}" type="sibTrans" cxnId="{9DBFDF2C-C88E-46AE-9EB3-6E9C7920E4F9}">
      <dgm:prSet/>
      <dgm:spPr/>
      <dgm:t>
        <a:bodyPr/>
        <a:lstStyle/>
        <a:p>
          <a:endParaRPr lang="en-US" sz="2800">
            <a:latin typeface="Tw Cen MT" panose="020B0602020104020603" pitchFamily="34" charset="0"/>
          </a:endParaRPr>
        </a:p>
      </dgm:t>
    </dgm:pt>
    <dgm:pt modelId="{512A61D8-28C7-4429-8948-27670EC4655F}">
      <dgm:prSet custT="1"/>
      <dgm:spPr/>
      <dgm:t>
        <a:bodyPr/>
        <a:lstStyle/>
        <a:p>
          <a:r>
            <a:rPr lang="en-US" altLang="ja-JP" sz="1800" b="1" dirty="0" err="1" smtClean="0">
              <a:solidFill>
                <a:schemeClr val="tx1"/>
              </a:solidFill>
              <a:latin typeface="Tw Cen MT" panose="020B0602020104020603" pitchFamily="34" charset="0"/>
              <a:ea typeface="MS Mincho" pitchFamily="49" charset="-128"/>
            </a:rPr>
            <a:t>Sukar</a:t>
          </a:r>
          <a:r>
            <a:rPr lang="en-US" altLang="ja-JP" sz="1800" b="1" dirty="0" smtClean="0">
              <a:solidFill>
                <a:schemeClr val="tx1"/>
              </a:solidFill>
              <a:latin typeface="Tw Cen MT" panose="020B0602020104020603" pitchFamily="34" charset="0"/>
              <a:ea typeface="MS Mincho" pitchFamily="49" charset="-128"/>
            </a:rPr>
            <a:t> </a:t>
          </a:r>
          <a:r>
            <a:rPr lang="en-US" altLang="ja-JP" sz="1800" b="1" dirty="0" err="1" smtClean="0">
              <a:solidFill>
                <a:schemeClr val="tx1"/>
              </a:solidFill>
              <a:latin typeface="Tw Cen MT" panose="020B0602020104020603" pitchFamily="34" charset="0"/>
              <a:ea typeface="MS Mincho" pitchFamily="49" charset="-128"/>
            </a:rPr>
            <a:t>ditanyakan</a:t>
          </a:r>
          <a:endParaRPr lang="en-US" altLang="ja-JP" sz="1800" b="1" dirty="0">
            <a:solidFill>
              <a:schemeClr val="tx1"/>
            </a:solidFill>
            <a:latin typeface="Tw Cen MT" panose="020B0602020104020603" pitchFamily="34" charset="0"/>
            <a:ea typeface="MS Mincho" pitchFamily="49" charset="-128"/>
          </a:endParaRPr>
        </a:p>
      </dgm:t>
    </dgm:pt>
    <dgm:pt modelId="{D99415E0-8F23-40C7-A463-59A00E512D21}" type="parTrans" cxnId="{FBDA718A-696C-45E8-80D7-4EBB833F6C17}">
      <dgm:prSet/>
      <dgm:spPr/>
      <dgm:t>
        <a:bodyPr/>
        <a:lstStyle/>
        <a:p>
          <a:endParaRPr lang="en-US" sz="2800">
            <a:latin typeface="Tw Cen MT" panose="020B0602020104020603" pitchFamily="34" charset="0"/>
          </a:endParaRPr>
        </a:p>
      </dgm:t>
    </dgm:pt>
    <dgm:pt modelId="{7CBC452F-23C6-4715-9B74-1F93115C01E5}" type="sibTrans" cxnId="{FBDA718A-696C-45E8-80D7-4EBB833F6C17}">
      <dgm:prSet/>
      <dgm:spPr/>
      <dgm:t>
        <a:bodyPr/>
        <a:lstStyle/>
        <a:p>
          <a:endParaRPr lang="en-US" sz="2800">
            <a:latin typeface="Tw Cen MT" panose="020B0602020104020603" pitchFamily="34" charset="0"/>
          </a:endParaRPr>
        </a:p>
      </dgm:t>
    </dgm:pt>
    <dgm:pt modelId="{51C341F8-71F9-461D-B21D-D2AFC07BA383}">
      <dgm:prSet custT="1"/>
      <dgm:spPr/>
      <dgm:t>
        <a:bodyPr/>
        <a:lstStyle/>
        <a:p>
          <a:r>
            <a:rPr lang="en-US" altLang="ja-JP" sz="1800" b="1" smtClean="0">
              <a:solidFill>
                <a:schemeClr val="tx1"/>
              </a:solidFill>
              <a:latin typeface="Tw Cen MT" panose="020B0602020104020603" pitchFamily="34" charset="0"/>
              <a:ea typeface="MS Mincho" pitchFamily="49" charset="-128"/>
            </a:rPr>
            <a:t>Tingkat minat</a:t>
          </a:r>
          <a:endParaRPr lang="en-US" altLang="ja-JP" sz="1800" b="1" dirty="0">
            <a:solidFill>
              <a:schemeClr val="tx1"/>
            </a:solidFill>
            <a:latin typeface="Tw Cen MT" panose="020B0602020104020603" pitchFamily="34" charset="0"/>
            <a:ea typeface="MS Mincho" pitchFamily="49" charset="-128"/>
          </a:endParaRPr>
        </a:p>
      </dgm:t>
    </dgm:pt>
    <dgm:pt modelId="{BA9F23C8-1D80-4A8F-B3DC-82F747457D54}" type="parTrans" cxnId="{3F71A225-282C-4DFE-8ABA-7DD80ECF480B}">
      <dgm:prSet/>
      <dgm:spPr/>
      <dgm:t>
        <a:bodyPr/>
        <a:lstStyle/>
        <a:p>
          <a:endParaRPr lang="en-US" sz="2800">
            <a:latin typeface="Tw Cen MT" panose="020B0602020104020603" pitchFamily="34" charset="0"/>
          </a:endParaRPr>
        </a:p>
      </dgm:t>
    </dgm:pt>
    <dgm:pt modelId="{F773D46E-750F-4779-94AE-F80D9ED74E73}" type="sibTrans" cxnId="{3F71A225-282C-4DFE-8ABA-7DD80ECF480B}">
      <dgm:prSet/>
      <dgm:spPr/>
      <dgm:t>
        <a:bodyPr/>
        <a:lstStyle/>
        <a:p>
          <a:endParaRPr lang="en-US" sz="2800">
            <a:latin typeface="Tw Cen MT" panose="020B0602020104020603" pitchFamily="34" charset="0"/>
          </a:endParaRPr>
        </a:p>
      </dgm:t>
    </dgm:pt>
    <dgm:pt modelId="{6E9ED8C6-D588-4C93-BBF8-F83CEC3D7556}">
      <dgm:prSet custT="1"/>
      <dgm:spPr/>
      <dgm:t>
        <a:bodyPr/>
        <a:lstStyle/>
        <a:p>
          <a:r>
            <a:rPr lang="en-US" altLang="ja-JP" sz="1800" b="1" smtClean="0">
              <a:solidFill>
                <a:schemeClr val="tx1"/>
              </a:solidFill>
              <a:latin typeface="Tw Cen MT" panose="020B0602020104020603" pitchFamily="34" charset="0"/>
              <a:ea typeface="MS Mincho" pitchFamily="49" charset="-128"/>
            </a:rPr>
            <a:t>Sumber kekhawatiran</a:t>
          </a:r>
          <a:endParaRPr lang="en-US" sz="1800" dirty="0">
            <a:solidFill>
              <a:schemeClr val="tx1"/>
            </a:solidFill>
            <a:latin typeface="Tw Cen MT" panose="020B0602020104020603" pitchFamily="34" charset="0"/>
          </a:endParaRPr>
        </a:p>
      </dgm:t>
    </dgm:pt>
    <dgm:pt modelId="{829877E4-10FE-4A19-9B64-9CD88A1C4395}" type="parTrans" cxnId="{DA5678E7-1B81-4FC2-9878-2136B634E214}">
      <dgm:prSet/>
      <dgm:spPr/>
      <dgm:t>
        <a:bodyPr/>
        <a:lstStyle/>
        <a:p>
          <a:endParaRPr lang="en-US" sz="2800">
            <a:latin typeface="Tw Cen MT" panose="020B0602020104020603" pitchFamily="34" charset="0"/>
          </a:endParaRPr>
        </a:p>
      </dgm:t>
    </dgm:pt>
    <dgm:pt modelId="{A0DEE03B-CA20-46D5-B07C-22A8AFFE1D4A}" type="sibTrans" cxnId="{DA5678E7-1B81-4FC2-9878-2136B634E214}">
      <dgm:prSet/>
      <dgm:spPr/>
      <dgm:t>
        <a:bodyPr/>
        <a:lstStyle/>
        <a:p>
          <a:endParaRPr lang="en-US" sz="2800">
            <a:latin typeface="Tw Cen MT" panose="020B0602020104020603" pitchFamily="34" charset="0"/>
          </a:endParaRPr>
        </a:p>
      </dgm:t>
    </dgm:pt>
    <dgm:pt modelId="{030C23A8-11AE-43E0-954F-2511B9FCF4A9}">
      <dgm:prSet custT="1"/>
      <dgm:spPr/>
      <dgm:t>
        <a:bodyPr/>
        <a:lstStyle/>
        <a:p>
          <a:r>
            <a:rPr lang="en-US" altLang="ja-JP" sz="2400" b="1" smtClean="0">
              <a:solidFill>
                <a:schemeClr val="bg1"/>
              </a:solidFill>
              <a:latin typeface="Tw Cen MT" panose="020B0602020104020603" pitchFamily="34" charset="0"/>
              <a:ea typeface="MS Mincho" pitchFamily="49" charset="-128"/>
            </a:rPr>
            <a:t>3. Responden</a:t>
          </a:r>
          <a:endParaRPr lang="en-US" sz="2400" dirty="0">
            <a:solidFill>
              <a:schemeClr val="tx1"/>
            </a:solidFill>
            <a:latin typeface="Tw Cen MT" panose="020B0602020104020603" pitchFamily="34" charset="0"/>
          </a:endParaRPr>
        </a:p>
      </dgm:t>
    </dgm:pt>
    <dgm:pt modelId="{8260DBDB-7475-461A-A274-30AB03D4CDC9}" type="parTrans" cxnId="{2D9967EE-B14E-4166-8087-3D652E644336}">
      <dgm:prSet/>
      <dgm:spPr/>
      <dgm:t>
        <a:bodyPr/>
        <a:lstStyle/>
        <a:p>
          <a:endParaRPr lang="en-US" sz="2800">
            <a:latin typeface="Tw Cen MT" panose="020B0602020104020603" pitchFamily="34" charset="0"/>
          </a:endParaRPr>
        </a:p>
      </dgm:t>
    </dgm:pt>
    <dgm:pt modelId="{41B7D112-122C-4F57-9155-D0109F5A4E23}" type="sibTrans" cxnId="{2D9967EE-B14E-4166-8087-3D652E644336}">
      <dgm:prSet/>
      <dgm:spPr/>
      <dgm:t>
        <a:bodyPr/>
        <a:lstStyle/>
        <a:p>
          <a:endParaRPr lang="en-US" sz="2800">
            <a:latin typeface="Tw Cen MT" panose="020B0602020104020603" pitchFamily="34" charset="0"/>
          </a:endParaRPr>
        </a:p>
      </dgm:t>
    </dgm:pt>
    <dgm:pt modelId="{4513689F-A96A-4330-8798-E3B210811EBD}">
      <dgm:prSet custT="1"/>
      <dgm:spPr/>
      <dgm:t>
        <a:bodyPr/>
        <a:lstStyle/>
        <a:p>
          <a:r>
            <a:rPr lang="en-US" altLang="ja-JP" sz="1800" b="1" smtClean="0">
              <a:solidFill>
                <a:schemeClr val="tx1"/>
              </a:solidFill>
              <a:latin typeface="Tw Cen MT" panose="020B0602020104020603" pitchFamily="34" charset="0"/>
              <a:ea typeface="MS Mincho" pitchFamily="49" charset="-128"/>
            </a:rPr>
            <a:t>Karakteristik sosial</a:t>
          </a:r>
          <a:endParaRPr lang="en-US" sz="1800" dirty="0">
            <a:solidFill>
              <a:schemeClr val="tx1"/>
            </a:solidFill>
            <a:latin typeface="Tw Cen MT" panose="020B0602020104020603" pitchFamily="34" charset="0"/>
          </a:endParaRPr>
        </a:p>
      </dgm:t>
    </dgm:pt>
    <dgm:pt modelId="{FF3B5A61-24E8-47F1-A3B9-E69E035F99C8}" type="parTrans" cxnId="{4631C3CB-9C27-4077-8F93-407721109FCC}">
      <dgm:prSet/>
      <dgm:spPr/>
      <dgm:t>
        <a:bodyPr/>
        <a:lstStyle/>
        <a:p>
          <a:endParaRPr lang="en-US" sz="2800">
            <a:latin typeface="Tw Cen MT" panose="020B0602020104020603" pitchFamily="34" charset="0"/>
          </a:endParaRPr>
        </a:p>
      </dgm:t>
    </dgm:pt>
    <dgm:pt modelId="{EF5712F7-172D-4909-B57C-A2F1B6AF206B}" type="sibTrans" cxnId="{4631C3CB-9C27-4077-8F93-407721109FCC}">
      <dgm:prSet/>
      <dgm:spPr/>
      <dgm:t>
        <a:bodyPr/>
        <a:lstStyle/>
        <a:p>
          <a:endParaRPr lang="en-US" sz="2800">
            <a:latin typeface="Tw Cen MT" panose="020B0602020104020603" pitchFamily="34" charset="0"/>
          </a:endParaRPr>
        </a:p>
      </dgm:t>
    </dgm:pt>
    <dgm:pt modelId="{9371AF4D-C81B-4065-A9F4-F0597BAAAC13}">
      <dgm:prSet custT="1"/>
      <dgm:spPr/>
      <dgm:t>
        <a:bodyPr/>
        <a:lstStyle/>
        <a:p>
          <a:r>
            <a:rPr lang="en-US" altLang="ja-JP" sz="1800" b="1" dirty="0" err="1" smtClean="0">
              <a:solidFill>
                <a:schemeClr val="tx1"/>
              </a:solidFill>
              <a:latin typeface="Tw Cen MT" panose="020B0602020104020603" pitchFamily="34" charset="0"/>
              <a:ea typeface="MS Mincho" pitchFamily="49" charset="-128"/>
            </a:rPr>
            <a:t>Kemampuan</a:t>
          </a:r>
          <a:r>
            <a:rPr lang="en-US" altLang="ja-JP" sz="1800" b="1" dirty="0" smtClean="0">
              <a:solidFill>
                <a:schemeClr val="tx1"/>
              </a:solidFill>
              <a:latin typeface="Tw Cen MT" panose="020B0602020104020603" pitchFamily="34" charset="0"/>
              <a:ea typeface="MS Mincho" pitchFamily="49" charset="-128"/>
            </a:rPr>
            <a:t> </a:t>
          </a:r>
          <a:r>
            <a:rPr lang="en-US" altLang="ja-JP" sz="1800" b="1" dirty="0" err="1" smtClean="0">
              <a:solidFill>
                <a:schemeClr val="tx1"/>
              </a:solidFill>
              <a:latin typeface="Tw Cen MT" panose="020B0602020104020603" pitchFamily="34" charset="0"/>
              <a:ea typeface="MS Mincho" pitchFamily="49" charset="-128"/>
            </a:rPr>
            <a:t>menangkap</a:t>
          </a:r>
          <a:r>
            <a:rPr lang="en-US" altLang="ja-JP" sz="1800" b="1" dirty="0" smtClean="0">
              <a:solidFill>
                <a:schemeClr val="tx1"/>
              </a:solidFill>
              <a:latin typeface="Tw Cen MT" panose="020B0602020104020603" pitchFamily="34" charset="0"/>
              <a:ea typeface="MS Mincho" pitchFamily="49" charset="-128"/>
            </a:rPr>
            <a:t> </a:t>
          </a:r>
          <a:r>
            <a:rPr lang="en-US" altLang="ja-JP" sz="1800" b="1" dirty="0" err="1" smtClean="0">
              <a:solidFill>
                <a:schemeClr val="tx1"/>
              </a:solidFill>
              <a:latin typeface="Tw Cen MT" panose="020B0602020104020603" pitchFamily="34" charset="0"/>
              <a:ea typeface="MS Mincho" pitchFamily="49" charset="-128"/>
            </a:rPr>
            <a:t>pertanyaan</a:t>
          </a:r>
          <a:endParaRPr lang="en-US" altLang="ja-JP" sz="1800" b="1" dirty="0">
            <a:solidFill>
              <a:schemeClr val="tx1"/>
            </a:solidFill>
            <a:latin typeface="Tw Cen MT" panose="020B0602020104020603" pitchFamily="34" charset="0"/>
            <a:ea typeface="MS Mincho" pitchFamily="49" charset="-128"/>
          </a:endParaRPr>
        </a:p>
      </dgm:t>
    </dgm:pt>
    <dgm:pt modelId="{35CE7A7E-3F0F-4397-819C-4FFC9DC8AF87}" type="parTrans" cxnId="{C30BA7F0-48E1-4433-B48A-DC59FB243252}">
      <dgm:prSet/>
      <dgm:spPr/>
      <dgm:t>
        <a:bodyPr/>
        <a:lstStyle/>
        <a:p>
          <a:endParaRPr lang="en-US" sz="2800">
            <a:latin typeface="Tw Cen MT" panose="020B0602020104020603" pitchFamily="34" charset="0"/>
          </a:endParaRPr>
        </a:p>
      </dgm:t>
    </dgm:pt>
    <dgm:pt modelId="{0B0A8EAA-9A63-433F-87BE-7DC3918D70ED}" type="sibTrans" cxnId="{C30BA7F0-48E1-4433-B48A-DC59FB243252}">
      <dgm:prSet/>
      <dgm:spPr/>
      <dgm:t>
        <a:bodyPr/>
        <a:lstStyle/>
        <a:p>
          <a:endParaRPr lang="en-US" sz="2800">
            <a:latin typeface="Tw Cen MT" panose="020B0602020104020603" pitchFamily="34" charset="0"/>
          </a:endParaRPr>
        </a:p>
      </dgm:t>
    </dgm:pt>
    <dgm:pt modelId="{5F5A7C93-55AE-4CD0-9D0E-63E798DCD174}">
      <dgm:prSet custT="1"/>
      <dgm:spPr/>
      <dgm:t>
        <a:bodyPr/>
        <a:lstStyle/>
        <a:p>
          <a:r>
            <a:rPr lang="en-US" altLang="ja-JP" sz="1800" b="1" dirty="0" err="1" smtClean="0">
              <a:solidFill>
                <a:schemeClr val="tx1"/>
              </a:solidFill>
              <a:latin typeface="Tw Cen MT" panose="020B0602020104020603" pitchFamily="34" charset="0"/>
              <a:ea typeface="MS Mincho" pitchFamily="49" charset="-128"/>
            </a:rPr>
            <a:t>Kemampuan</a:t>
          </a:r>
          <a:r>
            <a:rPr lang="en-US" altLang="ja-JP" sz="1800" b="1" dirty="0" smtClean="0">
              <a:solidFill>
                <a:schemeClr val="tx1"/>
              </a:solidFill>
              <a:latin typeface="Tw Cen MT" panose="020B0602020104020603" pitchFamily="34" charset="0"/>
              <a:ea typeface="MS Mincho" pitchFamily="49" charset="-128"/>
            </a:rPr>
            <a:t> </a:t>
          </a:r>
          <a:r>
            <a:rPr lang="en-US" altLang="ja-JP" sz="1800" b="1" dirty="0" err="1" smtClean="0">
              <a:solidFill>
                <a:schemeClr val="tx1"/>
              </a:solidFill>
              <a:latin typeface="Tw Cen MT" panose="020B0602020104020603" pitchFamily="34" charset="0"/>
              <a:ea typeface="MS Mincho" pitchFamily="49" charset="-128"/>
            </a:rPr>
            <a:t>menjawab</a:t>
          </a:r>
          <a:r>
            <a:rPr lang="en-US" altLang="ja-JP" sz="1800" b="1" dirty="0" smtClean="0">
              <a:solidFill>
                <a:schemeClr val="tx1"/>
              </a:solidFill>
              <a:latin typeface="Tw Cen MT" panose="020B0602020104020603" pitchFamily="34" charset="0"/>
              <a:ea typeface="MS Mincho" pitchFamily="49" charset="-128"/>
            </a:rPr>
            <a:t> </a:t>
          </a:r>
          <a:r>
            <a:rPr lang="en-US" altLang="ja-JP" sz="1800" b="1" dirty="0" err="1" smtClean="0">
              <a:solidFill>
                <a:schemeClr val="tx1"/>
              </a:solidFill>
              <a:latin typeface="Tw Cen MT" panose="020B0602020104020603" pitchFamily="34" charset="0"/>
              <a:ea typeface="MS Mincho" pitchFamily="49" charset="-128"/>
            </a:rPr>
            <a:t>pertanyaan</a:t>
          </a:r>
          <a:endParaRPr lang="en-US" sz="1800" dirty="0">
            <a:solidFill>
              <a:schemeClr val="tx1"/>
            </a:solidFill>
            <a:latin typeface="Tw Cen MT" panose="020B0602020104020603" pitchFamily="34" charset="0"/>
          </a:endParaRPr>
        </a:p>
      </dgm:t>
    </dgm:pt>
    <dgm:pt modelId="{2A7BFD7A-97A0-4564-8CE9-E338ADF67DED}" type="parTrans" cxnId="{7648AA1B-DC65-4281-9F67-BCDDC36CE3C8}">
      <dgm:prSet/>
      <dgm:spPr/>
      <dgm:t>
        <a:bodyPr/>
        <a:lstStyle/>
        <a:p>
          <a:endParaRPr lang="en-US" sz="2800">
            <a:latin typeface="Tw Cen MT" panose="020B0602020104020603" pitchFamily="34" charset="0"/>
          </a:endParaRPr>
        </a:p>
      </dgm:t>
    </dgm:pt>
    <dgm:pt modelId="{12E60B24-C185-4A5D-85B3-60ABBBE8154D}" type="sibTrans" cxnId="{7648AA1B-DC65-4281-9F67-BCDDC36CE3C8}">
      <dgm:prSet/>
      <dgm:spPr/>
      <dgm:t>
        <a:bodyPr/>
        <a:lstStyle/>
        <a:p>
          <a:endParaRPr lang="en-US" sz="2800">
            <a:latin typeface="Tw Cen MT" panose="020B0602020104020603" pitchFamily="34" charset="0"/>
          </a:endParaRPr>
        </a:p>
      </dgm:t>
    </dgm:pt>
    <dgm:pt modelId="{6F0D479C-3296-4591-8119-7BA5B5139131}">
      <dgm:prSet custT="1"/>
      <dgm:spPr/>
      <dgm:t>
        <a:bodyPr/>
        <a:lstStyle/>
        <a:p>
          <a:r>
            <a:rPr lang="en-US" altLang="ja-JP" sz="2400" b="1" smtClean="0">
              <a:solidFill>
                <a:schemeClr val="bg1"/>
              </a:solidFill>
              <a:latin typeface="Tw Cen MT" panose="020B0602020104020603" pitchFamily="34" charset="0"/>
              <a:ea typeface="MS Mincho" pitchFamily="49" charset="-128"/>
            </a:rPr>
            <a:t>4. Situasi Wawancara</a:t>
          </a:r>
          <a:endParaRPr lang="en-US" sz="2400" dirty="0">
            <a:solidFill>
              <a:schemeClr val="tx1"/>
            </a:solidFill>
            <a:latin typeface="Tw Cen MT" panose="020B0602020104020603" pitchFamily="34" charset="0"/>
          </a:endParaRPr>
        </a:p>
      </dgm:t>
    </dgm:pt>
    <dgm:pt modelId="{FBF16F17-48E9-4E61-B411-2AE6955A08F8}" type="parTrans" cxnId="{88A269CA-3E12-4AEC-A6EF-88D2CBFD68A6}">
      <dgm:prSet/>
      <dgm:spPr/>
      <dgm:t>
        <a:bodyPr/>
        <a:lstStyle/>
        <a:p>
          <a:endParaRPr lang="en-US" sz="2800">
            <a:latin typeface="Tw Cen MT" panose="020B0602020104020603" pitchFamily="34" charset="0"/>
          </a:endParaRPr>
        </a:p>
      </dgm:t>
    </dgm:pt>
    <dgm:pt modelId="{2731912F-189B-42EA-B71E-FE745097188C}" type="sibTrans" cxnId="{88A269CA-3E12-4AEC-A6EF-88D2CBFD68A6}">
      <dgm:prSet/>
      <dgm:spPr/>
      <dgm:t>
        <a:bodyPr/>
        <a:lstStyle/>
        <a:p>
          <a:endParaRPr lang="en-US" sz="2800">
            <a:latin typeface="Tw Cen MT" panose="020B0602020104020603" pitchFamily="34" charset="0"/>
          </a:endParaRPr>
        </a:p>
      </dgm:t>
    </dgm:pt>
    <dgm:pt modelId="{FCBF98D3-7EF4-41EF-BB40-01B7FE3207FB}">
      <dgm:prSet custT="1"/>
      <dgm:spPr/>
      <dgm:t>
        <a:bodyPr/>
        <a:lstStyle/>
        <a:p>
          <a:endParaRPr lang="en-US" sz="1200" dirty="0">
            <a:solidFill>
              <a:schemeClr val="tx1"/>
            </a:solidFill>
            <a:latin typeface="Tw Cen MT" panose="020B0602020104020603" pitchFamily="34" charset="0"/>
          </a:endParaRPr>
        </a:p>
      </dgm:t>
    </dgm:pt>
    <dgm:pt modelId="{6E6A1BEE-FE89-41FD-9E86-1366B10E5DC3}" type="parTrans" cxnId="{B48A02E0-5120-44C7-A169-E87FFF3DB879}">
      <dgm:prSet/>
      <dgm:spPr/>
      <dgm:t>
        <a:bodyPr/>
        <a:lstStyle/>
        <a:p>
          <a:endParaRPr lang="en-US" sz="2800">
            <a:latin typeface="Tw Cen MT" panose="020B0602020104020603" pitchFamily="34" charset="0"/>
          </a:endParaRPr>
        </a:p>
      </dgm:t>
    </dgm:pt>
    <dgm:pt modelId="{EFFEEE3D-D119-48C1-BA7B-2FA28DB2DBDA}" type="sibTrans" cxnId="{B48A02E0-5120-44C7-A169-E87FFF3DB879}">
      <dgm:prSet/>
      <dgm:spPr/>
      <dgm:t>
        <a:bodyPr/>
        <a:lstStyle/>
        <a:p>
          <a:endParaRPr lang="en-US" sz="2800">
            <a:latin typeface="Tw Cen MT" panose="020B0602020104020603" pitchFamily="34" charset="0"/>
          </a:endParaRPr>
        </a:p>
      </dgm:t>
    </dgm:pt>
    <dgm:pt modelId="{2D11D440-A7BC-4FB0-BE4F-3F4F0C2E4752}">
      <dgm:prSet custT="1"/>
      <dgm:spPr/>
      <dgm:t>
        <a:bodyPr/>
        <a:lstStyle/>
        <a:p>
          <a:r>
            <a:rPr lang="en-US" altLang="ja-JP" sz="1800" b="1" dirty="0" err="1" smtClean="0">
              <a:solidFill>
                <a:schemeClr val="tx1"/>
              </a:solidFill>
              <a:latin typeface="Tw Cen MT" panose="020B0602020104020603" pitchFamily="34" charset="0"/>
              <a:ea typeface="MS Mincho" pitchFamily="49" charset="-128"/>
            </a:rPr>
            <a:t>Waktu</a:t>
          </a:r>
          <a:endParaRPr lang="en-US" sz="1800" dirty="0">
            <a:solidFill>
              <a:schemeClr val="tx1"/>
            </a:solidFill>
            <a:latin typeface="Tw Cen MT" panose="020B0602020104020603" pitchFamily="34" charset="0"/>
          </a:endParaRPr>
        </a:p>
      </dgm:t>
    </dgm:pt>
    <dgm:pt modelId="{104D23BC-9021-41D9-98C6-3B823D67F5FF}" type="parTrans" cxnId="{6F42DBD1-D02D-443B-A9DC-2AD8AD87ECF9}">
      <dgm:prSet/>
      <dgm:spPr/>
      <dgm:t>
        <a:bodyPr/>
        <a:lstStyle/>
        <a:p>
          <a:endParaRPr lang="en-US" sz="2800">
            <a:latin typeface="Tw Cen MT" panose="020B0602020104020603" pitchFamily="34" charset="0"/>
          </a:endParaRPr>
        </a:p>
      </dgm:t>
    </dgm:pt>
    <dgm:pt modelId="{7EA832E1-C85C-4DA2-BC89-2158A94AAF9C}" type="sibTrans" cxnId="{6F42DBD1-D02D-443B-A9DC-2AD8AD87ECF9}">
      <dgm:prSet/>
      <dgm:spPr/>
      <dgm:t>
        <a:bodyPr/>
        <a:lstStyle/>
        <a:p>
          <a:endParaRPr lang="en-US" sz="2800">
            <a:latin typeface="Tw Cen MT" panose="020B0602020104020603" pitchFamily="34" charset="0"/>
          </a:endParaRPr>
        </a:p>
      </dgm:t>
    </dgm:pt>
    <dgm:pt modelId="{CBF78778-1D7B-405D-997E-00D693131F0C}">
      <dgm:prSet custT="1"/>
      <dgm:spPr/>
      <dgm:t>
        <a:bodyPr/>
        <a:lstStyle/>
        <a:p>
          <a:r>
            <a:rPr lang="en-US" altLang="ja-JP" sz="1800" b="1" dirty="0" err="1" smtClean="0">
              <a:solidFill>
                <a:schemeClr val="tx1"/>
              </a:solidFill>
              <a:latin typeface="Tw Cen MT" panose="020B0602020104020603" pitchFamily="34" charset="0"/>
              <a:ea typeface="MS Mincho" pitchFamily="49" charset="-128"/>
            </a:rPr>
            <a:t>Tempat</a:t>
          </a:r>
          <a:endParaRPr lang="en-US" altLang="ja-JP" sz="1800" b="1" dirty="0">
            <a:solidFill>
              <a:schemeClr val="tx1"/>
            </a:solidFill>
            <a:latin typeface="Tw Cen MT" panose="020B0602020104020603" pitchFamily="34" charset="0"/>
            <a:ea typeface="MS Mincho" pitchFamily="49" charset="-128"/>
          </a:endParaRPr>
        </a:p>
      </dgm:t>
    </dgm:pt>
    <dgm:pt modelId="{412129C1-B3F7-4F85-8749-BA44C791B14B}" type="parTrans" cxnId="{7DA32C86-33CF-4735-AF3D-B03748A25F3B}">
      <dgm:prSet/>
      <dgm:spPr/>
      <dgm:t>
        <a:bodyPr/>
        <a:lstStyle/>
        <a:p>
          <a:endParaRPr lang="en-US" sz="2800">
            <a:latin typeface="Tw Cen MT" panose="020B0602020104020603" pitchFamily="34" charset="0"/>
          </a:endParaRPr>
        </a:p>
      </dgm:t>
    </dgm:pt>
    <dgm:pt modelId="{9F465C5A-07B1-44FA-8878-16EB1C7438D2}" type="sibTrans" cxnId="{7DA32C86-33CF-4735-AF3D-B03748A25F3B}">
      <dgm:prSet/>
      <dgm:spPr/>
      <dgm:t>
        <a:bodyPr/>
        <a:lstStyle/>
        <a:p>
          <a:endParaRPr lang="en-US" sz="2800">
            <a:latin typeface="Tw Cen MT" panose="020B0602020104020603" pitchFamily="34" charset="0"/>
          </a:endParaRPr>
        </a:p>
      </dgm:t>
    </dgm:pt>
    <dgm:pt modelId="{A5B4EBB3-FF17-4325-8539-C291EE12CB98}">
      <dgm:prSet custT="1"/>
      <dgm:spPr/>
      <dgm:t>
        <a:bodyPr/>
        <a:lstStyle/>
        <a:p>
          <a:r>
            <a:rPr lang="en-US" altLang="ja-JP" sz="1800" b="1" dirty="0" err="1" smtClean="0">
              <a:solidFill>
                <a:schemeClr val="tx1"/>
              </a:solidFill>
              <a:latin typeface="Tw Cen MT" panose="020B0602020104020603" pitchFamily="34" charset="0"/>
              <a:ea typeface="MS Mincho" pitchFamily="49" charset="-128"/>
            </a:rPr>
            <a:t>Kehadiran</a:t>
          </a:r>
          <a:r>
            <a:rPr lang="en-US" altLang="ja-JP" sz="1800" b="1" dirty="0" smtClean="0">
              <a:solidFill>
                <a:schemeClr val="tx1"/>
              </a:solidFill>
              <a:latin typeface="Tw Cen MT" panose="020B0602020104020603" pitchFamily="34" charset="0"/>
              <a:ea typeface="MS Mincho" pitchFamily="49" charset="-128"/>
            </a:rPr>
            <a:t> orang lain</a:t>
          </a:r>
          <a:endParaRPr lang="en-US" altLang="ja-JP" sz="1800" b="1" dirty="0">
            <a:solidFill>
              <a:schemeClr val="tx1"/>
            </a:solidFill>
            <a:latin typeface="Tw Cen MT" panose="020B0602020104020603" pitchFamily="34" charset="0"/>
            <a:ea typeface="MS Mincho" pitchFamily="49" charset="-128"/>
          </a:endParaRPr>
        </a:p>
      </dgm:t>
    </dgm:pt>
    <dgm:pt modelId="{530462AA-0315-48F8-8533-F8043B6FF283}" type="parTrans" cxnId="{80129146-DE17-4458-AD3D-E086FC30EE7C}">
      <dgm:prSet/>
      <dgm:spPr/>
      <dgm:t>
        <a:bodyPr/>
        <a:lstStyle/>
        <a:p>
          <a:endParaRPr lang="en-US" sz="2800">
            <a:latin typeface="Tw Cen MT" panose="020B0602020104020603" pitchFamily="34" charset="0"/>
          </a:endParaRPr>
        </a:p>
      </dgm:t>
    </dgm:pt>
    <dgm:pt modelId="{ECD6A304-8457-4B91-8406-9F4E3AC5668A}" type="sibTrans" cxnId="{80129146-DE17-4458-AD3D-E086FC30EE7C}">
      <dgm:prSet/>
      <dgm:spPr/>
      <dgm:t>
        <a:bodyPr/>
        <a:lstStyle/>
        <a:p>
          <a:endParaRPr lang="en-US" sz="2800">
            <a:latin typeface="Tw Cen MT" panose="020B0602020104020603" pitchFamily="34" charset="0"/>
          </a:endParaRPr>
        </a:p>
      </dgm:t>
    </dgm:pt>
    <dgm:pt modelId="{53E1B3A1-DE4A-471C-B327-82013FBB9C84}">
      <dgm:prSet custT="1"/>
      <dgm:spPr/>
      <dgm:t>
        <a:bodyPr/>
        <a:lstStyle/>
        <a:p>
          <a:r>
            <a:rPr lang="en-US" altLang="ja-JP" sz="1800" b="1" dirty="0" err="1" smtClean="0">
              <a:solidFill>
                <a:schemeClr val="tx1"/>
              </a:solidFill>
              <a:latin typeface="Tw Cen MT" panose="020B0602020104020603" pitchFamily="34" charset="0"/>
              <a:ea typeface="MS Mincho" pitchFamily="49" charset="-128"/>
            </a:rPr>
            <a:t>Sikap</a:t>
          </a:r>
          <a:r>
            <a:rPr lang="en-US" altLang="ja-JP" sz="1800" b="1" dirty="0" smtClean="0">
              <a:solidFill>
                <a:schemeClr val="tx1"/>
              </a:solidFill>
              <a:latin typeface="Tw Cen MT" panose="020B0602020104020603" pitchFamily="34" charset="0"/>
              <a:ea typeface="MS Mincho" pitchFamily="49" charset="-128"/>
            </a:rPr>
            <a:t> </a:t>
          </a:r>
          <a:r>
            <a:rPr lang="en-US" altLang="ja-JP" sz="1800" b="1" dirty="0" err="1" smtClean="0">
              <a:solidFill>
                <a:schemeClr val="tx1"/>
              </a:solidFill>
              <a:latin typeface="Tw Cen MT" panose="020B0602020104020603" pitchFamily="34" charset="0"/>
              <a:ea typeface="MS Mincho" pitchFamily="49" charset="-128"/>
            </a:rPr>
            <a:t>masyarakat</a:t>
          </a:r>
          <a:endParaRPr lang="en-US" sz="1800" dirty="0">
            <a:solidFill>
              <a:schemeClr val="tx1"/>
            </a:solidFill>
            <a:latin typeface="Tw Cen MT" panose="020B0602020104020603" pitchFamily="34" charset="0"/>
          </a:endParaRPr>
        </a:p>
      </dgm:t>
    </dgm:pt>
    <dgm:pt modelId="{A23BD3A3-A10B-490E-808C-F5F200FAB29D}" type="parTrans" cxnId="{347D7478-11F3-4034-AFF4-084D21831013}">
      <dgm:prSet/>
      <dgm:spPr/>
      <dgm:t>
        <a:bodyPr/>
        <a:lstStyle/>
        <a:p>
          <a:endParaRPr lang="en-US" sz="2800">
            <a:latin typeface="Tw Cen MT" panose="020B0602020104020603" pitchFamily="34" charset="0"/>
          </a:endParaRPr>
        </a:p>
      </dgm:t>
    </dgm:pt>
    <dgm:pt modelId="{19E4E0DF-8E6F-40BD-8946-2B1F8AADA81C}" type="sibTrans" cxnId="{347D7478-11F3-4034-AFF4-084D21831013}">
      <dgm:prSet/>
      <dgm:spPr/>
      <dgm:t>
        <a:bodyPr/>
        <a:lstStyle/>
        <a:p>
          <a:endParaRPr lang="en-US" sz="2800">
            <a:latin typeface="Tw Cen MT" panose="020B0602020104020603" pitchFamily="34" charset="0"/>
          </a:endParaRPr>
        </a:p>
      </dgm:t>
    </dgm:pt>
    <dgm:pt modelId="{8430BD41-BB1C-4FC0-8219-CC2F87ECA259}" type="pres">
      <dgm:prSet presAssocID="{CEEE6E49-0FD6-4444-8A71-4E864BAD753C}" presName="linear" presStyleCnt="0">
        <dgm:presLayoutVars>
          <dgm:animLvl val="lvl"/>
          <dgm:resizeHandles val="exact"/>
        </dgm:presLayoutVars>
      </dgm:prSet>
      <dgm:spPr/>
      <dgm:t>
        <a:bodyPr/>
        <a:lstStyle/>
        <a:p>
          <a:endParaRPr lang="en-US"/>
        </a:p>
      </dgm:t>
    </dgm:pt>
    <dgm:pt modelId="{FD06320B-645F-4868-AF90-5C911D9F195A}" type="pres">
      <dgm:prSet presAssocID="{AD78681E-6960-4CDB-A6E2-4A4B2CFE2277}" presName="parentText" presStyleLbl="node1" presStyleIdx="0" presStyleCnt="4">
        <dgm:presLayoutVars>
          <dgm:chMax val="0"/>
          <dgm:bulletEnabled val="1"/>
        </dgm:presLayoutVars>
      </dgm:prSet>
      <dgm:spPr/>
      <dgm:t>
        <a:bodyPr/>
        <a:lstStyle/>
        <a:p>
          <a:endParaRPr lang="en-US"/>
        </a:p>
      </dgm:t>
    </dgm:pt>
    <dgm:pt modelId="{1A0B9783-B349-47AF-B392-8634A1F3F380}" type="pres">
      <dgm:prSet presAssocID="{AD78681E-6960-4CDB-A6E2-4A4B2CFE2277}" presName="childText" presStyleLbl="revTx" presStyleIdx="0" presStyleCnt="4">
        <dgm:presLayoutVars>
          <dgm:bulletEnabled val="1"/>
        </dgm:presLayoutVars>
      </dgm:prSet>
      <dgm:spPr/>
      <dgm:t>
        <a:bodyPr/>
        <a:lstStyle/>
        <a:p>
          <a:endParaRPr lang="en-US"/>
        </a:p>
      </dgm:t>
    </dgm:pt>
    <dgm:pt modelId="{67694EB2-DB3C-4334-80FE-F47E9DB1320A}" type="pres">
      <dgm:prSet presAssocID="{FEF2FD31-3BA7-4406-B32E-DEC835F42FA6}" presName="parentText" presStyleLbl="node1" presStyleIdx="1" presStyleCnt="4">
        <dgm:presLayoutVars>
          <dgm:chMax val="0"/>
          <dgm:bulletEnabled val="1"/>
        </dgm:presLayoutVars>
      </dgm:prSet>
      <dgm:spPr/>
      <dgm:t>
        <a:bodyPr/>
        <a:lstStyle/>
        <a:p>
          <a:endParaRPr lang="en-US"/>
        </a:p>
      </dgm:t>
    </dgm:pt>
    <dgm:pt modelId="{9FF57DB7-B89A-4D50-9F28-F2D1AE660556}" type="pres">
      <dgm:prSet presAssocID="{FEF2FD31-3BA7-4406-B32E-DEC835F42FA6}" presName="childText" presStyleLbl="revTx" presStyleIdx="1" presStyleCnt="4">
        <dgm:presLayoutVars>
          <dgm:bulletEnabled val="1"/>
        </dgm:presLayoutVars>
      </dgm:prSet>
      <dgm:spPr/>
      <dgm:t>
        <a:bodyPr/>
        <a:lstStyle/>
        <a:p>
          <a:endParaRPr lang="en-US"/>
        </a:p>
      </dgm:t>
    </dgm:pt>
    <dgm:pt modelId="{E2E69E8E-7B38-4B9C-9FCB-55A71C5AFC9D}" type="pres">
      <dgm:prSet presAssocID="{030C23A8-11AE-43E0-954F-2511B9FCF4A9}" presName="parentText" presStyleLbl="node1" presStyleIdx="2" presStyleCnt="4">
        <dgm:presLayoutVars>
          <dgm:chMax val="0"/>
          <dgm:bulletEnabled val="1"/>
        </dgm:presLayoutVars>
      </dgm:prSet>
      <dgm:spPr/>
      <dgm:t>
        <a:bodyPr/>
        <a:lstStyle/>
        <a:p>
          <a:endParaRPr lang="en-US"/>
        </a:p>
      </dgm:t>
    </dgm:pt>
    <dgm:pt modelId="{554E51D3-5ABF-4E7B-A60F-FA865008783A}" type="pres">
      <dgm:prSet presAssocID="{030C23A8-11AE-43E0-954F-2511B9FCF4A9}" presName="childText" presStyleLbl="revTx" presStyleIdx="2" presStyleCnt="4">
        <dgm:presLayoutVars>
          <dgm:bulletEnabled val="1"/>
        </dgm:presLayoutVars>
      </dgm:prSet>
      <dgm:spPr/>
      <dgm:t>
        <a:bodyPr/>
        <a:lstStyle/>
        <a:p>
          <a:endParaRPr lang="en-US"/>
        </a:p>
      </dgm:t>
    </dgm:pt>
    <dgm:pt modelId="{6D76137F-1659-40A2-B0AC-4BE621A28FC2}" type="pres">
      <dgm:prSet presAssocID="{6F0D479C-3296-4591-8119-7BA5B5139131}" presName="parentText" presStyleLbl="node1" presStyleIdx="3" presStyleCnt="4">
        <dgm:presLayoutVars>
          <dgm:chMax val="0"/>
          <dgm:bulletEnabled val="1"/>
        </dgm:presLayoutVars>
      </dgm:prSet>
      <dgm:spPr/>
      <dgm:t>
        <a:bodyPr/>
        <a:lstStyle/>
        <a:p>
          <a:endParaRPr lang="en-US"/>
        </a:p>
      </dgm:t>
    </dgm:pt>
    <dgm:pt modelId="{4261BEAA-4EB7-424D-9EF2-4DC267C2EBAC}" type="pres">
      <dgm:prSet presAssocID="{6F0D479C-3296-4591-8119-7BA5B5139131}" presName="childText" presStyleLbl="revTx" presStyleIdx="3" presStyleCnt="4">
        <dgm:presLayoutVars>
          <dgm:bulletEnabled val="1"/>
        </dgm:presLayoutVars>
      </dgm:prSet>
      <dgm:spPr/>
      <dgm:t>
        <a:bodyPr/>
        <a:lstStyle/>
        <a:p>
          <a:endParaRPr lang="en-US"/>
        </a:p>
      </dgm:t>
    </dgm:pt>
  </dgm:ptLst>
  <dgm:cxnLst>
    <dgm:cxn modelId="{63934816-BC16-4D5C-ADB3-6A2624B3609A}" type="presOf" srcId="{53E1B3A1-DE4A-471C-B327-82013FBB9C84}" destId="{4261BEAA-4EB7-424D-9EF2-4DC267C2EBAC}" srcOrd="0" destOrd="3" presId="urn:microsoft.com/office/officeart/2005/8/layout/vList2"/>
    <dgm:cxn modelId="{9DBFDF2C-C88E-46AE-9EB3-6E9C7920E4F9}" srcId="{AD78681E-6960-4CDB-A6E2-4A4B2CFE2277}" destId="{DC6FF363-C497-495C-9C88-F226BAFBC119}" srcOrd="3" destOrd="0" parTransId="{EF8DB223-CCAF-4BA9-B1E0-AAA1A9F09F1C}" sibTransId="{C226A282-0C7E-41B7-829C-273A980C1342}"/>
    <dgm:cxn modelId="{6F42DBD1-D02D-443B-A9DC-2AD8AD87ECF9}" srcId="{6F0D479C-3296-4591-8119-7BA5B5139131}" destId="{2D11D440-A7BC-4FB0-BE4F-3F4F0C2E4752}" srcOrd="0" destOrd="0" parTransId="{104D23BC-9021-41D9-98C6-3B823D67F5FF}" sibTransId="{7EA832E1-C85C-4DA2-BC89-2158A94AAF9C}"/>
    <dgm:cxn modelId="{5278957C-AC19-487F-A8CB-F448637255C8}" type="presOf" srcId="{9371AF4D-C81B-4065-A9F4-F0597BAAAC13}" destId="{554E51D3-5ABF-4E7B-A60F-FA865008783A}" srcOrd="0" destOrd="1" presId="urn:microsoft.com/office/officeart/2005/8/layout/vList2"/>
    <dgm:cxn modelId="{0D297801-0E14-49C9-8EEB-B2D15686FAE4}" type="presOf" srcId="{FEF2FD31-3BA7-4406-B32E-DEC835F42FA6}" destId="{67694EB2-DB3C-4334-80FE-F47E9DB1320A}" srcOrd="0" destOrd="0" presId="urn:microsoft.com/office/officeart/2005/8/layout/vList2"/>
    <dgm:cxn modelId="{35901091-ED49-4EB6-A116-911ABA5A0210}" type="presOf" srcId="{5F5A7C93-55AE-4CD0-9D0E-63E798DCD174}" destId="{554E51D3-5ABF-4E7B-A60F-FA865008783A}" srcOrd="0" destOrd="2" presId="urn:microsoft.com/office/officeart/2005/8/layout/vList2"/>
    <dgm:cxn modelId="{80129146-DE17-4458-AD3D-E086FC30EE7C}" srcId="{6F0D479C-3296-4591-8119-7BA5B5139131}" destId="{A5B4EBB3-FF17-4325-8539-C291EE12CB98}" srcOrd="2" destOrd="0" parTransId="{530462AA-0315-48F8-8533-F8043B6FF283}" sibTransId="{ECD6A304-8457-4B91-8406-9F4E3AC5668A}"/>
    <dgm:cxn modelId="{E0EA3171-5343-4306-9746-A9509B42AAE9}" type="presOf" srcId="{51C341F8-71F9-461D-B21D-D2AFC07BA383}" destId="{9FF57DB7-B89A-4D50-9F28-F2D1AE660556}" srcOrd="0" destOrd="2" presId="urn:microsoft.com/office/officeart/2005/8/layout/vList2"/>
    <dgm:cxn modelId="{958E6F57-9F46-489B-9499-4096E91F4C5E}" type="presOf" srcId="{512A61D8-28C7-4429-8948-27670EC4655F}" destId="{9FF57DB7-B89A-4D50-9F28-F2D1AE660556}" srcOrd="0" destOrd="1" presId="urn:microsoft.com/office/officeart/2005/8/layout/vList2"/>
    <dgm:cxn modelId="{640F0849-9A80-4D25-88C5-E175F2A73F11}" type="presOf" srcId="{6EDD0ADB-59C8-4EDA-8EA3-0D9D95D87FFB}" destId="{1A0B9783-B349-47AF-B392-8634A1F3F380}" srcOrd="0" destOrd="2" presId="urn:microsoft.com/office/officeart/2005/8/layout/vList2"/>
    <dgm:cxn modelId="{EFECCD3B-64F3-4B44-B9C5-0CE84BA4998D}" srcId="{CEEE6E49-0FD6-4444-8A71-4E864BAD753C}" destId="{FEF2FD31-3BA7-4406-B32E-DEC835F42FA6}" srcOrd="1" destOrd="0" parTransId="{5F9ED3E0-AE55-4799-8998-ADA057B495C5}" sibTransId="{7B9C9B19-B11B-42AE-8F99-C9EDF7AF4E6E}"/>
    <dgm:cxn modelId="{4631C3CB-9C27-4077-8F93-407721109FCC}" srcId="{030C23A8-11AE-43E0-954F-2511B9FCF4A9}" destId="{4513689F-A96A-4330-8798-E3B210811EBD}" srcOrd="0" destOrd="0" parTransId="{FF3B5A61-24E8-47F1-A3B9-E69E035F99C8}" sibTransId="{EF5712F7-172D-4909-B57C-A2F1B6AF206B}"/>
    <dgm:cxn modelId="{AB14F5EC-75A6-46A3-B5C6-FA6184E31BA7}" srcId="{CEEE6E49-0FD6-4444-8A71-4E864BAD753C}" destId="{AD78681E-6960-4CDB-A6E2-4A4B2CFE2277}" srcOrd="0" destOrd="0" parTransId="{52A8D6D9-0458-4593-B2B2-323A448E2C38}" sibTransId="{AF72F6B7-8D2D-4F98-933C-A471BC1BD102}"/>
    <dgm:cxn modelId="{B48A02E0-5120-44C7-A169-E87FFF3DB879}" srcId="{6F0D479C-3296-4591-8119-7BA5B5139131}" destId="{FCBF98D3-7EF4-41EF-BB40-01B7FE3207FB}" srcOrd="4" destOrd="0" parTransId="{6E6A1BEE-FE89-41FD-9E86-1366B10E5DC3}" sibTransId="{EFFEEE3D-D119-48C1-BA7B-2FA28DB2DBDA}"/>
    <dgm:cxn modelId="{C30BA7F0-48E1-4433-B48A-DC59FB243252}" srcId="{030C23A8-11AE-43E0-954F-2511B9FCF4A9}" destId="{9371AF4D-C81B-4065-A9F4-F0597BAAAC13}" srcOrd="1" destOrd="0" parTransId="{35CE7A7E-3F0F-4397-819C-4FFC9DC8AF87}" sibTransId="{0B0A8EAA-9A63-433F-87BE-7DC3918D70ED}"/>
    <dgm:cxn modelId="{4AFAAFED-3776-473B-9784-A34B4F706045}" type="presOf" srcId="{CBF78778-1D7B-405D-997E-00D693131F0C}" destId="{4261BEAA-4EB7-424D-9EF2-4DC267C2EBAC}" srcOrd="0" destOrd="1" presId="urn:microsoft.com/office/officeart/2005/8/layout/vList2"/>
    <dgm:cxn modelId="{E884FA85-EC7C-48E5-A30D-FA080D024847}" type="presOf" srcId="{F53838EE-6DDA-4EDC-A278-40DD1B261EA3}" destId="{1A0B9783-B349-47AF-B392-8634A1F3F380}" srcOrd="0" destOrd="1" presId="urn:microsoft.com/office/officeart/2005/8/layout/vList2"/>
    <dgm:cxn modelId="{88A269CA-3E12-4AEC-A6EF-88D2CBFD68A6}" srcId="{CEEE6E49-0FD6-4444-8A71-4E864BAD753C}" destId="{6F0D479C-3296-4591-8119-7BA5B5139131}" srcOrd="3" destOrd="0" parTransId="{FBF16F17-48E9-4E61-B411-2AE6955A08F8}" sibTransId="{2731912F-189B-42EA-B71E-FE745097188C}"/>
    <dgm:cxn modelId="{9D0D5BF8-32E1-45E1-9FC7-65F4EEA618C9}" type="presOf" srcId="{DC6FF363-C497-495C-9C88-F226BAFBC119}" destId="{1A0B9783-B349-47AF-B392-8634A1F3F380}" srcOrd="0" destOrd="3" presId="urn:microsoft.com/office/officeart/2005/8/layout/vList2"/>
    <dgm:cxn modelId="{FE6D822A-2EEC-40AE-8253-EC932792D0E5}" type="presOf" srcId="{CEEE6E49-0FD6-4444-8A71-4E864BAD753C}" destId="{8430BD41-BB1C-4FC0-8219-CC2F87ECA259}" srcOrd="0" destOrd="0" presId="urn:microsoft.com/office/officeart/2005/8/layout/vList2"/>
    <dgm:cxn modelId="{4CFEE4FB-019E-496B-B3DA-38C9341E1CBF}" type="presOf" srcId="{4513689F-A96A-4330-8798-E3B210811EBD}" destId="{554E51D3-5ABF-4E7B-A60F-FA865008783A}" srcOrd="0" destOrd="0" presId="urn:microsoft.com/office/officeart/2005/8/layout/vList2"/>
    <dgm:cxn modelId="{D6B53EF5-7B55-4DB7-A485-99DF55EEED0C}" type="presOf" srcId="{A5B4EBB3-FF17-4325-8539-C291EE12CB98}" destId="{4261BEAA-4EB7-424D-9EF2-4DC267C2EBAC}" srcOrd="0" destOrd="2" presId="urn:microsoft.com/office/officeart/2005/8/layout/vList2"/>
    <dgm:cxn modelId="{7DA32C86-33CF-4735-AF3D-B03748A25F3B}" srcId="{6F0D479C-3296-4591-8119-7BA5B5139131}" destId="{CBF78778-1D7B-405D-997E-00D693131F0C}" srcOrd="1" destOrd="0" parTransId="{412129C1-B3F7-4F85-8749-BA44C791B14B}" sibTransId="{9F465C5A-07B1-44FA-8878-16EB1C7438D2}"/>
    <dgm:cxn modelId="{FBDA718A-696C-45E8-80D7-4EBB833F6C17}" srcId="{FEF2FD31-3BA7-4406-B32E-DEC835F42FA6}" destId="{512A61D8-28C7-4429-8948-27670EC4655F}" srcOrd="1" destOrd="0" parTransId="{D99415E0-8F23-40C7-A463-59A00E512D21}" sibTransId="{7CBC452F-23C6-4715-9B74-1F93115C01E5}"/>
    <dgm:cxn modelId="{DA5678E7-1B81-4FC2-9878-2136B634E214}" srcId="{FEF2FD31-3BA7-4406-B32E-DEC835F42FA6}" destId="{6E9ED8C6-D588-4C93-BBF8-F83CEC3D7556}" srcOrd="3" destOrd="0" parTransId="{829877E4-10FE-4A19-9B64-9CD88A1C4395}" sibTransId="{A0DEE03B-CA20-46D5-B07C-22A8AFFE1D4A}"/>
    <dgm:cxn modelId="{6125CAF9-8DEA-48C0-B485-4B047625199E}" srcId="{AD78681E-6960-4CDB-A6E2-4A4B2CFE2277}" destId="{F53838EE-6DDA-4EDC-A278-40DD1B261EA3}" srcOrd="1" destOrd="0" parTransId="{43B6CD28-4901-4863-80D9-4C01E6ADCADD}" sibTransId="{238DEDF5-57F5-483C-8C02-3196285982DE}"/>
    <dgm:cxn modelId="{538B6EA8-C6D8-4ACD-80B7-8496CAE72638}" type="presOf" srcId="{59BA512C-C7F5-40F2-B979-339037DB9588}" destId="{1A0B9783-B349-47AF-B392-8634A1F3F380}" srcOrd="0" destOrd="0" presId="urn:microsoft.com/office/officeart/2005/8/layout/vList2"/>
    <dgm:cxn modelId="{FEB1CC52-6DEA-4638-ACE5-8AD1C7421A7E}" type="presOf" srcId="{6E9ED8C6-D588-4C93-BBF8-F83CEC3D7556}" destId="{9FF57DB7-B89A-4D50-9F28-F2D1AE660556}" srcOrd="0" destOrd="3" presId="urn:microsoft.com/office/officeart/2005/8/layout/vList2"/>
    <dgm:cxn modelId="{91276067-1CEC-48CB-9172-F0FCC107BCD6}" srcId="{FEF2FD31-3BA7-4406-B32E-DEC835F42FA6}" destId="{A8362B7D-E9B1-404F-8759-06791A1DA16D}" srcOrd="0" destOrd="0" parTransId="{E6552651-5D67-4563-99A2-4961530ADF0F}" sibTransId="{C310A692-E601-4DFF-8913-06A83ECF2248}"/>
    <dgm:cxn modelId="{347D7478-11F3-4034-AFF4-084D21831013}" srcId="{6F0D479C-3296-4591-8119-7BA5B5139131}" destId="{53E1B3A1-DE4A-471C-B327-82013FBB9C84}" srcOrd="3" destOrd="0" parTransId="{A23BD3A3-A10B-490E-808C-F5F200FAB29D}" sibTransId="{19E4E0DF-8E6F-40BD-8946-2B1F8AADA81C}"/>
    <dgm:cxn modelId="{DC31688C-76DB-478D-8505-43C3C3098DA1}" type="presOf" srcId="{AD78681E-6960-4CDB-A6E2-4A4B2CFE2277}" destId="{FD06320B-645F-4868-AF90-5C911D9F195A}" srcOrd="0" destOrd="0" presId="urn:microsoft.com/office/officeart/2005/8/layout/vList2"/>
    <dgm:cxn modelId="{D6C113A3-78DB-476C-B564-56B8A15D20A6}" srcId="{AD78681E-6960-4CDB-A6E2-4A4B2CFE2277}" destId="{59BA512C-C7F5-40F2-B979-339037DB9588}" srcOrd="0" destOrd="0" parTransId="{B6A14EE5-4927-4C57-BC38-5F8C060CC7F1}" sibTransId="{9E86AFB6-7D36-4F45-9B3E-E17B3DB03C5C}"/>
    <dgm:cxn modelId="{7648AA1B-DC65-4281-9F67-BCDDC36CE3C8}" srcId="{030C23A8-11AE-43E0-954F-2511B9FCF4A9}" destId="{5F5A7C93-55AE-4CD0-9D0E-63E798DCD174}" srcOrd="2" destOrd="0" parTransId="{2A7BFD7A-97A0-4564-8CE9-E338ADF67DED}" sibTransId="{12E60B24-C185-4A5D-85B3-60ABBBE8154D}"/>
    <dgm:cxn modelId="{1B8858C1-EED2-4822-8106-151B57870B25}" type="presOf" srcId="{030C23A8-11AE-43E0-954F-2511B9FCF4A9}" destId="{E2E69E8E-7B38-4B9C-9FCB-55A71C5AFC9D}" srcOrd="0" destOrd="0" presId="urn:microsoft.com/office/officeart/2005/8/layout/vList2"/>
    <dgm:cxn modelId="{3F71A225-282C-4DFE-8ABA-7DD80ECF480B}" srcId="{FEF2FD31-3BA7-4406-B32E-DEC835F42FA6}" destId="{51C341F8-71F9-461D-B21D-D2AFC07BA383}" srcOrd="2" destOrd="0" parTransId="{BA9F23C8-1D80-4A8F-B3DC-82F747457D54}" sibTransId="{F773D46E-750F-4779-94AE-F80D9ED74E73}"/>
    <dgm:cxn modelId="{07EC6594-E493-494F-801B-E5FC828F0A21}" type="presOf" srcId="{2D11D440-A7BC-4FB0-BE4F-3F4F0C2E4752}" destId="{4261BEAA-4EB7-424D-9EF2-4DC267C2EBAC}" srcOrd="0" destOrd="0" presId="urn:microsoft.com/office/officeart/2005/8/layout/vList2"/>
    <dgm:cxn modelId="{5812DF58-4106-408F-9E9A-E309DBAACEB4}" type="presOf" srcId="{6F0D479C-3296-4591-8119-7BA5B5139131}" destId="{6D76137F-1659-40A2-B0AC-4BE621A28FC2}" srcOrd="0" destOrd="0" presId="urn:microsoft.com/office/officeart/2005/8/layout/vList2"/>
    <dgm:cxn modelId="{02E4E7C5-E1F4-4B7C-B556-E35F946883AE}" type="presOf" srcId="{A8362B7D-E9B1-404F-8759-06791A1DA16D}" destId="{9FF57DB7-B89A-4D50-9F28-F2D1AE660556}" srcOrd="0" destOrd="0" presId="urn:microsoft.com/office/officeart/2005/8/layout/vList2"/>
    <dgm:cxn modelId="{25E9322A-D06C-40CE-BA86-49D022D9E8CC}" srcId="{AD78681E-6960-4CDB-A6E2-4A4B2CFE2277}" destId="{6EDD0ADB-59C8-4EDA-8EA3-0D9D95D87FFB}" srcOrd="2" destOrd="0" parTransId="{B484D307-56AA-4918-A176-E465849760DA}" sibTransId="{E9CDA110-9DB0-45F2-98D5-B251C5184B78}"/>
    <dgm:cxn modelId="{929B2B06-F15A-44E1-AD1E-D517C2FCB997}" type="presOf" srcId="{FCBF98D3-7EF4-41EF-BB40-01B7FE3207FB}" destId="{4261BEAA-4EB7-424D-9EF2-4DC267C2EBAC}" srcOrd="0" destOrd="4" presId="urn:microsoft.com/office/officeart/2005/8/layout/vList2"/>
    <dgm:cxn modelId="{2D9967EE-B14E-4166-8087-3D652E644336}" srcId="{CEEE6E49-0FD6-4444-8A71-4E864BAD753C}" destId="{030C23A8-11AE-43E0-954F-2511B9FCF4A9}" srcOrd="2" destOrd="0" parTransId="{8260DBDB-7475-461A-A274-30AB03D4CDC9}" sibTransId="{41B7D112-122C-4F57-9155-D0109F5A4E23}"/>
    <dgm:cxn modelId="{3DB53A26-6370-478A-8ED7-789C8AD3134B}" type="presParOf" srcId="{8430BD41-BB1C-4FC0-8219-CC2F87ECA259}" destId="{FD06320B-645F-4868-AF90-5C911D9F195A}" srcOrd="0" destOrd="0" presId="urn:microsoft.com/office/officeart/2005/8/layout/vList2"/>
    <dgm:cxn modelId="{7E091292-307D-4629-9467-602BCB44DD0A}" type="presParOf" srcId="{8430BD41-BB1C-4FC0-8219-CC2F87ECA259}" destId="{1A0B9783-B349-47AF-B392-8634A1F3F380}" srcOrd="1" destOrd="0" presId="urn:microsoft.com/office/officeart/2005/8/layout/vList2"/>
    <dgm:cxn modelId="{062F5BEB-CB9C-4689-9F40-10A13C11B14F}" type="presParOf" srcId="{8430BD41-BB1C-4FC0-8219-CC2F87ECA259}" destId="{67694EB2-DB3C-4334-80FE-F47E9DB1320A}" srcOrd="2" destOrd="0" presId="urn:microsoft.com/office/officeart/2005/8/layout/vList2"/>
    <dgm:cxn modelId="{D1FEBD5F-1BE8-4FC9-8BCC-0CA6EBE1E043}" type="presParOf" srcId="{8430BD41-BB1C-4FC0-8219-CC2F87ECA259}" destId="{9FF57DB7-B89A-4D50-9F28-F2D1AE660556}" srcOrd="3" destOrd="0" presId="urn:microsoft.com/office/officeart/2005/8/layout/vList2"/>
    <dgm:cxn modelId="{97E997EE-9C53-446F-BC73-CAA4BE286FB9}" type="presParOf" srcId="{8430BD41-BB1C-4FC0-8219-CC2F87ECA259}" destId="{E2E69E8E-7B38-4B9C-9FCB-55A71C5AFC9D}" srcOrd="4" destOrd="0" presId="urn:microsoft.com/office/officeart/2005/8/layout/vList2"/>
    <dgm:cxn modelId="{BAC386C8-1FDE-49B1-B57C-D55DF60F3498}" type="presParOf" srcId="{8430BD41-BB1C-4FC0-8219-CC2F87ECA259}" destId="{554E51D3-5ABF-4E7B-A60F-FA865008783A}" srcOrd="5" destOrd="0" presId="urn:microsoft.com/office/officeart/2005/8/layout/vList2"/>
    <dgm:cxn modelId="{CE3E8F03-C452-4FD9-8829-C43C98840CFA}" type="presParOf" srcId="{8430BD41-BB1C-4FC0-8219-CC2F87ECA259}" destId="{6D76137F-1659-40A2-B0AC-4BE621A28FC2}" srcOrd="6" destOrd="0" presId="urn:microsoft.com/office/officeart/2005/8/layout/vList2"/>
    <dgm:cxn modelId="{B2D6A50D-E4DD-45F3-B642-D0E73C633EA2}" type="presParOf" srcId="{8430BD41-BB1C-4FC0-8219-CC2F87ECA259}" destId="{4261BEAA-4EB7-424D-9EF2-4DC267C2EBAC}"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37BBF41-14C5-45E8-A816-B3C76A6986F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id-ID"/>
        </a:p>
      </dgm:t>
    </dgm:pt>
    <dgm:pt modelId="{93EBDBDA-4593-4D76-97FA-0BD471ABC934}">
      <dgm:prSet phldrT="[Text]"/>
      <dgm:spPr/>
      <dgm:t>
        <a:bodyPr/>
        <a:lstStyle/>
        <a:p>
          <a:r>
            <a:rPr lang="id-ID" dirty="0" smtClean="0"/>
            <a:t>1</a:t>
          </a:r>
          <a:endParaRPr lang="id-ID" dirty="0"/>
        </a:p>
      </dgm:t>
    </dgm:pt>
    <dgm:pt modelId="{73348C33-78BC-4529-9975-565AD5F0D492}" type="parTrans" cxnId="{70EEA0B6-5B33-483E-99D3-A5C1423332B9}">
      <dgm:prSet/>
      <dgm:spPr/>
      <dgm:t>
        <a:bodyPr/>
        <a:lstStyle/>
        <a:p>
          <a:endParaRPr lang="id-ID"/>
        </a:p>
      </dgm:t>
    </dgm:pt>
    <dgm:pt modelId="{2F60B76E-3425-4226-A6A8-DB63A33AF6FD}" type="sibTrans" cxnId="{70EEA0B6-5B33-483E-99D3-A5C1423332B9}">
      <dgm:prSet/>
      <dgm:spPr/>
      <dgm:t>
        <a:bodyPr/>
        <a:lstStyle/>
        <a:p>
          <a:endParaRPr lang="id-ID"/>
        </a:p>
      </dgm:t>
    </dgm:pt>
    <dgm:pt modelId="{8FA67980-263E-4384-B0C5-40A0CA974C06}">
      <dgm:prSet phldrT="[Text]"/>
      <dgm:spPr/>
      <dgm:t>
        <a:bodyPr/>
        <a:lstStyle/>
        <a:p>
          <a:r>
            <a:rPr lang="id-ID" dirty="0" smtClean="0">
              <a:latin typeface="Tw Cen MT" panose="020B0602020104020603" pitchFamily="34" charset="0"/>
            </a:rPr>
            <a:t> Menetapkan kepada siapa wawancara akan dilakukan</a:t>
          </a:r>
          <a:endParaRPr lang="id-ID" dirty="0">
            <a:latin typeface="Tw Cen MT" panose="020B0602020104020603" pitchFamily="34" charset="0"/>
          </a:endParaRPr>
        </a:p>
      </dgm:t>
    </dgm:pt>
    <dgm:pt modelId="{1F8D8CE8-70D7-4E77-B293-FA9E8CF4C86D}" type="parTrans" cxnId="{ACE09A1A-717E-46E1-92D0-E800288BD063}">
      <dgm:prSet/>
      <dgm:spPr/>
      <dgm:t>
        <a:bodyPr/>
        <a:lstStyle/>
        <a:p>
          <a:endParaRPr lang="id-ID"/>
        </a:p>
      </dgm:t>
    </dgm:pt>
    <dgm:pt modelId="{8B5B8C2D-8776-4F70-9B5D-36CF10ADBA33}" type="sibTrans" cxnId="{ACE09A1A-717E-46E1-92D0-E800288BD063}">
      <dgm:prSet/>
      <dgm:spPr/>
      <dgm:t>
        <a:bodyPr/>
        <a:lstStyle/>
        <a:p>
          <a:endParaRPr lang="id-ID"/>
        </a:p>
      </dgm:t>
    </dgm:pt>
    <dgm:pt modelId="{C54932E8-7B3F-4669-91CC-38199BC08DFF}">
      <dgm:prSet phldrT="[Text]"/>
      <dgm:spPr/>
      <dgm:t>
        <a:bodyPr/>
        <a:lstStyle/>
        <a:p>
          <a:r>
            <a:rPr lang="id-ID" dirty="0" smtClean="0"/>
            <a:t>2</a:t>
          </a:r>
          <a:endParaRPr lang="id-ID" dirty="0"/>
        </a:p>
      </dgm:t>
    </dgm:pt>
    <dgm:pt modelId="{F8904820-43ED-4239-8C08-410E74615CC7}" type="parTrans" cxnId="{3FD084A3-BB0B-4C0F-8585-720D4E798FE9}">
      <dgm:prSet/>
      <dgm:spPr/>
      <dgm:t>
        <a:bodyPr/>
        <a:lstStyle/>
        <a:p>
          <a:endParaRPr lang="id-ID"/>
        </a:p>
      </dgm:t>
    </dgm:pt>
    <dgm:pt modelId="{737734CB-05D9-41EE-9891-DDB160835F42}" type="sibTrans" cxnId="{3FD084A3-BB0B-4C0F-8585-720D4E798FE9}">
      <dgm:prSet/>
      <dgm:spPr/>
      <dgm:t>
        <a:bodyPr/>
        <a:lstStyle/>
        <a:p>
          <a:endParaRPr lang="id-ID"/>
        </a:p>
      </dgm:t>
    </dgm:pt>
    <dgm:pt modelId="{E9059D51-80F4-4AFC-B1C0-BB7B41250EA9}">
      <dgm:prSet phldrT="[Text]"/>
      <dgm:spPr/>
      <dgm:t>
        <a:bodyPr/>
        <a:lstStyle/>
        <a:p>
          <a:r>
            <a:rPr lang="id-ID" dirty="0" smtClean="0">
              <a:latin typeface="Tw Cen MT" panose="020B0602020104020603" pitchFamily="34" charset="0"/>
            </a:rPr>
            <a:t> Menyiapkan pokok – pokok masalah yang akan menjadi bahan pembicaraan</a:t>
          </a:r>
          <a:endParaRPr lang="id-ID" dirty="0">
            <a:latin typeface="Tw Cen MT" panose="020B0602020104020603" pitchFamily="34" charset="0"/>
          </a:endParaRPr>
        </a:p>
      </dgm:t>
    </dgm:pt>
    <dgm:pt modelId="{6725E3F9-FE59-4283-BA75-BBF5B338C9CC}" type="parTrans" cxnId="{3DCB5101-0D02-4C0E-B0B5-0F1B8176C8A4}">
      <dgm:prSet/>
      <dgm:spPr/>
      <dgm:t>
        <a:bodyPr/>
        <a:lstStyle/>
        <a:p>
          <a:endParaRPr lang="id-ID"/>
        </a:p>
      </dgm:t>
    </dgm:pt>
    <dgm:pt modelId="{E3022E17-E057-482C-94BA-709ED7397189}" type="sibTrans" cxnId="{3DCB5101-0D02-4C0E-B0B5-0F1B8176C8A4}">
      <dgm:prSet/>
      <dgm:spPr/>
      <dgm:t>
        <a:bodyPr/>
        <a:lstStyle/>
        <a:p>
          <a:endParaRPr lang="id-ID"/>
        </a:p>
      </dgm:t>
    </dgm:pt>
    <dgm:pt modelId="{C7FD5ADF-C0D7-4F59-9250-1EB6E9AA6246}">
      <dgm:prSet phldrT="[Text]"/>
      <dgm:spPr/>
      <dgm:t>
        <a:bodyPr/>
        <a:lstStyle/>
        <a:p>
          <a:r>
            <a:rPr lang="id-ID" dirty="0" smtClean="0"/>
            <a:t>3</a:t>
          </a:r>
          <a:endParaRPr lang="id-ID" dirty="0"/>
        </a:p>
      </dgm:t>
    </dgm:pt>
    <dgm:pt modelId="{3D9E4229-BCA8-4D15-9132-FE09AE240431}" type="parTrans" cxnId="{377F93D2-DD02-471B-832E-64B9142C4F71}">
      <dgm:prSet/>
      <dgm:spPr/>
      <dgm:t>
        <a:bodyPr/>
        <a:lstStyle/>
        <a:p>
          <a:endParaRPr lang="id-ID"/>
        </a:p>
      </dgm:t>
    </dgm:pt>
    <dgm:pt modelId="{EA534982-1B93-43E1-B0D7-0B50B002AF27}" type="sibTrans" cxnId="{377F93D2-DD02-471B-832E-64B9142C4F71}">
      <dgm:prSet/>
      <dgm:spPr/>
      <dgm:t>
        <a:bodyPr/>
        <a:lstStyle/>
        <a:p>
          <a:endParaRPr lang="id-ID"/>
        </a:p>
      </dgm:t>
    </dgm:pt>
    <dgm:pt modelId="{47AA9AD6-471C-4C1A-9D7B-8BED79E02D41}">
      <dgm:prSet phldrT="[Text]"/>
      <dgm:spPr/>
      <dgm:t>
        <a:bodyPr/>
        <a:lstStyle/>
        <a:p>
          <a:r>
            <a:rPr lang="id-ID" dirty="0" smtClean="0">
              <a:latin typeface="Tw Cen MT" panose="020B0602020104020603" pitchFamily="34" charset="0"/>
            </a:rPr>
            <a:t> Mengawali atau membuka alur wawancara</a:t>
          </a:r>
          <a:endParaRPr lang="id-ID" dirty="0">
            <a:latin typeface="Tw Cen MT" panose="020B0602020104020603" pitchFamily="34" charset="0"/>
          </a:endParaRPr>
        </a:p>
      </dgm:t>
    </dgm:pt>
    <dgm:pt modelId="{46EF017B-CAD1-4A08-AA84-76A901E13425}" type="parTrans" cxnId="{E59AE6B6-D501-4331-9AAD-A8A88DF60805}">
      <dgm:prSet/>
      <dgm:spPr/>
      <dgm:t>
        <a:bodyPr/>
        <a:lstStyle/>
        <a:p>
          <a:endParaRPr lang="id-ID"/>
        </a:p>
      </dgm:t>
    </dgm:pt>
    <dgm:pt modelId="{265475ED-2368-4576-AB2F-4A01019AC95D}" type="sibTrans" cxnId="{E59AE6B6-D501-4331-9AAD-A8A88DF60805}">
      <dgm:prSet/>
      <dgm:spPr/>
      <dgm:t>
        <a:bodyPr/>
        <a:lstStyle/>
        <a:p>
          <a:endParaRPr lang="id-ID"/>
        </a:p>
      </dgm:t>
    </dgm:pt>
    <dgm:pt modelId="{5BCEF97A-45D1-4ABE-ABB6-AB35C79E8CFB}">
      <dgm:prSet/>
      <dgm:spPr/>
      <dgm:t>
        <a:bodyPr/>
        <a:lstStyle/>
        <a:p>
          <a:r>
            <a:rPr lang="id-ID" dirty="0" smtClean="0"/>
            <a:t>4</a:t>
          </a:r>
          <a:endParaRPr lang="id-ID" dirty="0"/>
        </a:p>
      </dgm:t>
    </dgm:pt>
    <dgm:pt modelId="{1FDBDB90-A983-4BC3-A63A-811946C9D23B}" type="parTrans" cxnId="{BE38C776-AE2F-4F72-BA90-3EE302475BE8}">
      <dgm:prSet/>
      <dgm:spPr/>
      <dgm:t>
        <a:bodyPr/>
        <a:lstStyle/>
        <a:p>
          <a:endParaRPr lang="id-ID"/>
        </a:p>
      </dgm:t>
    </dgm:pt>
    <dgm:pt modelId="{86E10B54-0267-48A1-A61F-7B6F4A07BB6E}" type="sibTrans" cxnId="{BE38C776-AE2F-4F72-BA90-3EE302475BE8}">
      <dgm:prSet/>
      <dgm:spPr/>
      <dgm:t>
        <a:bodyPr/>
        <a:lstStyle/>
        <a:p>
          <a:endParaRPr lang="id-ID"/>
        </a:p>
      </dgm:t>
    </dgm:pt>
    <dgm:pt modelId="{77FA13C0-AA34-4555-A4C4-AA36A542F6AF}">
      <dgm:prSet/>
      <dgm:spPr/>
      <dgm:t>
        <a:bodyPr/>
        <a:lstStyle/>
        <a:p>
          <a:r>
            <a:rPr lang="id-ID" dirty="0" smtClean="0"/>
            <a:t>5</a:t>
          </a:r>
          <a:endParaRPr lang="id-ID" dirty="0"/>
        </a:p>
      </dgm:t>
    </dgm:pt>
    <dgm:pt modelId="{FDBABE84-8FCA-48E6-B2FB-F5D4DADAA5FD}" type="parTrans" cxnId="{E756FB3E-A687-4F37-A9B3-0A44A4D3EAA1}">
      <dgm:prSet/>
      <dgm:spPr/>
      <dgm:t>
        <a:bodyPr/>
        <a:lstStyle/>
        <a:p>
          <a:endParaRPr lang="id-ID"/>
        </a:p>
      </dgm:t>
    </dgm:pt>
    <dgm:pt modelId="{AE3B31F6-A871-4165-8025-F9851D82E478}" type="sibTrans" cxnId="{E756FB3E-A687-4F37-A9B3-0A44A4D3EAA1}">
      <dgm:prSet/>
      <dgm:spPr/>
      <dgm:t>
        <a:bodyPr/>
        <a:lstStyle/>
        <a:p>
          <a:endParaRPr lang="id-ID"/>
        </a:p>
      </dgm:t>
    </dgm:pt>
    <dgm:pt modelId="{0E7C2147-85D4-4AE8-88FE-24E54943DED1}">
      <dgm:prSet/>
      <dgm:spPr/>
      <dgm:t>
        <a:bodyPr/>
        <a:lstStyle/>
        <a:p>
          <a:r>
            <a:rPr lang="id-ID" dirty="0" err="1" smtClean="0">
              <a:latin typeface="Tw Cen MT" panose="020B0602020104020603" pitchFamily="34" charset="0"/>
            </a:rPr>
            <a:t>Mengkonfirmasi</a:t>
          </a:r>
          <a:r>
            <a:rPr lang="id-ID" dirty="0" smtClean="0">
              <a:latin typeface="Tw Cen MT" panose="020B0602020104020603" pitchFamily="34" charset="0"/>
            </a:rPr>
            <a:t> ringkasan hasil wawancara dan mengakhirinya</a:t>
          </a:r>
          <a:endParaRPr lang="id-ID" dirty="0">
            <a:latin typeface="Tw Cen MT" panose="020B0602020104020603" pitchFamily="34" charset="0"/>
          </a:endParaRPr>
        </a:p>
      </dgm:t>
    </dgm:pt>
    <dgm:pt modelId="{F4B2CFBE-0D25-4973-9CE5-25CD44398279}" type="parTrans" cxnId="{F318DEF7-69C4-4138-A313-C98FE09C7CE7}">
      <dgm:prSet/>
      <dgm:spPr/>
      <dgm:t>
        <a:bodyPr/>
        <a:lstStyle/>
        <a:p>
          <a:endParaRPr lang="id-ID"/>
        </a:p>
      </dgm:t>
    </dgm:pt>
    <dgm:pt modelId="{95ACBE23-CACD-4BA8-BEC8-D0CE0E52590C}" type="sibTrans" cxnId="{F318DEF7-69C4-4138-A313-C98FE09C7CE7}">
      <dgm:prSet/>
      <dgm:spPr/>
      <dgm:t>
        <a:bodyPr/>
        <a:lstStyle/>
        <a:p>
          <a:endParaRPr lang="id-ID"/>
        </a:p>
      </dgm:t>
    </dgm:pt>
    <dgm:pt modelId="{74A624FE-642D-4D4E-9F6C-1010C22F864E}">
      <dgm:prSet/>
      <dgm:spPr/>
      <dgm:t>
        <a:bodyPr/>
        <a:lstStyle/>
        <a:p>
          <a:r>
            <a:rPr lang="id-ID" dirty="0" smtClean="0">
              <a:latin typeface="Tw Cen MT" panose="020B0602020104020603" pitchFamily="34" charset="0"/>
            </a:rPr>
            <a:t>Menuliskan hasil wawancara ke dalam catatan lapangan</a:t>
          </a:r>
          <a:endParaRPr lang="id-ID" dirty="0">
            <a:latin typeface="Tw Cen MT" panose="020B0602020104020603" pitchFamily="34" charset="0"/>
          </a:endParaRPr>
        </a:p>
      </dgm:t>
    </dgm:pt>
    <dgm:pt modelId="{195B4545-8B4B-4691-AACE-EE9C28B59E14}" type="parTrans" cxnId="{C6F5921F-9D9D-4A93-9432-22E357272FB7}">
      <dgm:prSet/>
      <dgm:spPr/>
      <dgm:t>
        <a:bodyPr/>
        <a:lstStyle/>
        <a:p>
          <a:endParaRPr lang="id-ID"/>
        </a:p>
      </dgm:t>
    </dgm:pt>
    <dgm:pt modelId="{EC951E83-9729-4BBA-909B-7A0A2FBE262D}" type="sibTrans" cxnId="{C6F5921F-9D9D-4A93-9432-22E357272FB7}">
      <dgm:prSet/>
      <dgm:spPr/>
      <dgm:t>
        <a:bodyPr/>
        <a:lstStyle/>
        <a:p>
          <a:endParaRPr lang="id-ID"/>
        </a:p>
      </dgm:t>
    </dgm:pt>
    <dgm:pt modelId="{8E439C49-0016-4AEE-96BC-C73703FDFC8D}">
      <dgm:prSet/>
      <dgm:spPr/>
      <dgm:t>
        <a:bodyPr/>
        <a:lstStyle/>
        <a:p>
          <a:r>
            <a:rPr lang="id-ID" dirty="0" smtClean="0"/>
            <a:t>6</a:t>
          </a:r>
          <a:endParaRPr lang="id-ID" dirty="0"/>
        </a:p>
      </dgm:t>
    </dgm:pt>
    <dgm:pt modelId="{CDA0B48B-8744-4AB9-A29B-150900967C67}" type="parTrans" cxnId="{24F6AC18-CC76-446D-9737-AF1994142D06}">
      <dgm:prSet/>
      <dgm:spPr/>
      <dgm:t>
        <a:bodyPr/>
        <a:lstStyle/>
        <a:p>
          <a:endParaRPr lang="id-ID"/>
        </a:p>
      </dgm:t>
    </dgm:pt>
    <dgm:pt modelId="{5E67B9B0-7608-4BDE-8994-3107BCBEAB7B}" type="sibTrans" cxnId="{24F6AC18-CC76-446D-9737-AF1994142D06}">
      <dgm:prSet/>
      <dgm:spPr/>
      <dgm:t>
        <a:bodyPr/>
        <a:lstStyle/>
        <a:p>
          <a:endParaRPr lang="id-ID"/>
        </a:p>
      </dgm:t>
    </dgm:pt>
    <dgm:pt modelId="{9B205E92-2CDD-4DAD-B633-EE695BDC246F}">
      <dgm:prSet/>
      <dgm:spPr/>
      <dgm:t>
        <a:bodyPr/>
        <a:lstStyle/>
        <a:p>
          <a:r>
            <a:rPr lang="id-ID" dirty="0" smtClean="0">
              <a:latin typeface="Tw Cen MT" panose="020B0602020104020603" pitchFamily="34" charset="0"/>
            </a:rPr>
            <a:t>Mengidentifikasi tindak lanjut hasil wawancara yang telah </a:t>
          </a:r>
          <a:r>
            <a:rPr lang="id-ID" dirty="0" err="1" smtClean="0">
              <a:latin typeface="Tw Cen MT" panose="020B0602020104020603" pitchFamily="34" charset="0"/>
            </a:rPr>
            <a:t>diperolah</a:t>
          </a:r>
          <a:endParaRPr lang="id-ID" dirty="0">
            <a:latin typeface="Tw Cen MT" panose="020B0602020104020603" pitchFamily="34" charset="0"/>
          </a:endParaRPr>
        </a:p>
      </dgm:t>
    </dgm:pt>
    <dgm:pt modelId="{F33EA379-D999-41A9-A4B8-50CB1B094372}" type="parTrans" cxnId="{08D478C5-7227-4DCF-BE35-977BF1E7E8E4}">
      <dgm:prSet/>
      <dgm:spPr/>
      <dgm:t>
        <a:bodyPr/>
        <a:lstStyle/>
        <a:p>
          <a:endParaRPr lang="id-ID"/>
        </a:p>
      </dgm:t>
    </dgm:pt>
    <dgm:pt modelId="{B9D1768B-A2C7-4FD8-8F66-E6603280A59F}" type="sibTrans" cxnId="{08D478C5-7227-4DCF-BE35-977BF1E7E8E4}">
      <dgm:prSet/>
      <dgm:spPr/>
      <dgm:t>
        <a:bodyPr/>
        <a:lstStyle/>
        <a:p>
          <a:endParaRPr lang="id-ID"/>
        </a:p>
      </dgm:t>
    </dgm:pt>
    <dgm:pt modelId="{4FE52D3B-AC59-4D66-9348-97601E15851B}" type="pres">
      <dgm:prSet presAssocID="{E37BBF41-14C5-45E8-A816-B3C76A6986F8}" presName="linearFlow" presStyleCnt="0">
        <dgm:presLayoutVars>
          <dgm:dir/>
          <dgm:animLvl val="lvl"/>
          <dgm:resizeHandles val="exact"/>
        </dgm:presLayoutVars>
      </dgm:prSet>
      <dgm:spPr/>
      <dgm:t>
        <a:bodyPr/>
        <a:lstStyle/>
        <a:p>
          <a:endParaRPr lang="en-US"/>
        </a:p>
      </dgm:t>
    </dgm:pt>
    <dgm:pt modelId="{A2E8512A-B97E-4A9E-984F-A18B87A4DD13}" type="pres">
      <dgm:prSet presAssocID="{93EBDBDA-4593-4D76-97FA-0BD471ABC934}" presName="composite" presStyleCnt="0"/>
      <dgm:spPr/>
    </dgm:pt>
    <dgm:pt modelId="{5D303D97-982F-41E6-9281-DE2E569B8C0A}" type="pres">
      <dgm:prSet presAssocID="{93EBDBDA-4593-4D76-97FA-0BD471ABC934}" presName="parentText" presStyleLbl="alignNode1" presStyleIdx="0" presStyleCnt="6">
        <dgm:presLayoutVars>
          <dgm:chMax val="1"/>
          <dgm:bulletEnabled val="1"/>
        </dgm:presLayoutVars>
      </dgm:prSet>
      <dgm:spPr/>
      <dgm:t>
        <a:bodyPr/>
        <a:lstStyle/>
        <a:p>
          <a:endParaRPr lang="en-US"/>
        </a:p>
      </dgm:t>
    </dgm:pt>
    <dgm:pt modelId="{BC549CA3-0C47-408D-8D80-92F92BB29078}" type="pres">
      <dgm:prSet presAssocID="{93EBDBDA-4593-4D76-97FA-0BD471ABC934}" presName="descendantText" presStyleLbl="alignAcc1" presStyleIdx="0" presStyleCnt="6">
        <dgm:presLayoutVars>
          <dgm:bulletEnabled val="1"/>
        </dgm:presLayoutVars>
      </dgm:prSet>
      <dgm:spPr/>
      <dgm:t>
        <a:bodyPr/>
        <a:lstStyle/>
        <a:p>
          <a:endParaRPr lang="id-ID"/>
        </a:p>
      </dgm:t>
    </dgm:pt>
    <dgm:pt modelId="{449E2974-0776-49DD-A8A3-D28C55F043AD}" type="pres">
      <dgm:prSet presAssocID="{2F60B76E-3425-4226-A6A8-DB63A33AF6FD}" presName="sp" presStyleCnt="0"/>
      <dgm:spPr/>
    </dgm:pt>
    <dgm:pt modelId="{F4619C80-6452-47C8-B751-AC5F40D5A9C1}" type="pres">
      <dgm:prSet presAssocID="{C54932E8-7B3F-4669-91CC-38199BC08DFF}" presName="composite" presStyleCnt="0"/>
      <dgm:spPr/>
    </dgm:pt>
    <dgm:pt modelId="{FD55BBD1-FD9A-4825-86DE-2FFCA9ED08DD}" type="pres">
      <dgm:prSet presAssocID="{C54932E8-7B3F-4669-91CC-38199BC08DFF}" presName="parentText" presStyleLbl="alignNode1" presStyleIdx="1" presStyleCnt="6">
        <dgm:presLayoutVars>
          <dgm:chMax val="1"/>
          <dgm:bulletEnabled val="1"/>
        </dgm:presLayoutVars>
      </dgm:prSet>
      <dgm:spPr/>
      <dgm:t>
        <a:bodyPr/>
        <a:lstStyle/>
        <a:p>
          <a:endParaRPr lang="en-US"/>
        </a:p>
      </dgm:t>
    </dgm:pt>
    <dgm:pt modelId="{8C490725-B454-4209-9DF2-AD674E814BDD}" type="pres">
      <dgm:prSet presAssocID="{C54932E8-7B3F-4669-91CC-38199BC08DFF}" presName="descendantText" presStyleLbl="alignAcc1" presStyleIdx="1" presStyleCnt="6">
        <dgm:presLayoutVars>
          <dgm:bulletEnabled val="1"/>
        </dgm:presLayoutVars>
      </dgm:prSet>
      <dgm:spPr/>
      <dgm:t>
        <a:bodyPr/>
        <a:lstStyle/>
        <a:p>
          <a:endParaRPr lang="id-ID"/>
        </a:p>
      </dgm:t>
    </dgm:pt>
    <dgm:pt modelId="{0F80403F-74C1-4D5A-880B-F578C82EC276}" type="pres">
      <dgm:prSet presAssocID="{737734CB-05D9-41EE-9891-DDB160835F42}" presName="sp" presStyleCnt="0"/>
      <dgm:spPr/>
    </dgm:pt>
    <dgm:pt modelId="{9B5CD97E-8F53-4B54-94D8-210078DC23BF}" type="pres">
      <dgm:prSet presAssocID="{C7FD5ADF-C0D7-4F59-9250-1EB6E9AA6246}" presName="composite" presStyleCnt="0"/>
      <dgm:spPr/>
    </dgm:pt>
    <dgm:pt modelId="{7A58BED2-661E-47EA-B25B-A97C620F5AD3}" type="pres">
      <dgm:prSet presAssocID="{C7FD5ADF-C0D7-4F59-9250-1EB6E9AA6246}" presName="parentText" presStyleLbl="alignNode1" presStyleIdx="2" presStyleCnt="6">
        <dgm:presLayoutVars>
          <dgm:chMax val="1"/>
          <dgm:bulletEnabled val="1"/>
        </dgm:presLayoutVars>
      </dgm:prSet>
      <dgm:spPr/>
      <dgm:t>
        <a:bodyPr/>
        <a:lstStyle/>
        <a:p>
          <a:endParaRPr lang="en-US"/>
        </a:p>
      </dgm:t>
    </dgm:pt>
    <dgm:pt modelId="{9488A6BE-825A-4D0C-8B23-2D7434EEC0BA}" type="pres">
      <dgm:prSet presAssocID="{C7FD5ADF-C0D7-4F59-9250-1EB6E9AA6246}" presName="descendantText" presStyleLbl="alignAcc1" presStyleIdx="2" presStyleCnt="6">
        <dgm:presLayoutVars>
          <dgm:bulletEnabled val="1"/>
        </dgm:presLayoutVars>
      </dgm:prSet>
      <dgm:spPr/>
      <dgm:t>
        <a:bodyPr/>
        <a:lstStyle/>
        <a:p>
          <a:endParaRPr lang="id-ID"/>
        </a:p>
      </dgm:t>
    </dgm:pt>
    <dgm:pt modelId="{C70FFF7B-B0CF-459E-930A-4E94E3E3CAC6}" type="pres">
      <dgm:prSet presAssocID="{EA534982-1B93-43E1-B0D7-0B50B002AF27}" presName="sp" presStyleCnt="0"/>
      <dgm:spPr/>
    </dgm:pt>
    <dgm:pt modelId="{A2EEEF34-DD2E-4542-88DC-251A6F717E38}" type="pres">
      <dgm:prSet presAssocID="{5BCEF97A-45D1-4ABE-ABB6-AB35C79E8CFB}" presName="composite" presStyleCnt="0"/>
      <dgm:spPr/>
    </dgm:pt>
    <dgm:pt modelId="{F031E027-0123-4C29-92DF-D29A8F84CCD3}" type="pres">
      <dgm:prSet presAssocID="{5BCEF97A-45D1-4ABE-ABB6-AB35C79E8CFB}" presName="parentText" presStyleLbl="alignNode1" presStyleIdx="3" presStyleCnt="6">
        <dgm:presLayoutVars>
          <dgm:chMax val="1"/>
          <dgm:bulletEnabled val="1"/>
        </dgm:presLayoutVars>
      </dgm:prSet>
      <dgm:spPr/>
      <dgm:t>
        <a:bodyPr/>
        <a:lstStyle/>
        <a:p>
          <a:endParaRPr lang="en-US"/>
        </a:p>
      </dgm:t>
    </dgm:pt>
    <dgm:pt modelId="{BD385676-B624-4870-8587-D76C5EC675B8}" type="pres">
      <dgm:prSet presAssocID="{5BCEF97A-45D1-4ABE-ABB6-AB35C79E8CFB}" presName="descendantText" presStyleLbl="alignAcc1" presStyleIdx="3" presStyleCnt="6">
        <dgm:presLayoutVars>
          <dgm:bulletEnabled val="1"/>
        </dgm:presLayoutVars>
      </dgm:prSet>
      <dgm:spPr/>
      <dgm:t>
        <a:bodyPr/>
        <a:lstStyle/>
        <a:p>
          <a:endParaRPr lang="en-US"/>
        </a:p>
      </dgm:t>
    </dgm:pt>
    <dgm:pt modelId="{B504034A-2C86-49E9-8F1D-9D1A44254C31}" type="pres">
      <dgm:prSet presAssocID="{86E10B54-0267-48A1-A61F-7B6F4A07BB6E}" presName="sp" presStyleCnt="0"/>
      <dgm:spPr/>
    </dgm:pt>
    <dgm:pt modelId="{1B7361FA-6C6E-404A-8D65-178AF43EBFEB}" type="pres">
      <dgm:prSet presAssocID="{77FA13C0-AA34-4555-A4C4-AA36A542F6AF}" presName="composite" presStyleCnt="0"/>
      <dgm:spPr/>
    </dgm:pt>
    <dgm:pt modelId="{E14E7538-4F8A-40FF-B45A-55E7AB4A2160}" type="pres">
      <dgm:prSet presAssocID="{77FA13C0-AA34-4555-A4C4-AA36A542F6AF}" presName="parentText" presStyleLbl="alignNode1" presStyleIdx="4" presStyleCnt="6">
        <dgm:presLayoutVars>
          <dgm:chMax val="1"/>
          <dgm:bulletEnabled val="1"/>
        </dgm:presLayoutVars>
      </dgm:prSet>
      <dgm:spPr/>
      <dgm:t>
        <a:bodyPr/>
        <a:lstStyle/>
        <a:p>
          <a:endParaRPr lang="en-US"/>
        </a:p>
      </dgm:t>
    </dgm:pt>
    <dgm:pt modelId="{F5BDC33E-430B-42CF-AE7A-D6D82E1C6AFD}" type="pres">
      <dgm:prSet presAssocID="{77FA13C0-AA34-4555-A4C4-AA36A542F6AF}" presName="descendantText" presStyleLbl="alignAcc1" presStyleIdx="4" presStyleCnt="6">
        <dgm:presLayoutVars>
          <dgm:bulletEnabled val="1"/>
        </dgm:presLayoutVars>
      </dgm:prSet>
      <dgm:spPr/>
      <dgm:t>
        <a:bodyPr/>
        <a:lstStyle/>
        <a:p>
          <a:endParaRPr lang="id-ID"/>
        </a:p>
      </dgm:t>
    </dgm:pt>
    <dgm:pt modelId="{226D6AD5-D7D5-4361-8C59-CC3A7B7E83CC}" type="pres">
      <dgm:prSet presAssocID="{AE3B31F6-A871-4165-8025-F9851D82E478}" presName="sp" presStyleCnt="0"/>
      <dgm:spPr/>
    </dgm:pt>
    <dgm:pt modelId="{50163CF7-7DE7-4BCF-95CA-E1514C285840}" type="pres">
      <dgm:prSet presAssocID="{8E439C49-0016-4AEE-96BC-C73703FDFC8D}" presName="composite" presStyleCnt="0"/>
      <dgm:spPr/>
    </dgm:pt>
    <dgm:pt modelId="{06E3BF98-1729-4299-A398-22F8FD19BED9}" type="pres">
      <dgm:prSet presAssocID="{8E439C49-0016-4AEE-96BC-C73703FDFC8D}" presName="parentText" presStyleLbl="alignNode1" presStyleIdx="5" presStyleCnt="6">
        <dgm:presLayoutVars>
          <dgm:chMax val="1"/>
          <dgm:bulletEnabled val="1"/>
        </dgm:presLayoutVars>
      </dgm:prSet>
      <dgm:spPr/>
      <dgm:t>
        <a:bodyPr/>
        <a:lstStyle/>
        <a:p>
          <a:endParaRPr lang="en-US"/>
        </a:p>
      </dgm:t>
    </dgm:pt>
    <dgm:pt modelId="{F0783BC6-24FF-41C2-AD05-8FF451357062}" type="pres">
      <dgm:prSet presAssocID="{8E439C49-0016-4AEE-96BC-C73703FDFC8D}" presName="descendantText" presStyleLbl="alignAcc1" presStyleIdx="5" presStyleCnt="6">
        <dgm:presLayoutVars>
          <dgm:bulletEnabled val="1"/>
        </dgm:presLayoutVars>
      </dgm:prSet>
      <dgm:spPr/>
      <dgm:t>
        <a:bodyPr/>
        <a:lstStyle/>
        <a:p>
          <a:endParaRPr lang="en-US"/>
        </a:p>
      </dgm:t>
    </dgm:pt>
  </dgm:ptLst>
  <dgm:cxnLst>
    <dgm:cxn modelId="{70EEA0B6-5B33-483E-99D3-A5C1423332B9}" srcId="{E37BBF41-14C5-45E8-A816-B3C76A6986F8}" destId="{93EBDBDA-4593-4D76-97FA-0BD471ABC934}" srcOrd="0" destOrd="0" parTransId="{73348C33-78BC-4529-9975-565AD5F0D492}" sibTransId="{2F60B76E-3425-4226-A6A8-DB63A33AF6FD}"/>
    <dgm:cxn modelId="{66E3405F-A72B-4AB0-8D9F-774D7A7F0A9A}" type="presOf" srcId="{0E7C2147-85D4-4AE8-88FE-24E54943DED1}" destId="{BD385676-B624-4870-8587-D76C5EC675B8}" srcOrd="0" destOrd="0" presId="urn:microsoft.com/office/officeart/2005/8/layout/chevron2"/>
    <dgm:cxn modelId="{4670AD1C-5ABA-4DBE-A7F4-70CE046D4FD4}" type="presOf" srcId="{C54932E8-7B3F-4669-91CC-38199BC08DFF}" destId="{FD55BBD1-FD9A-4825-86DE-2FFCA9ED08DD}" srcOrd="0" destOrd="0" presId="urn:microsoft.com/office/officeart/2005/8/layout/chevron2"/>
    <dgm:cxn modelId="{66CA7FA4-E252-4E6D-A430-8E84DB9131F0}" type="presOf" srcId="{8FA67980-263E-4384-B0C5-40A0CA974C06}" destId="{BC549CA3-0C47-408D-8D80-92F92BB29078}" srcOrd="0" destOrd="0" presId="urn:microsoft.com/office/officeart/2005/8/layout/chevron2"/>
    <dgm:cxn modelId="{CA40C1B7-F0FA-458D-AA79-88CC29A3AD43}" type="presOf" srcId="{93EBDBDA-4593-4D76-97FA-0BD471ABC934}" destId="{5D303D97-982F-41E6-9281-DE2E569B8C0A}" srcOrd="0" destOrd="0" presId="urn:microsoft.com/office/officeart/2005/8/layout/chevron2"/>
    <dgm:cxn modelId="{336C61E5-553F-46F7-BCA3-030DC2A9532F}" type="presOf" srcId="{E9059D51-80F4-4AFC-B1C0-BB7B41250EA9}" destId="{8C490725-B454-4209-9DF2-AD674E814BDD}" srcOrd="0" destOrd="0" presId="urn:microsoft.com/office/officeart/2005/8/layout/chevron2"/>
    <dgm:cxn modelId="{E756FB3E-A687-4F37-A9B3-0A44A4D3EAA1}" srcId="{E37BBF41-14C5-45E8-A816-B3C76A6986F8}" destId="{77FA13C0-AA34-4555-A4C4-AA36A542F6AF}" srcOrd="4" destOrd="0" parTransId="{FDBABE84-8FCA-48E6-B2FB-F5D4DADAA5FD}" sibTransId="{AE3B31F6-A871-4165-8025-F9851D82E478}"/>
    <dgm:cxn modelId="{2A354924-47A5-4753-94EE-3ECFE28A4127}" type="presOf" srcId="{77FA13C0-AA34-4555-A4C4-AA36A542F6AF}" destId="{E14E7538-4F8A-40FF-B45A-55E7AB4A2160}" srcOrd="0" destOrd="0" presId="urn:microsoft.com/office/officeart/2005/8/layout/chevron2"/>
    <dgm:cxn modelId="{377F93D2-DD02-471B-832E-64B9142C4F71}" srcId="{E37BBF41-14C5-45E8-A816-B3C76A6986F8}" destId="{C7FD5ADF-C0D7-4F59-9250-1EB6E9AA6246}" srcOrd="2" destOrd="0" parTransId="{3D9E4229-BCA8-4D15-9132-FE09AE240431}" sibTransId="{EA534982-1B93-43E1-B0D7-0B50B002AF27}"/>
    <dgm:cxn modelId="{24F6AC18-CC76-446D-9737-AF1994142D06}" srcId="{E37BBF41-14C5-45E8-A816-B3C76A6986F8}" destId="{8E439C49-0016-4AEE-96BC-C73703FDFC8D}" srcOrd="5" destOrd="0" parTransId="{CDA0B48B-8744-4AB9-A29B-150900967C67}" sibTransId="{5E67B9B0-7608-4BDE-8994-3107BCBEAB7B}"/>
    <dgm:cxn modelId="{2B4B99A7-F060-4D98-8798-5B1A4B057E79}" type="presOf" srcId="{C7FD5ADF-C0D7-4F59-9250-1EB6E9AA6246}" destId="{7A58BED2-661E-47EA-B25B-A97C620F5AD3}" srcOrd="0" destOrd="0" presId="urn:microsoft.com/office/officeart/2005/8/layout/chevron2"/>
    <dgm:cxn modelId="{F9C70AAE-1826-41FD-8C84-E233D79063F6}" type="presOf" srcId="{47AA9AD6-471C-4C1A-9D7B-8BED79E02D41}" destId="{9488A6BE-825A-4D0C-8B23-2D7434EEC0BA}" srcOrd="0" destOrd="0" presId="urn:microsoft.com/office/officeart/2005/8/layout/chevron2"/>
    <dgm:cxn modelId="{E59AE6B6-D501-4331-9AAD-A8A88DF60805}" srcId="{C7FD5ADF-C0D7-4F59-9250-1EB6E9AA6246}" destId="{47AA9AD6-471C-4C1A-9D7B-8BED79E02D41}" srcOrd="0" destOrd="0" parTransId="{46EF017B-CAD1-4A08-AA84-76A901E13425}" sibTransId="{265475ED-2368-4576-AB2F-4A01019AC95D}"/>
    <dgm:cxn modelId="{F318DEF7-69C4-4138-A313-C98FE09C7CE7}" srcId="{5BCEF97A-45D1-4ABE-ABB6-AB35C79E8CFB}" destId="{0E7C2147-85D4-4AE8-88FE-24E54943DED1}" srcOrd="0" destOrd="0" parTransId="{F4B2CFBE-0D25-4973-9CE5-25CD44398279}" sibTransId="{95ACBE23-CACD-4BA8-BEC8-D0CE0E52590C}"/>
    <dgm:cxn modelId="{3DCB5101-0D02-4C0E-B0B5-0F1B8176C8A4}" srcId="{C54932E8-7B3F-4669-91CC-38199BC08DFF}" destId="{E9059D51-80F4-4AFC-B1C0-BB7B41250EA9}" srcOrd="0" destOrd="0" parTransId="{6725E3F9-FE59-4283-BA75-BBF5B338C9CC}" sibTransId="{E3022E17-E057-482C-94BA-709ED7397189}"/>
    <dgm:cxn modelId="{3FD084A3-BB0B-4C0F-8585-720D4E798FE9}" srcId="{E37BBF41-14C5-45E8-A816-B3C76A6986F8}" destId="{C54932E8-7B3F-4669-91CC-38199BC08DFF}" srcOrd="1" destOrd="0" parTransId="{F8904820-43ED-4239-8C08-410E74615CC7}" sibTransId="{737734CB-05D9-41EE-9891-DDB160835F42}"/>
    <dgm:cxn modelId="{99BF7D7C-8255-456A-A049-391A94E5C3B2}" type="presOf" srcId="{5BCEF97A-45D1-4ABE-ABB6-AB35C79E8CFB}" destId="{F031E027-0123-4C29-92DF-D29A8F84CCD3}" srcOrd="0" destOrd="0" presId="urn:microsoft.com/office/officeart/2005/8/layout/chevron2"/>
    <dgm:cxn modelId="{F0602D0F-A4DB-42E2-AA6A-7018557305E5}" type="presOf" srcId="{74A624FE-642D-4D4E-9F6C-1010C22F864E}" destId="{F5BDC33E-430B-42CF-AE7A-D6D82E1C6AFD}" srcOrd="0" destOrd="0" presId="urn:microsoft.com/office/officeart/2005/8/layout/chevron2"/>
    <dgm:cxn modelId="{ACE09A1A-717E-46E1-92D0-E800288BD063}" srcId="{93EBDBDA-4593-4D76-97FA-0BD471ABC934}" destId="{8FA67980-263E-4384-B0C5-40A0CA974C06}" srcOrd="0" destOrd="0" parTransId="{1F8D8CE8-70D7-4E77-B293-FA9E8CF4C86D}" sibTransId="{8B5B8C2D-8776-4F70-9B5D-36CF10ADBA33}"/>
    <dgm:cxn modelId="{6899A0A8-7CFF-43CE-A86F-CE41E8C7D002}" type="presOf" srcId="{9B205E92-2CDD-4DAD-B633-EE695BDC246F}" destId="{F0783BC6-24FF-41C2-AD05-8FF451357062}" srcOrd="0" destOrd="0" presId="urn:microsoft.com/office/officeart/2005/8/layout/chevron2"/>
    <dgm:cxn modelId="{BE38C776-AE2F-4F72-BA90-3EE302475BE8}" srcId="{E37BBF41-14C5-45E8-A816-B3C76A6986F8}" destId="{5BCEF97A-45D1-4ABE-ABB6-AB35C79E8CFB}" srcOrd="3" destOrd="0" parTransId="{1FDBDB90-A983-4BC3-A63A-811946C9D23B}" sibTransId="{86E10B54-0267-48A1-A61F-7B6F4A07BB6E}"/>
    <dgm:cxn modelId="{26AF0C9A-623F-48C1-8587-59ABC0E8C63D}" type="presOf" srcId="{8E439C49-0016-4AEE-96BC-C73703FDFC8D}" destId="{06E3BF98-1729-4299-A398-22F8FD19BED9}" srcOrd="0" destOrd="0" presId="urn:microsoft.com/office/officeart/2005/8/layout/chevron2"/>
    <dgm:cxn modelId="{A567E1B0-471D-477B-A4B6-9DEC0E76EA7F}" type="presOf" srcId="{E37BBF41-14C5-45E8-A816-B3C76A6986F8}" destId="{4FE52D3B-AC59-4D66-9348-97601E15851B}" srcOrd="0" destOrd="0" presId="urn:microsoft.com/office/officeart/2005/8/layout/chevron2"/>
    <dgm:cxn modelId="{08D478C5-7227-4DCF-BE35-977BF1E7E8E4}" srcId="{8E439C49-0016-4AEE-96BC-C73703FDFC8D}" destId="{9B205E92-2CDD-4DAD-B633-EE695BDC246F}" srcOrd="0" destOrd="0" parTransId="{F33EA379-D999-41A9-A4B8-50CB1B094372}" sibTransId="{B9D1768B-A2C7-4FD8-8F66-E6603280A59F}"/>
    <dgm:cxn modelId="{C6F5921F-9D9D-4A93-9432-22E357272FB7}" srcId="{77FA13C0-AA34-4555-A4C4-AA36A542F6AF}" destId="{74A624FE-642D-4D4E-9F6C-1010C22F864E}" srcOrd="0" destOrd="0" parTransId="{195B4545-8B4B-4691-AACE-EE9C28B59E14}" sibTransId="{EC951E83-9729-4BBA-909B-7A0A2FBE262D}"/>
    <dgm:cxn modelId="{265D5074-1126-4EA8-A652-4B7BC9DF8007}" type="presParOf" srcId="{4FE52D3B-AC59-4D66-9348-97601E15851B}" destId="{A2E8512A-B97E-4A9E-984F-A18B87A4DD13}" srcOrd="0" destOrd="0" presId="urn:microsoft.com/office/officeart/2005/8/layout/chevron2"/>
    <dgm:cxn modelId="{71715503-36DC-48F1-92FB-784C1467B893}" type="presParOf" srcId="{A2E8512A-B97E-4A9E-984F-A18B87A4DD13}" destId="{5D303D97-982F-41E6-9281-DE2E569B8C0A}" srcOrd="0" destOrd="0" presId="urn:microsoft.com/office/officeart/2005/8/layout/chevron2"/>
    <dgm:cxn modelId="{F293208A-A1BB-4239-9877-BC649AB4E4CC}" type="presParOf" srcId="{A2E8512A-B97E-4A9E-984F-A18B87A4DD13}" destId="{BC549CA3-0C47-408D-8D80-92F92BB29078}" srcOrd="1" destOrd="0" presId="urn:microsoft.com/office/officeart/2005/8/layout/chevron2"/>
    <dgm:cxn modelId="{41959F38-C10C-454B-AA83-118FDFACEEE6}" type="presParOf" srcId="{4FE52D3B-AC59-4D66-9348-97601E15851B}" destId="{449E2974-0776-49DD-A8A3-D28C55F043AD}" srcOrd="1" destOrd="0" presId="urn:microsoft.com/office/officeart/2005/8/layout/chevron2"/>
    <dgm:cxn modelId="{A9697717-5B6C-4285-BB91-8DC25E7C54CF}" type="presParOf" srcId="{4FE52D3B-AC59-4D66-9348-97601E15851B}" destId="{F4619C80-6452-47C8-B751-AC5F40D5A9C1}" srcOrd="2" destOrd="0" presId="urn:microsoft.com/office/officeart/2005/8/layout/chevron2"/>
    <dgm:cxn modelId="{6D424185-0D2A-4B8D-BFA8-D5EBC27A7119}" type="presParOf" srcId="{F4619C80-6452-47C8-B751-AC5F40D5A9C1}" destId="{FD55BBD1-FD9A-4825-86DE-2FFCA9ED08DD}" srcOrd="0" destOrd="0" presId="urn:microsoft.com/office/officeart/2005/8/layout/chevron2"/>
    <dgm:cxn modelId="{EB1B44C5-B2FA-485D-B58F-851FC4A59CDE}" type="presParOf" srcId="{F4619C80-6452-47C8-B751-AC5F40D5A9C1}" destId="{8C490725-B454-4209-9DF2-AD674E814BDD}" srcOrd="1" destOrd="0" presId="urn:microsoft.com/office/officeart/2005/8/layout/chevron2"/>
    <dgm:cxn modelId="{94989422-3FAD-40EC-9170-7BAD9982F4E1}" type="presParOf" srcId="{4FE52D3B-AC59-4D66-9348-97601E15851B}" destId="{0F80403F-74C1-4D5A-880B-F578C82EC276}" srcOrd="3" destOrd="0" presId="urn:microsoft.com/office/officeart/2005/8/layout/chevron2"/>
    <dgm:cxn modelId="{F235898F-3305-49EC-AF23-2F742E6CC8BC}" type="presParOf" srcId="{4FE52D3B-AC59-4D66-9348-97601E15851B}" destId="{9B5CD97E-8F53-4B54-94D8-210078DC23BF}" srcOrd="4" destOrd="0" presId="urn:microsoft.com/office/officeart/2005/8/layout/chevron2"/>
    <dgm:cxn modelId="{7D4A1306-AE7D-40E4-98BF-F3174E1CA273}" type="presParOf" srcId="{9B5CD97E-8F53-4B54-94D8-210078DC23BF}" destId="{7A58BED2-661E-47EA-B25B-A97C620F5AD3}" srcOrd="0" destOrd="0" presId="urn:microsoft.com/office/officeart/2005/8/layout/chevron2"/>
    <dgm:cxn modelId="{8B39D65B-327D-4DD0-99BA-107DDF3FA45E}" type="presParOf" srcId="{9B5CD97E-8F53-4B54-94D8-210078DC23BF}" destId="{9488A6BE-825A-4D0C-8B23-2D7434EEC0BA}" srcOrd="1" destOrd="0" presId="urn:microsoft.com/office/officeart/2005/8/layout/chevron2"/>
    <dgm:cxn modelId="{B0B5E435-C80C-4DF4-BAEF-A182947353E5}" type="presParOf" srcId="{4FE52D3B-AC59-4D66-9348-97601E15851B}" destId="{C70FFF7B-B0CF-459E-930A-4E94E3E3CAC6}" srcOrd="5" destOrd="0" presId="urn:microsoft.com/office/officeart/2005/8/layout/chevron2"/>
    <dgm:cxn modelId="{493496E6-4E9F-4793-BEEB-9D20137B1AC5}" type="presParOf" srcId="{4FE52D3B-AC59-4D66-9348-97601E15851B}" destId="{A2EEEF34-DD2E-4542-88DC-251A6F717E38}" srcOrd="6" destOrd="0" presId="urn:microsoft.com/office/officeart/2005/8/layout/chevron2"/>
    <dgm:cxn modelId="{DB396FC0-77E5-4294-9116-84C1BD4C8F80}" type="presParOf" srcId="{A2EEEF34-DD2E-4542-88DC-251A6F717E38}" destId="{F031E027-0123-4C29-92DF-D29A8F84CCD3}" srcOrd="0" destOrd="0" presId="urn:microsoft.com/office/officeart/2005/8/layout/chevron2"/>
    <dgm:cxn modelId="{6E32B689-CF05-4F43-B5DD-31C80B5249DC}" type="presParOf" srcId="{A2EEEF34-DD2E-4542-88DC-251A6F717E38}" destId="{BD385676-B624-4870-8587-D76C5EC675B8}" srcOrd="1" destOrd="0" presId="urn:microsoft.com/office/officeart/2005/8/layout/chevron2"/>
    <dgm:cxn modelId="{844E790D-E1AA-42A5-B680-F71D20A09C74}" type="presParOf" srcId="{4FE52D3B-AC59-4D66-9348-97601E15851B}" destId="{B504034A-2C86-49E9-8F1D-9D1A44254C31}" srcOrd="7" destOrd="0" presId="urn:microsoft.com/office/officeart/2005/8/layout/chevron2"/>
    <dgm:cxn modelId="{15E5D0BB-43BE-44C0-9C99-31E807B4FD96}" type="presParOf" srcId="{4FE52D3B-AC59-4D66-9348-97601E15851B}" destId="{1B7361FA-6C6E-404A-8D65-178AF43EBFEB}" srcOrd="8" destOrd="0" presId="urn:microsoft.com/office/officeart/2005/8/layout/chevron2"/>
    <dgm:cxn modelId="{AF76F843-9885-4BE7-BA46-20E3017AC94D}" type="presParOf" srcId="{1B7361FA-6C6E-404A-8D65-178AF43EBFEB}" destId="{E14E7538-4F8A-40FF-B45A-55E7AB4A2160}" srcOrd="0" destOrd="0" presId="urn:microsoft.com/office/officeart/2005/8/layout/chevron2"/>
    <dgm:cxn modelId="{68F5BF85-F242-4066-848A-C0C5E912BCB8}" type="presParOf" srcId="{1B7361FA-6C6E-404A-8D65-178AF43EBFEB}" destId="{F5BDC33E-430B-42CF-AE7A-D6D82E1C6AFD}" srcOrd="1" destOrd="0" presId="urn:microsoft.com/office/officeart/2005/8/layout/chevron2"/>
    <dgm:cxn modelId="{CA440E06-0A88-445E-B497-0D7976908E36}" type="presParOf" srcId="{4FE52D3B-AC59-4D66-9348-97601E15851B}" destId="{226D6AD5-D7D5-4361-8C59-CC3A7B7E83CC}" srcOrd="9" destOrd="0" presId="urn:microsoft.com/office/officeart/2005/8/layout/chevron2"/>
    <dgm:cxn modelId="{552D142B-AB5A-484D-A4DB-471782439F51}" type="presParOf" srcId="{4FE52D3B-AC59-4D66-9348-97601E15851B}" destId="{50163CF7-7DE7-4BCF-95CA-E1514C285840}" srcOrd="10" destOrd="0" presId="urn:microsoft.com/office/officeart/2005/8/layout/chevron2"/>
    <dgm:cxn modelId="{9D5DB3C5-BF61-412B-874D-376FD51A7445}" type="presParOf" srcId="{50163CF7-7DE7-4BCF-95CA-E1514C285840}" destId="{06E3BF98-1729-4299-A398-22F8FD19BED9}" srcOrd="0" destOrd="0" presId="urn:microsoft.com/office/officeart/2005/8/layout/chevron2"/>
    <dgm:cxn modelId="{34A8FADC-351E-4094-8F60-854FF4BEDB2A}" type="presParOf" srcId="{50163CF7-7DE7-4BCF-95CA-E1514C285840}" destId="{F0783BC6-24FF-41C2-AD05-8FF45135706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7F5094-CCED-44E4-9BB7-90E415FCEF93}">
      <dsp:nvSpPr>
        <dsp:cNvPr id="0" name=""/>
        <dsp:cNvSpPr/>
      </dsp:nvSpPr>
      <dsp:spPr>
        <a:xfrm>
          <a:off x="0" y="0"/>
          <a:ext cx="8938260" cy="1958102"/>
        </a:xfrm>
        <a:prstGeom prst="roundRect">
          <a:avLst>
            <a:gd name="adj" fmla="val 10000"/>
          </a:avLst>
        </a:prstGeom>
        <a:solidFill>
          <a:schemeClr val="accent1">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GB" sz="3600" kern="1200" dirty="0" err="1" smtClean="0">
              <a:latin typeface="Tw Cen MT" panose="020B0602020104020603" pitchFamily="34" charset="0"/>
            </a:rPr>
            <a:t>Pengumpulan</a:t>
          </a:r>
          <a:r>
            <a:rPr lang="en-GB" sz="3600" kern="1200" dirty="0" smtClean="0">
              <a:latin typeface="Tw Cen MT" panose="020B0602020104020603" pitchFamily="34" charset="0"/>
            </a:rPr>
            <a:t> Data</a:t>
          </a:r>
          <a:endParaRPr lang="en-GB" sz="3600" kern="1200" dirty="0">
            <a:latin typeface="Tw Cen MT" panose="020B0602020104020603" pitchFamily="34" charset="0"/>
          </a:endParaRPr>
        </a:p>
      </dsp:txBody>
      <dsp:txXfrm>
        <a:off x="57351" y="57351"/>
        <a:ext cx="6914408" cy="1843400"/>
      </dsp:txXfrm>
    </dsp:sp>
    <dsp:sp modelId="{326661A9-089A-4257-9B8C-31D95C6A9E8C}">
      <dsp:nvSpPr>
        <dsp:cNvPr id="0" name=""/>
        <dsp:cNvSpPr/>
      </dsp:nvSpPr>
      <dsp:spPr>
        <a:xfrm>
          <a:off x="1577339" y="2393235"/>
          <a:ext cx="8938260" cy="1958102"/>
        </a:xfrm>
        <a:prstGeom prst="roundRect">
          <a:avLst>
            <a:gd name="adj" fmla="val 10000"/>
          </a:avLst>
        </a:prstGeom>
        <a:solidFill>
          <a:schemeClr val="accent1">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GB" sz="3600" kern="1200" dirty="0" err="1" smtClean="0"/>
            <a:t>Pengelolaan</a:t>
          </a:r>
          <a:r>
            <a:rPr lang="en-GB" sz="3600" kern="1200" dirty="0" smtClean="0"/>
            <a:t> Data</a:t>
          </a:r>
          <a:endParaRPr lang="en-GB" sz="3600" kern="1200" dirty="0"/>
        </a:p>
      </dsp:txBody>
      <dsp:txXfrm>
        <a:off x="1634690" y="2450586"/>
        <a:ext cx="5973451" cy="1843400"/>
      </dsp:txXfrm>
    </dsp:sp>
    <dsp:sp modelId="{D3764DA1-5B45-4E47-9D44-1208B1F0FC31}">
      <dsp:nvSpPr>
        <dsp:cNvPr id="0" name=""/>
        <dsp:cNvSpPr/>
      </dsp:nvSpPr>
      <dsp:spPr>
        <a:xfrm>
          <a:off x="7665493" y="1539285"/>
          <a:ext cx="1272766" cy="1272766"/>
        </a:xfrm>
        <a:prstGeom prst="downArrow">
          <a:avLst>
            <a:gd name="adj1" fmla="val 55000"/>
            <a:gd name="adj2" fmla="val 45000"/>
          </a:avLst>
        </a:prstGeom>
        <a:solidFill>
          <a:schemeClr val="accent1">
            <a:alpha val="90000"/>
            <a:tint val="4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GB" sz="3600" kern="1200"/>
        </a:p>
      </dsp:txBody>
      <dsp:txXfrm>
        <a:off x="7951865" y="1539285"/>
        <a:ext cx="700022" cy="95775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39B673-945E-4F5A-89E5-AB4D2F7EFC89}">
      <dsp:nvSpPr>
        <dsp:cNvPr id="0" name=""/>
        <dsp:cNvSpPr/>
      </dsp:nvSpPr>
      <dsp:spPr>
        <a:xfrm rot="10800000">
          <a:off x="1306902" y="914"/>
          <a:ext cx="4210081" cy="985872"/>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4742" tIns="68580" rIns="128016" bIns="68580" numCol="1" spcCol="1270" anchor="ctr" anchorCtr="0">
          <a:noAutofit/>
        </a:bodyPr>
        <a:lstStyle/>
        <a:p>
          <a:pPr lvl="0" algn="l" defTabSz="800100">
            <a:lnSpc>
              <a:spcPct val="90000"/>
            </a:lnSpc>
            <a:spcBef>
              <a:spcPct val="0"/>
            </a:spcBef>
            <a:spcAft>
              <a:spcPct val="35000"/>
            </a:spcAft>
          </a:pPr>
          <a:r>
            <a:rPr lang="id-ID" sz="1800" kern="1200" noProof="0" dirty="0" smtClean="0">
              <a:latin typeface="Tw Cen MT" panose="020B0602020104020603" pitchFamily="34" charset="0"/>
            </a:rPr>
            <a:t>Keputusan kita mengkarakterisasi link, sifatnya sebagai </a:t>
          </a:r>
          <a:r>
            <a:rPr lang="id-ID" sz="1800" b="1" i="1" kern="1200" noProof="0" dirty="0" smtClean="0">
              <a:latin typeface="Tw Cen MT" panose="020B0602020104020603" pitchFamily="34" charset="0"/>
            </a:rPr>
            <a:t>explanatory </a:t>
          </a:r>
          <a:r>
            <a:rPr lang="id-ID" sz="1800" b="1" kern="1200" noProof="0" dirty="0" smtClean="0">
              <a:latin typeface="Tw Cen MT" panose="020B0602020104020603" pitchFamily="34" charset="0"/>
            </a:rPr>
            <a:t>daripada </a:t>
          </a:r>
          <a:r>
            <a:rPr lang="id-ID" sz="1800" b="1" i="1" kern="1200" noProof="0" dirty="0" smtClean="0">
              <a:latin typeface="Tw Cen MT" panose="020B0602020104020603" pitchFamily="34" charset="0"/>
            </a:rPr>
            <a:t>kausal</a:t>
          </a:r>
          <a:endParaRPr lang="id-ID" sz="1800" b="1" i="1" kern="1200" noProof="0" dirty="0">
            <a:latin typeface="Tw Cen MT" panose="020B0602020104020603" pitchFamily="34" charset="0"/>
          </a:endParaRPr>
        </a:p>
      </dsp:txBody>
      <dsp:txXfrm rot="10800000">
        <a:off x="1553370" y="914"/>
        <a:ext cx="3963613" cy="985872"/>
      </dsp:txXfrm>
    </dsp:sp>
    <dsp:sp modelId="{B1A7C699-E0EC-4811-B6C3-C4DAA40073C0}">
      <dsp:nvSpPr>
        <dsp:cNvPr id="0" name=""/>
        <dsp:cNvSpPr/>
      </dsp:nvSpPr>
      <dsp:spPr>
        <a:xfrm>
          <a:off x="813966" y="914"/>
          <a:ext cx="985872" cy="985872"/>
        </a:xfrm>
        <a:prstGeom prst="ellipse">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79CB87D-1BA3-4A83-8E24-17DA9A0EFB51}">
      <dsp:nvSpPr>
        <dsp:cNvPr id="0" name=""/>
        <dsp:cNvSpPr/>
      </dsp:nvSpPr>
      <dsp:spPr>
        <a:xfrm rot="10800000">
          <a:off x="1306902" y="1246295"/>
          <a:ext cx="4210081" cy="985872"/>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4742" tIns="68580" rIns="128016" bIns="68580" numCol="1" spcCol="1270" anchor="ctr" anchorCtr="0">
          <a:noAutofit/>
        </a:bodyPr>
        <a:lstStyle/>
        <a:p>
          <a:pPr lvl="0" algn="l" defTabSz="800100">
            <a:lnSpc>
              <a:spcPct val="90000"/>
            </a:lnSpc>
            <a:spcBef>
              <a:spcPct val="0"/>
            </a:spcBef>
            <a:spcAft>
              <a:spcPct val="35000"/>
            </a:spcAft>
          </a:pPr>
          <a:r>
            <a:rPr lang="id-ID" sz="1800" kern="1200" noProof="0" dirty="0" smtClean="0">
              <a:latin typeface="Tw Cen MT" panose="020B0602020104020603" pitchFamily="34" charset="0"/>
            </a:rPr>
            <a:t>Sebuah link (hubungan antar data) dapat disimpulkan (melalui arah panah)  meskipun tidak disebutkan secara eksplisit dalam data. </a:t>
          </a:r>
          <a:endParaRPr lang="id-ID" sz="1800" kern="1200" noProof="0" dirty="0">
            <a:latin typeface="Tw Cen MT" panose="020B0602020104020603" pitchFamily="34" charset="0"/>
          </a:endParaRPr>
        </a:p>
      </dsp:txBody>
      <dsp:txXfrm rot="10800000">
        <a:off x="1553370" y="1246295"/>
        <a:ext cx="3963613" cy="985872"/>
      </dsp:txXfrm>
    </dsp:sp>
    <dsp:sp modelId="{8D395B68-ADB5-447F-9A49-7ADCCD0F47CB}">
      <dsp:nvSpPr>
        <dsp:cNvPr id="0" name=""/>
        <dsp:cNvSpPr/>
      </dsp:nvSpPr>
      <dsp:spPr>
        <a:xfrm>
          <a:off x="813966" y="1246295"/>
          <a:ext cx="985872" cy="985872"/>
        </a:xfrm>
        <a:prstGeom prst="ellipse">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F7AE4-FCE0-4D3C-9B99-3E80504603D4}">
      <dsp:nvSpPr>
        <dsp:cNvPr id="0" name=""/>
        <dsp:cNvSpPr/>
      </dsp:nvSpPr>
      <dsp:spPr>
        <a:xfrm>
          <a:off x="321603" y="420982"/>
          <a:ext cx="1462682" cy="7313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id-ID" sz="1600" kern="1200" dirty="0" smtClean="0"/>
            <a:t>Pengumpulan Data</a:t>
          </a:r>
          <a:endParaRPr lang="id-ID" sz="1600" kern="1200" dirty="0"/>
        </a:p>
      </dsp:txBody>
      <dsp:txXfrm>
        <a:off x="343023" y="442402"/>
        <a:ext cx="1419842" cy="688501"/>
      </dsp:txXfrm>
    </dsp:sp>
    <dsp:sp modelId="{696C3370-66E4-498F-AF8E-108254A2263A}">
      <dsp:nvSpPr>
        <dsp:cNvPr id="0" name=""/>
        <dsp:cNvSpPr/>
      </dsp:nvSpPr>
      <dsp:spPr>
        <a:xfrm rot="19457599">
          <a:off x="1716563" y="534556"/>
          <a:ext cx="720519" cy="83671"/>
        </a:xfrm>
        <a:custGeom>
          <a:avLst/>
          <a:gdLst/>
          <a:ahLst/>
          <a:cxnLst/>
          <a:rect l="0" t="0" r="0" b="0"/>
          <a:pathLst>
            <a:path>
              <a:moveTo>
                <a:pt x="0" y="41835"/>
              </a:moveTo>
              <a:lnTo>
                <a:pt x="720519" y="418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id-ID" sz="400" kern="1200"/>
        </a:p>
      </dsp:txBody>
      <dsp:txXfrm>
        <a:off x="2058810" y="558379"/>
        <a:ext cx="36025" cy="36025"/>
      </dsp:txXfrm>
    </dsp:sp>
    <dsp:sp modelId="{924AE767-D004-49D1-9C44-921030288480}">
      <dsp:nvSpPr>
        <dsp:cNvPr id="0" name=""/>
        <dsp:cNvSpPr/>
      </dsp:nvSpPr>
      <dsp:spPr>
        <a:xfrm>
          <a:off x="2369359" y="460"/>
          <a:ext cx="1462682" cy="7313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id-ID" sz="1600" kern="1200" dirty="0" smtClean="0"/>
            <a:t>Primer</a:t>
          </a:r>
          <a:endParaRPr lang="id-ID" sz="1600" kern="1200" dirty="0"/>
        </a:p>
      </dsp:txBody>
      <dsp:txXfrm>
        <a:off x="2390779" y="21880"/>
        <a:ext cx="1419842" cy="688501"/>
      </dsp:txXfrm>
    </dsp:sp>
    <dsp:sp modelId="{B115BF85-9318-4F63-A0A9-21E6AAACFE55}">
      <dsp:nvSpPr>
        <dsp:cNvPr id="0" name=""/>
        <dsp:cNvSpPr/>
      </dsp:nvSpPr>
      <dsp:spPr>
        <a:xfrm rot="2142401">
          <a:off x="1716563" y="955077"/>
          <a:ext cx="720519" cy="83671"/>
        </a:xfrm>
        <a:custGeom>
          <a:avLst/>
          <a:gdLst/>
          <a:ahLst/>
          <a:cxnLst/>
          <a:rect l="0" t="0" r="0" b="0"/>
          <a:pathLst>
            <a:path>
              <a:moveTo>
                <a:pt x="0" y="41835"/>
              </a:moveTo>
              <a:lnTo>
                <a:pt x="720519" y="418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id-ID" sz="400" kern="1200"/>
        </a:p>
      </dsp:txBody>
      <dsp:txXfrm>
        <a:off x="2058810" y="978900"/>
        <a:ext cx="36025" cy="36025"/>
      </dsp:txXfrm>
    </dsp:sp>
    <dsp:sp modelId="{23246350-872A-453B-8CC9-BC7F73709DA5}">
      <dsp:nvSpPr>
        <dsp:cNvPr id="0" name=""/>
        <dsp:cNvSpPr/>
      </dsp:nvSpPr>
      <dsp:spPr>
        <a:xfrm>
          <a:off x="2369359" y="841503"/>
          <a:ext cx="1462682" cy="7313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id-ID" sz="1600" kern="1200" dirty="0" smtClean="0"/>
            <a:t>Sekunder</a:t>
          </a:r>
          <a:endParaRPr lang="id-ID" sz="1600" kern="1200" dirty="0"/>
        </a:p>
      </dsp:txBody>
      <dsp:txXfrm>
        <a:off x="2390779" y="862923"/>
        <a:ext cx="1419842" cy="6885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92E51C-817D-4401-B35C-6043DAB999C1}">
      <dsp:nvSpPr>
        <dsp:cNvPr id="0" name=""/>
        <dsp:cNvSpPr/>
      </dsp:nvSpPr>
      <dsp:spPr>
        <a:xfrm>
          <a:off x="-4773646" y="-731869"/>
          <a:ext cx="5687395" cy="5687395"/>
        </a:xfrm>
        <a:prstGeom prst="blockArc">
          <a:avLst>
            <a:gd name="adj1" fmla="val 18900000"/>
            <a:gd name="adj2" fmla="val 2700000"/>
            <a:gd name="adj3" fmla="val 38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35CB15-C547-428D-B638-2A530CD63FAF}">
      <dsp:nvSpPr>
        <dsp:cNvPr id="0" name=""/>
        <dsp:cNvSpPr/>
      </dsp:nvSpPr>
      <dsp:spPr>
        <a:xfrm>
          <a:off x="296289" y="192007"/>
          <a:ext cx="8418262" cy="383845"/>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678" tIns="53340" rIns="53340" bIns="53340" numCol="1" spcCol="1270" anchor="ctr" anchorCtr="0">
          <a:noAutofit/>
        </a:bodyPr>
        <a:lstStyle/>
        <a:p>
          <a:pPr lvl="0" algn="l" defTabSz="933450">
            <a:lnSpc>
              <a:spcPct val="90000"/>
            </a:lnSpc>
            <a:spcBef>
              <a:spcPct val="0"/>
            </a:spcBef>
            <a:spcAft>
              <a:spcPct val="35000"/>
            </a:spcAft>
          </a:pPr>
          <a:r>
            <a:rPr lang="id-ID" sz="2100" kern="1200" dirty="0" smtClean="0">
              <a:latin typeface="Tw Cen MT" panose="020B0602020104020603" pitchFamily="34" charset="0"/>
            </a:rPr>
            <a:t>Observasi</a:t>
          </a:r>
          <a:endParaRPr lang="id-ID" sz="2100" kern="1200" dirty="0">
            <a:latin typeface="Tw Cen MT" panose="020B0602020104020603" pitchFamily="34" charset="0"/>
          </a:endParaRPr>
        </a:p>
      </dsp:txBody>
      <dsp:txXfrm>
        <a:off x="296289" y="192007"/>
        <a:ext cx="8418262" cy="383845"/>
      </dsp:txXfrm>
    </dsp:sp>
    <dsp:sp modelId="{6C82B5ED-61F1-4D47-8B17-554AEC95BD74}">
      <dsp:nvSpPr>
        <dsp:cNvPr id="0" name=""/>
        <dsp:cNvSpPr/>
      </dsp:nvSpPr>
      <dsp:spPr>
        <a:xfrm>
          <a:off x="56385" y="144026"/>
          <a:ext cx="479807" cy="47980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DCB167-453A-42D5-A91F-CBACA16DB65E}">
      <dsp:nvSpPr>
        <dsp:cNvPr id="0" name=""/>
        <dsp:cNvSpPr/>
      </dsp:nvSpPr>
      <dsp:spPr>
        <a:xfrm>
          <a:off x="643896" y="768114"/>
          <a:ext cx="8070655" cy="383845"/>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678" tIns="53340" rIns="53340" bIns="53340" numCol="1" spcCol="1270" anchor="ctr" anchorCtr="0">
          <a:noAutofit/>
        </a:bodyPr>
        <a:lstStyle/>
        <a:p>
          <a:pPr lvl="0" algn="l" defTabSz="933450">
            <a:lnSpc>
              <a:spcPct val="90000"/>
            </a:lnSpc>
            <a:spcBef>
              <a:spcPct val="0"/>
            </a:spcBef>
            <a:spcAft>
              <a:spcPct val="35000"/>
            </a:spcAft>
          </a:pPr>
          <a:r>
            <a:rPr lang="id-ID" sz="2100" kern="1200" dirty="0" smtClean="0">
              <a:latin typeface="Tw Cen MT" panose="020B0602020104020603" pitchFamily="34" charset="0"/>
            </a:rPr>
            <a:t>Wawancara</a:t>
          </a:r>
          <a:endParaRPr lang="id-ID" sz="2100" kern="1200" dirty="0">
            <a:latin typeface="Tw Cen MT" panose="020B0602020104020603" pitchFamily="34" charset="0"/>
          </a:endParaRPr>
        </a:p>
      </dsp:txBody>
      <dsp:txXfrm>
        <a:off x="643896" y="768114"/>
        <a:ext cx="8070655" cy="383845"/>
      </dsp:txXfrm>
    </dsp:sp>
    <dsp:sp modelId="{D7E96B0D-7C4F-4CAF-854F-3720637070F8}">
      <dsp:nvSpPr>
        <dsp:cNvPr id="0" name=""/>
        <dsp:cNvSpPr/>
      </dsp:nvSpPr>
      <dsp:spPr>
        <a:xfrm>
          <a:off x="403992" y="720133"/>
          <a:ext cx="479807" cy="47980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9FA13D1-647D-4D92-8D04-7EAB64C6A148}">
      <dsp:nvSpPr>
        <dsp:cNvPr id="0" name=""/>
        <dsp:cNvSpPr/>
      </dsp:nvSpPr>
      <dsp:spPr>
        <a:xfrm>
          <a:off x="834383" y="1343798"/>
          <a:ext cx="7880168" cy="383845"/>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678" tIns="53340" rIns="53340" bIns="53340" numCol="1" spcCol="1270" anchor="ctr" anchorCtr="0">
          <a:noAutofit/>
        </a:bodyPr>
        <a:lstStyle/>
        <a:p>
          <a:pPr lvl="0" algn="l" defTabSz="933450">
            <a:lnSpc>
              <a:spcPct val="90000"/>
            </a:lnSpc>
            <a:spcBef>
              <a:spcPct val="0"/>
            </a:spcBef>
            <a:spcAft>
              <a:spcPct val="35000"/>
            </a:spcAft>
          </a:pPr>
          <a:r>
            <a:rPr lang="id-ID" sz="2100" kern="1200" dirty="0" smtClean="0">
              <a:latin typeface="Tw Cen MT" panose="020B0602020104020603" pitchFamily="34" charset="0"/>
            </a:rPr>
            <a:t>Dokumentasi / Audio - Visual</a:t>
          </a:r>
          <a:endParaRPr lang="id-ID" sz="2100" kern="1200" dirty="0">
            <a:latin typeface="Tw Cen MT" panose="020B0602020104020603" pitchFamily="34" charset="0"/>
          </a:endParaRPr>
        </a:p>
      </dsp:txBody>
      <dsp:txXfrm>
        <a:off x="834383" y="1343798"/>
        <a:ext cx="7880168" cy="383845"/>
      </dsp:txXfrm>
    </dsp:sp>
    <dsp:sp modelId="{9A4CEE12-536B-4C9D-88E9-8D0171538929}">
      <dsp:nvSpPr>
        <dsp:cNvPr id="0" name=""/>
        <dsp:cNvSpPr/>
      </dsp:nvSpPr>
      <dsp:spPr>
        <a:xfrm>
          <a:off x="594479" y="1295817"/>
          <a:ext cx="479807" cy="47980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C38CEE-2421-4C11-81E6-BD32A7F3B9F1}">
      <dsp:nvSpPr>
        <dsp:cNvPr id="0" name=""/>
        <dsp:cNvSpPr/>
      </dsp:nvSpPr>
      <dsp:spPr>
        <a:xfrm>
          <a:off x="895204" y="1919905"/>
          <a:ext cx="7819348" cy="383845"/>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678" tIns="53340" rIns="53340" bIns="53340" numCol="1" spcCol="1270" anchor="ctr" anchorCtr="0">
          <a:noAutofit/>
        </a:bodyPr>
        <a:lstStyle/>
        <a:p>
          <a:pPr lvl="0" algn="l" defTabSz="933450">
            <a:lnSpc>
              <a:spcPct val="90000"/>
            </a:lnSpc>
            <a:spcBef>
              <a:spcPct val="0"/>
            </a:spcBef>
            <a:spcAft>
              <a:spcPct val="35000"/>
            </a:spcAft>
          </a:pPr>
          <a:r>
            <a:rPr lang="id-ID" sz="2100" i="1" kern="1200" dirty="0" err="1" smtClean="0">
              <a:latin typeface="Tw Cen MT" panose="020B0602020104020603" pitchFamily="34" charset="0"/>
            </a:rPr>
            <a:t>Focus</a:t>
          </a:r>
          <a:r>
            <a:rPr lang="id-ID" sz="2100" i="1" kern="1200" dirty="0" smtClean="0">
              <a:latin typeface="Tw Cen MT" panose="020B0602020104020603" pitchFamily="34" charset="0"/>
            </a:rPr>
            <a:t> Group </a:t>
          </a:r>
          <a:r>
            <a:rPr lang="id-ID" sz="2100" i="1" kern="1200" dirty="0" err="1" smtClean="0">
              <a:latin typeface="Tw Cen MT" panose="020B0602020104020603" pitchFamily="34" charset="0"/>
            </a:rPr>
            <a:t>Discussion</a:t>
          </a:r>
          <a:r>
            <a:rPr lang="id-ID" sz="2100" i="1" kern="1200" dirty="0" smtClean="0">
              <a:latin typeface="Tw Cen MT" panose="020B0602020104020603" pitchFamily="34" charset="0"/>
            </a:rPr>
            <a:t> </a:t>
          </a:r>
          <a:r>
            <a:rPr lang="id-ID" sz="2100" i="0" kern="1200" dirty="0" smtClean="0">
              <a:latin typeface="Tw Cen MT" panose="020B0602020104020603" pitchFamily="34" charset="0"/>
            </a:rPr>
            <a:t>(FGD)</a:t>
          </a:r>
          <a:endParaRPr lang="id-ID" sz="2100" i="1" kern="1200" dirty="0">
            <a:latin typeface="Tw Cen MT" panose="020B0602020104020603" pitchFamily="34" charset="0"/>
          </a:endParaRPr>
        </a:p>
      </dsp:txBody>
      <dsp:txXfrm>
        <a:off x="895204" y="1919905"/>
        <a:ext cx="7819348" cy="383845"/>
      </dsp:txXfrm>
    </dsp:sp>
    <dsp:sp modelId="{A0237510-C54D-4BE4-8545-58A41F7C179D}">
      <dsp:nvSpPr>
        <dsp:cNvPr id="0" name=""/>
        <dsp:cNvSpPr/>
      </dsp:nvSpPr>
      <dsp:spPr>
        <a:xfrm>
          <a:off x="655300" y="1871924"/>
          <a:ext cx="479807" cy="47980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1A691C-DA20-4833-A96A-2C8766D98690}">
      <dsp:nvSpPr>
        <dsp:cNvPr id="0" name=""/>
        <dsp:cNvSpPr/>
      </dsp:nvSpPr>
      <dsp:spPr>
        <a:xfrm>
          <a:off x="834383" y="2496012"/>
          <a:ext cx="7880168" cy="383845"/>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678" tIns="53340" rIns="53340" bIns="53340" numCol="1" spcCol="1270" anchor="ctr" anchorCtr="0">
          <a:noAutofit/>
        </a:bodyPr>
        <a:lstStyle/>
        <a:p>
          <a:pPr lvl="0" algn="l" defTabSz="933450">
            <a:lnSpc>
              <a:spcPct val="90000"/>
            </a:lnSpc>
            <a:spcBef>
              <a:spcPct val="0"/>
            </a:spcBef>
            <a:spcAft>
              <a:spcPct val="35000"/>
            </a:spcAft>
          </a:pPr>
          <a:r>
            <a:rPr lang="id-ID" sz="2100" kern="1200" dirty="0" smtClean="0">
              <a:latin typeface="Tw Cen MT" panose="020B0602020104020603" pitchFamily="34" charset="0"/>
            </a:rPr>
            <a:t>Telaah dokumen / Studi dokumen</a:t>
          </a:r>
          <a:endParaRPr lang="id-ID" sz="2100" kern="1200" dirty="0">
            <a:latin typeface="Tw Cen MT" panose="020B0602020104020603" pitchFamily="34" charset="0"/>
          </a:endParaRPr>
        </a:p>
      </dsp:txBody>
      <dsp:txXfrm>
        <a:off x="834383" y="2496012"/>
        <a:ext cx="7880168" cy="383845"/>
      </dsp:txXfrm>
    </dsp:sp>
    <dsp:sp modelId="{A32D8BED-EF7F-4766-810E-39302762FD4C}">
      <dsp:nvSpPr>
        <dsp:cNvPr id="0" name=""/>
        <dsp:cNvSpPr/>
      </dsp:nvSpPr>
      <dsp:spPr>
        <a:xfrm>
          <a:off x="594479" y="2448031"/>
          <a:ext cx="479807" cy="47980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E06740-88CE-4F77-A263-17C0A956CC22}">
      <dsp:nvSpPr>
        <dsp:cNvPr id="0" name=""/>
        <dsp:cNvSpPr/>
      </dsp:nvSpPr>
      <dsp:spPr>
        <a:xfrm>
          <a:off x="643896" y="3071696"/>
          <a:ext cx="8070655" cy="383845"/>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678" tIns="53340" rIns="53340" bIns="53340" numCol="1" spcCol="1270" anchor="ctr" anchorCtr="0">
          <a:noAutofit/>
        </a:bodyPr>
        <a:lstStyle/>
        <a:p>
          <a:pPr lvl="0" algn="l" defTabSz="933450">
            <a:lnSpc>
              <a:spcPct val="90000"/>
            </a:lnSpc>
            <a:spcBef>
              <a:spcPct val="0"/>
            </a:spcBef>
            <a:spcAft>
              <a:spcPct val="35000"/>
            </a:spcAft>
          </a:pPr>
          <a:r>
            <a:rPr lang="id-ID" sz="2100" kern="1200" dirty="0" err="1" smtClean="0">
              <a:latin typeface="Tw Cen MT" panose="020B0602020104020603" pitchFamily="34" charset="0"/>
            </a:rPr>
            <a:t>Triangulasi</a:t>
          </a:r>
          <a:r>
            <a:rPr lang="id-ID" sz="2100" kern="1200" dirty="0" smtClean="0">
              <a:latin typeface="Tw Cen MT" panose="020B0602020104020603" pitchFamily="34" charset="0"/>
            </a:rPr>
            <a:t> Data</a:t>
          </a:r>
          <a:endParaRPr lang="id-ID" sz="2100" kern="1200" dirty="0">
            <a:latin typeface="Tw Cen MT" panose="020B0602020104020603" pitchFamily="34" charset="0"/>
          </a:endParaRPr>
        </a:p>
      </dsp:txBody>
      <dsp:txXfrm>
        <a:off x="643896" y="3071696"/>
        <a:ext cx="8070655" cy="383845"/>
      </dsp:txXfrm>
    </dsp:sp>
    <dsp:sp modelId="{AC333A0C-EA30-4581-AF7C-01D78D58B06C}">
      <dsp:nvSpPr>
        <dsp:cNvPr id="0" name=""/>
        <dsp:cNvSpPr/>
      </dsp:nvSpPr>
      <dsp:spPr>
        <a:xfrm>
          <a:off x="403992" y="3023716"/>
          <a:ext cx="479807" cy="47980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59CD44-3EA8-4984-AF2E-642DAEEF38CD}">
      <dsp:nvSpPr>
        <dsp:cNvPr id="0" name=""/>
        <dsp:cNvSpPr/>
      </dsp:nvSpPr>
      <dsp:spPr>
        <a:xfrm>
          <a:off x="296289" y="3647803"/>
          <a:ext cx="8418262" cy="383845"/>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678" tIns="53340" rIns="53340" bIns="53340" numCol="1" spcCol="1270" anchor="ctr" anchorCtr="0">
          <a:noAutofit/>
        </a:bodyPr>
        <a:lstStyle/>
        <a:p>
          <a:pPr lvl="0" algn="l" defTabSz="933450">
            <a:lnSpc>
              <a:spcPct val="90000"/>
            </a:lnSpc>
            <a:spcBef>
              <a:spcPct val="0"/>
            </a:spcBef>
            <a:spcAft>
              <a:spcPct val="35000"/>
            </a:spcAft>
          </a:pPr>
          <a:r>
            <a:rPr lang="en-US" sz="2100" kern="1200" dirty="0" err="1" smtClean="0">
              <a:latin typeface="Tw Cen MT" panose="020B0602020104020603" pitchFamily="34" charset="0"/>
            </a:rPr>
            <a:t>Penelusuran</a:t>
          </a:r>
          <a:r>
            <a:rPr lang="en-US" sz="2100" kern="1200" dirty="0" smtClean="0">
              <a:latin typeface="Tw Cen MT" panose="020B0602020104020603" pitchFamily="34" charset="0"/>
            </a:rPr>
            <a:t> Data Online</a:t>
          </a:r>
          <a:endParaRPr lang="id-ID" sz="2100" kern="1200" dirty="0">
            <a:latin typeface="Tw Cen MT" panose="020B0602020104020603" pitchFamily="34" charset="0"/>
          </a:endParaRPr>
        </a:p>
      </dsp:txBody>
      <dsp:txXfrm>
        <a:off x="296289" y="3647803"/>
        <a:ext cx="8418262" cy="383845"/>
      </dsp:txXfrm>
    </dsp:sp>
    <dsp:sp modelId="{7E216134-BBA6-4B36-BC7B-EC937C3D35C1}">
      <dsp:nvSpPr>
        <dsp:cNvPr id="0" name=""/>
        <dsp:cNvSpPr/>
      </dsp:nvSpPr>
      <dsp:spPr>
        <a:xfrm>
          <a:off x="56385" y="3599822"/>
          <a:ext cx="479807" cy="47980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E5FFD-4454-4972-A495-39FA220217E6}">
      <dsp:nvSpPr>
        <dsp:cNvPr id="0" name=""/>
        <dsp:cNvSpPr/>
      </dsp:nvSpPr>
      <dsp:spPr>
        <a:xfrm>
          <a:off x="964" y="2393656"/>
          <a:ext cx="1489116" cy="744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id-ID" sz="1600" kern="1200" dirty="0"/>
            <a:t>Macam - macam Observasi</a:t>
          </a:r>
        </a:p>
      </dsp:txBody>
      <dsp:txXfrm>
        <a:off x="22771" y="2415463"/>
        <a:ext cx="1445502" cy="700944"/>
      </dsp:txXfrm>
    </dsp:sp>
    <dsp:sp modelId="{5974231F-CF5C-474B-9DF5-66F3D5BE16B6}">
      <dsp:nvSpPr>
        <dsp:cNvPr id="0" name=""/>
        <dsp:cNvSpPr/>
      </dsp:nvSpPr>
      <dsp:spPr>
        <a:xfrm rot="17581627">
          <a:off x="1058308" y="2097486"/>
          <a:ext cx="1418359" cy="31552"/>
        </a:xfrm>
        <a:custGeom>
          <a:avLst/>
          <a:gdLst/>
          <a:ahLst/>
          <a:cxnLst/>
          <a:rect l="0" t="0" r="0" b="0"/>
          <a:pathLst>
            <a:path>
              <a:moveTo>
                <a:pt x="0" y="15776"/>
              </a:moveTo>
              <a:lnTo>
                <a:pt x="1418359" y="1577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id-ID" sz="900" kern="1200"/>
        </a:p>
      </dsp:txBody>
      <dsp:txXfrm>
        <a:off x="1732029" y="2077804"/>
        <a:ext cx="70917" cy="70917"/>
      </dsp:txXfrm>
    </dsp:sp>
    <dsp:sp modelId="{59A7562B-BA9A-4AED-90E1-F4B9D40AE1CF}">
      <dsp:nvSpPr>
        <dsp:cNvPr id="0" name=""/>
        <dsp:cNvSpPr/>
      </dsp:nvSpPr>
      <dsp:spPr>
        <a:xfrm>
          <a:off x="2044895" y="1088311"/>
          <a:ext cx="1489116" cy="74455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id-ID" sz="1600" kern="1200" dirty="0">
              <a:solidFill>
                <a:schemeClr val="tx1"/>
              </a:solidFill>
            </a:rPr>
            <a:t>Observasi Partisipatif</a:t>
          </a:r>
        </a:p>
      </dsp:txBody>
      <dsp:txXfrm>
        <a:off x="2066702" y="1110118"/>
        <a:ext cx="1445502" cy="700944"/>
      </dsp:txXfrm>
    </dsp:sp>
    <dsp:sp modelId="{201361A4-4FA4-4516-84A0-E903CB69D1BB}">
      <dsp:nvSpPr>
        <dsp:cNvPr id="0" name=""/>
        <dsp:cNvSpPr/>
      </dsp:nvSpPr>
      <dsp:spPr>
        <a:xfrm rot="18438470">
          <a:off x="3327188" y="1027184"/>
          <a:ext cx="1050125" cy="31552"/>
        </a:xfrm>
        <a:custGeom>
          <a:avLst/>
          <a:gdLst/>
          <a:ahLst/>
          <a:cxnLst/>
          <a:rect l="0" t="0" r="0" b="0"/>
          <a:pathLst>
            <a:path>
              <a:moveTo>
                <a:pt x="0" y="15776"/>
              </a:moveTo>
              <a:lnTo>
                <a:pt x="1050125" y="1577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id-ID" sz="900" kern="1200"/>
        </a:p>
      </dsp:txBody>
      <dsp:txXfrm>
        <a:off x="3825998" y="1016707"/>
        <a:ext cx="52506" cy="52506"/>
      </dsp:txXfrm>
    </dsp:sp>
    <dsp:sp modelId="{5B120504-FBF8-4786-B270-09610691351E}">
      <dsp:nvSpPr>
        <dsp:cNvPr id="0" name=""/>
        <dsp:cNvSpPr/>
      </dsp:nvSpPr>
      <dsp:spPr>
        <a:xfrm>
          <a:off x="4170490" y="253051"/>
          <a:ext cx="1489116" cy="74455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id-ID" sz="1600" kern="1200" dirty="0">
              <a:solidFill>
                <a:schemeClr val="tx1"/>
              </a:solidFill>
            </a:rPr>
            <a:t>Observasi yang pasif</a:t>
          </a:r>
        </a:p>
      </dsp:txBody>
      <dsp:txXfrm>
        <a:off x="4192297" y="274858"/>
        <a:ext cx="1445502" cy="700944"/>
      </dsp:txXfrm>
    </dsp:sp>
    <dsp:sp modelId="{64087581-F88A-453F-B40A-4D83B8D250C9}">
      <dsp:nvSpPr>
        <dsp:cNvPr id="0" name=""/>
        <dsp:cNvSpPr/>
      </dsp:nvSpPr>
      <dsp:spPr>
        <a:xfrm rot="113285">
          <a:off x="3533839" y="1455305"/>
          <a:ext cx="636823" cy="31552"/>
        </a:xfrm>
        <a:custGeom>
          <a:avLst/>
          <a:gdLst/>
          <a:ahLst/>
          <a:cxnLst/>
          <a:rect l="0" t="0" r="0" b="0"/>
          <a:pathLst>
            <a:path>
              <a:moveTo>
                <a:pt x="0" y="15776"/>
              </a:moveTo>
              <a:lnTo>
                <a:pt x="636823" y="1577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id-ID" sz="900" kern="1200"/>
        </a:p>
      </dsp:txBody>
      <dsp:txXfrm>
        <a:off x="3836330" y="1455161"/>
        <a:ext cx="31841" cy="31841"/>
      </dsp:txXfrm>
    </dsp:sp>
    <dsp:sp modelId="{1DC7C860-18DB-48C2-8DD2-E3B2D4BAB25A}">
      <dsp:nvSpPr>
        <dsp:cNvPr id="0" name=""/>
        <dsp:cNvSpPr/>
      </dsp:nvSpPr>
      <dsp:spPr>
        <a:xfrm>
          <a:off x="4170490" y="1109293"/>
          <a:ext cx="1489116" cy="74455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id-ID" sz="1600" kern="1200" dirty="0">
              <a:solidFill>
                <a:schemeClr val="tx1"/>
              </a:solidFill>
            </a:rPr>
            <a:t>Observasi yang moderat</a:t>
          </a:r>
        </a:p>
      </dsp:txBody>
      <dsp:txXfrm>
        <a:off x="4192297" y="1131100"/>
        <a:ext cx="1445502" cy="700944"/>
      </dsp:txXfrm>
    </dsp:sp>
    <dsp:sp modelId="{3D98C8AA-568C-4AAE-AAE6-CAA1B7CA3F9B}">
      <dsp:nvSpPr>
        <dsp:cNvPr id="0" name=""/>
        <dsp:cNvSpPr/>
      </dsp:nvSpPr>
      <dsp:spPr>
        <a:xfrm rot="3242212">
          <a:off x="3310350" y="1883426"/>
          <a:ext cx="1083801" cy="31552"/>
        </a:xfrm>
        <a:custGeom>
          <a:avLst/>
          <a:gdLst/>
          <a:ahLst/>
          <a:cxnLst/>
          <a:rect l="0" t="0" r="0" b="0"/>
          <a:pathLst>
            <a:path>
              <a:moveTo>
                <a:pt x="0" y="15776"/>
              </a:moveTo>
              <a:lnTo>
                <a:pt x="1083801" y="1577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id-ID" sz="900" kern="1200"/>
        </a:p>
      </dsp:txBody>
      <dsp:txXfrm>
        <a:off x="3825156" y="1872107"/>
        <a:ext cx="54190" cy="54190"/>
      </dsp:txXfrm>
    </dsp:sp>
    <dsp:sp modelId="{090DC213-3387-4A7B-9ACF-D2D368CAB53E}">
      <dsp:nvSpPr>
        <dsp:cNvPr id="0" name=""/>
        <dsp:cNvSpPr/>
      </dsp:nvSpPr>
      <dsp:spPr>
        <a:xfrm>
          <a:off x="4170490" y="1965535"/>
          <a:ext cx="1489116" cy="74455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id-ID" sz="1600" kern="1200" dirty="0">
              <a:solidFill>
                <a:schemeClr val="tx1"/>
              </a:solidFill>
            </a:rPr>
            <a:t>Observasi yang aktif</a:t>
          </a:r>
        </a:p>
      </dsp:txBody>
      <dsp:txXfrm>
        <a:off x="4192297" y="1987342"/>
        <a:ext cx="1445502" cy="700944"/>
      </dsp:txXfrm>
    </dsp:sp>
    <dsp:sp modelId="{105C39CB-2909-47BB-BF71-207A92B15C12}">
      <dsp:nvSpPr>
        <dsp:cNvPr id="0" name=""/>
        <dsp:cNvSpPr/>
      </dsp:nvSpPr>
      <dsp:spPr>
        <a:xfrm rot="4190294">
          <a:off x="2928940" y="2311547"/>
          <a:ext cx="1846620" cy="31552"/>
        </a:xfrm>
        <a:custGeom>
          <a:avLst/>
          <a:gdLst/>
          <a:ahLst/>
          <a:cxnLst/>
          <a:rect l="0" t="0" r="0" b="0"/>
          <a:pathLst>
            <a:path>
              <a:moveTo>
                <a:pt x="0" y="15776"/>
              </a:moveTo>
              <a:lnTo>
                <a:pt x="1846620" y="1577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id-ID" sz="1000" kern="1200"/>
        </a:p>
      </dsp:txBody>
      <dsp:txXfrm>
        <a:off x="3806085" y="2281158"/>
        <a:ext cx="92331" cy="92331"/>
      </dsp:txXfrm>
    </dsp:sp>
    <dsp:sp modelId="{B46BD515-76FE-4463-9D90-B506483E6FEA}">
      <dsp:nvSpPr>
        <dsp:cNvPr id="0" name=""/>
        <dsp:cNvSpPr/>
      </dsp:nvSpPr>
      <dsp:spPr>
        <a:xfrm>
          <a:off x="4170490" y="2821777"/>
          <a:ext cx="1489116" cy="74455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id-ID" sz="1600" kern="1200" dirty="0">
              <a:solidFill>
                <a:schemeClr val="tx1"/>
              </a:solidFill>
            </a:rPr>
            <a:t>Observasi yang lengkap</a:t>
          </a:r>
        </a:p>
      </dsp:txBody>
      <dsp:txXfrm>
        <a:off x="4192297" y="2843584"/>
        <a:ext cx="1445502" cy="700944"/>
      </dsp:txXfrm>
    </dsp:sp>
    <dsp:sp modelId="{6AC1556A-80BC-4A5D-814A-E9D756FE618A}">
      <dsp:nvSpPr>
        <dsp:cNvPr id="0" name=""/>
        <dsp:cNvSpPr/>
      </dsp:nvSpPr>
      <dsp:spPr>
        <a:xfrm rot="20237216">
          <a:off x="1465614" y="2628345"/>
          <a:ext cx="630967" cy="31552"/>
        </a:xfrm>
        <a:custGeom>
          <a:avLst/>
          <a:gdLst/>
          <a:ahLst/>
          <a:cxnLst/>
          <a:rect l="0" t="0" r="0" b="0"/>
          <a:pathLst>
            <a:path>
              <a:moveTo>
                <a:pt x="0" y="15776"/>
              </a:moveTo>
              <a:lnTo>
                <a:pt x="630967" y="1577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id-ID" sz="900" kern="1200"/>
        </a:p>
      </dsp:txBody>
      <dsp:txXfrm>
        <a:off x="1765324" y="2628347"/>
        <a:ext cx="31548" cy="31548"/>
      </dsp:txXfrm>
    </dsp:sp>
    <dsp:sp modelId="{AA21F489-93D8-4F58-A41D-9330FF647489}">
      <dsp:nvSpPr>
        <dsp:cNvPr id="0" name=""/>
        <dsp:cNvSpPr/>
      </dsp:nvSpPr>
      <dsp:spPr>
        <a:xfrm>
          <a:off x="2072116" y="2150029"/>
          <a:ext cx="1489116" cy="74455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id-ID" sz="1600" kern="1200" dirty="0">
              <a:solidFill>
                <a:schemeClr val="tx1"/>
              </a:solidFill>
            </a:rPr>
            <a:t>Observasi terus terang atau tersamar</a:t>
          </a:r>
        </a:p>
      </dsp:txBody>
      <dsp:txXfrm>
        <a:off x="2093923" y="2171836"/>
        <a:ext cx="1445502" cy="700944"/>
      </dsp:txXfrm>
    </dsp:sp>
    <dsp:sp modelId="{5568C0ED-7017-4A96-89B9-AD10DC3CD3EA}">
      <dsp:nvSpPr>
        <dsp:cNvPr id="0" name=""/>
        <dsp:cNvSpPr/>
      </dsp:nvSpPr>
      <dsp:spPr>
        <a:xfrm rot="3310531">
          <a:off x="1266380" y="3178280"/>
          <a:ext cx="1043046" cy="31552"/>
        </a:xfrm>
        <a:custGeom>
          <a:avLst/>
          <a:gdLst/>
          <a:ahLst/>
          <a:cxnLst/>
          <a:rect l="0" t="0" r="0" b="0"/>
          <a:pathLst>
            <a:path>
              <a:moveTo>
                <a:pt x="0" y="15776"/>
              </a:moveTo>
              <a:lnTo>
                <a:pt x="1043046" y="1577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id-ID" sz="900" kern="1200"/>
        </a:p>
      </dsp:txBody>
      <dsp:txXfrm>
        <a:off x="1761827" y="3167980"/>
        <a:ext cx="52152" cy="52152"/>
      </dsp:txXfrm>
    </dsp:sp>
    <dsp:sp modelId="{ADA03774-4E2C-4D3D-BC04-896F761A6E40}">
      <dsp:nvSpPr>
        <dsp:cNvPr id="0" name=""/>
        <dsp:cNvSpPr/>
      </dsp:nvSpPr>
      <dsp:spPr>
        <a:xfrm>
          <a:off x="2085727" y="3249898"/>
          <a:ext cx="1489116" cy="74455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id-ID" sz="1600" kern="1200" dirty="0">
              <a:solidFill>
                <a:schemeClr val="tx1"/>
              </a:solidFill>
            </a:rPr>
            <a:t>Observasi tak terstruktur</a:t>
          </a:r>
        </a:p>
      </dsp:txBody>
      <dsp:txXfrm>
        <a:off x="2107534" y="3271705"/>
        <a:ext cx="1445502" cy="7009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28F575-6D40-439A-8E03-AD83119D271A}">
      <dsp:nvSpPr>
        <dsp:cNvPr id="0" name=""/>
        <dsp:cNvSpPr/>
      </dsp:nvSpPr>
      <dsp:spPr>
        <a:xfrm>
          <a:off x="5353" y="1246252"/>
          <a:ext cx="1800092" cy="10811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id-ID" sz="2000" kern="1200" dirty="0" smtClean="0">
              <a:solidFill>
                <a:schemeClr val="bg1"/>
              </a:solidFill>
              <a:latin typeface="Tw Cen MT" panose="020B0602020104020603" pitchFamily="34" charset="0"/>
            </a:rPr>
            <a:t>Tahap </a:t>
          </a:r>
          <a:r>
            <a:rPr lang="en-GB" sz="2000" kern="1200" dirty="0" smtClean="0">
              <a:solidFill>
                <a:schemeClr val="bg1"/>
              </a:solidFill>
              <a:latin typeface="Tw Cen MT" panose="020B0602020104020603" pitchFamily="34" charset="0"/>
            </a:rPr>
            <a:t>D</a:t>
          </a:r>
          <a:r>
            <a:rPr lang="id-ID" sz="2000" kern="1200" dirty="0" smtClean="0">
              <a:solidFill>
                <a:schemeClr val="bg1"/>
              </a:solidFill>
              <a:latin typeface="Tw Cen MT" panose="020B0602020104020603" pitchFamily="34" charset="0"/>
            </a:rPr>
            <a:t>eskripsi</a:t>
          </a:r>
          <a:endParaRPr lang="en-GB" sz="2000" kern="1200" dirty="0">
            <a:solidFill>
              <a:schemeClr val="bg1"/>
            </a:solidFill>
            <a:latin typeface="Tw Cen MT" panose="020B0602020104020603" pitchFamily="34" charset="0"/>
          </a:endParaRPr>
        </a:p>
      </dsp:txBody>
      <dsp:txXfrm>
        <a:off x="5353" y="1246252"/>
        <a:ext cx="1800092" cy="720037"/>
      </dsp:txXfrm>
    </dsp:sp>
    <dsp:sp modelId="{FDC5FC07-D4AF-4D33-9E77-8EC5D4B12D68}">
      <dsp:nvSpPr>
        <dsp:cNvPr id="0" name=""/>
        <dsp:cNvSpPr/>
      </dsp:nvSpPr>
      <dsp:spPr>
        <a:xfrm>
          <a:off x="374047" y="2220390"/>
          <a:ext cx="1800092" cy="22061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id-ID" sz="2000" kern="1200" dirty="0" smtClean="0">
              <a:latin typeface="Tw Cen MT" panose="020B0602020104020603" pitchFamily="34" charset="0"/>
            </a:rPr>
            <a:t>Memasuki situasi sosial: ada tempat, aktor, dan aktivitas</a:t>
          </a:r>
          <a:endParaRPr lang="en-GB" sz="2000" kern="1200" dirty="0">
            <a:latin typeface="Tw Cen MT" panose="020B0602020104020603" pitchFamily="34" charset="0"/>
          </a:endParaRPr>
        </a:p>
      </dsp:txBody>
      <dsp:txXfrm>
        <a:off x="426770" y="2273113"/>
        <a:ext cx="1694646" cy="2100679"/>
      </dsp:txXfrm>
    </dsp:sp>
    <dsp:sp modelId="{8DC7C617-73DF-4B56-8FEC-F628175D972B}">
      <dsp:nvSpPr>
        <dsp:cNvPr id="0" name=""/>
        <dsp:cNvSpPr/>
      </dsp:nvSpPr>
      <dsp:spPr>
        <a:xfrm>
          <a:off x="2078333" y="1382185"/>
          <a:ext cx="578521" cy="4481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GB" sz="1600" kern="1200">
            <a:latin typeface="Tw Cen MT" panose="020B0602020104020603" pitchFamily="34" charset="0"/>
          </a:endParaRPr>
        </a:p>
      </dsp:txBody>
      <dsp:txXfrm>
        <a:off x="2078333" y="1471819"/>
        <a:ext cx="444070" cy="268902"/>
      </dsp:txXfrm>
    </dsp:sp>
    <dsp:sp modelId="{02A04A87-1AF3-459B-9AC8-8F241022E8A2}">
      <dsp:nvSpPr>
        <dsp:cNvPr id="0" name=""/>
        <dsp:cNvSpPr/>
      </dsp:nvSpPr>
      <dsp:spPr>
        <a:xfrm>
          <a:off x="2896996" y="1246252"/>
          <a:ext cx="1800092" cy="10811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GB" sz="2000" kern="1200" dirty="0" err="1" smtClean="0">
              <a:latin typeface="Tw Cen MT" panose="020B0602020104020603" pitchFamily="34" charset="0"/>
            </a:rPr>
            <a:t>Reduksi</a:t>
          </a:r>
          <a:endParaRPr lang="en-GB" sz="2000" kern="1200" dirty="0">
            <a:latin typeface="Tw Cen MT" panose="020B0602020104020603" pitchFamily="34" charset="0"/>
          </a:endParaRPr>
        </a:p>
      </dsp:txBody>
      <dsp:txXfrm>
        <a:off x="2896996" y="1246252"/>
        <a:ext cx="1800092" cy="720037"/>
      </dsp:txXfrm>
    </dsp:sp>
    <dsp:sp modelId="{01C1F868-FABB-48BC-8264-BA61BC61F674}">
      <dsp:nvSpPr>
        <dsp:cNvPr id="0" name=""/>
        <dsp:cNvSpPr/>
      </dsp:nvSpPr>
      <dsp:spPr>
        <a:xfrm>
          <a:off x="3100468" y="2220346"/>
          <a:ext cx="2130535" cy="22061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id-ID" sz="2000" kern="1200" dirty="0" smtClean="0">
              <a:latin typeface="Tw Cen MT" panose="020B0602020104020603" pitchFamily="34" charset="0"/>
            </a:rPr>
            <a:t>Menentukan focus</a:t>
          </a:r>
          <a:r>
            <a:rPr lang="en-GB" sz="2000" kern="1200" dirty="0" smtClean="0">
              <a:latin typeface="Tw Cen MT" panose="020B0602020104020603" pitchFamily="34" charset="0"/>
            </a:rPr>
            <a:t>:</a:t>
          </a:r>
          <a:endParaRPr lang="en-GB" sz="2000" kern="1200" dirty="0">
            <a:latin typeface="Tw Cen MT" panose="020B0602020104020603" pitchFamily="34" charset="0"/>
          </a:endParaRPr>
        </a:p>
        <a:p>
          <a:pPr marL="228600" lvl="1" indent="-228600" algn="l" defTabSz="889000">
            <a:lnSpc>
              <a:spcPct val="90000"/>
            </a:lnSpc>
            <a:spcBef>
              <a:spcPct val="0"/>
            </a:spcBef>
            <a:spcAft>
              <a:spcPct val="15000"/>
            </a:spcAft>
            <a:buChar char="••"/>
          </a:pPr>
          <a:r>
            <a:rPr lang="en-GB" sz="2000" kern="1200" dirty="0" smtClean="0">
              <a:latin typeface="Tw Cen MT" panose="020B0602020104020603" pitchFamily="34" charset="0"/>
            </a:rPr>
            <a:t>M</a:t>
          </a:r>
          <a:r>
            <a:rPr lang="id-ID" sz="2000" kern="1200" dirty="0" smtClean="0">
              <a:latin typeface="Tw Cen MT" panose="020B0602020104020603" pitchFamily="34" charset="0"/>
            </a:rPr>
            <a:t>emilih di antara yang telah dideskripsikan</a:t>
          </a:r>
          <a:endParaRPr lang="en-GB" sz="2000" kern="1200" dirty="0">
            <a:latin typeface="Tw Cen MT" panose="020B0602020104020603" pitchFamily="34" charset="0"/>
          </a:endParaRPr>
        </a:p>
      </dsp:txBody>
      <dsp:txXfrm>
        <a:off x="3162869" y="2282747"/>
        <a:ext cx="2005733" cy="2081323"/>
      </dsp:txXfrm>
    </dsp:sp>
    <dsp:sp modelId="{4DC87C9D-0DAC-464A-BC1D-9B602BA3A2C9}">
      <dsp:nvSpPr>
        <dsp:cNvPr id="0" name=""/>
        <dsp:cNvSpPr/>
      </dsp:nvSpPr>
      <dsp:spPr>
        <a:xfrm>
          <a:off x="5011281" y="1382185"/>
          <a:ext cx="666088" cy="4481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GB" sz="1600" kern="1200">
            <a:latin typeface="Tw Cen MT" panose="020B0602020104020603" pitchFamily="34" charset="0"/>
          </a:endParaRPr>
        </a:p>
      </dsp:txBody>
      <dsp:txXfrm>
        <a:off x="5011281" y="1471819"/>
        <a:ext cx="531637" cy="268902"/>
      </dsp:txXfrm>
    </dsp:sp>
    <dsp:sp modelId="{C4B18FE6-FAF9-4154-9D3C-422BCE4321FC}">
      <dsp:nvSpPr>
        <dsp:cNvPr id="0" name=""/>
        <dsp:cNvSpPr/>
      </dsp:nvSpPr>
      <dsp:spPr>
        <a:xfrm>
          <a:off x="5953860" y="1246252"/>
          <a:ext cx="1800092" cy="10811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GB" sz="2000" kern="1200" dirty="0" err="1" smtClean="0">
              <a:latin typeface="Tw Cen MT" panose="020B0602020104020603" pitchFamily="34" charset="0"/>
            </a:rPr>
            <a:t>Tahap</a:t>
          </a:r>
          <a:r>
            <a:rPr lang="en-GB" sz="2000" kern="1200" dirty="0" smtClean="0">
              <a:latin typeface="Tw Cen MT" panose="020B0602020104020603" pitchFamily="34" charset="0"/>
            </a:rPr>
            <a:t> </a:t>
          </a:r>
          <a:r>
            <a:rPr lang="en-GB" sz="2000" kern="1200" dirty="0" err="1" smtClean="0">
              <a:latin typeface="Tw Cen MT" panose="020B0602020104020603" pitchFamily="34" charset="0"/>
            </a:rPr>
            <a:t>Seleksi</a:t>
          </a:r>
          <a:endParaRPr lang="en-GB" sz="2000" kern="1200" dirty="0">
            <a:latin typeface="Tw Cen MT" panose="020B0602020104020603" pitchFamily="34" charset="0"/>
          </a:endParaRPr>
        </a:p>
      </dsp:txBody>
      <dsp:txXfrm>
        <a:off x="5953860" y="1246252"/>
        <a:ext cx="1800092" cy="720037"/>
      </dsp:txXfrm>
    </dsp:sp>
    <dsp:sp modelId="{9F83FDEA-3F70-4E99-A3F0-73A2EFF2E4F8}">
      <dsp:nvSpPr>
        <dsp:cNvPr id="0" name=""/>
        <dsp:cNvSpPr/>
      </dsp:nvSpPr>
      <dsp:spPr>
        <a:xfrm>
          <a:off x="6322553" y="2220302"/>
          <a:ext cx="1800092" cy="22061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id-ID" sz="2000" kern="1200" dirty="0" smtClean="0">
              <a:latin typeface="Tw Cen MT" panose="020B0602020104020603" pitchFamily="34" charset="0"/>
            </a:rPr>
            <a:t>Mengurai fokus:</a:t>
          </a:r>
          <a:endParaRPr lang="en-GB" sz="2000" kern="1200" dirty="0">
            <a:latin typeface="Tw Cen MT" panose="020B0602020104020603" pitchFamily="34" charset="0"/>
          </a:endParaRPr>
        </a:p>
        <a:p>
          <a:pPr marL="228600" lvl="1" indent="-228600" algn="l" defTabSz="889000">
            <a:lnSpc>
              <a:spcPct val="90000"/>
            </a:lnSpc>
            <a:spcBef>
              <a:spcPct val="0"/>
            </a:spcBef>
            <a:spcAft>
              <a:spcPct val="15000"/>
            </a:spcAft>
            <a:buChar char="••"/>
          </a:pPr>
          <a:r>
            <a:rPr lang="en-GB" sz="2000" kern="1200" dirty="0" smtClean="0">
              <a:latin typeface="Tw Cen MT" panose="020B0602020104020603" pitchFamily="34" charset="0"/>
            </a:rPr>
            <a:t>M</a:t>
          </a:r>
          <a:r>
            <a:rPr lang="id-ID" sz="2000" kern="1200" dirty="0" smtClean="0">
              <a:latin typeface="Tw Cen MT" panose="020B0602020104020603" pitchFamily="34" charset="0"/>
            </a:rPr>
            <a:t>enjadi komponen yang lebih rinci</a:t>
          </a:r>
          <a:endParaRPr lang="en-GB" sz="2000" kern="1200" dirty="0">
            <a:latin typeface="Tw Cen MT" panose="020B0602020104020603" pitchFamily="34" charset="0"/>
          </a:endParaRPr>
        </a:p>
      </dsp:txBody>
      <dsp:txXfrm>
        <a:off x="6375276" y="2273025"/>
        <a:ext cx="1694646" cy="210067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1B8D34-7266-4185-8F24-C2D429A9A1EA}">
      <dsp:nvSpPr>
        <dsp:cNvPr id="0" name=""/>
        <dsp:cNvSpPr/>
      </dsp:nvSpPr>
      <dsp:spPr>
        <a:xfrm>
          <a:off x="1857828" y="761149"/>
          <a:ext cx="1314427" cy="228123"/>
        </a:xfrm>
        <a:custGeom>
          <a:avLst/>
          <a:gdLst/>
          <a:ahLst/>
          <a:cxnLst/>
          <a:rect l="0" t="0" r="0" b="0"/>
          <a:pathLst>
            <a:path>
              <a:moveTo>
                <a:pt x="0" y="0"/>
              </a:moveTo>
              <a:lnTo>
                <a:pt x="0" y="114061"/>
              </a:lnTo>
              <a:lnTo>
                <a:pt x="1314427" y="114061"/>
              </a:lnTo>
              <a:lnTo>
                <a:pt x="1314427" y="2281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0F9D07-280C-48D6-9F1B-E6E3C6D1FC3E}">
      <dsp:nvSpPr>
        <dsp:cNvPr id="0" name=""/>
        <dsp:cNvSpPr/>
      </dsp:nvSpPr>
      <dsp:spPr>
        <a:xfrm>
          <a:off x="1812108" y="761149"/>
          <a:ext cx="91440" cy="228123"/>
        </a:xfrm>
        <a:custGeom>
          <a:avLst/>
          <a:gdLst/>
          <a:ahLst/>
          <a:cxnLst/>
          <a:rect l="0" t="0" r="0" b="0"/>
          <a:pathLst>
            <a:path>
              <a:moveTo>
                <a:pt x="45720" y="0"/>
              </a:moveTo>
              <a:lnTo>
                <a:pt x="45720" y="2281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1AEF17-3E33-4DDC-8FBF-2BB7D2817C27}">
      <dsp:nvSpPr>
        <dsp:cNvPr id="0" name=""/>
        <dsp:cNvSpPr/>
      </dsp:nvSpPr>
      <dsp:spPr>
        <a:xfrm>
          <a:off x="543401" y="761149"/>
          <a:ext cx="1314427" cy="228123"/>
        </a:xfrm>
        <a:custGeom>
          <a:avLst/>
          <a:gdLst/>
          <a:ahLst/>
          <a:cxnLst/>
          <a:rect l="0" t="0" r="0" b="0"/>
          <a:pathLst>
            <a:path>
              <a:moveTo>
                <a:pt x="1314427" y="0"/>
              </a:moveTo>
              <a:lnTo>
                <a:pt x="1314427" y="114061"/>
              </a:lnTo>
              <a:lnTo>
                <a:pt x="0" y="114061"/>
              </a:lnTo>
              <a:lnTo>
                <a:pt x="0" y="2281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FC7263-A3AB-4DC5-9ED5-2686FFCBD06F}">
      <dsp:nvSpPr>
        <dsp:cNvPr id="0" name=""/>
        <dsp:cNvSpPr/>
      </dsp:nvSpPr>
      <dsp:spPr>
        <a:xfrm>
          <a:off x="1314676" y="217997"/>
          <a:ext cx="1086303" cy="5431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id-ID" sz="1700" kern="1200" dirty="0" smtClean="0"/>
            <a:t>Wawancara</a:t>
          </a:r>
          <a:endParaRPr lang="id-ID" sz="1700" kern="1200" dirty="0"/>
        </a:p>
      </dsp:txBody>
      <dsp:txXfrm>
        <a:off x="1314676" y="217997"/>
        <a:ext cx="1086303" cy="543151"/>
      </dsp:txXfrm>
    </dsp:sp>
    <dsp:sp modelId="{6AD3435B-EE44-4246-9DE3-0F0769AA2190}">
      <dsp:nvSpPr>
        <dsp:cNvPr id="0" name=""/>
        <dsp:cNvSpPr/>
      </dsp:nvSpPr>
      <dsp:spPr>
        <a:xfrm>
          <a:off x="249" y="989272"/>
          <a:ext cx="1086303" cy="5431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id-ID" sz="1700" kern="1200" dirty="0" err="1" smtClean="0"/>
            <a:t>Terstruktur</a:t>
          </a:r>
          <a:endParaRPr lang="id-ID" sz="1700" kern="1200" dirty="0"/>
        </a:p>
      </dsp:txBody>
      <dsp:txXfrm>
        <a:off x="249" y="989272"/>
        <a:ext cx="1086303" cy="543151"/>
      </dsp:txXfrm>
    </dsp:sp>
    <dsp:sp modelId="{BD0A7F50-EBAE-4CFB-835C-C8F47657C63C}">
      <dsp:nvSpPr>
        <dsp:cNvPr id="0" name=""/>
        <dsp:cNvSpPr/>
      </dsp:nvSpPr>
      <dsp:spPr>
        <a:xfrm>
          <a:off x="1314676" y="989272"/>
          <a:ext cx="1086303" cy="5431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id-ID" sz="1700" kern="1200" dirty="0" smtClean="0"/>
            <a:t>Semi </a:t>
          </a:r>
          <a:r>
            <a:rPr lang="id-ID" sz="1700" kern="1200" dirty="0" err="1" smtClean="0"/>
            <a:t>Terstruktur</a:t>
          </a:r>
          <a:endParaRPr lang="id-ID" sz="1700" kern="1200" dirty="0"/>
        </a:p>
      </dsp:txBody>
      <dsp:txXfrm>
        <a:off x="1314676" y="989272"/>
        <a:ext cx="1086303" cy="543151"/>
      </dsp:txXfrm>
    </dsp:sp>
    <dsp:sp modelId="{D8CDCE92-E723-4D86-9D76-FFB7EAAFECE7}">
      <dsp:nvSpPr>
        <dsp:cNvPr id="0" name=""/>
        <dsp:cNvSpPr/>
      </dsp:nvSpPr>
      <dsp:spPr>
        <a:xfrm>
          <a:off x="2629104" y="989272"/>
          <a:ext cx="1086303" cy="5431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id-ID" sz="1700" kern="1200" dirty="0" smtClean="0"/>
            <a:t>Tidak </a:t>
          </a:r>
          <a:r>
            <a:rPr lang="id-ID" sz="1700" kern="1200" dirty="0" err="1" smtClean="0"/>
            <a:t>Terstruktur</a:t>
          </a:r>
          <a:endParaRPr lang="id-ID" sz="1700" kern="1200" dirty="0"/>
        </a:p>
      </dsp:txBody>
      <dsp:txXfrm>
        <a:off x="2629104" y="989272"/>
        <a:ext cx="1086303" cy="54315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1B8D34-7266-4185-8F24-C2D429A9A1EA}">
      <dsp:nvSpPr>
        <dsp:cNvPr id="0" name=""/>
        <dsp:cNvSpPr/>
      </dsp:nvSpPr>
      <dsp:spPr>
        <a:xfrm>
          <a:off x="1908629" y="892049"/>
          <a:ext cx="1350369" cy="234361"/>
        </a:xfrm>
        <a:custGeom>
          <a:avLst/>
          <a:gdLst/>
          <a:ahLst/>
          <a:cxnLst/>
          <a:rect l="0" t="0" r="0" b="0"/>
          <a:pathLst>
            <a:path>
              <a:moveTo>
                <a:pt x="0" y="0"/>
              </a:moveTo>
              <a:lnTo>
                <a:pt x="0" y="117180"/>
              </a:lnTo>
              <a:lnTo>
                <a:pt x="1350369" y="117180"/>
              </a:lnTo>
              <a:lnTo>
                <a:pt x="1350369" y="2343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0F9D07-280C-48D6-9F1B-E6E3C6D1FC3E}">
      <dsp:nvSpPr>
        <dsp:cNvPr id="0" name=""/>
        <dsp:cNvSpPr/>
      </dsp:nvSpPr>
      <dsp:spPr>
        <a:xfrm>
          <a:off x="1862909" y="892049"/>
          <a:ext cx="91440" cy="234361"/>
        </a:xfrm>
        <a:custGeom>
          <a:avLst/>
          <a:gdLst/>
          <a:ahLst/>
          <a:cxnLst/>
          <a:rect l="0" t="0" r="0" b="0"/>
          <a:pathLst>
            <a:path>
              <a:moveTo>
                <a:pt x="45720" y="0"/>
              </a:moveTo>
              <a:lnTo>
                <a:pt x="45720" y="2343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1AEF17-3E33-4DDC-8FBF-2BB7D2817C27}">
      <dsp:nvSpPr>
        <dsp:cNvPr id="0" name=""/>
        <dsp:cNvSpPr/>
      </dsp:nvSpPr>
      <dsp:spPr>
        <a:xfrm>
          <a:off x="558260" y="892049"/>
          <a:ext cx="1350369" cy="234361"/>
        </a:xfrm>
        <a:custGeom>
          <a:avLst/>
          <a:gdLst/>
          <a:ahLst/>
          <a:cxnLst/>
          <a:rect l="0" t="0" r="0" b="0"/>
          <a:pathLst>
            <a:path>
              <a:moveTo>
                <a:pt x="1350369" y="0"/>
              </a:moveTo>
              <a:lnTo>
                <a:pt x="1350369" y="117180"/>
              </a:lnTo>
              <a:lnTo>
                <a:pt x="0" y="117180"/>
              </a:lnTo>
              <a:lnTo>
                <a:pt x="0" y="2343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FC7263-A3AB-4DC5-9ED5-2686FFCBD06F}">
      <dsp:nvSpPr>
        <dsp:cNvPr id="0" name=""/>
        <dsp:cNvSpPr/>
      </dsp:nvSpPr>
      <dsp:spPr>
        <a:xfrm>
          <a:off x="1350625" y="334045"/>
          <a:ext cx="1116007" cy="5580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id-ID" sz="1700" kern="1200" dirty="0" smtClean="0"/>
            <a:t>Wawancara</a:t>
          </a:r>
          <a:endParaRPr lang="id-ID" sz="1700" kern="1200" dirty="0"/>
        </a:p>
      </dsp:txBody>
      <dsp:txXfrm>
        <a:off x="1350625" y="334045"/>
        <a:ext cx="1116007" cy="558003"/>
      </dsp:txXfrm>
    </dsp:sp>
    <dsp:sp modelId="{6AD3435B-EE44-4246-9DE3-0F0769AA2190}">
      <dsp:nvSpPr>
        <dsp:cNvPr id="0" name=""/>
        <dsp:cNvSpPr/>
      </dsp:nvSpPr>
      <dsp:spPr>
        <a:xfrm>
          <a:off x="256" y="1126410"/>
          <a:ext cx="1116007" cy="5580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id-ID" sz="1700" kern="1200" dirty="0" smtClean="0"/>
            <a:t>Oleh Tim</a:t>
          </a:r>
          <a:endParaRPr lang="id-ID" sz="1700" kern="1200" dirty="0"/>
        </a:p>
      </dsp:txBody>
      <dsp:txXfrm>
        <a:off x="256" y="1126410"/>
        <a:ext cx="1116007" cy="558003"/>
      </dsp:txXfrm>
    </dsp:sp>
    <dsp:sp modelId="{BD0A7F50-EBAE-4CFB-835C-C8F47657C63C}">
      <dsp:nvSpPr>
        <dsp:cNvPr id="0" name=""/>
        <dsp:cNvSpPr/>
      </dsp:nvSpPr>
      <dsp:spPr>
        <a:xfrm>
          <a:off x="1350625" y="1126410"/>
          <a:ext cx="1116007" cy="5580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id-ID" sz="1700" kern="1200" dirty="0" smtClean="0"/>
            <a:t>Tertutup </a:t>
          </a:r>
          <a:r>
            <a:rPr lang="en-GB" sz="1700" kern="1200" dirty="0" smtClean="0"/>
            <a:t>&amp;</a:t>
          </a:r>
          <a:r>
            <a:rPr lang="id-ID" sz="1700" kern="1200" dirty="0" smtClean="0"/>
            <a:t> Terbuka</a:t>
          </a:r>
          <a:endParaRPr lang="id-ID" sz="1700" kern="1200" dirty="0"/>
        </a:p>
      </dsp:txBody>
      <dsp:txXfrm>
        <a:off x="1350625" y="1126410"/>
        <a:ext cx="1116007" cy="558003"/>
      </dsp:txXfrm>
    </dsp:sp>
    <dsp:sp modelId="{D8CDCE92-E723-4D86-9D76-FFB7EAAFECE7}">
      <dsp:nvSpPr>
        <dsp:cNvPr id="0" name=""/>
        <dsp:cNvSpPr/>
      </dsp:nvSpPr>
      <dsp:spPr>
        <a:xfrm>
          <a:off x="2700994" y="1126410"/>
          <a:ext cx="1116007" cy="5580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id-ID" sz="1700" kern="1200" dirty="0" smtClean="0"/>
            <a:t>Riwayat secara Lisan</a:t>
          </a:r>
          <a:endParaRPr lang="id-ID" sz="1700" kern="1200" dirty="0"/>
        </a:p>
      </dsp:txBody>
      <dsp:txXfrm>
        <a:off x="2700994" y="1126410"/>
        <a:ext cx="1116007" cy="55800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6320B-645F-4868-AF90-5C911D9F195A}">
      <dsp:nvSpPr>
        <dsp:cNvPr id="0" name=""/>
        <dsp:cNvSpPr/>
      </dsp:nvSpPr>
      <dsp:spPr>
        <a:xfrm>
          <a:off x="0" y="5969"/>
          <a:ext cx="8487126" cy="50196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altLang="ja-JP" sz="2400" b="1" kern="1200" smtClean="0">
              <a:latin typeface="Tw Cen MT" panose="020B0602020104020603" pitchFamily="34" charset="0"/>
              <a:ea typeface="MS Mincho" pitchFamily="49" charset="-128"/>
            </a:rPr>
            <a:t>1. Pewawancara</a:t>
          </a:r>
          <a:endParaRPr lang="en-US" sz="2400" kern="1200">
            <a:latin typeface="Tw Cen MT" panose="020B0602020104020603" pitchFamily="34" charset="0"/>
          </a:endParaRPr>
        </a:p>
      </dsp:txBody>
      <dsp:txXfrm>
        <a:off x="24504" y="30473"/>
        <a:ext cx="8438118" cy="452961"/>
      </dsp:txXfrm>
    </dsp:sp>
    <dsp:sp modelId="{1A0B9783-B349-47AF-B392-8634A1F3F380}">
      <dsp:nvSpPr>
        <dsp:cNvPr id="0" name=""/>
        <dsp:cNvSpPr/>
      </dsp:nvSpPr>
      <dsp:spPr>
        <a:xfrm>
          <a:off x="0" y="507938"/>
          <a:ext cx="8487126" cy="1023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466"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altLang="ja-JP" sz="1800" b="1" kern="1200" smtClean="0">
              <a:latin typeface="Tw Cen MT" panose="020B0602020104020603" pitchFamily="34" charset="0"/>
              <a:ea typeface="MS Mincho" pitchFamily="49" charset="-128"/>
            </a:rPr>
            <a:t>Karakteristik sosial</a:t>
          </a:r>
          <a:endParaRPr lang="en-US" sz="1800" kern="1200">
            <a:latin typeface="Tw Cen MT" panose="020B0602020104020603" pitchFamily="34" charset="0"/>
          </a:endParaRPr>
        </a:p>
        <a:p>
          <a:pPr marL="171450" lvl="1" indent="-171450" algn="l" defTabSz="800100">
            <a:lnSpc>
              <a:spcPct val="90000"/>
            </a:lnSpc>
            <a:spcBef>
              <a:spcPct val="0"/>
            </a:spcBef>
            <a:spcAft>
              <a:spcPct val="20000"/>
            </a:spcAft>
            <a:buChar char="••"/>
          </a:pPr>
          <a:r>
            <a:rPr lang="en-US" altLang="ja-JP" sz="1800" b="1" kern="1200" dirty="0" err="1" smtClean="0">
              <a:latin typeface="Tw Cen MT" panose="020B0602020104020603" pitchFamily="34" charset="0"/>
              <a:ea typeface="MS Mincho" pitchFamily="49" charset="-128"/>
            </a:rPr>
            <a:t>Ketrampilan</a:t>
          </a:r>
          <a:r>
            <a:rPr lang="en-US" altLang="ja-JP" sz="1800" b="1" kern="1200" dirty="0" smtClean="0">
              <a:latin typeface="Tw Cen MT" panose="020B0602020104020603" pitchFamily="34" charset="0"/>
              <a:ea typeface="MS Mincho" pitchFamily="49" charset="-128"/>
            </a:rPr>
            <a:t> </a:t>
          </a:r>
          <a:r>
            <a:rPr lang="en-US" altLang="ja-JP" sz="1800" b="1" kern="1200" dirty="0" err="1" smtClean="0">
              <a:latin typeface="Tw Cen MT" panose="020B0602020104020603" pitchFamily="34" charset="0"/>
              <a:ea typeface="MS Mincho" pitchFamily="49" charset="-128"/>
            </a:rPr>
            <a:t>mewawancarai</a:t>
          </a:r>
          <a:endParaRPr lang="en-US" altLang="ja-JP" sz="1800" b="1" kern="1200" dirty="0">
            <a:latin typeface="Tw Cen MT" panose="020B0602020104020603" pitchFamily="34" charset="0"/>
            <a:ea typeface="MS Mincho" pitchFamily="49" charset="-128"/>
          </a:endParaRPr>
        </a:p>
        <a:p>
          <a:pPr marL="171450" lvl="1" indent="-171450" algn="l" defTabSz="800100">
            <a:lnSpc>
              <a:spcPct val="90000"/>
            </a:lnSpc>
            <a:spcBef>
              <a:spcPct val="0"/>
            </a:spcBef>
            <a:spcAft>
              <a:spcPct val="20000"/>
            </a:spcAft>
            <a:buChar char="••"/>
          </a:pPr>
          <a:r>
            <a:rPr lang="en-US" altLang="ja-JP" sz="1800" b="1" kern="1200" smtClean="0">
              <a:latin typeface="Tw Cen MT" panose="020B0602020104020603" pitchFamily="34" charset="0"/>
              <a:ea typeface="MS Mincho" pitchFamily="49" charset="-128"/>
            </a:rPr>
            <a:t>Motivasi</a:t>
          </a:r>
          <a:endParaRPr lang="en-US" altLang="ja-JP" sz="1800" b="1" kern="1200" dirty="0">
            <a:latin typeface="Tw Cen MT" panose="020B0602020104020603" pitchFamily="34" charset="0"/>
            <a:ea typeface="MS Mincho" pitchFamily="49" charset="-128"/>
          </a:endParaRPr>
        </a:p>
        <a:p>
          <a:pPr marL="171450" lvl="1" indent="-171450" algn="l" defTabSz="800100">
            <a:lnSpc>
              <a:spcPct val="90000"/>
            </a:lnSpc>
            <a:spcBef>
              <a:spcPct val="0"/>
            </a:spcBef>
            <a:spcAft>
              <a:spcPct val="20000"/>
            </a:spcAft>
            <a:buChar char="••"/>
          </a:pPr>
          <a:r>
            <a:rPr lang="en-US" altLang="ja-JP" sz="1800" b="1" kern="1200" smtClean="0">
              <a:latin typeface="Tw Cen MT" panose="020B0602020104020603" pitchFamily="34" charset="0"/>
              <a:ea typeface="MS Mincho" pitchFamily="49" charset="-128"/>
            </a:rPr>
            <a:t>Rasa aman</a:t>
          </a:r>
          <a:endParaRPr lang="en-US" sz="1800" kern="1200" dirty="0">
            <a:latin typeface="Tw Cen MT" panose="020B0602020104020603" pitchFamily="34" charset="0"/>
          </a:endParaRPr>
        </a:p>
      </dsp:txBody>
      <dsp:txXfrm>
        <a:off x="0" y="507938"/>
        <a:ext cx="8487126" cy="1023245"/>
      </dsp:txXfrm>
    </dsp:sp>
    <dsp:sp modelId="{67694EB2-DB3C-4334-80FE-F47E9DB1320A}">
      <dsp:nvSpPr>
        <dsp:cNvPr id="0" name=""/>
        <dsp:cNvSpPr/>
      </dsp:nvSpPr>
      <dsp:spPr>
        <a:xfrm>
          <a:off x="0" y="1531184"/>
          <a:ext cx="8487126" cy="501969"/>
        </a:xfrm>
        <a:prstGeom prst="round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altLang="ja-JP" sz="2400" b="1" kern="1200" smtClean="0">
              <a:solidFill>
                <a:schemeClr val="bg1"/>
              </a:solidFill>
              <a:latin typeface="Tw Cen MT" panose="020B0602020104020603" pitchFamily="34" charset="0"/>
              <a:ea typeface="MS Mincho" pitchFamily="49" charset="-128"/>
            </a:rPr>
            <a:t>2. Isi </a:t>
          </a:r>
          <a:r>
            <a:rPr lang="id-ID" altLang="ja-JP" sz="2400" b="1" kern="1200" smtClean="0">
              <a:solidFill>
                <a:schemeClr val="bg1"/>
              </a:solidFill>
              <a:latin typeface="Tw Cen MT" panose="020B0602020104020603" pitchFamily="34" charset="0"/>
              <a:ea typeface="MS Mincho" pitchFamily="49" charset="-128"/>
            </a:rPr>
            <a:t>pertanyaan</a:t>
          </a:r>
          <a:endParaRPr lang="en-US" sz="2400" kern="1200">
            <a:latin typeface="Tw Cen MT" panose="020B0602020104020603" pitchFamily="34" charset="0"/>
          </a:endParaRPr>
        </a:p>
      </dsp:txBody>
      <dsp:txXfrm>
        <a:off x="24504" y="1555688"/>
        <a:ext cx="8438118" cy="452961"/>
      </dsp:txXfrm>
    </dsp:sp>
    <dsp:sp modelId="{9FF57DB7-B89A-4D50-9F28-F2D1AE660556}">
      <dsp:nvSpPr>
        <dsp:cNvPr id="0" name=""/>
        <dsp:cNvSpPr/>
      </dsp:nvSpPr>
      <dsp:spPr>
        <a:xfrm>
          <a:off x="0" y="2033153"/>
          <a:ext cx="8487126" cy="1023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466"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altLang="ja-JP" sz="1800" b="1" kern="1200" smtClean="0">
              <a:solidFill>
                <a:schemeClr val="tx1"/>
              </a:solidFill>
              <a:latin typeface="Tw Cen MT" panose="020B0602020104020603" pitchFamily="34" charset="0"/>
              <a:ea typeface="MS Mincho" pitchFamily="49" charset="-128"/>
            </a:rPr>
            <a:t>Peka untuk ditanyakan</a:t>
          </a:r>
          <a:endParaRPr lang="en-US" sz="1800" kern="1200">
            <a:solidFill>
              <a:schemeClr val="tx1"/>
            </a:solidFill>
            <a:latin typeface="Tw Cen MT" panose="020B0602020104020603" pitchFamily="34" charset="0"/>
          </a:endParaRPr>
        </a:p>
        <a:p>
          <a:pPr marL="171450" lvl="1" indent="-171450" algn="l" defTabSz="800100">
            <a:lnSpc>
              <a:spcPct val="90000"/>
            </a:lnSpc>
            <a:spcBef>
              <a:spcPct val="0"/>
            </a:spcBef>
            <a:spcAft>
              <a:spcPct val="20000"/>
            </a:spcAft>
            <a:buChar char="••"/>
          </a:pPr>
          <a:r>
            <a:rPr lang="en-US" altLang="ja-JP" sz="1800" b="1" kern="1200" dirty="0" err="1" smtClean="0">
              <a:solidFill>
                <a:schemeClr val="tx1"/>
              </a:solidFill>
              <a:latin typeface="Tw Cen MT" panose="020B0602020104020603" pitchFamily="34" charset="0"/>
              <a:ea typeface="MS Mincho" pitchFamily="49" charset="-128"/>
            </a:rPr>
            <a:t>Sukar</a:t>
          </a:r>
          <a:r>
            <a:rPr lang="en-US" altLang="ja-JP" sz="1800" b="1" kern="1200" dirty="0" smtClean="0">
              <a:solidFill>
                <a:schemeClr val="tx1"/>
              </a:solidFill>
              <a:latin typeface="Tw Cen MT" panose="020B0602020104020603" pitchFamily="34" charset="0"/>
              <a:ea typeface="MS Mincho" pitchFamily="49" charset="-128"/>
            </a:rPr>
            <a:t> </a:t>
          </a:r>
          <a:r>
            <a:rPr lang="en-US" altLang="ja-JP" sz="1800" b="1" kern="1200" dirty="0" err="1" smtClean="0">
              <a:solidFill>
                <a:schemeClr val="tx1"/>
              </a:solidFill>
              <a:latin typeface="Tw Cen MT" panose="020B0602020104020603" pitchFamily="34" charset="0"/>
              <a:ea typeface="MS Mincho" pitchFamily="49" charset="-128"/>
            </a:rPr>
            <a:t>ditanyakan</a:t>
          </a:r>
          <a:endParaRPr lang="en-US" altLang="ja-JP" sz="1800" b="1" kern="1200" dirty="0">
            <a:solidFill>
              <a:schemeClr val="tx1"/>
            </a:solidFill>
            <a:latin typeface="Tw Cen MT" panose="020B0602020104020603" pitchFamily="34" charset="0"/>
            <a:ea typeface="MS Mincho" pitchFamily="49" charset="-128"/>
          </a:endParaRPr>
        </a:p>
        <a:p>
          <a:pPr marL="171450" lvl="1" indent="-171450" algn="l" defTabSz="800100">
            <a:lnSpc>
              <a:spcPct val="90000"/>
            </a:lnSpc>
            <a:spcBef>
              <a:spcPct val="0"/>
            </a:spcBef>
            <a:spcAft>
              <a:spcPct val="20000"/>
            </a:spcAft>
            <a:buChar char="••"/>
          </a:pPr>
          <a:r>
            <a:rPr lang="en-US" altLang="ja-JP" sz="1800" b="1" kern="1200" smtClean="0">
              <a:solidFill>
                <a:schemeClr val="tx1"/>
              </a:solidFill>
              <a:latin typeface="Tw Cen MT" panose="020B0602020104020603" pitchFamily="34" charset="0"/>
              <a:ea typeface="MS Mincho" pitchFamily="49" charset="-128"/>
            </a:rPr>
            <a:t>Tingkat minat</a:t>
          </a:r>
          <a:endParaRPr lang="en-US" altLang="ja-JP" sz="1800" b="1" kern="1200" dirty="0">
            <a:solidFill>
              <a:schemeClr val="tx1"/>
            </a:solidFill>
            <a:latin typeface="Tw Cen MT" panose="020B0602020104020603" pitchFamily="34" charset="0"/>
            <a:ea typeface="MS Mincho" pitchFamily="49" charset="-128"/>
          </a:endParaRPr>
        </a:p>
        <a:p>
          <a:pPr marL="171450" lvl="1" indent="-171450" algn="l" defTabSz="800100">
            <a:lnSpc>
              <a:spcPct val="90000"/>
            </a:lnSpc>
            <a:spcBef>
              <a:spcPct val="0"/>
            </a:spcBef>
            <a:spcAft>
              <a:spcPct val="20000"/>
            </a:spcAft>
            <a:buChar char="••"/>
          </a:pPr>
          <a:r>
            <a:rPr lang="en-US" altLang="ja-JP" sz="1800" b="1" kern="1200" smtClean="0">
              <a:solidFill>
                <a:schemeClr val="tx1"/>
              </a:solidFill>
              <a:latin typeface="Tw Cen MT" panose="020B0602020104020603" pitchFamily="34" charset="0"/>
              <a:ea typeface="MS Mincho" pitchFamily="49" charset="-128"/>
            </a:rPr>
            <a:t>Sumber kekhawatiran</a:t>
          </a:r>
          <a:endParaRPr lang="en-US" sz="1800" kern="1200" dirty="0">
            <a:solidFill>
              <a:schemeClr val="tx1"/>
            </a:solidFill>
            <a:latin typeface="Tw Cen MT" panose="020B0602020104020603" pitchFamily="34" charset="0"/>
          </a:endParaRPr>
        </a:p>
      </dsp:txBody>
      <dsp:txXfrm>
        <a:off x="0" y="2033153"/>
        <a:ext cx="8487126" cy="1023245"/>
      </dsp:txXfrm>
    </dsp:sp>
    <dsp:sp modelId="{E2E69E8E-7B38-4B9C-9FCB-55A71C5AFC9D}">
      <dsp:nvSpPr>
        <dsp:cNvPr id="0" name=""/>
        <dsp:cNvSpPr/>
      </dsp:nvSpPr>
      <dsp:spPr>
        <a:xfrm>
          <a:off x="0" y="3056399"/>
          <a:ext cx="8487126" cy="501969"/>
        </a:xfrm>
        <a:prstGeom prst="round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altLang="ja-JP" sz="2400" b="1" kern="1200" smtClean="0">
              <a:solidFill>
                <a:schemeClr val="bg1"/>
              </a:solidFill>
              <a:latin typeface="Tw Cen MT" panose="020B0602020104020603" pitchFamily="34" charset="0"/>
              <a:ea typeface="MS Mincho" pitchFamily="49" charset="-128"/>
            </a:rPr>
            <a:t>3. Responden</a:t>
          </a:r>
          <a:endParaRPr lang="en-US" sz="2400" kern="1200" dirty="0">
            <a:solidFill>
              <a:schemeClr val="tx1"/>
            </a:solidFill>
            <a:latin typeface="Tw Cen MT" panose="020B0602020104020603" pitchFamily="34" charset="0"/>
          </a:endParaRPr>
        </a:p>
      </dsp:txBody>
      <dsp:txXfrm>
        <a:off x="24504" y="3080903"/>
        <a:ext cx="8438118" cy="452961"/>
      </dsp:txXfrm>
    </dsp:sp>
    <dsp:sp modelId="{554E51D3-5ABF-4E7B-A60F-FA865008783A}">
      <dsp:nvSpPr>
        <dsp:cNvPr id="0" name=""/>
        <dsp:cNvSpPr/>
      </dsp:nvSpPr>
      <dsp:spPr>
        <a:xfrm>
          <a:off x="0" y="3558368"/>
          <a:ext cx="8487126" cy="772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466"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altLang="ja-JP" sz="1800" b="1" kern="1200" smtClean="0">
              <a:solidFill>
                <a:schemeClr val="tx1"/>
              </a:solidFill>
              <a:latin typeface="Tw Cen MT" panose="020B0602020104020603" pitchFamily="34" charset="0"/>
              <a:ea typeface="MS Mincho" pitchFamily="49" charset="-128"/>
            </a:rPr>
            <a:t>Karakteristik sosial</a:t>
          </a:r>
          <a:endParaRPr lang="en-US" sz="1800" kern="1200" dirty="0">
            <a:solidFill>
              <a:schemeClr val="tx1"/>
            </a:solidFill>
            <a:latin typeface="Tw Cen MT" panose="020B0602020104020603" pitchFamily="34" charset="0"/>
          </a:endParaRPr>
        </a:p>
        <a:p>
          <a:pPr marL="171450" lvl="1" indent="-171450" algn="l" defTabSz="800100">
            <a:lnSpc>
              <a:spcPct val="90000"/>
            </a:lnSpc>
            <a:spcBef>
              <a:spcPct val="0"/>
            </a:spcBef>
            <a:spcAft>
              <a:spcPct val="20000"/>
            </a:spcAft>
            <a:buChar char="••"/>
          </a:pPr>
          <a:r>
            <a:rPr lang="en-US" altLang="ja-JP" sz="1800" b="1" kern="1200" dirty="0" err="1" smtClean="0">
              <a:solidFill>
                <a:schemeClr val="tx1"/>
              </a:solidFill>
              <a:latin typeface="Tw Cen MT" panose="020B0602020104020603" pitchFamily="34" charset="0"/>
              <a:ea typeface="MS Mincho" pitchFamily="49" charset="-128"/>
            </a:rPr>
            <a:t>Kemampuan</a:t>
          </a:r>
          <a:r>
            <a:rPr lang="en-US" altLang="ja-JP" sz="1800" b="1" kern="1200" dirty="0" smtClean="0">
              <a:solidFill>
                <a:schemeClr val="tx1"/>
              </a:solidFill>
              <a:latin typeface="Tw Cen MT" panose="020B0602020104020603" pitchFamily="34" charset="0"/>
              <a:ea typeface="MS Mincho" pitchFamily="49" charset="-128"/>
            </a:rPr>
            <a:t> </a:t>
          </a:r>
          <a:r>
            <a:rPr lang="en-US" altLang="ja-JP" sz="1800" b="1" kern="1200" dirty="0" err="1" smtClean="0">
              <a:solidFill>
                <a:schemeClr val="tx1"/>
              </a:solidFill>
              <a:latin typeface="Tw Cen MT" panose="020B0602020104020603" pitchFamily="34" charset="0"/>
              <a:ea typeface="MS Mincho" pitchFamily="49" charset="-128"/>
            </a:rPr>
            <a:t>menangkap</a:t>
          </a:r>
          <a:r>
            <a:rPr lang="en-US" altLang="ja-JP" sz="1800" b="1" kern="1200" dirty="0" smtClean="0">
              <a:solidFill>
                <a:schemeClr val="tx1"/>
              </a:solidFill>
              <a:latin typeface="Tw Cen MT" panose="020B0602020104020603" pitchFamily="34" charset="0"/>
              <a:ea typeface="MS Mincho" pitchFamily="49" charset="-128"/>
            </a:rPr>
            <a:t> </a:t>
          </a:r>
          <a:r>
            <a:rPr lang="en-US" altLang="ja-JP" sz="1800" b="1" kern="1200" dirty="0" err="1" smtClean="0">
              <a:solidFill>
                <a:schemeClr val="tx1"/>
              </a:solidFill>
              <a:latin typeface="Tw Cen MT" panose="020B0602020104020603" pitchFamily="34" charset="0"/>
              <a:ea typeface="MS Mincho" pitchFamily="49" charset="-128"/>
            </a:rPr>
            <a:t>pertanyaan</a:t>
          </a:r>
          <a:endParaRPr lang="en-US" altLang="ja-JP" sz="1800" b="1" kern="1200" dirty="0">
            <a:solidFill>
              <a:schemeClr val="tx1"/>
            </a:solidFill>
            <a:latin typeface="Tw Cen MT" panose="020B0602020104020603" pitchFamily="34" charset="0"/>
            <a:ea typeface="MS Mincho" pitchFamily="49" charset="-128"/>
          </a:endParaRPr>
        </a:p>
        <a:p>
          <a:pPr marL="171450" lvl="1" indent="-171450" algn="l" defTabSz="800100">
            <a:lnSpc>
              <a:spcPct val="90000"/>
            </a:lnSpc>
            <a:spcBef>
              <a:spcPct val="0"/>
            </a:spcBef>
            <a:spcAft>
              <a:spcPct val="20000"/>
            </a:spcAft>
            <a:buChar char="••"/>
          </a:pPr>
          <a:r>
            <a:rPr lang="en-US" altLang="ja-JP" sz="1800" b="1" kern="1200" dirty="0" err="1" smtClean="0">
              <a:solidFill>
                <a:schemeClr val="tx1"/>
              </a:solidFill>
              <a:latin typeface="Tw Cen MT" panose="020B0602020104020603" pitchFamily="34" charset="0"/>
              <a:ea typeface="MS Mincho" pitchFamily="49" charset="-128"/>
            </a:rPr>
            <a:t>Kemampuan</a:t>
          </a:r>
          <a:r>
            <a:rPr lang="en-US" altLang="ja-JP" sz="1800" b="1" kern="1200" dirty="0" smtClean="0">
              <a:solidFill>
                <a:schemeClr val="tx1"/>
              </a:solidFill>
              <a:latin typeface="Tw Cen MT" panose="020B0602020104020603" pitchFamily="34" charset="0"/>
              <a:ea typeface="MS Mincho" pitchFamily="49" charset="-128"/>
            </a:rPr>
            <a:t> </a:t>
          </a:r>
          <a:r>
            <a:rPr lang="en-US" altLang="ja-JP" sz="1800" b="1" kern="1200" dirty="0" err="1" smtClean="0">
              <a:solidFill>
                <a:schemeClr val="tx1"/>
              </a:solidFill>
              <a:latin typeface="Tw Cen MT" panose="020B0602020104020603" pitchFamily="34" charset="0"/>
              <a:ea typeface="MS Mincho" pitchFamily="49" charset="-128"/>
            </a:rPr>
            <a:t>menjawab</a:t>
          </a:r>
          <a:r>
            <a:rPr lang="en-US" altLang="ja-JP" sz="1800" b="1" kern="1200" dirty="0" smtClean="0">
              <a:solidFill>
                <a:schemeClr val="tx1"/>
              </a:solidFill>
              <a:latin typeface="Tw Cen MT" panose="020B0602020104020603" pitchFamily="34" charset="0"/>
              <a:ea typeface="MS Mincho" pitchFamily="49" charset="-128"/>
            </a:rPr>
            <a:t> </a:t>
          </a:r>
          <a:r>
            <a:rPr lang="en-US" altLang="ja-JP" sz="1800" b="1" kern="1200" dirty="0" err="1" smtClean="0">
              <a:solidFill>
                <a:schemeClr val="tx1"/>
              </a:solidFill>
              <a:latin typeface="Tw Cen MT" panose="020B0602020104020603" pitchFamily="34" charset="0"/>
              <a:ea typeface="MS Mincho" pitchFamily="49" charset="-128"/>
            </a:rPr>
            <a:t>pertanyaan</a:t>
          </a:r>
          <a:endParaRPr lang="en-US" sz="1800" kern="1200" dirty="0">
            <a:solidFill>
              <a:schemeClr val="tx1"/>
            </a:solidFill>
            <a:latin typeface="Tw Cen MT" panose="020B0602020104020603" pitchFamily="34" charset="0"/>
          </a:endParaRPr>
        </a:p>
      </dsp:txBody>
      <dsp:txXfrm>
        <a:off x="0" y="3558368"/>
        <a:ext cx="8487126" cy="772260"/>
      </dsp:txXfrm>
    </dsp:sp>
    <dsp:sp modelId="{6D76137F-1659-40A2-B0AC-4BE621A28FC2}">
      <dsp:nvSpPr>
        <dsp:cNvPr id="0" name=""/>
        <dsp:cNvSpPr/>
      </dsp:nvSpPr>
      <dsp:spPr>
        <a:xfrm>
          <a:off x="0" y="4330629"/>
          <a:ext cx="8487126" cy="501969"/>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altLang="ja-JP" sz="2400" b="1" kern="1200" smtClean="0">
              <a:solidFill>
                <a:schemeClr val="bg1"/>
              </a:solidFill>
              <a:latin typeface="Tw Cen MT" panose="020B0602020104020603" pitchFamily="34" charset="0"/>
              <a:ea typeface="MS Mincho" pitchFamily="49" charset="-128"/>
            </a:rPr>
            <a:t>4. Situasi Wawancara</a:t>
          </a:r>
          <a:endParaRPr lang="en-US" sz="2400" kern="1200" dirty="0">
            <a:solidFill>
              <a:schemeClr val="tx1"/>
            </a:solidFill>
            <a:latin typeface="Tw Cen MT" panose="020B0602020104020603" pitchFamily="34" charset="0"/>
          </a:endParaRPr>
        </a:p>
      </dsp:txBody>
      <dsp:txXfrm>
        <a:off x="24504" y="4355133"/>
        <a:ext cx="8438118" cy="452961"/>
      </dsp:txXfrm>
    </dsp:sp>
    <dsp:sp modelId="{4261BEAA-4EB7-424D-9EF2-4DC267C2EBAC}">
      <dsp:nvSpPr>
        <dsp:cNvPr id="0" name=""/>
        <dsp:cNvSpPr/>
      </dsp:nvSpPr>
      <dsp:spPr>
        <a:xfrm>
          <a:off x="0" y="4832598"/>
          <a:ext cx="8487126" cy="1216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466"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altLang="ja-JP" sz="1800" b="1" kern="1200" dirty="0" err="1" smtClean="0">
              <a:solidFill>
                <a:schemeClr val="tx1"/>
              </a:solidFill>
              <a:latin typeface="Tw Cen MT" panose="020B0602020104020603" pitchFamily="34" charset="0"/>
              <a:ea typeface="MS Mincho" pitchFamily="49" charset="-128"/>
            </a:rPr>
            <a:t>Waktu</a:t>
          </a:r>
          <a:endParaRPr lang="en-US" sz="1800" kern="1200" dirty="0">
            <a:solidFill>
              <a:schemeClr val="tx1"/>
            </a:solidFill>
            <a:latin typeface="Tw Cen MT" panose="020B0602020104020603" pitchFamily="34" charset="0"/>
          </a:endParaRPr>
        </a:p>
        <a:p>
          <a:pPr marL="171450" lvl="1" indent="-171450" algn="l" defTabSz="800100">
            <a:lnSpc>
              <a:spcPct val="90000"/>
            </a:lnSpc>
            <a:spcBef>
              <a:spcPct val="0"/>
            </a:spcBef>
            <a:spcAft>
              <a:spcPct val="20000"/>
            </a:spcAft>
            <a:buChar char="••"/>
          </a:pPr>
          <a:r>
            <a:rPr lang="en-US" altLang="ja-JP" sz="1800" b="1" kern="1200" dirty="0" err="1" smtClean="0">
              <a:solidFill>
                <a:schemeClr val="tx1"/>
              </a:solidFill>
              <a:latin typeface="Tw Cen MT" panose="020B0602020104020603" pitchFamily="34" charset="0"/>
              <a:ea typeface="MS Mincho" pitchFamily="49" charset="-128"/>
            </a:rPr>
            <a:t>Tempat</a:t>
          </a:r>
          <a:endParaRPr lang="en-US" altLang="ja-JP" sz="1800" b="1" kern="1200" dirty="0">
            <a:solidFill>
              <a:schemeClr val="tx1"/>
            </a:solidFill>
            <a:latin typeface="Tw Cen MT" panose="020B0602020104020603" pitchFamily="34" charset="0"/>
            <a:ea typeface="MS Mincho" pitchFamily="49" charset="-128"/>
          </a:endParaRPr>
        </a:p>
        <a:p>
          <a:pPr marL="171450" lvl="1" indent="-171450" algn="l" defTabSz="800100">
            <a:lnSpc>
              <a:spcPct val="90000"/>
            </a:lnSpc>
            <a:spcBef>
              <a:spcPct val="0"/>
            </a:spcBef>
            <a:spcAft>
              <a:spcPct val="20000"/>
            </a:spcAft>
            <a:buChar char="••"/>
          </a:pPr>
          <a:r>
            <a:rPr lang="en-US" altLang="ja-JP" sz="1800" b="1" kern="1200" dirty="0" err="1" smtClean="0">
              <a:solidFill>
                <a:schemeClr val="tx1"/>
              </a:solidFill>
              <a:latin typeface="Tw Cen MT" panose="020B0602020104020603" pitchFamily="34" charset="0"/>
              <a:ea typeface="MS Mincho" pitchFamily="49" charset="-128"/>
            </a:rPr>
            <a:t>Kehadiran</a:t>
          </a:r>
          <a:r>
            <a:rPr lang="en-US" altLang="ja-JP" sz="1800" b="1" kern="1200" dirty="0" smtClean="0">
              <a:solidFill>
                <a:schemeClr val="tx1"/>
              </a:solidFill>
              <a:latin typeface="Tw Cen MT" panose="020B0602020104020603" pitchFamily="34" charset="0"/>
              <a:ea typeface="MS Mincho" pitchFamily="49" charset="-128"/>
            </a:rPr>
            <a:t> orang lain</a:t>
          </a:r>
          <a:endParaRPr lang="en-US" altLang="ja-JP" sz="1800" b="1" kern="1200" dirty="0">
            <a:solidFill>
              <a:schemeClr val="tx1"/>
            </a:solidFill>
            <a:latin typeface="Tw Cen MT" panose="020B0602020104020603" pitchFamily="34" charset="0"/>
            <a:ea typeface="MS Mincho" pitchFamily="49" charset="-128"/>
          </a:endParaRPr>
        </a:p>
        <a:p>
          <a:pPr marL="171450" lvl="1" indent="-171450" algn="l" defTabSz="800100">
            <a:lnSpc>
              <a:spcPct val="90000"/>
            </a:lnSpc>
            <a:spcBef>
              <a:spcPct val="0"/>
            </a:spcBef>
            <a:spcAft>
              <a:spcPct val="20000"/>
            </a:spcAft>
            <a:buChar char="••"/>
          </a:pPr>
          <a:r>
            <a:rPr lang="en-US" altLang="ja-JP" sz="1800" b="1" kern="1200" dirty="0" err="1" smtClean="0">
              <a:solidFill>
                <a:schemeClr val="tx1"/>
              </a:solidFill>
              <a:latin typeface="Tw Cen MT" panose="020B0602020104020603" pitchFamily="34" charset="0"/>
              <a:ea typeface="MS Mincho" pitchFamily="49" charset="-128"/>
            </a:rPr>
            <a:t>Sikap</a:t>
          </a:r>
          <a:r>
            <a:rPr lang="en-US" altLang="ja-JP" sz="1800" b="1" kern="1200" dirty="0" smtClean="0">
              <a:solidFill>
                <a:schemeClr val="tx1"/>
              </a:solidFill>
              <a:latin typeface="Tw Cen MT" panose="020B0602020104020603" pitchFamily="34" charset="0"/>
              <a:ea typeface="MS Mincho" pitchFamily="49" charset="-128"/>
            </a:rPr>
            <a:t> </a:t>
          </a:r>
          <a:r>
            <a:rPr lang="en-US" altLang="ja-JP" sz="1800" b="1" kern="1200" dirty="0" err="1" smtClean="0">
              <a:solidFill>
                <a:schemeClr val="tx1"/>
              </a:solidFill>
              <a:latin typeface="Tw Cen MT" panose="020B0602020104020603" pitchFamily="34" charset="0"/>
              <a:ea typeface="MS Mincho" pitchFamily="49" charset="-128"/>
            </a:rPr>
            <a:t>masyarakat</a:t>
          </a:r>
          <a:endParaRPr lang="en-US" sz="1800" kern="1200" dirty="0">
            <a:solidFill>
              <a:schemeClr val="tx1"/>
            </a:solidFill>
            <a:latin typeface="Tw Cen MT" panose="020B0602020104020603" pitchFamily="34" charset="0"/>
          </a:endParaRPr>
        </a:p>
        <a:p>
          <a:pPr marL="114300" lvl="1" indent="-114300" algn="l" defTabSz="533400">
            <a:lnSpc>
              <a:spcPct val="90000"/>
            </a:lnSpc>
            <a:spcBef>
              <a:spcPct val="0"/>
            </a:spcBef>
            <a:spcAft>
              <a:spcPct val="20000"/>
            </a:spcAft>
            <a:buChar char="••"/>
          </a:pPr>
          <a:endParaRPr lang="en-US" sz="1200" kern="1200" dirty="0">
            <a:solidFill>
              <a:schemeClr val="tx1"/>
            </a:solidFill>
            <a:latin typeface="Tw Cen MT" panose="020B0602020104020603" pitchFamily="34" charset="0"/>
          </a:endParaRPr>
        </a:p>
      </dsp:txBody>
      <dsp:txXfrm>
        <a:off x="0" y="4832598"/>
        <a:ext cx="8487126" cy="12163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F929C-4AE7-4A25-B917-5C9053CA092A}" type="datetimeFigureOut">
              <a:rPr lang="id-ID" smtClean="0"/>
              <a:t>23/11/2017</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3D034B-E918-4F79-A0C7-C512D72EAB6A}" type="slidenum">
              <a:rPr lang="id-ID" smtClean="0"/>
              <a:t>‹#›</a:t>
            </a:fld>
            <a:endParaRPr lang="id-ID"/>
          </a:p>
        </p:txBody>
      </p:sp>
    </p:spTree>
    <p:extLst>
      <p:ext uri="{BB962C8B-B14F-4D97-AF65-F5344CB8AC3E}">
        <p14:creationId xmlns:p14="http://schemas.microsoft.com/office/powerpoint/2010/main" val="1882714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id-ID" altLang="en-US" dirty="0" smtClean="0"/>
              <a:t>Penambahan sampel dihentikan ketika datanya jenuh. Jenuh : dari informan lama maupun baru tidak memberikan data baru lagi. Jadi yang menjadi kepedulian peneliti kualitatif adalah tuntasnya perolehan informasi dengan keragaman variasi yang ada, bukan banyaknya sampel sumber data</a:t>
            </a:r>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13A48AFD-83F4-43B3-A98D-AC1A286FA178}" type="slidenum">
              <a:rPr lang="id-ID" altLang="en-US"/>
              <a:pPr/>
              <a:t>9</a:t>
            </a:fld>
            <a:endParaRPr lang="id-ID" altLang="en-US"/>
          </a:p>
        </p:txBody>
      </p:sp>
    </p:spTree>
    <p:extLst>
      <p:ext uri="{BB962C8B-B14F-4D97-AF65-F5344CB8AC3E}">
        <p14:creationId xmlns:p14="http://schemas.microsoft.com/office/powerpoint/2010/main" val="4243431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Tergantung</a:t>
            </a:r>
            <a:r>
              <a:rPr lang="en-US" dirty="0" smtClean="0"/>
              <a:t> </a:t>
            </a:r>
            <a:r>
              <a:rPr lang="en-US" dirty="0" err="1" smtClean="0"/>
              <a:t>pada</a:t>
            </a:r>
            <a:r>
              <a:rPr lang="en-US" dirty="0" smtClean="0"/>
              <a:t> software yang </a:t>
            </a:r>
            <a:r>
              <a:rPr lang="en-US" dirty="0" err="1" smtClean="0"/>
              <a:t>sedang</a:t>
            </a:r>
            <a:r>
              <a:rPr lang="en-US" dirty="0" smtClean="0"/>
              <a:t> </a:t>
            </a:r>
            <a:r>
              <a:rPr lang="en-US" dirty="0" err="1" smtClean="0"/>
              <a:t>kita</a:t>
            </a:r>
            <a:r>
              <a:rPr lang="en-US" dirty="0" smtClean="0"/>
              <a:t> </a:t>
            </a:r>
            <a:r>
              <a:rPr lang="en-US" dirty="0" err="1" smtClean="0"/>
              <a:t>gunakan</a:t>
            </a:r>
            <a:r>
              <a:rPr lang="en-US" dirty="0" smtClean="0"/>
              <a:t>, </a:t>
            </a:r>
            <a:r>
              <a:rPr lang="en-US" dirty="0" err="1" smtClean="0"/>
              <a:t>untuk</a:t>
            </a:r>
            <a:r>
              <a:rPr lang="en-US" dirty="0" smtClean="0"/>
              <a:t> </a:t>
            </a:r>
            <a:r>
              <a:rPr lang="en-US" dirty="0" err="1" smtClean="0"/>
              <a:t>melihat</a:t>
            </a:r>
            <a:r>
              <a:rPr lang="en-US" dirty="0" smtClean="0"/>
              <a:t> data </a:t>
            </a:r>
            <a:r>
              <a:rPr lang="en-US" dirty="0" err="1" smtClean="0"/>
              <a:t>dalam</a:t>
            </a:r>
            <a:r>
              <a:rPr lang="en-US" dirty="0" smtClean="0"/>
              <a:t> </a:t>
            </a:r>
            <a:r>
              <a:rPr lang="en-US" dirty="0" err="1" smtClean="0"/>
              <a:t>konteks</a:t>
            </a:r>
            <a:r>
              <a:rPr lang="en-US" dirty="0" smtClean="0"/>
              <a:t> </a:t>
            </a:r>
            <a:r>
              <a:rPr lang="en-US" dirty="0" err="1" smtClean="0"/>
              <a:t>baru</a:t>
            </a:r>
            <a:r>
              <a:rPr lang="en-US" dirty="0" smtClean="0"/>
              <a:t> </a:t>
            </a:r>
            <a:r>
              <a:rPr lang="en-US" dirty="0" err="1" smtClean="0"/>
              <a:t>kita</a:t>
            </a:r>
            <a:r>
              <a:rPr lang="en-US" dirty="0" smtClean="0"/>
              <a:t> </a:t>
            </a:r>
            <a:r>
              <a:rPr lang="en-US" dirty="0" err="1" smtClean="0"/>
              <a:t>mungkin</a:t>
            </a:r>
            <a:r>
              <a:rPr lang="en-US" dirty="0" smtClean="0"/>
              <a:t> </a:t>
            </a:r>
            <a:r>
              <a:rPr lang="en-US" dirty="0" err="1" smtClean="0"/>
              <a:t>mengambil</a:t>
            </a:r>
            <a:r>
              <a:rPr lang="en-US" dirty="0" smtClean="0"/>
              <a:t> </a:t>
            </a:r>
            <a:r>
              <a:rPr lang="en-US" dirty="0" err="1" smtClean="0"/>
              <a:t>kembali</a:t>
            </a:r>
            <a:r>
              <a:rPr lang="en-US" dirty="0" smtClean="0"/>
              <a:t> </a:t>
            </a:r>
            <a:r>
              <a:rPr lang="en-US" dirty="0" err="1" smtClean="0"/>
              <a:t>databits</a:t>
            </a:r>
            <a:r>
              <a:rPr lang="en-US" dirty="0" smtClean="0"/>
              <a:t> yang </a:t>
            </a:r>
            <a:r>
              <a:rPr lang="en-US" dirty="0" err="1" smtClean="0"/>
              <a:t>kita</a:t>
            </a:r>
            <a:r>
              <a:rPr lang="en-US" dirty="0" smtClean="0"/>
              <a:t> </a:t>
            </a:r>
            <a:r>
              <a:rPr lang="en-US" dirty="0" err="1" smtClean="0"/>
              <a:t>telah</a:t>
            </a:r>
            <a:r>
              <a:rPr lang="en-US" dirty="0" smtClean="0"/>
              <a:t> </a:t>
            </a:r>
            <a:r>
              <a:rPr lang="en-US" dirty="0" err="1" smtClean="0"/>
              <a:t>tugaskan</a:t>
            </a:r>
            <a:r>
              <a:rPr lang="en-US" dirty="0" smtClean="0"/>
              <a:t> </a:t>
            </a:r>
            <a:r>
              <a:rPr lang="en-US" dirty="0" err="1" smtClean="0"/>
              <a:t>untuk</a:t>
            </a:r>
            <a:r>
              <a:rPr lang="en-US" dirty="0" smtClean="0"/>
              <a:t> </a:t>
            </a:r>
            <a:r>
              <a:rPr lang="en-US" dirty="0" err="1" smtClean="0"/>
              <a:t>sebuah</a:t>
            </a:r>
            <a:r>
              <a:rPr lang="en-US" dirty="0" smtClean="0"/>
              <a:t> </a:t>
            </a:r>
            <a:r>
              <a:rPr lang="en-US" dirty="0" err="1" smtClean="0"/>
              <a:t>bagian</a:t>
            </a:r>
            <a:r>
              <a:rPr lang="en-US" dirty="0" smtClean="0"/>
              <a:t> </a:t>
            </a:r>
            <a:r>
              <a:rPr lang="en-US" dirty="0" err="1" smtClean="0"/>
              <a:t>kategori</a:t>
            </a:r>
            <a:r>
              <a:rPr lang="en-US" dirty="0" smtClean="0"/>
              <a:t> </a:t>
            </a:r>
            <a:r>
              <a:rPr lang="en-US" dirty="0" err="1" smtClean="0"/>
              <a:t>atau</a:t>
            </a:r>
            <a:r>
              <a:rPr lang="en-US" dirty="0" smtClean="0"/>
              <a:t> </a:t>
            </a:r>
            <a:r>
              <a:rPr lang="en-US" dirty="0" err="1" smtClean="0"/>
              <a:t>kumpulan</a:t>
            </a:r>
            <a:r>
              <a:rPr lang="en-US" baseline="0" dirty="0" smtClean="0"/>
              <a:t> </a:t>
            </a:r>
            <a:r>
              <a:rPr lang="en-US" baseline="0" dirty="0" err="1" smtClean="0"/>
              <a:t>kategori</a:t>
            </a:r>
            <a:r>
              <a:rPr lang="en-US" baseline="0" dirty="0" smtClean="0"/>
              <a:t>. </a:t>
            </a:r>
            <a:r>
              <a:rPr lang="en-US" baseline="0" dirty="0" err="1" smtClean="0"/>
              <a:t>Banyak</a:t>
            </a:r>
            <a:r>
              <a:rPr lang="en-US" baseline="0" dirty="0" smtClean="0"/>
              <a:t> </a:t>
            </a:r>
            <a:r>
              <a:rPr lang="en-US" baseline="0" dirty="0" err="1" smtClean="0"/>
              <a:t>paket</a:t>
            </a:r>
            <a:r>
              <a:rPr lang="en-US" baseline="0" dirty="0" smtClean="0"/>
              <a:t> </a:t>
            </a:r>
            <a:r>
              <a:rPr lang="en-US" baseline="0" dirty="0" err="1" smtClean="0"/>
              <a:t>untuk</a:t>
            </a:r>
            <a:r>
              <a:rPr lang="en-US" baseline="0" dirty="0" smtClean="0"/>
              <a:t> </a:t>
            </a:r>
            <a:r>
              <a:rPr lang="en-US" baseline="0" dirty="0" err="1" smtClean="0"/>
              <a:t>menganalisis</a:t>
            </a:r>
            <a:r>
              <a:rPr lang="en-US" baseline="0" dirty="0" smtClean="0"/>
              <a:t> data </a:t>
            </a:r>
            <a:r>
              <a:rPr lang="en-US" baseline="0" dirty="0" err="1" smtClean="0"/>
              <a:t>kualitatif</a:t>
            </a:r>
            <a:r>
              <a:rPr lang="en-US" baseline="0" dirty="0" smtClean="0"/>
              <a:t> </a:t>
            </a:r>
            <a:r>
              <a:rPr lang="en-US" baseline="0" dirty="0" err="1" smtClean="0"/>
              <a:t>melibatkan</a:t>
            </a:r>
            <a:r>
              <a:rPr lang="en-US" baseline="0" dirty="0" smtClean="0"/>
              <a:t> </a:t>
            </a:r>
            <a:r>
              <a:rPr lang="en-US" baseline="0" dirty="0" err="1" smtClean="0"/>
              <a:t>sebuah</a:t>
            </a:r>
            <a:r>
              <a:rPr lang="en-US" baseline="0" dirty="0" smtClean="0"/>
              <a:t> </a:t>
            </a:r>
            <a:r>
              <a:rPr lang="en-US" baseline="0" dirty="0" err="1" smtClean="0"/>
              <a:t>kode</a:t>
            </a:r>
            <a:r>
              <a:rPr lang="en-US" baseline="0" dirty="0" smtClean="0"/>
              <a:t> </a:t>
            </a:r>
            <a:r>
              <a:rPr lang="en-US" baseline="0" dirty="0" err="1" smtClean="0"/>
              <a:t>dan</a:t>
            </a:r>
            <a:r>
              <a:rPr lang="en-US" baseline="0" dirty="0" smtClean="0"/>
              <a:t> </a:t>
            </a:r>
            <a:r>
              <a:rPr lang="en-US" baseline="0" dirty="0" err="1" smtClean="0"/>
              <a:t>mengambil</a:t>
            </a:r>
            <a:r>
              <a:rPr lang="en-US" baseline="0" dirty="0" smtClean="0"/>
              <a:t> </a:t>
            </a:r>
            <a:r>
              <a:rPr lang="en-US" baseline="0" dirty="0" err="1" smtClean="0"/>
              <a:t>kembali</a:t>
            </a:r>
            <a:r>
              <a:rPr lang="en-US" baseline="0" dirty="0" smtClean="0"/>
              <a:t> proses </a:t>
            </a:r>
            <a:r>
              <a:rPr lang="en-US" baseline="0" dirty="0" err="1" smtClean="0"/>
              <a:t>dimana</a:t>
            </a:r>
            <a:r>
              <a:rPr lang="en-US" baseline="0" dirty="0" smtClean="0"/>
              <a:t> </a:t>
            </a:r>
            <a:r>
              <a:rPr lang="en-US" baseline="0" dirty="0" err="1" smtClean="0"/>
              <a:t>kode</a:t>
            </a:r>
            <a:r>
              <a:rPr lang="en-US" baseline="0" dirty="0" smtClean="0"/>
              <a:t> </a:t>
            </a:r>
            <a:r>
              <a:rPr lang="en-US" baseline="0" dirty="0" err="1" smtClean="0"/>
              <a:t>adalah</a:t>
            </a:r>
            <a:r>
              <a:rPr lang="en-US" baseline="0" dirty="0" smtClean="0"/>
              <a:t> </a:t>
            </a:r>
            <a:r>
              <a:rPr lang="en-US" baseline="0" dirty="0" err="1" smtClean="0"/>
              <a:t>dilampirkan</a:t>
            </a:r>
            <a:r>
              <a:rPr lang="en-US" baseline="0" dirty="0" smtClean="0"/>
              <a:t> </a:t>
            </a:r>
            <a:r>
              <a:rPr lang="en-US" baseline="0" dirty="0" err="1" smtClean="0"/>
              <a:t>awal</a:t>
            </a:r>
            <a:r>
              <a:rPr lang="en-US" baseline="0" dirty="0" smtClean="0"/>
              <a:t> </a:t>
            </a:r>
            <a:r>
              <a:rPr lang="en-US" baseline="0" dirty="0" err="1" smtClean="0"/>
              <a:t>untuk</a:t>
            </a:r>
            <a:r>
              <a:rPr lang="en-US" baseline="0" dirty="0" smtClean="0"/>
              <a:t> bits data, </a:t>
            </a:r>
            <a:r>
              <a:rPr lang="en-US" baseline="0" dirty="0" err="1" smtClean="0"/>
              <a:t>dan</a:t>
            </a:r>
            <a:r>
              <a:rPr lang="en-US" baseline="0" dirty="0" smtClean="0"/>
              <a:t> </a:t>
            </a:r>
            <a:r>
              <a:rPr lang="en-US" baseline="0" dirty="0" err="1" smtClean="0"/>
              <a:t>kode</a:t>
            </a:r>
            <a:r>
              <a:rPr lang="en-US" baseline="0" dirty="0" smtClean="0"/>
              <a:t> </a:t>
            </a:r>
            <a:r>
              <a:rPr lang="en-US" baseline="0" dirty="0" err="1" smtClean="0"/>
              <a:t>itu</a:t>
            </a:r>
            <a:r>
              <a:rPr lang="en-US" baseline="0" dirty="0" smtClean="0"/>
              <a:t> </a:t>
            </a:r>
            <a:r>
              <a:rPr lang="en-US" baseline="0" dirty="0" err="1" smtClean="0"/>
              <a:t>dapat</a:t>
            </a:r>
            <a:r>
              <a:rPr lang="en-US" baseline="0" dirty="0" smtClean="0"/>
              <a:t> </a:t>
            </a:r>
            <a:r>
              <a:rPr lang="en-US" baseline="0" dirty="0" err="1" smtClean="0"/>
              <a:t>digunakan</a:t>
            </a:r>
            <a:r>
              <a:rPr lang="en-US" baseline="0" dirty="0" smtClean="0"/>
              <a:t> </a:t>
            </a:r>
            <a:r>
              <a:rPr lang="en-US" baseline="0" dirty="0" err="1" smtClean="0"/>
              <a:t>untuk</a:t>
            </a:r>
            <a:r>
              <a:rPr lang="en-US" baseline="0" dirty="0" smtClean="0"/>
              <a:t> </a:t>
            </a:r>
            <a:r>
              <a:rPr lang="en-US" baseline="0" dirty="0" err="1" smtClean="0"/>
              <a:t>mengambil</a:t>
            </a:r>
            <a:r>
              <a:rPr lang="en-US" baseline="0" dirty="0" smtClean="0"/>
              <a:t> </a:t>
            </a:r>
            <a:r>
              <a:rPr lang="en-US" baseline="0" dirty="0" err="1" smtClean="0"/>
              <a:t>kembali</a:t>
            </a:r>
            <a:r>
              <a:rPr lang="en-US" baseline="0" dirty="0" smtClean="0"/>
              <a:t> </a:t>
            </a:r>
            <a:r>
              <a:rPr lang="en-US" baseline="0" dirty="0" err="1" smtClean="0"/>
              <a:t>semua</a:t>
            </a:r>
            <a:r>
              <a:rPr lang="en-US" baseline="0" dirty="0" smtClean="0"/>
              <a:t> </a:t>
            </a:r>
            <a:r>
              <a:rPr lang="en-US" baseline="0" dirty="0" err="1" smtClean="0"/>
              <a:t>databit</a:t>
            </a:r>
            <a:r>
              <a:rPr lang="en-US" baseline="0" dirty="0" smtClean="0"/>
              <a:t> </a:t>
            </a:r>
            <a:r>
              <a:rPr lang="en-US" baseline="0" dirty="0" err="1" smtClean="0"/>
              <a:t>untuk</a:t>
            </a:r>
            <a:r>
              <a:rPr lang="en-US" baseline="0" dirty="0" smtClean="0"/>
              <a:t> yang </a:t>
            </a:r>
            <a:r>
              <a:rPr lang="en-US" baseline="0" dirty="0" err="1" smtClean="0"/>
              <a:t>mereka</a:t>
            </a:r>
            <a:r>
              <a:rPr lang="en-US" baseline="0" dirty="0" smtClean="0"/>
              <a:t> </a:t>
            </a:r>
            <a:r>
              <a:rPr lang="en-US" baseline="0" dirty="0" err="1" smtClean="0"/>
              <a:t>telah</a:t>
            </a:r>
            <a:r>
              <a:rPr lang="en-US" baseline="0" dirty="0" smtClean="0"/>
              <a:t> </a:t>
            </a:r>
            <a:r>
              <a:rPr lang="en-US" baseline="0" dirty="0" err="1" smtClean="0"/>
              <a:t>tugaskan</a:t>
            </a:r>
            <a:r>
              <a:rPr lang="en-US" baseline="0" dirty="0" smtClean="0"/>
              <a:t>. </a:t>
            </a:r>
            <a:endParaRPr lang="id-ID" dirty="0"/>
          </a:p>
        </p:txBody>
      </p:sp>
      <p:sp>
        <p:nvSpPr>
          <p:cNvPr id="4" name="Slide Number Placeholder 3"/>
          <p:cNvSpPr>
            <a:spLocks noGrp="1"/>
          </p:cNvSpPr>
          <p:nvPr>
            <p:ph type="sldNum" sz="quarter" idx="10"/>
          </p:nvPr>
        </p:nvSpPr>
        <p:spPr/>
        <p:txBody>
          <a:bodyPr/>
          <a:lstStyle/>
          <a:p>
            <a:fld id="{1B3D034B-E918-4F79-A0C7-C512D72EAB6A}" type="slidenum">
              <a:rPr lang="id-ID" smtClean="0"/>
              <a:t>65</a:t>
            </a:fld>
            <a:endParaRPr lang="id-ID"/>
          </a:p>
        </p:txBody>
      </p:sp>
    </p:spTree>
    <p:extLst>
      <p:ext uri="{BB962C8B-B14F-4D97-AF65-F5344CB8AC3E}">
        <p14:creationId xmlns:p14="http://schemas.microsoft.com/office/powerpoint/2010/main" val="2809814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Dijelaskan</a:t>
            </a:r>
            <a:r>
              <a:rPr lang="en-US" dirty="0" smtClean="0"/>
              <a:t> </a:t>
            </a:r>
            <a:r>
              <a:rPr lang="en-US" dirty="0" err="1" smtClean="0"/>
              <a:t>mengkategorikan</a:t>
            </a:r>
            <a:r>
              <a:rPr lang="en-US" dirty="0" smtClean="0"/>
              <a:t> </a:t>
            </a:r>
            <a:r>
              <a:rPr lang="en-US" dirty="0" err="1" smtClean="0"/>
              <a:t>sebagai</a:t>
            </a:r>
            <a:r>
              <a:rPr lang="en-US" dirty="0" smtClean="0"/>
              <a:t> </a:t>
            </a:r>
            <a:r>
              <a:rPr lang="en-US" dirty="0" err="1" smtClean="0"/>
              <a:t>sebuah</a:t>
            </a:r>
            <a:r>
              <a:rPr lang="en-US" dirty="0" smtClean="0"/>
              <a:t> proses </a:t>
            </a:r>
            <a:r>
              <a:rPr lang="en-US" dirty="0" err="1" smtClean="0"/>
              <a:t>dari</a:t>
            </a:r>
            <a:r>
              <a:rPr lang="en-US" dirty="0" smtClean="0"/>
              <a:t> </a:t>
            </a:r>
            <a:r>
              <a:rPr lang="en-US" dirty="0" err="1" smtClean="0"/>
              <a:t>menggambarkan</a:t>
            </a:r>
            <a:r>
              <a:rPr lang="en-US" dirty="0" smtClean="0"/>
              <a:t> </a:t>
            </a:r>
            <a:r>
              <a:rPr lang="en-US" dirty="0" err="1" smtClean="0"/>
              <a:t>perbedaan</a:t>
            </a:r>
            <a:r>
              <a:rPr lang="en-US" dirty="0" smtClean="0"/>
              <a:t> </a:t>
            </a:r>
            <a:r>
              <a:rPr lang="en-US" dirty="0" err="1" smtClean="0"/>
              <a:t>dalam</a:t>
            </a:r>
            <a:r>
              <a:rPr lang="en-US" dirty="0" smtClean="0"/>
              <a:t> data. Proses </a:t>
            </a:r>
            <a:r>
              <a:rPr lang="en-US" dirty="0" err="1" smtClean="0"/>
              <a:t>ini</a:t>
            </a:r>
            <a:r>
              <a:rPr lang="en-US" dirty="0" smtClean="0"/>
              <a:t> </a:t>
            </a:r>
            <a:r>
              <a:rPr lang="en-US" dirty="0" err="1" smtClean="0"/>
              <a:t>dua</a:t>
            </a:r>
            <a:r>
              <a:rPr lang="en-US" dirty="0" smtClean="0"/>
              <a:t> kali </a:t>
            </a:r>
            <a:r>
              <a:rPr lang="en-US" dirty="0" err="1" smtClean="0"/>
              <a:t>lipat</a:t>
            </a:r>
            <a:r>
              <a:rPr lang="en-US" dirty="0" smtClean="0"/>
              <a:t>. Kita </a:t>
            </a:r>
            <a:r>
              <a:rPr lang="en-US" dirty="0" err="1" smtClean="0"/>
              <a:t>membagi</a:t>
            </a:r>
            <a:r>
              <a:rPr lang="en-US" dirty="0" smtClean="0"/>
              <a:t> data </a:t>
            </a:r>
            <a:r>
              <a:rPr lang="en-US" dirty="0" err="1" smtClean="0"/>
              <a:t>ke</a:t>
            </a:r>
            <a:r>
              <a:rPr lang="en-US" dirty="0" smtClean="0"/>
              <a:t> </a:t>
            </a:r>
            <a:r>
              <a:rPr lang="en-US" dirty="0" err="1" smtClean="0"/>
              <a:t>dalam</a:t>
            </a:r>
            <a:r>
              <a:rPr lang="en-US" dirty="0" smtClean="0"/>
              <a:t> bit, </a:t>
            </a:r>
            <a:r>
              <a:rPr lang="en-US" dirty="0" err="1" smtClean="0"/>
              <a:t>pembedaan</a:t>
            </a:r>
            <a:r>
              <a:rPr lang="en-US" dirty="0" smtClean="0"/>
              <a:t> </a:t>
            </a:r>
            <a:r>
              <a:rPr lang="en-US" dirty="0" err="1" smtClean="0"/>
              <a:t>satu</a:t>
            </a:r>
            <a:r>
              <a:rPr lang="en-US" dirty="0" smtClean="0"/>
              <a:t> bit data </a:t>
            </a:r>
            <a:r>
              <a:rPr lang="en-US" dirty="0" err="1" smtClean="0"/>
              <a:t>dengan</a:t>
            </a:r>
            <a:r>
              <a:rPr lang="en-US" dirty="0" smtClean="0"/>
              <a:t> yang lain, </a:t>
            </a:r>
            <a:r>
              <a:rPr lang="en-US" dirty="0" err="1" smtClean="0"/>
              <a:t>dan</a:t>
            </a:r>
            <a:r>
              <a:rPr lang="en-US" dirty="0" smtClean="0"/>
              <a:t> </a:t>
            </a:r>
            <a:r>
              <a:rPr lang="en-US" dirty="0" err="1" smtClean="0"/>
              <a:t>kita</a:t>
            </a:r>
            <a:r>
              <a:rPr lang="en-US" dirty="0" smtClean="0"/>
              <a:t> </a:t>
            </a:r>
            <a:r>
              <a:rPr lang="en-US" dirty="0" err="1" smtClean="0"/>
              <a:t>menugaskan</a:t>
            </a:r>
            <a:r>
              <a:rPr lang="en-US" dirty="0" smtClean="0"/>
              <a:t> </a:t>
            </a:r>
            <a:r>
              <a:rPr lang="en-US" dirty="0" err="1" smtClean="0"/>
              <a:t>sebuah</a:t>
            </a:r>
            <a:r>
              <a:rPr lang="en-US" dirty="0" smtClean="0"/>
              <a:t> </a:t>
            </a:r>
            <a:r>
              <a:rPr lang="en-US" dirty="0" err="1" smtClean="0"/>
              <a:t>databit</a:t>
            </a:r>
            <a:r>
              <a:rPr lang="en-US" dirty="0" smtClean="0"/>
              <a:t> </a:t>
            </a:r>
            <a:r>
              <a:rPr lang="en-US" dirty="0" err="1" smtClean="0"/>
              <a:t>untuk</a:t>
            </a:r>
            <a:r>
              <a:rPr lang="en-US" dirty="0" smtClean="0"/>
              <a:t> </a:t>
            </a:r>
            <a:r>
              <a:rPr lang="en-US" dirty="0" err="1" smtClean="0"/>
              <a:t>satu</a:t>
            </a:r>
            <a:r>
              <a:rPr lang="en-US" dirty="0" smtClean="0"/>
              <a:t> </a:t>
            </a:r>
            <a:r>
              <a:rPr lang="en-US" dirty="0" err="1" smtClean="0"/>
              <a:t>atau</a:t>
            </a:r>
            <a:r>
              <a:rPr lang="en-US" dirty="0" smtClean="0"/>
              <a:t> </a:t>
            </a:r>
            <a:r>
              <a:rPr lang="en-US" dirty="0" err="1" smtClean="0"/>
              <a:t>lebih</a:t>
            </a:r>
            <a:r>
              <a:rPr lang="en-US" dirty="0" smtClean="0"/>
              <a:t> </a:t>
            </a:r>
            <a:r>
              <a:rPr lang="en-US" dirty="0" err="1" smtClean="0"/>
              <a:t>kategori</a:t>
            </a:r>
            <a:r>
              <a:rPr lang="en-US" dirty="0" smtClean="0"/>
              <a:t>, </a:t>
            </a:r>
            <a:r>
              <a:rPr lang="en-US" dirty="0" err="1" smtClean="0"/>
              <a:t>perbedaan</a:t>
            </a:r>
            <a:r>
              <a:rPr lang="en-US" dirty="0" smtClean="0"/>
              <a:t> </a:t>
            </a:r>
            <a:r>
              <a:rPr lang="en-US" dirty="0" err="1" smtClean="0"/>
              <a:t>ini</a:t>
            </a:r>
            <a:r>
              <a:rPr lang="en-US" dirty="0" smtClean="0"/>
              <a:t> </a:t>
            </a:r>
            <a:r>
              <a:rPr lang="en-US" dirty="0" err="1" smtClean="0"/>
              <a:t>menjadikan</a:t>
            </a:r>
            <a:r>
              <a:rPr lang="en-US" dirty="0" smtClean="0"/>
              <a:t> </a:t>
            </a:r>
            <a:r>
              <a:rPr lang="en-US" dirty="0" err="1" smtClean="0"/>
              <a:t>databit</a:t>
            </a:r>
            <a:r>
              <a:rPr lang="en-US" dirty="0" smtClean="0"/>
              <a:t> </a:t>
            </a:r>
            <a:r>
              <a:rPr lang="en-US" dirty="0" err="1" smtClean="0"/>
              <a:t>ditugaskan</a:t>
            </a:r>
            <a:r>
              <a:rPr lang="en-US" dirty="0" smtClean="0"/>
              <a:t> </a:t>
            </a:r>
            <a:r>
              <a:rPr lang="en-US" dirty="0" err="1" smtClean="0"/>
              <a:t>untuk</a:t>
            </a:r>
            <a:r>
              <a:rPr lang="en-US" dirty="0" smtClean="0"/>
              <a:t> </a:t>
            </a:r>
            <a:r>
              <a:rPr lang="en-US" dirty="0" err="1" smtClean="0"/>
              <a:t>kategori</a:t>
            </a:r>
            <a:r>
              <a:rPr lang="en-US" dirty="0" smtClean="0"/>
              <a:t> </a:t>
            </a:r>
            <a:r>
              <a:rPr lang="en-US" dirty="0" err="1" smtClean="0"/>
              <a:t>lainnya</a:t>
            </a:r>
            <a:r>
              <a:rPr lang="en-US" dirty="0" smtClean="0"/>
              <a:t>. </a:t>
            </a:r>
            <a:r>
              <a:rPr lang="en-US" dirty="0" err="1" smtClean="0"/>
              <a:t>Dengan</a:t>
            </a:r>
            <a:r>
              <a:rPr lang="en-US" dirty="0" smtClean="0"/>
              <a:t> kata lain, </a:t>
            </a:r>
            <a:r>
              <a:rPr lang="en-US" dirty="0" err="1" smtClean="0"/>
              <a:t>pengkategorian</a:t>
            </a:r>
            <a:r>
              <a:rPr lang="en-US" dirty="0" smtClean="0"/>
              <a:t> </a:t>
            </a:r>
            <a:r>
              <a:rPr lang="en-US" dirty="0" err="1" smtClean="0"/>
              <a:t>melibatkan</a:t>
            </a:r>
            <a:r>
              <a:rPr lang="en-US" dirty="0" smtClean="0"/>
              <a:t> sub </a:t>
            </a:r>
            <a:r>
              <a:rPr lang="en-US" dirty="0" err="1" smtClean="0"/>
              <a:t>pembagian</a:t>
            </a:r>
            <a:r>
              <a:rPr lang="en-US" dirty="0" smtClean="0"/>
              <a:t> data </a:t>
            </a:r>
            <a:r>
              <a:rPr lang="en-US" dirty="0" err="1" smtClean="0"/>
              <a:t>sebaik-baiknya</a:t>
            </a:r>
            <a:r>
              <a:rPr lang="en-US" dirty="0" smtClean="0"/>
              <a:t> </a:t>
            </a:r>
            <a:r>
              <a:rPr lang="en-US" dirty="0" err="1" smtClean="0"/>
              <a:t>seperti</a:t>
            </a:r>
            <a:r>
              <a:rPr lang="en-US" dirty="0" smtClean="0"/>
              <a:t> </a:t>
            </a:r>
            <a:r>
              <a:rPr lang="en-US" dirty="0" err="1" smtClean="0"/>
              <a:t>penugasan</a:t>
            </a:r>
            <a:r>
              <a:rPr lang="en-US" dirty="0" smtClean="0"/>
              <a:t> </a:t>
            </a:r>
            <a:r>
              <a:rPr lang="en-US" dirty="0" err="1" smtClean="0"/>
              <a:t>pengkategorian</a:t>
            </a:r>
            <a:r>
              <a:rPr lang="en-US" dirty="0" smtClean="0"/>
              <a:t>. </a:t>
            </a:r>
          </a:p>
          <a:p>
            <a:r>
              <a:rPr lang="en-US" dirty="0" smtClean="0"/>
              <a:t>- </a:t>
            </a:r>
            <a:r>
              <a:rPr lang="en-US" dirty="0" err="1" smtClean="0"/>
              <a:t>Dengan</a:t>
            </a:r>
            <a:r>
              <a:rPr lang="en-US" dirty="0" smtClean="0"/>
              <a:t> sub </a:t>
            </a:r>
            <a:r>
              <a:rPr lang="en-US" dirty="0" err="1" smtClean="0"/>
              <a:t>pengkategorian</a:t>
            </a:r>
            <a:r>
              <a:rPr lang="en-US" dirty="0" smtClean="0"/>
              <a:t>, </a:t>
            </a:r>
            <a:r>
              <a:rPr lang="en-US" dirty="0" err="1" smtClean="0"/>
              <a:t>kita</a:t>
            </a:r>
            <a:r>
              <a:rPr lang="en-US" dirty="0" smtClean="0"/>
              <a:t> </a:t>
            </a:r>
            <a:r>
              <a:rPr lang="en-US" dirty="0" err="1" smtClean="0"/>
              <a:t>mungkin</a:t>
            </a:r>
            <a:r>
              <a:rPr lang="en-US" dirty="0" smtClean="0"/>
              <a:t> </a:t>
            </a:r>
            <a:r>
              <a:rPr lang="en-US" dirty="0" err="1" smtClean="0"/>
              <a:t>tidak</a:t>
            </a:r>
            <a:r>
              <a:rPr lang="en-US" dirty="0" smtClean="0"/>
              <a:t> </a:t>
            </a:r>
            <a:r>
              <a:rPr lang="en-US" dirty="0" err="1" smtClean="0"/>
              <a:t>lebih</a:t>
            </a:r>
            <a:r>
              <a:rPr lang="en-US" dirty="0" smtClean="0"/>
              <a:t> lama </a:t>
            </a:r>
            <a:r>
              <a:rPr lang="en-US" dirty="0" err="1" smtClean="0"/>
              <a:t>membutuhkan</a:t>
            </a:r>
            <a:r>
              <a:rPr lang="en-US" dirty="0" smtClean="0"/>
              <a:t> </a:t>
            </a:r>
            <a:r>
              <a:rPr lang="en-US" dirty="0" err="1" smtClean="0"/>
              <a:t>untuk</a:t>
            </a:r>
            <a:r>
              <a:rPr lang="en-US" dirty="0" smtClean="0"/>
              <a:t> </a:t>
            </a:r>
            <a:r>
              <a:rPr lang="en-US" dirty="0" err="1" smtClean="0"/>
              <a:t>membagi</a:t>
            </a:r>
            <a:r>
              <a:rPr lang="en-US" dirty="0" smtClean="0"/>
              <a:t> </a:t>
            </a:r>
            <a:r>
              <a:rPr lang="en-US" dirty="0" err="1" smtClean="0"/>
              <a:t>lagi</a:t>
            </a:r>
            <a:r>
              <a:rPr lang="en-US" dirty="0" smtClean="0"/>
              <a:t> data </a:t>
            </a:r>
            <a:r>
              <a:rPr lang="en-US" dirty="0" err="1" smtClean="0"/>
              <a:t>kita</a:t>
            </a:r>
            <a:r>
              <a:rPr lang="en-US" dirty="0" smtClean="0"/>
              <a:t> </a:t>
            </a:r>
            <a:r>
              <a:rPr lang="en-US" dirty="0" err="1" smtClean="0"/>
              <a:t>dengan</a:t>
            </a:r>
            <a:r>
              <a:rPr lang="en-US" dirty="0" smtClean="0"/>
              <a:t> </a:t>
            </a:r>
            <a:r>
              <a:rPr lang="en-US" dirty="0" err="1" smtClean="0"/>
              <a:t>cara</a:t>
            </a:r>
            <a:r>
              <a:rPr lang="en-US" dirty="0" smtClean="0"/>
              <a:t> yang </a:t>
            </a:r>
            <a:r>
              <a:rPr lang="en-US" dirty="0" err="1" smtClean="0"/>
              <a:t>sama</a:t>
            </a:r>
            <a:r>
              <a:rPr lang="en-US" dirty="0" smtClean="0"/>
              <a:t>. Sub </a:t>
            </a:r>
            <a:r>
              <a:rPr lang="en-US" dirty="0" err="1" smtClean="0"/>
              <a:t>pengkategorian</a:t>
            </a:r>
            <a:r>
              <a:rPr lang="en-US" dirty="0" smtClean="0"/>
              <a:t> </a:t>
            </a:r>
            <a:r>
              <a:rPr lang="en-US" dirty="0" err="1" smtClean="0"/>
              <a:t>dapat</a:t>
            </a:r>
            <a:r>
              <a:rPr lang="en-US" dirty="0" smtClean="0"/>
              <a:t> </a:t>
            </a:r>
            <a:r>
              <a:rPr lang="en-US" dirty="0" err="1" smtClean="0"/>
              <a:t>dilakukan</a:t>
            </a:r>
            <a:r>
              <a:rPr lang="en-US" dirty="0" smtClean="0"/>
              <a:t> </a:t>
            </a:r>
            <a:r>
              <a:rPr lang="en-US" dirty="0" err="1" smtClean="0"/>
              <a:t>menggunakan</a:t>
            </a:r>
            <a:r>
              <a:rPr lang="en-US" dirty="0" smtClean="0"/>
              <a:t> </a:t>
            </a:r>
            <a:r>
              <a:rPr lang="en-US" dirty="0" err="1" smtClean="0"/>
              <a:t>databit</a:t>
            </a:r>
            <a:r>
              <a:rPr lang="en-US" dirty="0" smtClean="0"/>
              <a:t> yang </a:t>
            </a:r>
            <a:r>
              <a:rPr lang="en-US" dirty="0" err="1" smtClean="0"/>
              <a:t>ada</a:t>
            </a:r>
            <a:r>
              <a:rPr lang="en-US" dirty="0" smtClean="0"/>
              <a:t> </a:t>
            </a:r>
            <a:r>
              <a:rPr lang="en-US" dirty="0" err="1" smtClean="0"/>
              <a:t>tanpa</a:t>
            </a:r>
            <a:r>
              <a:rPr lang="en-US" dirty="0" smtClean="0"/>
              <a:t> </a:t>
            </a:r>
            <a:r>
              <a:rPr lang="en-US" dirty="0" err="1" smtClean="0"/>
              <a:t>pembagian</a:t>
            </a:r>
            <a:r>
              <a:rPr lang="en-US" dirty="0" smtClean="0"/>
              <a:t> </a:t>
            </a:r>
            <a:r>
              <a:rPr lang="en-US" dirty="0" err="1" smtClean="0"/>
              <a:t>lebih</a:t>
            </a:r>
            <a:r>
              <a:rPr lang="en-US" dirty="0" smtClean="0"/>
              <a:t> </a:t>
            </a:r>
            <a:r>
              <a:rPr lang="en-US" dirty="0" err="1" smtClean="0"/>
              <a:t>lanjut</a:t>
            </a:r>
            <a:r>
              <a:rPr lang="en-US" dirty="0" smtClean="0"/>
              <a:t> </a:t>
            </a:r>
            <a:r>
              <a:rPr lang="en-US" dirty="0" err="1" smtClean="0"/>
              <a:t>dengan</a:t>
            </a:r>
            <a:r>
              <a:rPr lang="en-US" dirty="0" smtClean="0"/>
              <a:t> data </a:t>
            </a:r>
            <a:r>
              <a:rPr lang="en-US" dirty="0" err="1" smtClean="0"/>
              <a:t>kita</a:t>
            </a:r>
            <a:r>
              <a:rPr lang="en-US" dirty="0" smtClean="0"/>
              <a:t>. </a:t>
            </a:r>
            <a:endParaRPr lang="id-ID" dirty="0" smtClean="0"/>
          </a:p>
          <a:p>
            <a:endParaRPr lang="en-US" dirty="0" smtClean="0"/>
          </a:p>
          <a:p>
            <a:r>
              <a:rPr lang="en-US" dirty="0" err="1" smtClean="0"/>
              <a:t>Apakah</a:t>
            </a:r>
            <a:r>
              <a:rPr lang="en-US" dirty="0" smtClean="0"/>
              <a:t> </a:t>
            </a:r>
            <a:r>
              <a:rPr lang="en-US" dirty="0" err="1" smtClean="0"/>
              <a:t>masuk</a:t>
            </a:r>
            <a:r>
              <a:rPr lang="en-US" dirty="0" smtClean="0"/>
              <a:t> </a:t>
            </a:r>
            <a:r>
              <a:rPr lang="en-US" dirty="0" err="1" smtClean="0"/>
              <a:t>akal</a:t>
            </a:r>
            <a:r>
              <a:rPr lang="en-US" dirty="0" smtClean="0"/>
              <a:t> </a:t>
            </a:r>
            <a:r>
              <a:rPr lang="en-US" dirty="0" err="1" smtClean="0"/>
              <a:t>secara</a:t>
            </a:r>
            <a:r>
              <a:rPr lang="en-US" dirty="0" smtClean="0"/>
              <a:t> </a:t>
            </a:r>
            <a:r>
              <a:rPr lang="en-US" dirty="0" err="1" smtClean="0"/>
              <a:t>konseptual</a:t>
            </a:r>
            <a:r>
              <a:rPr lang="en-US" dirty="0" smtClean="0"/>
              <a:t>?</a:t>
            </a:r>
          </a:p>
          <a:p>
            <a:r>
              <a:rPr lang="en-US" dirty="0" err="1" smtClean="0"/>
              <a:t>Apakah</a:t>
            </a:r>
            <a:r>
              <a:rPr lang="en-US" dirty="0" smtClean="0"/>
              <a:t> </a:t>
            </a:r>
            <a:r>
              <a:rPr lang="en-US" dirty="0" err="1" smtClean="0"/>
              <a:t>mereka</a:t>
            </a:r>
            <a:r>
              <a:rPr lang="en-US" dirty="0" smtClean="0"/>
              <a:t> instantiated </a:t>
            </a:r>
            <a:r>
              <a:rPr lang="en-US" dirty="0" err="1" smtClean="0"/>
              <a:t>secara</a:t>
            </a:r>
            <a:r>
              <a:rPr lang="en-US" dirty="0" smtClean="0"/>
              <a:t> </a:t>
            </a:r>
            <a:r>
              <a:rPr lang="en-US" dirty="0" err="1" smtClean="0"/>
              <a:t>empiris</a:t>
            </a:r>
            <a:r>
              <a:rPr lang="en-US" dirty="0" smtClean="0"/>
              <a:t>?</a:t>
            </a:r>
          </a:p>
          <a:p>
            <a:r>
              <a:rPr lang="en-US" dirty="0" err="1" smtClean="0"/>
              <a:t>Apakah</a:t>
            </a:r>
            <a:r>
              <a:rPr lang="en-US" dirty="0" smtClean="0"/>
              <a:t> </a:t>
            </a:r>
            <a:r>
              <a:rPr lang="en-US" dirty="0" err="1" smtClean="0"/>
              <a:t>subkategori</a:t>
            </a:r>
            <a:r>
              <a:rPr lang="en-US" dirty="0" smtClean="0"/>
              <a:t> </a:t>
            </a:r>
            <a:r>
              <a:rPr lang="en-US" dirty="0" err="1" smtClean="0"/>
              <a:t>itu</a:t>
            </a:r>
            <a:r>
              <a:rPr lang="en-US" dirty="0" smtClean="0"/>
              <a:t> </a:t>
            </a:r>
            <a:r>
              <a:rPr lang="en-US" dirty="0" err="1" smtClean="0"/>
              <a:t>relevan</a:t>
            </a:r>
            <a:r>
              <a:rPr lang="en-US" dirty="0" smtClean="0"/>
              <a:t> </a:t>
            </a:r>
            <a:r>
              <a:rPr lang="en-US" dirty="0" err="1" smtClean="0"/>
              <a:t>secara</a:t>
            </a:r>
            <a:r>
              <a:rPr lang="en-US" dirty="0" smtClean="0"/>
              <a:t> </a:t>
            </a:r>
            <a:r>
              <a:rPr lang="en-US" dirty="0" err="1" smtClean="0"/>
              <a:t>empiris</a:t>
            </a:r>
            <a:r>
              <a:rPr lang="en-US" dirty="0" smtClean="0"/>
              <a:t>?</a:t>
            </a:r>
          </a:p>
          <a:p>
            <a:r>
              <a:rPr lang="en-US" dirty="0" err="1" smtClean="0"/>
              <a:t>Apakah</a:t>
            </a:r>
            <a:r>
              <a:rPr lang="en-US" dirty="0" smtClean="0"/>
              <a:t> </a:t>
            </a:r>
            <a:r>
              <a:rPr lang="en-US" dirty="0" err="1" smtClean="0"/>
              <a:t>subkategori</a:t>
            </a:r>
            <a:r>
              <a:rPr lang="en-US" dirty="0" smtClean="0"/>
              <a:t> </a:t>
            </a:r>
            <a:r>
              <a:rPr lang="en-US" dirty="0" err="1" smtClean="0"/>
              <a:t>berguna</a:t>
            </a:r>
            <a:r>
              <a:rPr lang="en-US" dirty="0" smtClean="0"/>
              <a:t> </a:t>
            </a:r>
            <a:r>
              <a:rPr lang="en-US" dirty="0" err="1" smtClean="0"/>
              <a:t>secara</a:t>
            </a:r>
            <a:r>
              <a:rPr lang="en-US" dirty="0" smtClean="0"/>
              <a:t> </a:t>
            </a:r>
            <a:r>
              <a:rPr lang="en-US" dirty="0" err="1" smtClean="0"/>
              <a:t>praktis</a:t>
            </a:r>
            <a:r>
              <a:rPr lang="en-US" dirty="0" smtClean="0"/>
              <a:t>?</a:t>
            </a:r>
          </a:p>
          <a:p>
            <a:r>
              <a:rPr lang="en-US" dirty="0" err="1" smtClean="0"/>
              <a:t>Apakah</a:t>
            </a:r>
            <a:r>
              <a:rPr lang="en-US" dirty="0" smtClean="0"/>
              <a:t> </a:t>
            </a:r>
            <a:r>
              <a:rPr lang="en-US" dirty="0" err="1" smtClean="0"/>
              <a:t>subkategori</a:t>
            </a:r>
            <a:r>
              <a:rPr lang="en-US" dirty="0" smtClean="0"/>
              <a:t> </a:t>
            </a:r>
            <a:r>
              <a:rPr lang="en-US" dirty="0" err="1" smtClean="0"/>
              <a:t>terlihat</a:t>
            </a:r>
            <a:r>
              <a:rPr lang="en-US" dirty="0" smtClean="0"/>
              <a:t> </a:t>
            </a:r>
            <a:r>
              <a:rPr lang="en-US" dirty="0" err="1" smtClean="0"/>
              <a:t>berguna</a:t>
            </a:r>
            <a:r>
              <a:rPr lang="en-US" dirty="0" smtClean="0"/>
              <a:t> </a:t>
            </a:r>
            <a:r>
              <a:rPr lang="en-US" dirty="0" err="1" smtClean="0"/>
              <a:t>secara</a:t>
            </a:r>
            <a:r>
              <a:rPr lang="en-US" dirty="0" smtClean="0"/>
              <a:t> </a:t>
            </a:r>
            <a:r>
              <a:rPr lang="en-US" dirty="0" err="1" smtClean="0"/>
              <a:t>analitis</a:t>
            </a:r>
            <a:r>
              <a:rPr lang="en-US" dirty="0" smtClean="0"/>
              <a:t>?</a:t>
            </a:r>
          </a:p>
          <a:p>
            <a:endParaRPr lang="en-US" dirty="0" smtClean="0"/>
          </a:p>
          <a:p>
            <a:r>
              <a:rPr lang="id-ID" dirty="0" smtClean="0"/>
              <a:t>kita dapat membagi kategori kita menjadi sejumlah subkategori yang kemudian dapat kita tetapkan ke databits yang sudah termasuk dalam kategori tersebut. Proses pemisahan kategori menjadi subkategori tidak hanya konseptual. itu melibatkan menugaskan berbagai databits untuk subkategori sesuai, dan karena itu didasarkan pada analisis kami dari databits ini. Namun, kita tidak perlu membuat subdivisi lebih lanjut dalam databits dibandingkan dengan pembedaan di antara keduanya</a:t>
            </a:r>
            <a:endParaRPr lang="id-ID" dirty="0"/>
          </a:p>
        </p:txBody>
      </p:sp>
      <p:sp>
        <p:nvSpPr>
          <p:cNvPr id="4" name="Slide Number Placeholder 3"/>
          <p:cNvSpPr>
            <a:spLocks noGrp="1"/>
          </p:cNvSpPr>
          <p:nvPr>
            <p:ph type="sldNum" sz="quarter" idx="10"/>
          </p:nvPr>
        </p:nvSpPr>
        <p:spPr/>
        <p:txBody>
          <a:bodyPr/>
          <a:lstStyle/>
          <a:p>
            <a:fld id="{1B3D034B-E918-4F79-A0C7-C512D72EAB6A}" type="slidenum">
              <a:rPr lang="id-ID" smtClean="0"/>
              <a:t>66</a:t>
            </a:fld>
            <a:endParaRPr lang="id-ID"/>
          </a:p>
        </p:txBody>
      </p:sp>
    </p:spTree>
    <p:extLst>
      <p:ext uri="{BB962C8B-B14F-4D97-AF65-F5344CB8AC3E}">
        <p14:creationId xmlns:p14="http://schemas.microsoft.com/office/powerpoint/2010/main" val="207744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Agar </a:t>
            </a:r>
            <a:r>
              <a:rPr lang="en-US" dirty="0" err="1" smtClean="0"/>
              <a:t>konsisten</a:t>
            </a:r>
            <a:r>
              <a:rPr lang="en-US" dirty="0" smtClean="0"/>
              <a:t>, </a:t>
            </a:r>
            <a:r>
              <a:rPr lang="en-US" dirty="0" err="1" smtClean="0"/>
              <a:t>kita</a:t>
            </a:r>
            <a:r>
              <a:rPr lang="en-US" dirty="0" smtClean="0"/>
              <a:t> </a:t>
            </a:r>
            <a:r>
              <a:rPr lang="en-US" dirty="0" err="1" smtClean="0"/>
              <a:t>sebaiknya</a:t>
            </a:r>
            <a:r>
              <a:rPr lang="en-US" dirty="0" smtClean="0"/>
              <a:t> </a:t>
            </a:r>
            <a:r>
              <a:rPr lang="en-US" dirty="0" err="1" smtClean="0"/>
              <a:t>menjaga</a:t>
            </a:r>
            <a:r>
              <a:rPr lang="en-US" baseline="0" dirty="0" smtClean="0"/>
              <a:t> </a:t>
            </a:r>
            <a:r>
              <a:rPr lang="en-US" baseline="0" dirty="0" err="1" smtClean="0"/>
              <a:t>sebuah</a:t>
            </a:r>
            <a:r>
              <a:rPr lang="en-US" baseline="0" dirty="0" smtClean="0"/>
              <a:t> </a:t>
            </a:r>
            <a:r>
              <a:rPr lang="en-US" baseline="0" dirty="0" err="1" smtClean="0"/>
              <a:t>daftar</a:t>
            </a:r>
            <a:r>
              <a:rPr lang="en-US" baseline="0" dirty="0" smtClean="0"/>
              <a:t> </a:t>
            </a:r>
            <a:r>
              <a:rPr lang="en-US" baseline="0" dirty="0" err="1" smtClean="0"/>
              <a:t>dari</a:t>
            </a:r>
            <a:r>
              <a:rPr lang="en-US" baseline="0" dirty="0" smtClean="0"/>
              <a:t> </a:t>
            </a:r>
            <a:r>
              <a:rPr lang="en-US" baseline="0" dirty="0" err="1" smtClean="0"/>
              <a:t>subkategori</a:t>
            </a:r>
            <a:r>
              <a:rPr lang="en-US" baseline="0" dirty="0" smtClean="0"/>
              <a:t> </a:t>
            </a:r>
            <a:r>
              <a:rPr lang="en-US" baseline="0" dirty="0" err="1" smtClean="0"/>
              <a:t>dan</a:t>
            </a:r>
            <a:r>
              <a:rPr lang="en-US" baseline="0" dirty="0" smtClean="0"/>
              <a:t> </a:t>
            </a:r>
            <a:r>
              <a:rPr lang="en-US" baseline="0" dirty="0" err="1" smtClean="0"/>
              <a:t>memilih</a:t>
            </a:r>
            <a:r>
              <a:rPr lang="en-US" baseline="0" dirty="0" smtClean="0"/>
              <a:t> </a:t>
            </a:r>
            <a:r>
              <a:rPr lang="en-US" baseline="0" dirty="0" err="1" smtClean="0"/>
              <a:t>dari</a:t>
            </a:r>
            <a:r>
              <a:rPr lang="en-US" baseline="0" dirty="0" smtClean="0"/>
              <a:t> </a:t>
            </a:r>
            <a:r>
              <a:rPr lang="en-US" baseline="0" dirty="0" err="1" smtClean="0"/>
              <a:t>hal</a:t>
            </a:r>
            <a:r>
              <a:rPr lang="en-US" baseline="0" dirty="0" smtClean="0"/>
              <a:t> </a:t>
            </a:r>
            <a:r>
              <a:rPr lang="en-US" baseline="0" dirty="0" err="1" smtClean="0"/>
              <a:t>ini</a:t>
            </a:r>
            <a:r>
              <a:rPr lang="en-US" baseline="0" dirty="0" smtClean="0"/>
              <a:t> </a:t>
            </a:r>
            <a:r>
              <a:rPr lang="en-US" baseline="0" dirty="0" err="1" smtClean="0"/>
              <a:t>sebagai</a:t>
            </a:r>
            <a:r>
              <a:rPr lang="en-US" baseline="0" dirty="0" smtClean="0"/>
              <a:t> </a:t>
            </a:r>
            <a:r>
              <a:rPr lang="en-US" baseline="0" dirty="0" err="1" smtClean="0"/>
              <a:t>hasil</a:t>
            </a:r>
            <a:r>
              <a:rPr lang="en-US" baseline="0" dirty="0" smtClean="0"/>
              <a:t>. </a:t>
            </a:r>
            <a:r>
              <a:rPr lang="en-US" baseline="0" dirty="0" err="1" smtClean="0"/>
              <a:t>Jika</a:t>
            </a:r>
            <a:r>
              <a:rPr lang="en-US" baseline="0" dirty="0" smtClean="0"/>
              <a:t> </a:t>
            </a:r>
            <a:r>
              <a:rPr lang="en-US" baseline="0" dirty="0" err="1" smtClean="0"/>
              <a:t>kita</a:t>
            </a:r>
            <a:r>
              <a:rPr lang="en-US" baseline="0" dirty="0" smtClean="0"/>
              <a:t> </a:t>
            </a:r>
            <a:r>
              <a:rPr lang="en-US" baseline="0" dirty="0" err="1" smtClean="0"/>
              <a:t>melakukan</a:t>
            </a:r>
            <a:r>
              <a:rPr lang="en-US" baseline="0" dirty="0" smtClean="0"/>
              <a:t> sub </a:t>
            </a:r>
            <a:r>
              <a:rPr lang="en-US" baseline="0" dirty="0" err="1" smtClean="0"/>
              <a:t>kategori</a:t>
            </a:r>
            <a:r>
              <a:rPr lang="en-US" baseline="0" dirty="0" smtClean="0"/>
              <a:t> data  </a:t>
            </a:r>
            <a:r>
              <a:rPr lang="en-US" baseline="0" dirty="0" err="1" smtClean="0"/>
              <a:t>tanpa</a:t>
            </a:r>
            <a:r>
              <a:rPr lang="en-US" baseline="0" dirty="0" smtClean="0"/>
              <a:t> </a:t>
            </a:r>
            <a:r>
              <a:rPr lang="en-US" baseline="0" dirty="0" err="1" smtClean="0"/>
              <a:t>membagi</a:t>
            </a:r>
            <a:r>
              <a:rPr lang="en-US" baseline="0" dirty="0" smtClean="0"/>
              <a:t> </a:t>
            </a:r>
            <a:r>
              <a:rPr lang="en-US" baseline="0" dirty="0" err="1" smtClean="0"/>
              <a:t>databits</a:t>
            </a:r>
            <a:r>
              <a:rPr lang="en-US" baseline="0" dirty="0" smtClean="0"/>
              <a:t>, </a:t>
            </a:r>
            <a:r>
              <a:rPr lang="en-US" baseline="0" dirty="0" err="1" smtClean="0"/>
              <a:t>kemudian</a:t>
            </a:r>
            <a:r>
              <a:rPr lang="en-US" baseline="0" dirty="0" smtClean="0"/>
              <a:t> </a:t>
            </a:r>
            <a:r>
              <a:rPr lang="en-US" baseline="0" dirty="0" err="1" smtClean="0"/>
              <a:t>keseluruhan</a:t>
            </a:r>
            <a:r>
              <a:rPr lang="en-US" baseline="0" dirty="0" smtClean="0"/>
              <a:t> </a:t>
            </a:r>
            <a:r>
              <a:rPr lang="en-US" baseline="0" dirty="0" err="1" smtClean="0"/>
              <a:t>kita</a:t>
            </a:r>
            <a:r>
              <a:rPr lang="en-US" baseline="0" dirty="0" smtClean="0"/>
              <a:t> </a:t>
            </a:r>
            <a:r>
              <a:rPr lang="en-US" baseline="0" dirty="0" err="1" smtClean="0"/>
              <a:t>melakukan</a:t>
            </a:r>
            <a:r>
              <a:rPr lang="en-US" baseline="0" dirty="0" smtClean="0"/>
              <a:t> </a:t>
            </a:r>
            <a:r>
              <a:rPr lang="en-US" baseline="0" dirty="0" err="1" smtClean="0"/>
              <a:t>penugasanya</a:t>
            </a:r>
            <a:r>
              <a:rPr lang="en-US" baseline="0" dirty="0" smtClean="0"/>
              <a:t> </a:t>
            </a:r>
            <a:r>
              <a:rPr lang="en-US" baseline="0" dirty="0" err="1" smtClean="0"/>
              <a:t>subkategori</a:t>
            </a:r>
            <a:r>
              <a:rPr lang="en-US" baseline="0" dirty="0" smtClean="0"/>
              <a:t> </a:t>
            </a:r>
            <a:r>
              <a:rPr lang="en-US" baseline="0" dirty="0" err="1" smtClean="0"/>
              <a:t>dari</a:t>
            </a:r>
            <a:r>
              <a:rPr lang="en-US" baseline="0" dirty="0" smtClean="0"/>
              <a:t> </a:t>
            </a:r>
            <a:r>
              <a:rPr lang="en-US" baseline="0" dirty="0" err="1" smtClean="0"/>
              <a:t>daftar</a:t>
            </a:r>
            <a:r>
              <a:rPr lang="en-US" baseline="0" dirty="0" smtClean="0"/>
              <a:t> data yang </a:t>
            </a:r>
            <a:r>
              <a:rPr lang="en-US" baseline="0" dirty="0" err="1" smtClean="0"/>
              <a:t>kita</a:t>
            </a:r>
            <a:r>
              <a:rPr lang="en-US" baseline="0" dirty="0" smtClean="0"/>
              <a:t> </a:t>
            </a:r>
            <a:r>
              <a:rPr lang="en-US" baseline="0" dirty="0" err="1" smtClean="0"/>
              <a:t>miliki</a:t>
            </a:r>
            <a:r>
              <a:rPr lang="en-US" baseline="0" dirty="0" smtClean="0"/>
              <a:t> </a:t>
            </a:r>
            <a:r>
              <a:rPr lang="en-US" baseline="0" dirty="0" err="1" smtClean="0"/>
              <a:t>ke</a:t>
            </a:r>
            <a:r>
              <a:rPr lang="en-US" baseline="0" dirty="0" smtClean="0"/>
              <a:t> </a:t>
            </a:r>
            <a:r>
              <a:rPr lang="en-US" baseline="0" dirty="0" err="1" smtClean="0"/>
              <a:t>databit</a:t>
            </a:r>
            <a:r>
              <a:rPr lang="en-US" baseline="0" dirty="0" smtClean="0"/>
              <a:t> yang </a:t>
            </a:r>
            <a:r>
              <a:rPr lang="en-US" baseline="0" dirty="0" err="1" smtClean="0"/>
              <a:t>relevan</a:t>
            </a:r>
            <a:r>
              <a:rPr lang="en-US" baseline="0" dirty="0" smtClean="0"/>
              <a:t>. </a:t>
            </a:r>
            <a:endParaRPr lang="id-ID" dirty="0"/>
          </a:p>
        </p:txBody>
      </p:sp>
      <p:sp>
        <p:nvSpPr>
          <p:cNvPr id="4" name="Slide Number Placeholder 3"/>
          <p:cNvSpPr>
            <a:spLocks noGrp="1"/>
          </p:cNvSpPr>
          <p:nvPr>
            <p:ph type="sldNum" sz="quarter" idx="10"/>
          </p:nvPr>
        </p:nvSpPr>
        <p:spPr/>
        <p:txBody>
          <a:bodyPr/>
          <a:lstStyle/>
          <a:p>
            <a:fld id="{1B3D034B-E918-4F79-A0C7-C512D72EAB6A}" type="slidenum">
              <a:rPr lang="id-ID" smtClean="0"/>
              <a:t>67</a:t>
            </a:fld>
            <a:endParaRPr lang="id-ID"/>
          </a:p>
        </p:txBody>
      </p:sp>
    </p:spTree>
    <p:extLst>
      <p:ext uri="{BB962C8B-B14F-4D97-AF65-F5344CB8AC3E}">
        <p14:creationId xmlns:p14="http://schemas.microsoft.com/office/powerpoint/2010/main" val="827018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Seperti</a:t>
            </a:r>
            <a:r>
              <a:rPr lang="en-US" dirty="0" smtClean="0"/>
              <a:t> splitting </a:t>
            </a:r>
            <a:r>
              <a:rPr lang="en-US" dirty="0" err="1" smtClean="0"/>
              <a:t>kategori</a:t>
            </a:r>
            <a:r>
              <a:rPr lang="en-US" dirty="0" smtClean="0"/>
              <a:t>,</a:t>
            </a:r>
            <a:r>
              <a:rPr lang="en-US" baseline="0" dirty="0" smtClean="0"/>
              <a:t> splicing </a:t>
            </a:r>
            <a:r>
              <a:rPr lang="en-US" baseline="0" dirty="0" err="1" smtClean="0"/>
              <a:t>seperti</a:t>
            </a:r>
            <a:r>
              <a:rPr lang="en-US" baseline="0" dirty="0" smtClean="0"/>
              <a:t> </a:t>
            </a:r>
            <a:r>
              <a:rPr lang="en-US" baseline="0" dirty="0" err="1" smtClean="0"/>
              <a:t>meningkatkan</a:t>
            </a:r>
            <a:r>
              <a:rPr lang="en-US" baseline="0" dirty="0" smtClean="0"/>
              <a:t> focus </a:t>
            </a:r>
            <a:r>
              <a:rPr lang="en-US" baseline="0" dirty="0" err="1" smtClean="0"/>
              <a:t>aktivitas</a:t>
            </a:r>
            <a:r>
              <a:rPr lang="en-US" baseline="0" dirty="0" smtClean="0"/>
              <a:t>. </a:t>
            </a:r>
            <a:r>
              <a:rPr lang="en-US" baseline="0" dirty="0" err="1" smtClean="0"/>
              <a:t>Dalam</a:t>
            </a:r>
            <a:r>
              <a:rPr lang="en-US" baseline="0" dirty="0" smtClean="0"/>
              <a:t> splicing </a:t>
            </a:r>
            <a:r>
              <a:rPr lang="en-US" baseline="0" dirty="0" err="1" smtClean="0"/>
              <a:t>kategori</a:t>
            </a:r>
            <a:r>
              <a:rPr lang="en-US" baseline="0" dirty="0" smtClean="0"/>
              <a:t> </a:t>
            </a:r>
            <a:r>
              <a:rPr lang="en-US" baseline="0" dirty="0" err="1" smtClean="0"/>
              <a:t>kita</a:t>
            </a:r>
            <a:r>
              <a:rPr lang="en-US" baseline="0" dirty="0" smtClean="0"/>
              <a:t> </a:t>
            </a:r>
            <a:r>
              <a:rPr lang="en-US" baseline="0" dirty="0" err="1" smtClean="0"/>
              <a:t>memusatkan</a:t>
            </a:r>
            <a:r>
              <a:rPr lang="en-US" baseline="0" dirty="0" smtClean="0"/>
              <a:t> data-data </a:t>
            </a:r>
            <a:r>
              <a:rPr lang="en-US" baseline="0" dirty="0" err="1" smtClean="0"/>
              <a:t>pada</a:t>
            </a:r>
            <a:r>
              <a:rPr lang="en-US" baseline="0" dirty="0" smtClean="0"/>
              <a:t> </a:t>
            </a:r>
            <a:r>
              <a:rPr lang="en-US" baseline="0" dirty="0" err="1" smtClean="0"/>
              <a:t>kategori</a:t>
            </a:r>
            <a:r>
              <a:rPr lang="en-US" baseline="0" dirty="0" smtClean="0"/>
              <a:t> </a:t>
            </a:r>
            <a:r>
              <a:rPr lang="en-US" baseline="0" dirty="0" err="1" smtClean="0"/>
              <a:t>utama</a:t>
            </a:r>
            <a:r>
              <a:rPr lang="en-US" baseline="0" dirty="0" smtClean="0"/>
              <a:t> </a:t>
            </a:r>
            <a:r>
              <a:rPr lang="en-US" baseline="0" dirty="0" err="1" smtClean="0"/>
              <a:t>dari</a:t>
            </a:r>
            <a:r>
              <a:rPr lang="en-US" baseline="0" dirty="0" smtClean="0"/>
              <a:t> </a:t>
            </a:r>
            <a:r>
              <a:rPr lang="en-US" baseline="0" dirty="0" err="1" smtClean="0"/>
              <a:t>analisis</a:t>
            </a:r>
            <a:r>
              <a:rPr lang="en-US" baseline="0" dirty="0" smtClean="0"/>
              <a:t> </a:t>
            </a:r>
            <a:r>
              <a:rPr lang="en-US" baseline="0" dirty="0" err="1" smtClean="0"/>
              <a:t>awal</a:t>
            </a:r>
            <a:r>
              <a:rPr lang="en-US" baseline="0" dirty="0" smtClean="0"/>
              <a:t> </a:t>
            </a:r>
            <a:r>
              <a:rPr lang="en-US" baseline="0" dirty="0" err="1" smtClean="0"/>
              <a:t>kita</a:t>
            </a:r>
            <a:r>
              <a:rPr lang="en-US" baseline="0" dirty="0" smtClean="0"/>
              <a:t>.</a:t>
            </a:r>
          </a:p>
          <a:p>
            <a:r>
              <a:rPr lang="en-US" baseline="0" dirty="0" err="1" smtClean="0"/>
              <a:t>Bagaimana</a:t>
            </a:r>
            <a:r>
              <a:rPr lang="en-US" baseline="0" dirty="0" smtClean="0"/>
              <a:t> </a:t>
            </a:r>
            <a:r>
              <a:rPr lang="en-US" baseline="0" dirty="0" err="1" smtClean="0"/>
              <a:t>kita</a:t>
            </a:r>
            <a:r>
              <a:rPr lang="en-US" baseline="0" dirty="0" smtClean="0"/>
              <a:t> </a:t>
            </a:r>
            <a:r>
              <a:rPr lang="en-US" baseline="0" dirty="0" err="1" smtClean="0"/>
              <a:t>memutuskan</a:t>
            </a:r>
            <a:r>
              <a:rPr lang="en-US" baseline="0" dirty="0" smtClean="0"/>
              <a:t> </a:t>
            </a:r>
            <a:r>
              <a:rPr lang="en-US" baseline="0" dirty="0" err="1" smtClean="0"/>
              <a:t>pusat</a:t>
            </a:r>
            <a:r>
              <a:rPr lang="en-US" baseline="0" dirty="0" smtClean="0"/>
              <a:t> data? Kita </a:t>
            </a:r>
            <a:r>
              <a:rPr lang="en-US" baseline="0" dirty="0" err="1" smtClean="0"/>
              <a:t>selalu</a:t>
            </a:r>
            <a:r>
              <a:rPr lang="en-US" baseline="0" dirty="0" smtClean="0"/>
              <a:t> </a:t>
            </a:r>
            <a:r>
              <a:rPr lang="en-US" baseline="0" dirty="0" err="1" smtClean="0"/>
              <a:t>memfokuskan</a:t>
            </a:r>
            <a:r>
              <a:rPr lang="en-US" baseline="0" dirty="0" smtClean="0"/>
              <a:t> </a:t>
            </a:r>
            <a:r>
              <a:rPr lang="en-US" baseline="0" dirty="0" err="1" smtClean="0"/>
              <a:t>perhatian</a:t>
            </a:r>
            <a:r>
              <a:rPr lang="en-US" baseline="0" dirty="0" smtClean="0"/>
              <a:t> </a:t>
            </a:r>
            <a:r>
              <a:rPr lang="en-US" baseline="0" dirty="0" err="1" smtClean="0"/>
              <a:t>kita</a:t>
            </a:r>
            <a:r>
              <a:rPr lang="en-US" baseline="0" dirty="0" smtClean="0"/>
              <a:t> </a:t>
            </a:r>
            <a:r>
              <a:rPr lang="en-US" baseline="0" dirty="0" err="1" smtClean="0"/>
              <a:t>pada</a:t>
            </a:r>
            <a:r>
              <a:rPr lang="en-US" baseline="0" dirty="0" smtClean="0"/>
              <a:t> </a:t>
            </a:r>
            <a:r>
              <a:rPr lang="en-US" baseline="0" dirty="0" err="1" smtClean="0"/>
              <a:t>konsep</a:t>
            </a:r>
            <a:r>
              <a:rPr lang="en-US" baseline="0" dirty="0" smtClean="0"/>
              <a:t> </a:t>
            </a:r>
            <a:r>
              <a:rPr lang="en-US" baseline="0" dirty="0" err="1" smtClean="0"/>
              <a:t>dan</a:t>
            </a:r>
            <a:r>
              <a:rPr lang="en-US" baseline="0" dirty="0" smtClean="0"/>
              <a:t> </a:t>
            </a:r>
            <a:r>
              <a:rPr lang="en-US" baseline="0" dirty="0" err="1" smtClean="0"/>
              <a:t>empiris</a:t>
            </a:r>
            <a:r>
              <a:rPr lang="en-US" baseline="0" dirty="0" smtClean="0"/>
              <a:t> yang </a:t>
            </a:r>
            <a:r>
              <a:rPr lang="en-US" baseline="0" dirty="0" err="1" smtClean="0"/>
              <a:t>relevan</a:t>
            </a:r>
            <a:r>
              <a:rPr lang="en-US" baseline="0" dirty="0" smtClean="0"/>
              <a:t> </a:t>
            </a:r>
            <a:r>
              <a:rPr lang="en-US" baseline="0" dirty="0" err="1" smtClean="0"/>
              <a:t>dari</a:t>
            </a:r>
            <a:r>
              <a:rPr lang="en-US" baseline="0" dirty="0" smtClean="0"/>
              <a:t> </a:t>
            </a:r>
            <a:r>
              <a:rPr lang="en-US" baseline="0" dirty="0" err="1" smtClean="0"/>
              <a:t>kategori</a:t>
            </a:r>
            <a:r>
              <a:rPr lang="en-US" baseline="0" dirty="0" smtClean="0"/>
              <a:t> data yang </a:t>
            </a:r>
            <a:r>
              <a:rPr lang="en-US" baseline="0" dirty="0" err="1" smtClean="0"/>
              <a:t>telah</a:t>
            </a:r>
            <a:r>
              <a:rPr lang="en-US" baseline="0" dirty="0" smtClean="0"/>
              <a:t> </a:t>
            </a:r>
            <a:r>
              <a:rPr lang="en-US" baseline="0" dirty="0" err="1" smtClean="0"/>
              <a:t>kita</a:t>
            </a:r>
            <a:r>
              <a:rPr lang="en-US" baseline="0" dirty="0" smtClean="0"/>
              <a:t> </a:t>
            </a:r>
            <a:r>
              <a:rPr lang="en-US" baseline="0" dirty="0" err="1" smtClean="0"/>
              <a:t>analisis</a:t>
            </a:r>
            <a:r>
              <a:rPr lang="en-US" baseline="0" dirty="0" smtClean="0"/>
              <a:t> </a:t>
            </a:r>
            <a:r>
              <a:rPr lang="en-US" baseline="0" dirty="0" err="1" smtClean="0"/>
              <a:t>sebelumnya</a:t>
            </a:r>
            <a:r>
              <a:rPr lang="en-US" baseline="0" dirty="0" smtClean="0"/>
              <a:t>. </a:t>
            </a:r>
            <a:r>
              <a:rPr lang="en-US" baseline="0" dirty="0" err="1" smtClean="0"/>
              <a:t>Pada</a:t>
            </a:r>
            <a:r>
              <a:rPr lang="en-US" baseline="0" dirty="0" smtClean="0"/>
              <a:t> </a:t>
            </a:r>
            <a:r>
              <a:rPr lang="en-US" baseline="0" dirty="0" err="1" smtClean="0"/>
              <a:t>tahap</a:t>
            </a:r>
            <a:r>
              <a:rPr lang="en-US" baseline="0" dirty="0" smtClean="0"/>
              <a:t> </a:t>
            </a:r>
            <a:r>
              <a:rPr lang="en-US" baseline="0" dirty="0" err="1" smtClean="0"/>
              <a:t>ini</a:t>
            </a:r>
            <a:r>
              <a:rPr lang="en-US" baseline="0" dirty="0" smtClean="0"/>
              <a:t> </a:t>
            </a:r>
            <a:r>
              <a:rPr lang="en-US" baseline="0" dirty="0" err="1" smtClean="0"/>
              <a:t>kita</a:t>
            </a:r>
            <a:r>
              <a:rPr lang="en-US" baseline="0" dirty="0" smtClean="0"/>
              <a:t> </a:t>
            </a:r>
            <a:r>
              <a:rPr lang="en-US" baseline="0" dirty="0" err="1" smtClean="0"/>
              <a:t>dapat</a:t>
            </a:r>
            <a:r>
              <a:rPr lang="en-US" baseline="0" dirty="0" smtClean="0"/>
              <a:t> </a:t>
            </a:r>
            <a:r>
              <a:rPr lang="en-US" baseline="0" dirty="0" err="1" smtClean="0"/>
              <a:t>mengidentifikasi</a:t>
            </a:r>
            <a:r>
              <a:rPr lang="en-US" baseline="0" dirty="0" smtClean="0"/>
              <a:t> </a:t>
            </a:r>
            <a:r>
              <a:rPr lang="en-US" baseline="0" dirty="0" err="1" smtClean="0"/>
              <a:t>arah</a:t>
            </a:r>
            <a:r>
              <a:rPr lang="en-US" baseline="0" dirty="0" smtClean="0"/>
              <a:t> </a:t>
            </a:r>
            <a:r>
              <a:rPr lang="en-US" baseline="0" dirty="0" err="1" smtClean="0"/>
              <a:t>utama</a:t>
            </a:r>
            <a:r>
              <a:rPr lang="en-US" baseline="0" dirty="0" smtClean="0"/>
              <a:t> yang </a:t>
            </a:r>
            <a:r>
              <a:rPr lang="en-US" baseline="0" dirty="0" err="1" smtClean="0"/>
              <a:t>kita</a:t>
            </a:r>
            <a:r>
              <a:rPr lang="en-US" baseline="0" dirty="0" smtClean="0"/>
              <a:t> </a:t>
            </a:r>
            <a:r>
              <a:rPr lang="en-US" baseline="0" dirty="0" err="1" smtClean="0"/>
              <a:t>inginkan</a:t>
            </a:r>
            <a:r>
              <a:rPr lang="en-US" baseline="0" dirty="0" smtClean="0"/>
              <a:t> </a:t>
            </a:r>
            <a:r>
              <a:rPr lang="en-US" baseline="0" dirty="0" err="1" smtClean="0"/>
              <a:t>untuk</a:t>
            </a:r>
            <a:r>
              <a:rPr lang="en-US" baseline="0" dirty="0" smtClean="0"/>
              <a:t> </a:t>
            </a:r>
            <a:r>
              <a:rPr lang="en-US" baseline="0" dirty="0" err="1" smtClean="0"/>
              <a:t>analisis</a:t>
            </a:r>
            <a:r>
              <a:rPr lang="en-US" baseline="0" dirty="0" smtClean="0"/>
              <a:t>. </a:t>
            </a:r>
          </a:p>
          <a:p>
            <a:r>
              <a:rPr lang="en-US" baseline="0" dirty="0" err="1" smtClean="0"/>
              <a:t>Dalam</a:t>
            </a:r>
            <a:r>
              <a:rPr lang="en-US" baseline="0" dirty="0" smtClean="0"/>
              <a:t> splicing </a:t>
            </a:r>
            <a:r>
              <a:rPr lang="en-US" baseline="0" dirty="0" err="1" smtClean="0"/>
              <a:t>kategori</a:t>
            </a:r>
            <a:r>
              <a:rPr lang="en-US" baseline="0" dirty="0" smtClean="0"/>
              <a:t>, </a:t>
            </a:r>
            <a:r>
              <a:rPr lang="en-US" baseline="0" dirty="0" err="1" smtClean="0"/>
              <a:t>kita</a:t>
            </a:r>
            <a:r>
              <a:rPr lang="en-US" baseline="0" dirty="0" smtClean="0"/>
              <a:t> </a:t>
            </a:r>
            <a:r>
              <a:rPr lang="en-US" baseline="0" dirty="0" err="1" smtClean="0"/>
              <a:t>klarifikasi</a:t>
            </a:r>
            <a:r>
              <a:rPr lang="en-US" baseline="0" dirty="0" smtClean="0"/>
              <a:t> </a:t>
            </a:r>
            <a:r>
              <a:rPr lang="en-US" baseline="0" dirty="0" err="1" smtClean="0"/>
              <a:t>hubungan</a:t>
            </a:r>
            <a:r>
              <a:rPr lang="en-US" baseline="0" dirty="0" smtClean="0"/>
              <a:t> </a:t>
            </a:r>
            <a:r>
              <a:rPr lang="en-US" baseline="0" dirty="0" err="1" smtClean="0"/>
              <a:t>diantara</a:t>
            </a:r>
            <a:r>
              <a:rPr lang="en-US" baseline="0" dirty="0" smtClean="0"/>
              <a:t> </a:t>
            </a:r>
            <a:r>
              <a:rPr lang="en-US" baseline="0" dirty="0" err="1" smtClean="0"/>
              <a:t>kategori</a:t>
            </a:r>
            <a:r>
              <a:rPr lang="en-US" baseline="0" dirty="0" smtClean="0"/>
              <a:t>, </a:t>
            </a:r>
            <a:r>
              <a:rPr lang="en-US" baseline="0" dirty="0" err="1" smtClean="0"/>
              <a:t>tapi</a:t>
            </a:r>
            <a:r>
              <a:rPr lang="en-US" baseline="0" dirty="0" smtClean="0"/>
              <a:t> </a:t>
            </a:r>
            <a:r>
              <a:rPr lang="en-US" baseline="0" dirty="0" err="1" smtClean="0"/>
              <a:t>kita</a:t>
            </a:r>
            <a:r>
              <a:rPr lang="en-US" baseline="0" dirty="0" smtClean="0"/>
              <a:t> </a:t>
            </a:r>
            <a:r>
              <a:rPr lang="en-US" baseline="0" dirty="0" err="1" smtClean="0"/>
              <a:t>belum</a:t>
            </a:r>
            <a:r>
              <a:rPr lang="en-US" baseline="0" dirty="0" smtClean="0"/>
              <a:t> </a:t>
            </a:r>
            <a:r>
              <a:rPr lang="en-US" baseline="0" dirty="0" err="1" smtClean="0"/>
              <a:t>mengurangi</a:t>
            </a:r>
            <a:r>
              <a:rPr lang="en-US" baseline="0" dirty="0" smtClean="0"/>
              <a:t> </a:t>
            </a:r>
            <a:r>
              <a:rPr lang="en-US" baseline="0" dirty="0" err="1" smtClean="0"/>
              <a:t>keselurahan</a:t>
            </a:r>
            <a:r>
              <a:rPr lang="en-US" baseline="0" dirty="0" smtClean="0"/>
              <a:t> </a:t>
            </a:r>
            <a:r>
              <a:rPr lang="en-US" baseline="0" dirty="0" err="1" smtClean="0"/>
              <a:t>jumlah</a:t>
            </a:r>
            <a:r>
              <a:rPr lang="en-US" baseline="0" dirty="0" smtClean="0"/>
              <a:t> </a:t>
            </a:r>
            <a:r>
              <a:rPr lang="en-US" baseline="0" dirty="0" err="1" smtClean="0"/>
              <a:t>dari</a:t>
            </a:r>
            <a:r>
              <a:rPr lang="en-US" baseline="0" dirty="0" smtClean="0"/>
              <a:t> </a:t>
            </a:r>
            <a:r>
              <a:rPr lang="en-US" baseline="0" dirty="0" err="1" smtClean="0"/>
              <a:t>tiap</a:t>
            </a:r>
            <a:r>
              <a:rPr lang="en-US" baseline="0" dirty="0" smtClean="0"/>
              <a:t> </a:t>
            </a:r>
            <a:r>
              <a:rPr lang="en-US" baseline="0" dirty="0" err="1" smtClean="0"/>
              <a:t>bagian</a:t>
            </a:r>
            <a:r>
              <a:rPr lang="en-US" baseline="0" dirty="0" smtClean="0"/>
              <a:t> </a:t>
            </a:r>
            <a:r>
              <a:rPr lang="en-US" baseline="0" dirty="0" err="1" smtClean="0"/>
              <a:t>analisis</a:t>
            </a:r>
            <a:r>
              <a:rPr lang="en-US" baseline="0" dirty="0" smtClean="0"/>
              <a:t> </a:t>
            </a:r>
            <a:r>
              <a:rPr lang="en-US" baseline="0" dirty="0" err="1" smtClean="0"/>
              <a:t>kita</a:t>
            </a:r>
            <a:r>
              <a:rPr lang="en-US" baseline="0" dirty="0" smtClean="0"/>
              <a:t>. </a:t>
            </a:r>
          </a:p>
          <a:p>
            <a:r>
              <a:rPr lang="en-US" baseline="0" dirty="0" err="1" smtClean="0"/>
              <a:t>ini</a:t>
            </a:r>
            <a:r>
              <a:rPr lang="en-US" baseline="0" dirty="0" smtClean="0"/>
              <a:t> </a:t>
            </a:r>
            <a:r>
              <a:rPr lang="en-US" baseline="0" dirty="0" err="1" smtClean="0"/>
              <a:t>mungkin</a:t>
            </a:r>
            <a:r>
              <a:rPr lang="en-US" baseline="0" dirty="0" smtClean="0"/>
              <a:t> </a:t>
            </a:r>
            <a:r>
              <a:rPr lang="en-US" baseline="0" dirty="0" err="1" smtClean="0"/>
              <a:t>tampak</a:t>
            </a:r>
            <a:r>
              <a:rPr lang="en-US" baseline="0" dirty="0" smtClean="0"/>
              <a:t> retrograde (</a:t>
            </a:r>
            <a:r>
              <a:rPr lang="en-US" baseline="0" dirty="0" err="1" smtClean="0"/>
              <a:t>bergerak</a:t>
            </a:r>
            <a:r>
              <a:rPr lang="en-US" baseline="0" dirty="0" smtClean="0"/>
              <a:t> </a:t>
            </a:r>
            <a:r>
              <a:rPr lang="en-US" baseline="0" dirty="0" err="1" smtClean="0"/>
              <a:t>mundur</a:t>
            </a:r>
            <a:r>
              <a:rPr lang="en-US" baseline="0" dirty="0" smtClean="0"/>
              <a:t>)-</a:t>
            </a:r>
            <a:r>
              <a:rPr lang="en-US" baseline="0" dirty="0" err="1" smtClean="0"/>
              <a:t>pasti</a:t>
            </a:r>
            <a:r>
              <a:rPr lang="en-US" baseline="0" dirty="0" smtClean="0"/>
              <a:t> </a:t>
            </a:r>
            <a:r>
              <a:rPr lang="en-US" baseline="0" dirty="0" err="1" smtClean="0"/>
              <a:t>dalam</a:t>
            </a:r>
            <a:r>
              <a:rPr lang="en-US" baseline="0" dirty="0" smtClean="0"/>
              <a:t> </a:t>
            </a:r>
            <a:r>
              <a:rPr lang="en-US" baseline="0" dirty="0" err="1" smtClean="0"/>
              <a:t>kategori</a:t>
            </a:r>
            <a:r>
              <a:rPr lang="en-US" baseline="0" dirty="0" smtClean="0"/>
              <a:t> splicing, </a:t>
            </a:r>
            <a:r>
              <a:rPr lang="en-US" baseline="0" dirty="0" err="1" smtClean="0"/>
              <a:t>kita</a:t>
            </a:r>
            <a:r>
              <a:rPr lang="en-US" baseline="0" dirty="0" smtClean="0"/>
              <a:t> </a:t>
            </a:r>
            <a:r>
              <a:rPr lang="en-US" baseline="0" dirty="0" err="1" smtClean="0"/>
              <a:t>ingin</a:t>
            </a:r>
            <a:r>
              <a:rPr lang="en-US" baseline="0" dirty="0" smtClean="0"/>
              <a:t> </a:t>
            </a:r>
            <a:r>
              <a:rPr lang="en-US" baseline="0" dirty="0" err="1" smtClean="0"/>
              <a:t>mengurangi</a:t>
            </a:r>
            <a:r>
              <a:rPr lang="en-US" baseline="0" dirty="0" smtClean="0"/>
              <a:t> </a:t>
            </a:r>
            <a:r>
              <a:rPr lang="en-US" baseline="0" dirty="0" err="1" smtClean="0"/>
              <a:t>jumlah</a:t>
            </a:r>
            <a:r>
              <a:rPr lang="en-US" baseline="0" dirty="0" smtClean="0"/>
              <a:t> </a:t>
            </a:r>
            <a:r>
              <a:rPr lang="en-US" baseline="0" dirty="0" err="1" smtClean="0"/>
              <a:t>untaian</a:t>
            </a:r>
            <a:r>
              <a:rPr lang="en-US" baseline="0" dirty="0" smtClean="0"/>
              <a:t> yang </a:t>
            </a:r>
            <a:r>
              <a:rPr lang="en-US" baseline="0" dirty="0" err="1" smtClean="0"/>
              <a:t>terpisah</a:t>
            </a:r>
            <a:r>
              <a:rPr lang="en-US" baseline="0" dirty="0" smtClean="0"/>
              <a:t>? </a:t>
            </a:r>
            <a:r>
              <a:rPr lang="en-US" baseline="0" dirty="0" err="1" smtClean="0"/>
              <a:t>ya</a:t>
            </a:r>
            <a:r>
              <a:rPr lang="en-US" baseline="0" dirty="0" smtClean="0"/>
              <a:t> </a:t>
            </a:r>
            <a:r>
              <a:rPr lang="en-US" baseline="0" dirty="0" err="1" smtClean="0"/>
              <a:t>memang</a:t>
            </a:r>
            <a:r>
              <a:rPr lang="en-US" baseline="0" dirty="0" smtClean="0"/>
              <a:t>. </a:t>
            </a:r>
            <a:r>
              <a:rPr lang="en-US" baseline="0" dirty="0" err="1" smtClean="0"/>
              <a:t>Tapi</a:t>
            </a:r>
            <a:r>
              <a:rPr lang="en-US" baseline="0" dirty="0" smtClean="0"/>
              <a:t> splicing </a:t>
            </a:r>
            <a:r>
              <a:rPr lang="en-US" baseline="0" dirty="0" err="1" smtClean="0"/>
              <a:t>bukan</a:t>
            </a:r>
            <a:r>
              <a:rPr lang="en-US" baseline="0" dirty="0" smtClean="0"/>
              <a:t> </a:t>
            </a:r>
            <a:r>
              <a:rPr lang="en-US" baseline="0" dirty="0" err="1" smtClean="0"/>
              <a:t>hanya</a:t>
            </a:r>
            <a:r>
              <a:rPr lang="en-US" baseline="0" dirty="0" smtClean="0"/>
              <a:t> </a:t>
            </a:r>
            <a:r>
              <a:rPr lang="en-US" baseline="0" dirty="0" err="1" smtClean="0"/>
              <a:t>soal</a:t>
            </a:r>
            <a:r>
              <a:rPr lang="en-US" baseline="0" dirty="0" smtClean="0"/>
              <a:t> </a:t>
            </a:r>
            <a:r>
              <a:rPr lang="en-US" baseline="0" dirty="0" err="1" smtClean="0"/>
              <a:t>membawa</a:t>
            </a:r>
            <a:r>
              <a:rPr lang="en-US" baseline="0" dirty="0" smtClean="0"/>
              <a:t> </a:t>
            </a:r>
            <a:r>
              <a:rPr lang="en-US" baseline="0" dirty="0" err="1" smtClean="0"/>
              <a:t>kategori</a:t>
            </a:r>
            <a:r>
              <a:rPr lang="en-US" baseline="0" dirty="0" smtClean="0"/>
              <a:t> </a:t>
            </a:r>
            <a:r>
              <a:rPr lang="en-US" baseline="0" dirty="0" err="1" smtClean="0"/>
              <a:t>bersama</a:t>
            </a:r>
            <a:r>
              <a:rPr lang="en-US" baseline="0" dirty="0" smtClean="0"/>
              <a:t>. </a:t>
            </a:r>
            <a:r>
              <a:rPr lang="en-US" baseline="0" dirty="0" err="1" smtClean="0"/>
              <a:t>kita</a:t>
            </a:r>
            <a:r>
              <a:rPr lang="en-US" baseline="0" dirty="0" smtClean="0"/>
              <a:t> </a:t>
            </a:r>
            <a:r>
              <a:rPr lang="en-US" baseline="0" dirty="0" err="1" smtClean="0"/>
              <a:t>juga</a:t>
            </a:r>
            <a:r>
              <a:rPr lang="en-US" baseline="0" dirty="0" smtClean="0"/>
              <a:t> </a:t>
            </a:r>
            <a:r>
              <a:rPr lang="en-US" baseline="0" dirty="0" err="1" smtClean="0"/>
              <a:t>harus</a:t>
            </a:r>
            <a:r>
              <a:rPr lang="en-US" baseline="0" dirty="0" smtClean="0"/>
              <a:t> </a:t>
            </a:r>
            <a:r>
              <a:rPr lang="en-US" baseline="0" dirty="0" err="1" smtClean="0"/>
              <a:t>mempertimbangkan</a:t>
            </a:r>
            <a:r>
              <a:rPr lang="en-US" baseline="0" dirty="0" smtClean="0"/>
              <a:t> </a:t>
            </a:r>
            <a:r>
              <a:rPr lang="en-US" baseline="0" dirty="0" err="1" smtClean="0"/>
              <a:t>relevansi</a:t>
            </a:r>
            <a:r>
              <a:rPr lang="en-US" baseline="0" dirty="0" smtClean="0"/>
              <a:t> </a:t>
            </a:r>
            <a:r>
              <a:rPr lang="en-US" baseline="0" dirty="0" err="1" smtClean="0"/>
              <a:t>dan</a:t>
            </a:r>
            <a:r>
              <a:rPr lang="en-US" baseline="0" dirty="0" smtClean="0"/>
              <a:t> </a:t>
            </a:r>
            <a:r>
              <a:rPr lang="en-US" baseline="0" dirty="0" err="1" smtClean="0"/>
              <a:t>batasan</a:t>
            </a:r>
            <a:r>
              <a:rPr lang="en-US" baseline="0" dirty="0" smtClean="0"/>
              <a:t> </a:t>
            </a:r>
            <a:r>
              <a:rPr lang="en-US" baseline="0" dirty="0" err="1" smtClean="0"/>
              <a:t>kategori</a:t>
            </a:r>
            <a:r>
              <a:rPr lang="en-US" baseline="0" dirty="0" smtClean="0"/>
              <a:t> </a:t>
            </a:r>
            <a:r>
              <a:rPr lang="en-US" baseline="0" dirty="0" err="1" smtClean="0"/>
              <a:t>itu</a:t>
            </a:r>
            <a:r>
              <a:rPr lang="en-US" baseline="0" dirty="0" smtClean="0"/>
              <a:t> </a:t>
            </a:r>
            <a:r>
              <a:rPr lang="en-US" baseline="0" dirty="0" err="1" smtClean="0"/>
              <a:t>sendiri</a:t>
            </a:r>
            <a:r>
              <a:rPr lang="en-US" baseline="0" dirty="0" smtClean="0"/>
              <a:t>. </a:t>
            </a:r>
            <a:r>
              <a:rPr lang="en-US" baseline="0" dirty="0" err="1" smtClean="0"/>
              <a:t>pertama</a:t>
            </a:r>
            <a:r>
              <a:rPr lang="en-US" baseline="0" dirty="0" smtClean="0"/>
              <a:t>-tama </a:t>
            </a:r>
            <a:r>
              <a:rPr lang="en-US" baseline="0" dirty="0" err="1" smtClean="0"/>
              <a:t>kita</a:t>
            </a:r>
            <a:r>
              <a:rPr lang="en-US" baseline="0" dirty="0" smtClean="0"/>
              <a:t> </a:t>
            </a:r>
            <a:r>
              <a:rPr lang="en-US" baseline="0" dirty="0" err="1" smtClean="0"/>
              <a:t>harus</a:t>
            </a:r>
            <a:r>
              <a:rPr lang="en-US" baseline="0" dirty="0" smtClean="0"/>
              <a:t> </a:t>
            </a:r>
            <a:r>
              <a:rPr lang="en-US" baseline="0" dirty="0" err="1" smtClean="0"/>
              <a:t>mengidentifikasi</a:t>
            </a:r>
            <a:r>
              <a:rPr lang="en-US" baseline="0" dirty="0" smtClean="0"/>
              <a:t> </a:t>
            </a:r>
            <a:r>
              <a:rPr lang="en-US" baseline="0" dirty="0" err="1" smtClean="0"/>
              <a:t>dengan</a:t>
            </a:r>
            <a:r>
              <a:rPr lang="en-US" baseline="0" dirty="0" smtClean="0"/>
              <a:t> </a:t>
            </a:r>
            <a:r>
              <a:rPr lang="en-US" baseline="0" dirty="0" err="1" smtClean="0"/>
              <a:t>jelas</a:t>
            </a:r>
            <a:r>
              <a:rPr lang="en-US" baseline="0" dirty="0" smtClean="0"/>
              <a:t> </a:t>
            </a:r>
            <a:r>
              <a:rPr lang="en-US" baseline="0" dirty="0" err="1" smtClean="0"/>
              <a:t>untai</a:t>
            </a:r>
            <a:r>
              <a:rPr lang="en-US" baseline="0" dirty="0" smtClean="0"/>
              <a:t> </a:t>
            </a:r>
            <a:r>
              <a:rPr lang="en-US" baseline="0" dirty="0" err="1" smtClean="0"/>
              <a:t>seprate</a:t>
            </a:r>
            <a:r>
              <a:rPr lang="en-US" baseline="0" dirty="0" smtClean="0"/>
              <a:t>, </a:t>
            </a:r>
            <a:r>
              <a:rPr lang="en-US" baseline="0" dirty="0" err="1" smtClean="0"/>
              <a:t>jika</a:t>
            </a:r>
            <a:r>
              <a:rPr lang="en-US" baseline="0" dirty="0" smtClean="0"/>
              <a:t> </a:t>
            </a:r>
            <a:r>
              <a:rPr lang="en-US" baseline="0" dirty="0" err="1" smtClean="0"/>
              <a:t>kita</a:t>
            </a:r>
            <a:r>
              <a:rPr lang="en-US" baseline="0" dirty="0" smtClean="0"/>
              <a:t> </a:t>
            </a:r>
            <a:r>
              <a:rPr lang="en-US" baseline="0" dirty="0" err="1" smtClean="0"/>
              <a:t>berharap</a:t>
            </a:r>
            <a:r>
              <a:rPr lang="en-US" baseline="0" dirty="0" smtClean="0"/>
              <a:t> </a:t>
            </a:r>
            <a:r>
              <a:rPr lang="en-US" baseline="0" dirty="0" err="1" smtClean="0"/>
              <a:t>dapat</a:t>
            </a:r>
            <a:r>
              <a:rPr lang="en-US" baseline="0" dirty="0" smtClean="0"/>
              <a:t> </a:t>
            </a:r>
            <a:r>
              <a:rPr lang="en-US" baseline="0" dirty="0" err="1" smtClean="0"/>
              <a:t>menenunnya</a:t>
            </a:r>
            <a:r>
              <a:rPr lang="en-US" baseline="0" dirty="0" smtClean="0"/>
              <a:t> </a:t>
            </a:r>
            <a:r>
              <a:rPr lang="en-US" baseline="0" dirty="0" err="1" smtClean="0"/>
              <a:t>secara</a:t>
            </a:r>
            <a:r>
              <a:rPr lang="en-US" baseline="0" dirty="0" smtClean="0"/>
              <a:t> </a:t>
            </a:r>
            <a:r>
              <a:rPr lang="en-US" baseline="0" dirty="0" err="1" smtClean="0"/>
              <a:t>efektif</a:t>
            </a:r>
            <a:r>
              <a:rPr lang="en-US" baseline="0" dirty="0" smtClean="0"/>
              <a:t> </a:t>
            </a:r>
            <a:r>
              <a:rPr lang="en-US" baseline="0" dirty="0" err="1" smtClean="0"/>
              <a:t>dalam</a:t>
            </a:r>
            <a:r>
              <a:rPr lang="en-US" baseline="0" dirty="0" smtClean="0"/>
              <a:t> </a:t>
            </a:r>
            <a:r>
              <a:rPr lang="en-US" baseline="0" dirty="0" err="1" smtClean="0"/>
              <a:t>analisis</a:t>
            </a:r>
            <a:r>
              <a:rPr lang="en-US" baseline="0" dirty="0" smtClean="0"/>
              <a:t> </a:t>
            </a:r>
            <a:r>
              <a:rPr lang="en-US" baseline="0" dirty="0" err="1" smtClean="0"/>
              <a:t>kita</a:t>
            </a:r>
            <a:r>
              <a:rPr lang="en-US" baseline="0" dirty="0" smtClean="0"/>
              <a:t>.</a:t>
            </a:r>
          </a:p>
          <a:p>
            <a:r>
              <a:rPr lang="en-US" baseline="0" dirty="0" err="1" smtClean="0"/>
              <a:t>Dengan</a:t>
            </a:r>
            <a:r>
              <a:rPr lang="en-US" baseline="0" dirty="0" smtClean="0"/>
              <a:t> </a:t>
            </a:r>
            <a:r>
              <a:rPr lang="en-US" baseline="0" dirty="0" err="1" smtClean="0"/>
              <a:t>mengkategorikan</a:t>
            </a:r>
            <a:r>
              <a:rPr lang="en-US" baseline="0" dirty="0" smtClean="0"/>
              <a:t> data, kami </a:t>
            </a:r>
            <a:r>
              <a:rPr lang="en-US" baseline="0" dirty="0" err="1" smtClean="0"/>
              <a:t>menyediakan</a:t>
            </a:r>
            <a:r>
              <a:rPr lang="en-US" baseline="0" dirty="0" smtClean="0"/>
              <a:t> </a:t>
            </a:r>
            <a:r>
              <a:rPr lang="en-US" baseline="0" dirty="0" err="1" smtClean="0"/>
              <a:t>tempat</a:t>
            </a:r>
            <a:r>
              <a:rPr lang="en-US" baseline="0" dirty="0" smtClean="0"/>
              <a:t> </a:t>
            </a:r>
            <a:r>
              <a:rPr lang="en-US" baseline="0" dirty="0" err="1" smtClean="0"/>
              <a:t>uji</a:t>
            </a:r>
            <a:r>
              <a:rPr lang="en-US" baseline="0" dirty="0" smtClean="0"/>
              <a:t> </a:t>
            </a:r>
            <a:r>
              <a:rPr lang="en-US" baseline="0" dirty="0" err="1" smtClean="0"/>
              <a:t>empiris</a:t>
            </a:r>
            <a:r>
              <a:rPr lang="en-US" baseline="0" dirty="0" smtClean="0"/>
              <a:t> </a:t>
            </a:r>
            <a:r>
              <a:rPr lang="en-US" baseline="0" dirty="0" err="1" smtClean="0"/>
              <a:t>untuk</a:t>
            </a:r>
            <a:r>
              <a:rPr lang="en-US" baseline="0" dirty="0" smtClean="0"/>
              <a:t> </a:t>
            </a:r>
            <a:r>
              <a:rPr lang="en-US" baseline="0" dirty="0" err="1" smtClean="0"/>
              <a:t>konseptualisasi</a:t>
            </a:r>
            <a:r>
              <a:rPr lang="en-US" baseline="0" dirty="0" smtClean="0"/>
              <a:t> kami. </a:t>
            </a:r>
            <a:r>
              <a:rPr lang="en-US" baseline="0" dirty="0" err="1" smtClean="0"/>
              <a:t>Dengan</a:t>
            </a:r>
            <a:r>
              <a:rPr lang="en-US" baseline="0" dirty="0" smtClean="0"/>
              <a:t> </a:t>
            </a:r>
            <a:r>
              <a:rPr lang="en-US" baseline="0" dirty="0" err="1" smtClean="0"/>
              <a:t>membandingkan</a:t>
            </a:r>
            <a:r>
              <a:rPr lang="en-US" baseline="0" dirty="0" smtClean="0"/>
              <a:t> </a:t>
            </a:r>
            <a:r>
              <a:rPr lang="en-US" baseline="0" dirty="0" err="1" smtClean="0"/>
              <a:t>databits</a:t>
            </a:r>
            <a:r>
              <a:rPr lang="en-US" baseline="0" dirty="0" smtClean="0"/>
              <a:t> di </a:t>
            </a:r>
            <a:r>
              <a:rPr lang="en-US" baseline="0" dirty="0" err="1" smtClean="0"/>
              <a:t>dalam</a:t>
            </a:r>
            <a:r>
              <a:rPr lang="en-US" baseline="0" dirty="0" smtClean="0"/>
              <a:t> </a:t>
            </a:r>
            <a:r>
              <a:rPr lang="en-US" baseline="0" dirty="0" err="1" smtClean="0"/>
              <a:t>dan</a:t>
            </a:r>
            <a:r>
              <a:rPr lang="en-US" baseline="0" dirty="0" smtClean="0"/>
              <a:t> di </a:t>
            </a:r>
            <a:r>
              <a:rPr lang="en-US" baseline="0" dirty="0" err="1" smtClean="0"/>
              <a:t>antara</a:t>
            </a:r>
            <a:r>
              <a:rPr lang="en-US" baseline="0" dirty="0" smtClean="0"/>
              <a:t> </a:t>
            </a:r>
            <a:r>
              <a:rPr lang="en-US" baseline="0" dirty="0" err="1" smtClean="0"/>
              <a:t>kategori</a:t>
            </a:r>
            <a:r>
              <a:rPr lang="en-US" baseline="0" dirty="0" smtClean="0"/>
              <a:t>, </a:t>
            </a:r>
            <a:r>
              <a:rPr lang="en-US" baseline="0" dirty="0" err="1" smtClean="0"/>
              <a:t>kita</a:t>
            </a:r>
            <a:r>
              <a:rPr lang="en-US" baseline="0" dirty="0" smtClean="0"/>
              <a:t> </a:t>
            </a:r>
            <a:r>
              <a:rPr lang="en-US" baseline="0" dirty="0" err="1" smtClean="0"/>
              <a:t>dapat</a:t>
            </a:r>
            <a:r>
              <a:rPr lang="en-US" baseline="0" dirty="0" smtClean="0"/>
              <a:t> </a:t>
            </a:r>
            <a:r>
              <a:rPr lang="en-US" baseline="0" dirty="0" err="1" smtClean="0"/>
              <a:t>mengklarifikasi</a:t>
            </a:r>
            <a:r>
              <a:rPr lang="en-US" baseline="0" dirty="0" smtClean="0"/>
              <a:t> </a:t>
            </a:r>
            <a:r>
              <a:rPr lang="en-US" baseline="0" dirty="0" err="1" smtClean="0"/>
              <a:t>batasan</a:t>
            </a:r>
            <a:r>
              <a:rPr lang="en-US" baseline="0" dirty="0" smtClean="0"/>
              <a:t> </a:t>
            </a:r>
            <a:r>
              <a:rPr lang="en-US" baseline="0" dirty="0" err="1" smtClean="0"/>
              <a:t>dan</a:t>
            </a:r>
            <a:r>
              <a:rPr lang="en-US" baseline="0" dirty="0" smtClean="0"/>
              <a:t> </a:t>
            </a:r>
            <a:r>
              <a:rPr lang="en-US" baseline="0" dirty="0" err="1" smtClean="0"/>
              <a:t>hubungan</a:t>
            </a:r>
            <a:r>
              <a:rPr lang="en-US" baseline="0" dirty="0" smtClean="0"/>
              <a:t> </a:t>
            </a:r>
            <a:r>
              <a:rPr lang="en-US" baseline="0" dirty="0" err="1" smtClean="0"/>
              <a:t>antara</a:t>
            </a:r>
            <a:r>
              <a:rPr lang="en-US" baseline="0" dirty="0" smtClean="0"/>
              <a:t> </a:t>
            </a:r>
            <a:r>
              <a:rPr lang="en-US" baseline="0" dirty="0" err="1" smtClean="0"/>
              <a:t>konsep</a:t>
            </a:r>
            <a:r>
              <a:rPr lang="en-US" baseline="0" dirty="0" smtClean="0"/>
              <a:t> </a:t>
            </a:r>
            <a:r>
              <a:rPr lang="en-US" baseline="0" dirty="0" err="1" smtClean="0"/>
              <a:t>kita</a:t>
            </a:r>
            <a:endParaRPr lang="en-US" baseline="0" dirty="0" smtClean="0"/>
          </a:p>
        </p:txBody>
      </p:sp>
      <p:sp>
        <p:nvSpPr>
          <p:cNvPr id="4" name="Slide Number Placeholder 3"/>
          <p:cNvSpPr>
            <a:spLocks noGrp="1"/>
          </p:cNvSpPr>
          <p:nvPr>
            <p:ph type="sldNum" sz="quarter" idx="10"/>
          </p:nvPr>
        </p:nvSpPr>
        <p:spPr/>
        <p:txBody>
          <a:bodyPr/>
          <a:lstStyle/>
          <a:p>
            <a:fld id="{1B3D034B-E918-4F79-A0C7-C512D72EAB6A}" type="slidenum">
              <a:rPr lang="id-ID" smtClean="0"/>
              <a:t>68</a:t>
            </a:fld>
            <a:endParaRPr lang="id-ID"/>
          </a:p>
        </p:txBody>
      </p:sp>
    </p:spTree>
    <p:extLst>
      <p:ext uri="{BB962C8B-B14F-4D97-AF65-F5344CB8AC3E}">
        <p14:creationId xmlns:p14="http://schemas.microsoft.com/office/powerpoint/2010/main" val="962297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Seberapa </a:t>
            </a:r>
            <a:r>
              <a:rPr lang="en-US" dirty="0" err="1" smtClean="0"/>
              <a:t>pusatnya</a:t>
            </a:r>
            <a:r>
              <a:rPr lang="id-ID" dirty="0" smtClean="0"/>
              <a:t> kategori itu analitis?</a:t>
            </a:r>
          </a:p>
          <a:p>
            <a:r>
              <a:rPr lang="id-ID" dirty="0" smtClean="0"/>
              <a:t>Bagaimana mereka dibedakan secara konseptual?</a:t>
            </a:r>
          </a:p>
          <a:p>
            <a:r>
              <a:rPr lang="id-ID" dirty="0" smtClean="0"/>
              <a:t>Bagaimana mereka saling terkait?</a:t>
            </a:r>
          </a:p>
          <a:p>
            <a:r>
              <a:rPr lang="id-ID" dirty="0" smtClean="0"/>
              <a:t>Apakah mereka inklusif atau eksklusif?</a:t>
            </a:r>
          </a:p>
          <a:p>
            <a:r>
              <a:rPr lang="id-ID" dirty="0" smtClean="0"/>
              <a:t>Apakah mereka memiliki status yang sama atau super / bawahan?</a:t>
            </a:r>
          </a:p>
          <a:p>
            <a:r>
              <a:rPr lang="id-ID" dirty="0" smtClean="0"/>
              <a:t>Langkah-langkah apa dalam analisis menyebabkan kemunculan mereka?</a:t>
            </a:r>
          </a:p>
          <a:p>
            <a:r>
              <a:rPr lang="id-ID" dirty="0" smtClean="0"/>
              <a:t>Bagaimana definisi kategori berkembang?</a:t>
            </a:r>
          </a:p>
          <a:p>
            <a:r>
              <a:rPr lang="id-ID" dirty="0" smtClean="0"/>
              <a:t>Apakah bukti retrievals mendukung definisi ini?</a:t>
            </a:r>
          </a:p>
          <a:p>
            <a:r>
              <a:rPr lang="id-ID" dirty="0" smtClean="0"/>
              <a:t>Berapa banyak data yang diliputi kategori?</a:t>
            </a:r>
          </a:p>
          <a:p>
            <a:r>
              <a:rPr lang="id-ID" dirty="0" smtClean="0"/>
              <a:t>Seberapa baik mereka membedakan antara databits?</a:t>
            </a:r>
          </a:p>
          <a:p>
            <a:r>
              <a:rPr lang="id-ID" dirty="0" smtClean="0"/>
              <a:t>Seberapa banyak tumpang tindih antar kategori?</a:t>
            </a:r>
          </a:p>
          <a:p>
            <a:r>
              <a:rPr lang="id-ID" dirty="0" smtClean="0"/>
              <a:t>Bagaimana kategori berkontribusi secara analitis?</a:t>
            </a:r>
            <a:endParaRPr lang="id-ID" dirty="0"/>
          </a:p>
        </p:txBody>
      </p:sp>
      <p:sp>
        <p:nvSpPr>
          <p:cNvPr id="4" name="Slide Number Placeholder 3"/>
          <p:cNvSpPr>
            <a:spLocks noGrp="1"/>
          </p:cNvSpPr>
          <p:nvPr>
            <p:ph type="sldNum" sz="quarter" idx="10"/>
          </p:nvPr>
        </p:nvSpPr>
        <p:spPr/>
        <p:txBody>
          <a:bodyPr/>
          <a:lstStyle/>
          <a:p>
            <a:fld id="{1B3D034B-E918-4F79-A0C7-C512D72EAB6A}" type="slidenum">
              <a:rPr lang="id-ID" smtClean="0"/>
              <a:t>69</a:t>
            </a:fld>
            <a:endParaRPr lang="id-ID"/>
          </a:p>
        </p:txBody>
      </p:sp>
    </p:spTree>
    <p:extLst>
      <p:ext uri="{BB962C8B-B14F-4D97-AF65-F5344CB8AC3E}">
        <p14:creationId xmlns:p14="http://schemas.microsoft.com/office/powerpoint/2010/main" val="2484402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Pengkategorian</a:t>
            </a:r>
            <a:r>
              <a:rPr lang="en-US" dirty="0" smtClean="0"/>
              <a:t> data </a:t>
            </a:r>
            <a:r>
              <a:rPr lang="en-US" dirty="0" err="1" smtClean="0"/>
              <a:t>mengizinkan</a:t>
            </a:r>
            <a:r>
              <a:rPr lang="en-US" dirty="0" smtClean="0"/>
              <a:t> </a:t>
            </a:r>
            <a:r>
              <a:rPr lang="en-US" dirty="0" err="1" smtClean="0"/>
              <a:t>kita</a:t>
            </a:r>
            <a:r>
              <a:rPr lang="en-US" dirty="0" smtClean="0"/>
              <a:t> </a:t>
            </a:r>
            <a:r>
              <a:rPr lang="en-US" dirty="0" err="1" smtClean="0"/>
              <a:t>untuk</a:t>
            </a:r>
            <a:r>
              <a:rPr lang="en-US" dirty="0" smtClean="0"/>
              <a:t> </a:t>
            </a:r>
            <a:r>
              <a:rPr lang="en-US" dirty="0" err="1" smtClean="0"/>
              <a:t>membandingkan</a:t>
            </a:r>
            <a:r>
              <a:rPr lang="en-US" dirty="0" smtClean="0"/>
              <a:t> </a:t>
            </a:r>
            <a:r>
              <a:rPr lang="en-US" dirty="0" err="1" smtClean="0"/>
              <a:t>observasi</a:t>
            </a:r>
            <a:r>
              <a:rPr lang="en-US" dirty="0" smtClean="0"/>
              <a:t> </a:t>
            </a:r>
            <a:r>
              <a:rPr lang="en-US" dirty="0" err="1" smtClean="0"/>
              <a:t>dalam</a:t>
            </a:r>
            <a:r>
              <a:rPr lang="en-US" dirty="0" smtClean="0"/>
              <a:t> terminology</a:t>
            </a:r>
            <a:r>
              <a:rPr lang="en-US" baseline="0" dirty="0" smtClean="0"/>
              <a:t> </a:t>
            </a:r>
            <a:r>
              <a:rPr lang="en-US" baseline="0" dirty="0" err="1" smtClean="0"/>
              <a:t>keterkaitan</a:t>
            </a:r>
            <a:r>
              <a:rPr lang="en-US" baseline="0" dirty="0" smtClean="0"/>
              <a:t> </a:t>
            </a:r>
            <a:r>
              <a:rPr lang="en-US" baseline="0" dirty="0" err="1" smtClean="0"/>
              <a:t>dan</a:t>
            </a:r>
            <a:r>
              <a:rPr lang="en-US" baseline="0" dirty="0" smtClean="0"/>
              <a:t> </a:t>
            </a:r>
            <a:r>
              <a:rPr lang="en-US" baseline="0" dirty="0" err="1" smtClean="0"/>
              <a:t>berbeda</a:t>
            </a:r>
            <a:r>
              <a:rPr lang="en-US" baseline="0" dirty="0" smtClean="0"/>
              <a:t>. Dari </a:t>
            </a:r>
            <a:r>
              <a:rPr lang="en-US" baseline="0" dirty="0" err="1" smtClean="0"/>
              <a:t>beberapa</a:t>
            </a:r>
            <a:r>
              <a:rPr lang="en-US" baseline="0" dirty="0" smtClean="0"/>
              <a:t> </a:t>
            </a:r>
            <a:r>
              <a:rPr lang="en-US" baseline="0" dirty="0" err="1" smtClean="0"/>
              <a:t>observasi</a:t>
            </a:r>
            <a:r>
              <a:rPr lang="en-US" baseline="0" dirty="0" smtClean="0"/>
              <a:t>, X </a:t>
            </a:r>
            <a:r>
              <a:rPr lang="en-US" baseline="0" dirty="0" err="1" smtClean="0"/>
              <a:t>dan</a:t>
            </a:r>
            <a:r>
              <a:rPr lang="en-US" baseline="0" dirty="0" smtClean="0"/>
              <a:t> Y, </a:t>
            </a:r>
            <a:r>
              <a:rPr lang="en-US" baseline="0" dirty="0" err="1" smtClean="0"/>
              <a:t>kita</a:t>
            </a:r>
            <a:r>
              <a:rPr lang="en-US" baseline="0" dirty="0" smtClean="0"/>
              <a:t> </a:t>
            </a:r>
            <a:r>
              <a:rPr lang="en-US" baseline="0" dirty="0" err="1" smtClean="0"/>
              <a:t>bisa</a:t>
            </a:r>
            <a:r>
              <a:rPr lang="en-US" baseline="0" dirty="0" smtClean="0"/>
              <a:t> </a:t>
            </a:r>
            <a:r>
              <a:rPr lang="en-US" baseline="0" dirty="0" err="1" smtClean="0"/>
              <a:t>bertanya</a:t>
            </a:r>
            <a:r>
              <a:rPr lang="en-US" baseline="0" dirty="0" smtClean="0"/>
              <a:t> </a:t>
            </a:r>
            <a:r>
              <a:rPr lang="en-US" baseline="0" dirty="0" err="1" smtClean="0"/>
              <a:t>mereka</a:t>
            </a:r>
            <a:r>
              <a:rPr lang="en-US" baseline="0" dirty="0" smtClean="0"/>
              <a:t> </a:t>
            </a:r>
            <a:r>
              <a:rPr lang="en-US" baseline="0" dirty="0" err="1" smtClean="0"/>
              <a:t>berbeda</a:t>
            </a:r>
            <a:r>
              <a:rPr lang="en-US" baseline="0" dirty="0" smtClean="0"/>
              <a:t> </a:t>
            </a:r>
            <a:r>
              <a:rPr lang="en-US" baseline="0" dirty="0" err="1" smtClean="0"/>
              <a:t>atau</a:t>
            </a:r>
            <a:r>
              <a:rPr lang="en-US" baseline="0" dirty="0" smtClean="0"/>
              <a:t> </a:t>
            </a:r>
            <a:r>
              <a:rPr lang="en-US" baseline="0" dirty="0" err="1" smtClean="0"/>
              <a:t>sama</a:t>
            </a:r>
            <a:r>
              <a:rPr lang="en-US" baseline="0" dirty="0" smtClean="0"/>
              <a:t>. </a:t>
            </a:r>
            <a:r>
              <a:rPr lang="en-US" baseline="0" dirty="0" err="1" smtClean="0"/>
              <a:t>Bagaimana</a:t>
            </a:r>
            <a:r>
              <a:rPr lang="en-US" baseline="0" dirty="0" smtClean="0"/>
              <a:t> </a:t>
            </a:r>
            <a:r>
              <a:rPr lang="en-US" baseline="0" dirty="0" err="1" smtClean="0"/>
              <a:t>mereka</a:t>
            </a:r>
            <a:r>
              <a:rPr lang="en-US" baseline="0" dirty="0" smtClean="0"/>
              <a:t> </a:t>
            </a:r>
            <a:r>
              <a:rPr lang="en-US" baseline="0" dirty="0" err="1" smtClean="0"/>
              <a:t>bisa</a:t>
            </a:r>
            <a:r>
              <a:rPr lang="en-US" baseline="0" dirty="0" smtClean="0"/>
              <a:t> </a:t>
            </a:r>
            <a:r>
              <a:rPr lang="en-US" baseline="0" dirty="0" err="1" smtClean="0"/>
              <a:t>sama</a:t>
            </a:r>
            <a:r>
              <a:rPr lang="en-US" baseline="0" dirty="0" smtClean="0"/>
              <a:t>/ </a:t>
            </a:r>
            <a:r>
              <a:rPr lang="en-US" baseline="0" dirty="0" err="1" smtClean="0"/>
              <a:t>beda</a:t>
            </a:r>
            <a:r>
              <a:rPr lang="en-US" baseline="0" dirty="0" smtClean="0"/>
              <a:t>. Hal </a:t>
            </a:r>
            <a:r>
              <a:rPr lang="en-US" baseline="0" dirty="0" err="1" smtClean="0"/>
              <a:t>ini</a:t>
            </a:r>
            <a:r>
              <a:rPr lang="en-US" baseline="0" dirty="0" smtClean="0"/>
              <a:t> </a:t>
            </a:r>
            <a:r>
              <a:rPr lang="en-US" baseline="0" dirty="0" err="1" smtClean="0"/>
              <a:t>adalah</a:t>
            </a:r>
            <a:r>
              <a:rPr lang="en-US" baseline="0" dirty="0" smtClean="0"/>
              <a:t> </a:t>
            </a:r>
            <a:r>
              <a:rPr lang="en-US" baseline="0" dirty="0" err="1" smtClean="0"/>
              <a:t>kekuatan</a:t>
            </a:r>
            <a:r>
              <a:rPr lang="en-US" baseline="0" dirty="0" smtClean="0"/>
              <a:t> data, </a:t>
            </a:r>
            <a:r>
              <a:rPr lang="en-US" baseline="0" dirty="0" err="1" smtClean="0"/>
              <a:t>kategori</a:t>
            </a:r>
            <a:r>
              <a:rPr lang="en-US" baseline="0" dirty="0" smtClean="0"/>
              <a:t> </a:t>
            </a:r>
            <a:r>
              <a:rPr lang="en-US" baseline="0" dirty="0" err="1" smtClean="0"/>
              <a:t>adalah</a:t>
            </a:r>
            <a:r>
              <a:rPr lang="en-US" baseline="0" dirty="0" smtClean="0"/>
              <a:t> </a:t>
            </a:r>
            <a:r>
              <a:rPr lang="en-US" baseline="0" dirty="0" err="1" smtClean="0"/>
              <a:t>konseptual</a:t>
            </a:r>
            <a:r>
              <a:rPr lang="en-US" baseline="0" dirty="0" smtClean="0"/>
              <a:t> </a:t>
            </a:r>
            <a:r>
              <a:rPr lang="en-US" baseline="0" dirty="0" err="1" smtClean="0"/>
              <a:t>blok</a:t>
            </a:r>
            <a:r>
              <a:rPr lang="en-US" baseline="0" dirty="0" smtClean="0"/>
              <a:t> </a:t>
            </a:r>
            <a:r>
              <a:rPr lang="en-US" baseline="0" dirty="0" err="1" smtClean="0"/>
              <a:t>bangunan</a:t>
            </a:r>
            <a:r>
              <a:rPr lang="en-US" baseline="0" dirty="0" smtClean="0"/>
              <a:t> </a:t>
            </a:r>
            <a:r>
              <a:rPr lang="en-US" baseline="0" dirty="0" err="1" smtClean="0"/>
              <a:t>dari</a:t>
            </a:r>
            <a:r>
              <a:rPr lang="en-US" baseline="0" dirty="0" smtClean="0"/>
              <a:t> yang </a:t>
            </a:r>
            <a:r>
              <a:rPr lang="en-US" baseline="0" dirty="0" err="1" smtClean="0"/>
              <a:t>kita</a:t>
            </a:r>
            <a:r>
              <a:rPr lang="en-US" baseline="0" dirty="0" smtClean="0"/>
              <a:t> </a:t>
            </a:r>
            <a:r>
              <a:rPr lang="en-US" baseline="0" dirty="0" err="1" smtClean="0"/>
              <a:t>bisa</a:t>
            </a:r>
            <a:r>
              <a:rPr lang="en-US" baseline="0" dirty="0" smtClean="0"/>
              <a:t> </a:t>
            </a:r>
            <a:r>
              <a:rPr lang="en-US" baseline="0" dirty="0" err="1" smtClean="0"/>
              <a:t>bisa</a:t>
            </a:r>
            <a:r>
              <a:rPr lang="en-US" baseline="0" dirty="0" smtClean="0"/>
              <a:t> </a:t>
            </a:r>
            <a:r>
              <a:rPr lang="en-US" baseline="0" dirty="0" err="1" smtClean="0"/>
              <a:t>bangun</a:t>
            </a:r>
            <a:r>
              <a:rPr lang="en-US" baseline="0" dirty="0" smtClean="0"/>
              <a:t> </a:t>
            </a:r>
            <a:r>
              <a:rPr lang="en-US" baseline="0" dirty="0" err="1" smtClean="0"/>
              <a:t>secara</a:t>
            </a:r>
            <a:r>
              <a:rPr lang="en-US" baseline="0" dirty="0" smtClean="0"/>
              <a:t> </a:t>
            </a:r>
            <a:r>
              <a:rPr lang="en-US" baseline="0" dirty="0" err="1" smtClean="0"/>
              <a:t>teoritical</a:t>
            </a:r>
            <a:r>
              <a:rPr lang="en-US" baseline="0" dirty="0" smtClean="0"/>
              <a:t>. </a:t>
            </a:r>
            <a:r>
              <a:rPr lang="en-US" baseline="0" dirty="0" err="1" smtClean="0"/>
              <a:t>Tapi</a:t>
            </a:r>
            <a:r>
              <a:rPr lang="en-US" baseline="0" dirty="0" smtClean="0"/>
              <a:t> data-data </a:t>
            </a:r>
            <a:r>
              <a:rPr lang="en-US" baseline="0" dirty="0" err="1" smtClean="0"/>
              <a:t>tersebut</a:t>
            </a:r>
            <a:r>
              <a:rPr lang="en-US" baseline="0" dirty="0" smtClean="0"/>
              <a:t> </a:t>
            </a:r>
            <a:r>
              <a:rPr lang="en-US" baseline="0" dirty="0" err="1" smtClean="0"/>
              <a:t>memiliki</a:t>
            </a:r>
            <a:r>
              <a:rPr lang="en-US" baseline="0" dirty="0" smtClean="0"/>
              <a:t> </a:t>
            </a:r>
            <a:r>
              <a:rPr lang="en-US" baseline="0" dirty="0" err="1" smtClean="0"/>
              <a:t>batasan</a:t>
            </a:r>
            <a:r>
              <a:rPr lang="en-US" baseline="0" dirty="0" smtClean="0"/>
              <a:t>. </a:t>
            </a:r>
            <a:r>
              <a:rPr lang="en-US" baseline="0" dirty="0" err="1" smtClean="0"/>
              <a:t>Dalam</a:t>
            </a:r>
            <a:r>
              <a:rPr lang="en-US" baseline="0" dirty="0" smtClean="0"/>
              <a:t> </a:t>
            </a:r>
            <a:r>
              <a:rPr lang="en-US" baseline="0" dirty="0" err="1" smtClean="0"/>
              <a:t>pemecahan</a:t>
            </a:r>
            <a:r>
              <a:rPr lang="en-US" baseline="0" dirty="0" smtClean="0"/>
              <a:t> data, </a:t>
            </a:r>
            <a:r>
              <a:rPr lang="en-US" baseline="0" dirty="0" err="1" smtClean="0"/>
              <a:t>kita</a:t>
            </a:r>
            <a:r>
              <a:rPr lang="en-US" baseline="0" dirty="0" smtClean="0"/>
              <a:t> </a:t>
            </a:r>
            <a:r>
              <a:rPr lang="en-US" baseline="0" dirty="0" err="1" smtClean="0"/>
              <a:t>menghilangkan</a:t>
            </a:r>
            <a:r>
              <a:rPr lang="en-US" baseline="0" dirty="0" smtClean="0"/>
              <a:t> </a:t>
            </a:r>
            <a:r>
              <a:rPr lang="en-US" baseline="0" dirty="0" err="1" smtClean="0"/>
              <a:t>informasi</a:t>
            </a:r>
            <a:r>
              <a:rPr lang="en-US" baseline="0" dirty="0" smtClean="0"/>
              <a:t> </a:t>
            </a:r>
            <a:r>
              <a:rPr lang="en-US" baseline="0" dirty="0" err="1" smtClean="0"/>
              <a:t>tentang</a:t>
            </a:r>
            <a:r>
              <a:rPr lang="en-US" baseline="0" dirty="0" smtClean="0"/>
              <a:t> </a:t>
            </a:r>
            <a:r>
              <a:rPr lang="en-US" baseline="0" dirty="0" err="1" smtClean="0"/>
              <a:t>hubungan</a:t>
            </a:r>
            <a:r>
              <a:rPr lang="en-US" baseline="0" dirty="0" smtClean="0"/>
              <a:t> </a:t>
            </a:r>
            <a:r>
              <a:rPr lang="en-US" baseline="0" dirty="0" err="1" smtClean="0"/>
              <a:t>antara</a:t>
            </a:r>
            <a:r>
              <a:rPr lang="en-US" baseline="0" dirty="0" smtClean="0"/>
              <a:t> </a:t>
            </a:r>
            <a:r>
              <a:rPr lang="en-US" baseline="0" dirty="0" err="1" smtClean="0"/>
              <a:t>perbedaan</a:t>
            </a:r>
            <a:r>
              <a:rPr lang="en-US" baseline="0" dirty="0" smtClean="0"/>
              <a:t> </a:t>
            </a:r>
            <a:r>
              <a:rPr lang="en-US" baseline="0" dirty="0" err="1" smtClean="0"/>
              <a:t>bagian</a:t>
            </a:r>
            <a:r>
              <a:rPr lang="en-US" baseline="0" dirty="0" smtClean="0"/>
              <a:t> </a:t>
            </a:r>
            <a:r>
              <a:rPr lang="en-US" baseline="0" dirty="0" err="1" smtClean="0"/>
              <a:t>dari</a:t>
            </a:r>
            <a:r>
              <a:rPr lang="en-US" baseline="0" dirty="0" smtClean="0"/>
              <a:t> data. Kita </a:t>
            </a:r>
            <a:r>
              <a:rPr lang="en-US" baseline="0" dirty="0" err="1" smtClean="0"/>
              <a:t>menghilangkan</a:t>
            </a:r>
            <a:r>
              <a:rPr lang="en-US" baseline="0" dirty="0" smtClean="0"/>
              <a:t> proses- </a:t>
            </a:r>
            <a:r>
              <a:rPr lang="en-US" baseline="0" dirty="0" err="1" smtClean="0"/>
              <a:t>bagaimana</a:t>
            </a:r>
            <a:r>
              <a:rPr lang="en-US" baseline="0" dirty="0" smtClean="0"/>
              <a:t> data-data </a:t>
            </a:r>
            <a:r>
              <a:rPr lang="en-US" baseline="0" dirty="0" err="1" smtClean="0"/>
              <a:t>tersebut</a:t>
            </a:r>
            <a:r>
              <a:rPr lang="en-US" baseline="0" dirty="0" smtClean="0"/>
              <a:t> </a:t>
            </a:r>
            <a:r>
              <a:rPr lang="en-US" baseline="0" dirty="0" err="1" smtClean="0"/>
              <a:t>berinteraksi</a:t>
            </a:r>
            <a:r>
              <a:rPr lang="en-US" baseline="0" dirty="0" smtClean="0"/>
              <a:t> </a:t>
            </a:r>
            <a:r>
              <a:rPr lang="en-US" baseline="0" dirty="0" err="1" smtClean="0"/>
              <a:t>atau</a:t>
            </a:r>
            <a:r>
              <a:rPr lang="en-US" baseline="0" dirty="0" smtClean="0"/>
              <a:t> </a:t>
            </a:r>
            <a:r>
              <a:rPr lang="en-US" baseline="0" dirty="0" err="1" smtClean="0"/>
              <a:t>bergantung</a:t>
            </a:r>
            <a:r>
              <a:rPr lang="en-US" baseline="0" dirty="0" smtClean="0"/>
              <a:t> </a:t>
            </a:r>
            <a:r>
              <a:rPr lang="en-US" baseline="0" dirty="0" err="1" smtClean="0"/>
              <a:t>bersama-sama</a:t>
            </a:r>
            <a:r>
              <a:rPr lang="en-US" baseline="0" dirty="0" smtClean="0"/>
              <a:t>. </a:t>
            </a:r>
            <a:r>
              <a:rPr lang="en-US" baseline="0" dirty="0" err="1" smtClean="0"/>
              <a:t>Informasi</a:t>
            </a:r>
            <a:r>
              <a:rPr lang="en-US" baseline="0" dirty="0" smtClean="0"/>
              <a:t> </a:t>
            </a:r>
            <a:r>
              <a:rPr lang="en-US" baseline="0" dirty="0" err="1" smtClean="0"/>
              <a:t>ini</a:t>
            </a:r>
            <a:r>
              <a:rPr lang="en-US" baseline="0" dirty="0" smtClean="0"/>
              <a:t>, </a:t>
            </a:r>
            <a:r>
              <a:rPr lang="en-US" baseline="0" dirty="0" err="1" smtClean="0"/>
              <a:t>kita</a:t>
            </a:r>
            <a:r>
              <a:rPr lang="en-US" baseline="0" dirty="0" smtClean="0"/>
              <a:t> </a:t>
            </a:r>
            <a:r>
              <a:rPr lang="en-US" baseline="0" dirty="0" err="1" smtClean="0"/>
              <a:t>membutuhkan</a:t>
            </a:r>
            <a:r>
              <a:rPr lang="en-US" baseline="0" dirty="0" smtClean="0"/>
              <a:t> (</a:t>
            </a:r>
            <a:r>
              <a:rPr lang="en-US" baseline="0" dirty="0" err="1" smtClean="0"/>
              <a:t>keterhubungan</a:t>
            </a:r>
            <a:r>
              <a:rPr lang="en-US" baseline="0" dirty="0" smtClean="0"/>
              <a:t> data) link data </a:t>
            </a:r>
            <a:r>
              <a:rPr lang="en-US" baseline="0" dirty="0" err="1" smtClean="0"/>
              <a:t>sebaik-baiknya</a:t>
            </a:r>
            <a:r>
              <a:rPr lang="en-US" baseline="0" dirty="0" smtClean="0"/>
              <a:t> </a:t>
            </a:r>
            <a:r>
              <a:rPr lang="en-US" baseline="0" dirty="0" err="1" smtClean="0"/>
              <a:t>seperti</a:t>
            </a:r>
            <a:r>
              <a:rPr lang="en-US" baseline="0" dirty="0" smtClean="0"/>
              <a:t> </a:t>
            </a:r>
            <a:r>
              <a:rPr lang="en-US" baseline="0" dirty="0" err="1" smtClean="0"/>
              <a:t>pengkategoriannya</a:t>
            </a:r>
            <a:r>
              <a:rPr lang="en-US" baseline="0" dirty="0" smtClean="0"/>
              <a:t>. </a:t>
            </a:r>
          </a:p>
          <a:p>
            <a:endParaRPr lang="en-US" baseline="0" dirty="0" smtClean="0"/>
          </a:p>
          <a:p>
            <a:r>
              <a:rPr lang="id-ID" dirty="0" smtClean="0"/>
              <a:t>Tautan harus diberi label</a:t>
            </a:r>
          </a:p>
          <a:p>
            <a:r>
              <a:rPr lang="id-ID" dirty="0" smtClean="0"/>
              <a:t>Gunakan daftar link untuk kejelasan dan konsistensi</a:t>
            </a:r>
          </a:p>
          <a:p>
            <a:r>
              <a:rPr lang="id-ID" dirty="0" smtClean="0"/>
              <a:t>Gunakan daftar link terbatas untuk mengurangi kompleksitas</a:t>
            </a:r>
          </a:p>
          <a:p>
            <a:r>
              <a:rPr lang="id-ID" dirty="0" smtClean="0"/>
              <a:t>Tautan ground secara konseptual dan empiris</a:t>
            </a:r>
            <a:endParaRPr lang="id-ID" dirty="0"/>
          </a:p>
        </p:txBody>
      </p:sp>
      <p:sp>
        <p:nvSpPr>
          <p:cNvPr id="4" name="Slide Number Placeholder 3"/>
          <p:cNvSpPr>
            <a:spLocks noGrp="1"/>
          </p:cNvSpPr>
          <p:nvPr>
            <p:ph type="sldNum" sz="quarter" idx="10"/>
          </p:nvPr>
        </p:nvSpPr>
        <p:spPr/>
        <p:txBody>
          <a:bodyPr/>
          <a:lstStyle/>
          <a:p>
            <a:fld id="{1B3D034B-E918-4F79-A0C7-C512D72EAB6A}" type="slidenum">
              <a:rPr lang="id-ID" smtClean="0"/>
              <a:t>70</a:t>
            </a:fld>
            <a:endParaRPr lang="id-ID"/>
          </a:p>
        </p:txBody>
      </p:sp>
    </p:spTree>
    <p:extLst>
      <p:ext uri="{BB962C8B-B14F-4D97-AF65-F5344CB8AC3E}">
        <p14:creationId xmlns:p14="http://schemas.microsoft.com/office/powerpoint/2010/main" val="857204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Analisis ini diatur oleh dua keputusan. Pertama, aour decison untuk mengkarakterisasi link sebagai penjelasan daripada kausal. kedua, keputusan kita untuk mengadopsi sebuah peraturan 'inklusi', yang memungkinkan sebuah link disimpulkan meskipun tidak disebutkan secara eksplisit dalam data, dan terlepas dari apakah databits itu berurutan atau tidak. Jelas keputusan yang berbeda bisa menghasilkan analisis yang sangat berbeda. Keadilan seharusnya tidak hanya dilakukan-harus dilihat selesai. Mekanisme penghubungan data harus sama straighforward seperti pengkategorian</a:t>
            </a:r>
            <a:endParaRPr lang="id-ID" dirty="0"/>
          </a:p>
        </p:txBody>
      </p:sp>
      <p:sp>
        <p:nvSpPr>
          <p:cNvPr id="4" name="Slide Number Placeholder 3"/>
          <p:cNvSpPr>
            <a:spLocks noGrp="1"/>
          </p:cNvSpPr>
          <p:nvPr>
            <p:ph type="sldNum" sz="quarter" idx="10"/>
          </p:nvPr>
        </p:nvSpPr>
        <p:spPr/>
        <p:txBody>
          <a:bodyPr/>
          <a:lstStyle/>
          <a:p>
            <a:fld id="{1B3D034B-E918-4F79-A0C7-C512D72EAB6A}" type="slidenum">
              <a:rPr lang="id-ID" smtClean="0"/>
              <a:t>71</a:t>
            </a:fld>
            <a:endParaRPr lang="id-ID"/>
          </a:p>
        </p:txBody>
      </p:sp>
    </p:spTree>
    <p:extLst>
      <p:ext uri="{BB962C8B-B14F-4D97-AF65-F5344CB8AC3E}">
        <p14:creationId xmlns:p14="http://schemas.microsoft.com/office/powerpoint/2010/main" val="4078598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Analisis ini diatur oleh dua keputusan. Pertama, aour decison untuk mengkarakterisasi link sebagai penjelasan daripada kausal. kedua, keputusan kita untuk mengadopsi sebuah peraturan 'inklusi', yang memungkinkan sebuah link disimpulkan meskipun tidak disebutkan secara eksplisit dalam data, dan terlepas dari apakah databits itu berurutan atau tidak. Jelas keputusan yang berbeda bisa menghasilkan analisis yang sangat berbeda. Keadilan seharusnya tidak hanya dilakukan-harus dilihat selesai. Mekanisme penghubungan data harus sama straighforward seperti pengkategorian</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Assigning links</a:t>
            </a:r>
          </a:p>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Carilah kata-kata link dalam data</a:t>
            </a:r>
          </a:p>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Identifikasi saja kaitan yang terkait dengan analisis</a:t>
            </a:r>
          </a:p>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Tetap sedekat mungkin dengan data</a:t>
            </a:r>
          </a:p>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Hati-hati dalam menyimpulkan link</a:t>
            </a:r>
          </a:p>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Tentukan 'aturan' yang mengatur hubungan keputusan</a:t>
            </a:r>
          </a:p>
          <a:p>
            <a:endParaRPr lang="id-ID" dirty="0"/>
          </a:p>
        </p:txBody>
      </p:sp>
      <p:sp>
        <p:nvSpPr>
          <p:cNvPr id="4" name="Slide Number Placeholder 3"/>
          <p:cNvSpPr>
            <a:spLocks noGrp="1"/>
          </p:cNvSpPr>
          <p:nvPr>
            <p:ph type="sldNum" sz="quarter" idx="10"/>
          </p:nvPr>
        </p:nvSpPr>
        <p:spPr/>
        <p:txBody>
          <a:bodyPr/>
          <a:lstStyle/>
          <a:p>
            <a:fld id="{1B3D034B-E918-4F79-A0C7-C512D72EAB6A}" type="slidenum">
              <a:rPr lang="id-ID" smtClean="0"/>
              <a:t>72</a:t>
            </a:fld>
            <a:endParaRPr lang="id-ID"/>
          </a:p>
        </p:txBody>
      </p:sp>
    </p:spTree>
    <p:extLst>
      <p:ext uri="{BB962C8B-B14F-4D97-AF65-F5344CB8AC3E}">
        <p14:creationId xmlns:p14="http://schemas.microsoft.com/office/powerpoint/2010/main" val="5751154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1B3D034B-E918-4F79-A0C7-C512D72EAB6A}" type="slidenum">
              <a:rPr lang="id-ID" smtClean="0"/>
              <a:t>75</a:t>
            </a:fld>
            <a:endParaRPr lang="id-ID"/>
          </a:p>
        </p:txBody>
      </p:sp>
    </p:spTree>
    <p:extLst>
      <p:ext uri="{BB962C8B-B14F-4D97-AF65-F5344CB8AC3E}">
        <p14:creationId xmlns:p14="http://schemas.microsoft.com/office/powerpoint/2010/main" val="2013023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id-ID" dirty="0" smtClean="0"/>
              <a:t>Fungsi dari beragam alat penyajian data adalah sebagai berikut:</a:t>
            </a:r>
            <a:endParaRPr lang="en-US" dirty="0" smtClean="0"/>
          </a:p>
          <a:p>
            <a:pPr lvl="0"/>
            <a:r>
              <a:rPr lang="id-ID" b="1" dirty="0" smtClean="0"/>
              <a:t>Grafik</a:t>
            </a:r>
            <a:r>
              <a:rPr lang="id-ID" dirty="0" smtClean="0"/>
              <a:t> -&gt; untuk menggambarkan tren/arah dan pemahaman, misalnya </a:t>
            </a:r>
            <a:r>
              <a:rPr lang="id-ID" i="1" dirty="0" smtClean="0"/>
              <a:t>flowchart, growth chart, organizational chart</a:t>
            </a:r>
            <a:endParaRPr lang="en-US" dirty="0" smtClean="0"/>
          </a:p>
          <a:p>
            <a:pPr lvl="0"/>
            <a:r>
              <a:rPr lang="id-ID" b="1" i="1" dirty="0" smtClean="0"/>
              <a:t>Causal Network</a:t>
            </a:r>
            <a:r>
              <a:rPr lang="id-ID" b="1" dirty="0" smtClean="0"/>
              <a:t> </a:t>
            </a:r>
            <a:r>
              <a:rPr lang="id-ID" dirty="0" smtClean="0"/>
              <a:t>-&gt;menggambarkan hubungan determinan</a:t>
            </a:r>
            <a:endParaRPr lang="en-US" dirty="0" smtClean="0"/>
          </a:p>
          <a:p>
            <a:pPr lvl="0"/>
            <a:r>
              <a:rPr lang="id-ID" b="1" dirty="0" smtClean="0"/>
              <a:t>Taksonomi atau klasifikasi kelompok </a:t>
            </a:r>
            <a:r>
              <a:rPr lang="id-ID" dirty="0" smtClean="0"/>
              <a:t>-&gt;klasifikasi lokal tentang suatu hal</a:t>
            </a:r>
            <a:endParaRPr lang="en-US" dirty="0" smtClean="0"/>
          </a:p>
          <a:p>
            <a:pPr lvl="0"/>
            <a:r>
              <a:rPr lang="id-ID" b="1" i="1" dirty="0" smtClean="0"/>
              <a:t>Cluster variable</a:t>
            </a:r>
            <a:r>
              <a:rPr lang="id-ID" b="1" dirty="0" smtClean="0"/>
              <a:t> </a:t>
            </a:r>
            <a:r>
              <a:rPr lang="id-ID" dirty="0" smtClean="0"/>
              <a:t>-&gt;mengumpulkan data cluster yang saling berhubungan</a:t>
            </a:r>
            <a:endParaRPr lang="en-US" dirty="0" smtClean="0"/>
          </a:p>
          <a:p>
            <a:r>
              <a:rPr lang="id-ID" b="1" i="1" dirty="0" smtClean="0"/>
              <a:t>Mapping</a:t>
            </a:r>
            <a:r>
              <a:rPr lang="id-ID" dirty="0" smtClean="0"/>
              <a:t> -&gt;memberi informasi tentang lokasi dan untuk mengidentifikasi jaringan sosial, hubungan antara lingkungan dan perilaku, dan sebagainya</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d-ID" i="1" dirty="0" smtClean="0"/>
              <a:t>Sumber: Miles dan Huberman, 1992</a:t>
            </a:r>
            <a:endParaRPr lang="en-US" dirty="0" smtClean="0"/>
          </a:p>
          <a:p>
            <a:endParaRPr lang="id-ID" dirty="0"/>
          </a:p>
        </p:txBody>
      </p:sp>
      <p:sp>
        <p:nvSpPr>
          <p:cNvPr id="4" name="Slide Number Placeholder 3"/>
          <p:cNvSpPr>
            <a:spLocks noGrp="1"/>
          </p:cNvSpPr>
          <p:nvPr>
            <p:ph type="sldNum" sz="quarter" idx="10"/>
          </p:nvPr>
        </p:nvSpPr>
        <p:spPr/>
        <p:txBody>
          <a:bodyPr/>
          <a:lstStyle/>
          <a:p>
            <a:fld id="{1B3D034B-E918-4F79-A0C7-C512D72EAB6A}" type="slidenum">
              <a:rPr lang="id-ID" smtClean="0"/>
              <a:t>86</a:t>
            </a:fld>
            <a:endParaRPr lang="id-ID"/>
          </a:p>
        </p:txBody>
      </p:sp>
    </p:spTree>
    <p:extLst>
      <p:ext uri="{BB962C8B-B14F-4D97-AF65-F5344CB8AC3E}">
        <p14:creationId xmlns:p14="http://schemas.microsoft.com/office/powerpoint/2010/main" val="4027722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altLang="en-US" dirty="0" smtClean="0"/>
              <a:t>Penambahan sampel dihentikan ketika datanya jenuh. Jenuh : dari informan lama maupun baru tidak memberikan data baru lagi. Jadi yang menjadi kepedulian peneliti kualitatif adalah tuntasnya perolehan informasi dengan keragaman variasi yang ada, bukan banyaknya sampel sumber data</a:t>
            </a:r>
          </a:p>
        </p:txBody>
      </p:sp>
      <p:sp>
        <p:nvSpPr>
          <p:cNvPr id="4" name="Slide Number Placeholder 3"/>
          <p:cNvSpPr>
            <a:spLocks noGrp="1"/>
          </p:cNvSpPr>
          <p:nvPr>
            <p:ph type="sldNum" sz="quarter" idx="10"/>
          </p:nvPr>
        </p:nvSpPr>
        <p:spPr/>
        <p:txBody>
          <a:bodyPr/>
          <a:lstStyle/>
          <a:p>
            <a:fld id="{1B3D034B-E918-4F79-A0C7-C512D72EAB6A}" type="slidenum">
              <a:rPr lang="id-ID" smtClean="0"/>
              <a:t>10</a:t>
            </a:fld>
            <a:endParaRPr lang="id-ID"/>
          </a:p>
        </p:txBody>
      </p:sp>
    </p:spTree>
    <p:extLst>
      <p:ext uri="{BB962C8B-B14F-4D97-AF65-F5344CB8AC3E}">
        <p14:creationId xmlns:p14="http://schemas.microsoft.com/office/powerpoint/2010/main" val="2816827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Analisis</a:t>
            </a:r>
            <a:r>
              <a:rPr lang="en-US" dirty="0" smtClean="0"/>
              <a:t> </a:t>
            </a:r>
            <a:r>
              <a:rPr lang="en-US" dirty="0" err="1" smtClean="0"/>
              <a:t>kualitatif</a:t>
            </a:r>
            <a:r>
              <a:rPr lang="en-US" baseline="0" dirty="0" smtClean="0"/>
              <a:t> </a:t>
            </a:r>
            <a:r>
              <a:rPr lang="en-US" baseline="0" dirty="0" err="1" smtClean="0"/>
              <a:t>tidak</a:t>
            </a:r>
            <a:r>
              <a:rPr lang="en-US" baseline="0" dirty="0" smtClean="0"/>
              <a:t> </a:t>
            </a:r>
            <a:r>
              <a:rPr lang="en-US" baseline="0" dirty="0" err="1" smtClean="0"/>
              <a:t>ada</a:t>
            </a:r>
            <a:r>
              <a:rPr lang="en-US" baseline="0" dirty="0" smtClean="0"/>
              <a:t> </a:t>
            </a:r>
            <a:r>
              <a:rPr lang="en-US" baseline="0" dirty="0" err="1" smtClean="0"/>
              <a:t>anda</a:t>
            </a:r>
            <a:r>
              <a:rPr lang="en-US" baseline="0" dirty="0" smtClean="0"/>
              <a:t> </a:t>
            </a:r>
            <a:r>
              <a:rPr lang="en-US" baseline="0" dirty="0" err="1" smtClean="0"/>
              <a:t>menyuruh</a:t>
            </a:r>
            <a:r>
              <a:rPr lang="en-US" baseline="0" dirty="0" smtClean="0"/>
              <a:t> org lain </a:t>
            </a:r>
            <a:r>
              <a:rPr lang="en-US" baseline="0" dirty="0" err="1" smtClean="0"/>
              <a:t>untuk</a:t>
            </a:r>
            <a:r>
              <a:rPr lang="en-US" baseline="0" dirty="0" smtClean="0"/>
              <a:t> </a:t>
            </a:r>
            <a:r>
              <a:rPr lang="en-US" baseline="0" dirty="0" err="1" smtClean="0"/>
              <a:t>terjun</a:t>
            </a:r>
            <a:r>
              <a:rPr lang="en-US" baseline="0" dirty="0" smtClean="0"/>
              <a:t> </a:t>
            </a:r>
            <a:r>
              <a:rPr lang="en-US" baseline="0" dirty="0" err="1" smtClean="0"/>
              <a:t>lapangan</a:t>
            </a:r>
            <a:r>
              <a:rPr lang="en-US" baseline="0" dirty="0" smtClean="0"/>
              <a:t>, </a:t>
            </a:r>
            <a:r>
              <a:rPr lang="en-US" baseline="0" dirty="0" err="1" smtClean="0"/>
              <a:t>itulah</a:t>
            </a:r>
            <a:r>
              <a:rPr lang="en-US" baseline="0" dirty="0" smtClean="0"/>
              <a:t> </a:t>
            </a:r>
            <a:r>
              <a:rPr lang="en-US" baseline="0" dirty="0" err="1" smtClean="0"/>
              <a:t>hal</a:t>
            </a:r>
            <a:r>
              <a:rPr lang="en-US" baseline="0" dirty="0" smtClean="0"/>
              <a:t> yang </a:t>
            </a:r>
            <a:r>
              <a:rPr lang="en-US" baseline="0" dirty="0" err="1" smtClean="0"/>
              <a:t>dibilang</a:t>
            </a:r>
            <a:r>
              <a:rPr lang="en-US" baseline="0" dirty="0" smtClean="0"/>
              <a:t> </a:t>
            </a:r>
            <a:r>
              <a:rPr lang="en-US" baseline="0" dirty="0" err="1" smtClean="0"/>
              <a:t>manusia</a:t>
            </a:r>
            <a:r>
              <a:rPr lang="en-US" baseline="0" dirty="0" smtClean="0"/>
              <a:t> </a:t>
            </a:r>
            <a:r>
              <a:rPr lang="en-US" baseline="0" dirty="0" err="1" smtClean="0"/>
              <a:t>sebagai</a:t>
            </a:r>
            <a:r>
              <a:rPr lang="en-US" baseline="0" dirty="0" smtClean="0"/>
              <a:t> instrument.</a:t>
            </a:r>
          </a:p>
          <a:p>
            <a:r>
              <a:rPr lang="en-US" baseline="0" dirty="0" err="1" smtClean="0"/>
              <a:t>Triangulasi</a:t>
            </a:r>
            <a:r>
              <a:rPr lang="en-US" baseline="0" dirty="0" smtClean="0"/>
              <a:t> </a:t>
            </a:r>
            <a:r>
              <a:rPr lang="en-US" baseline="0" dirty="0" err="1" smtClean="0"/>
              <a:t>untuk</a:t>
            </a:r>
            <a:r>
              <a:rPr lang="en-US" baseline="0" dirty="0" smtClean="0"/>
              <a:t> </a:t>
            </a:r>
            <a:r>
              <a:rPr lang="en-US" baseline="0" dirty="0" err="1" smtClean="0"/>
              <a:t>menjaga</a:t>
            </a:r>
            <a:r>
              <a:rPr lang="en-US" baseline="0" dirty="0" smtClean="0"/>
              <a:t> </a:t>
            </a:r>
            <a:r>
              <a:rPr lang="en-US" baseline="0" dirty="0" err="1" smtClean="0"/>
              <a:t>kualitas</a:t>
            </a:r>
            <a:r>
              <a:rPr lang="en-US" baseline="0" dirty="0" smtClean="0"/>
              <a:t> data. </a:t>
            </a:r>
            <a:endParaRPr lang="id-ID" dirty="0"/>
          </a:p>
        </p:txBody>
      </p:sp>
      <p:sp>
        <p:nvSpPr>
          <p:cNvPr id="4" name="Slide Number Placeholder 3"/>
          <p:cNvSpPr>
            <a:spLocks noGrp="1"/>
          </p:cNvSpPr>
          <p:nvPr>
            <p:ph type="sldNum" sz="quarter" idx="10"/>
          </p:nvPr>
        </p:nvSpPr>
        <p:spPr/>
        <p:txBody>
          <a:bodyPr/>
          <a:lstStyle/>
          <a:p>
            <a:fld id="{1B3D034B-E918-4F79-A0C7-C512D72EAB6A}" type="slidenum">
              <a:rPr lang="id-ID" smtClean="0"/>
              <a:t>20</a:t>
            </a:fld>
            <a:endParaRPr lang="id-ID"/>
          </a:p>
        </p:txBody>
      </p:sp>
    </p:spTree>
    <p:extLst>
      <p:ext uri="{BB962C8B-B14F-4D97-AF65-F5344CB8AC3E}">
        <p14:creationId xmlns:p14="http://schemas.microsoft.com/office/powerpoint/2010/main" val="2146871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i="1" dirty="0" err="1" smtClean="0"/>
              <a:t>Penelurusan</a:t>
            </a:r>
            <a:r>
              <a:rPr lang="en-US" sz="1400" i="1" dirty="0" smtClean="0"/>
              <a:t> Data Online </a:t>
            </a:r>
            <a:r>
              <a:rPr lang="en-US" sz="1200" dirty="0" err="1" smtClean="0"/>
              <a:t>merupakan</a:t>
            </a:r>
            <a:r>
              <a:rPr lang="en-US" sz="1200" dirty="0" smtClean="0"/>
              <a:t> </a:t>
            </a:r>
            <a:r>
              <a:rPr lang="en-US" sz="1200" dirty="0" err="1" smtClean="0"/>
              <a:t>teknik</a:t>
            </a:r>
            <a:r>
              <a:rPr lang="en-US" sz="1200" dirty="0" smtClean="0"/>
              <a:t> </a:t>
            </a:r>
            <a:r>
              <a:rPr lang="en-US" sz="1200" dirty="0" err="1" smtClean="0"/>
              <a:t>pencarian</a:t>
            </a:r>
            <a:r>
              <a:rPr lang="en-US" sz="1200" dirty="0" smtClean="0"/>
              <a:t> data </a:t>
            </a:r>
            <a:r>
              <a:rPr lang="en-US" sz="1200" dirty="0" err="1" smtClean="0"/>
              <a:t>dengan</a:t>
            </a:r>
            <a:r>
              <a:rPr lang="en-US" sz="1200" dirty="0" smtClean="0"/>
              <a:t> </a:t>
            </a:r>
            <a:r>
              <a:rPr lang="en-US" sz="1200" dirty="0" err="1" smtClean="0"/>
              <a:t>menggunakan</a:t>
            </a:r>
            <a:r>
              <a:rPr lang="en-US" sz="1200" dirty="0" smtClean="0"/>
              <a:t> media internet </a:t>
            </a:r>
            <a:r>
              <a:rPr lang="en-US" sz="1200" dirty="0" err="1" smtClean="0"/>
              <a:t>atau</a:t>
            </a:r>
            <a:r>
              <a:rPr lang="en-US" sz="1200" dirty="0" smtClean="0"/>
              <a:t> </a:t>
            </a:r>
            <a:r>
              <a:rPr lang="en-US" sz="1200" dirty="0" err="1" smtClean="0"/>
              <a:t>secara</a:t>
            </a:r>
            <a:r>
              <a:rPr lang="en-US" sz="1200" dirty="0" smtClean="0"/>
              <a:t> online. </a:t>
            </a:r>
            <a:endParaRPr lang="en-GB" dirty="0"/>
          </a:p>
        </p:txBody>
      </p:sp>
      <p:sp>
        <p:nvSpPr>
          <p:cNvPr id="4" name="Slide Number Placeholder 3"/>
          <p:cNvSpPr>
            <a:spLocks noGrp="1"/>
          </p:cNvSpPr>
          <p:nvPr>
            <p:ph type="sldNum" sz="quarter" idx="10"/>
          </p:nvPr>
        </p:nvSpPr>
        <p:spPr/>
        <p:txBody>
          <a:bodyPr/>
          <a:lstStyle/>
          <a:p>
            <a:fld id="{1B3D034B-E918-4F79-A0C7-C512D72EAB6A}" type="slidenum">
              <a:rPr lang="id-ID" smtClean="0"/>
              <a:t>41</a:t>
            </a:fld>
            <a:endParaRPr lang="id-ID"/>
          </a:p>
        </p:txBody>
      </p:sp>
    </p:spTree>
    <p:extLst>
      <p:ext uri="{BB962C8B-B14F-4D97-AF65-F5344CB8AC3E}">
        <p14:creationId xmlns:p14="http://schemas.microsoft.com/office/powerpoint/2010/main" val="3132867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C56C4F-C7E3-444D-B6F5-D6D0490DB934}" type="slidenum">
              <a:rPr lang="id-ID" smtClean="0"/>
              <a:t>52</a:t>
            </a:fld>
            <a:endParaRPr lang="id-ID"/>
          </a:p>
        </p:txBody>
      </p:sp>
    </p:spTree>
    <p:extLst>
      <p:ext uri="{BB962C8B-B14F-4D97-AF65-F5344CB8AC3E}">
        <p14:creationId xmlns:p14="http://schemas.microsoft.com/office/powerpoint/2010/main" val="2737605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dirty="0" smtClean="0">
                <a:latin typeface="Tw Cen MT" panose="020B0602020104020603" pitchFamily="34" charset="0"/>
              </a:rPr>
              <a:t>Hal ini dimaksudkan agar tidak melebihi daripada penetapan referensi untuk</a:t>
            </a:r>
            <a:r>
              <a:rPr lang="en-US" sz="1200" dirty="0" smtClean="0">
                <a:latin typeface="Tw Cen MT" panose="020B0602020104020603" pitchFamily="34" charset="0"/>
              </a:rPr>
              <a:t> </a:t>
            </a:r>
            <a:r>
              <a:rPr lang="id-ID" sz="1200" dirty="0" smtClean="0">
                <a:latin typeface="Tw Cen MT" panose="020B0602020104020603" pitchFamily="34" charset="0"/>
              </a:rPr>
              <a:t>memastikan data kita dilengkapi  tiap kasus yang termasuk ke dalam penelitian kita.</a:t>
            </a:r>
            <a:r>
              <a:rPr lang="id-ID" sz="1600" dirty="0" smtClean="0">
                <a:latin typeface="Tw Cen MT" panose="020B0602020104020603" pitchFamily="34" charset="0"/>
              </a:rPr>
              <a:t> </a:t>
            </a:r>
            <a:endParaRPr lang="id-ID" dirty="0"/>
          </a:p>
        </p:txBody>
      </p:sp>
      <p:sp>
        <p:nvSpPr>
          <p:cNvPr id="4" name="Slide Number Placeholder 3"/>
          <p:cNvSpPr>
            <a:spLocks noGrp="1"/>
          </p:cNvSpPr>
          <p:nvPr>
            <p:ph type="sldNum" sz="quarter" idx="10"/>
          </p:nvPr>
        </p:nvSpPr>
        <p:spPr/>
        <p:txBody>
          <a:bodyPr/>
          <a:lstStyle/>
          <a:p>
            <a:fld id="{1B3D034B-E918-4F79-A0C7-C512D72EAB6A}" type="slidenum">
              <a:rPr lang="id-ID" smtClean="0"/>
              <a:t>56</a:t>
            </a:fld>
            <a:endParaRPr lang="id-ID"/>
          </a:p>
        </p:txBody>
      </p:sp>
    </p:spTree>
    <p:extLst>
      <p:ext uri="{BB962C8B-B14F-4D97-AF65-F5344CB8AC3E}">
        <p14:creationId xmlns:p14="http://schemas.microsoft.com/office/powerpoint/2010/main" val="872290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id-ID" dirty="0" smtClean="0">
                <a:latin typeface="Tw Cen MT" panose="020B0602020104020603" pitchFamily="34" charset="0"/>
              </a:rPr>
              <a:t>Kategori terlalu sedikit, fleksiblity kemudian bisa dipastikan</a:t>
            </a:r>
            <a:r>
              <a:rPr lang="en-US" dirty="0" smtClean="0">
                <a:latin typeface="Tw Cen MT" panose="020B0602020104020603" pitchFamily="34" charset="0"/>
              </a:rPr>
              <a:t>,</a:t>
            </a:r>
            <a:r>
              <a:rPr lang="id-ID" dirty="0" smtClean="0">
                <a:latin typeface="Tw Cen MT" panose="020B0602020104020603" pitchFamily="34" charset="0"/>
              </a:rPr>
              <a:t> tapi harga tinggi dalam terminology efisiensi, perbedaan masih harus dibuat yang bisa</a:t>
            </a:r>
            <a:r>
              <a:rPr lang="en-US" dirty="0" smtClean="0">
                <a:latin typeface="Tw Cen MT" panose="020B0602020104020603" pitchFamily="34" charset="0"/>
              </a:rPr>
              <a:t> </a:t>
            </a:r>
            <a:r>
              <a:rPr lang="id-ID" dirty="0" smtClean="0">
                <a:latin typeface="Tw Cen MT" panose="020B0602020104020603" pitchFamily="34" charset="0"/>
              </a:rPr>
              <a:t>diaplikasikan </a:t>
            </a:r>
            <a:r>
              <a:rPr lang="en-US" dirty="0" err="1" smtClean="0">
                <a:latin typeface="Tw Cen MT" panose="020B0602020104020603" pitchFamily="34" charset="0"/>
              </a:rPr>
              <a:t>pada</a:t>
            </a:r>
            <a:r>
              <a:rPr lang="en-US" dirty="0" smtClean="0">
                <a:latin typeface="Tw Cen MT" panose="020B0602020104020603" pitchFamily="34" charset="0"/>
              </a:rPr>
              <a:t> </a:t>
            </a:r>
            <a:r>
              <a:rPr lang="id-ID" dirty="0" smtClean="0">
                <a:latin typeface="Tw Cen MT" panose="020B0602020104020603" pitchFamily="34" charset="0"/>
              </a:rPr>
              <a:t>kategori</a:t>
            </a:r>
            <a:r>
              <a:rPr lang="en-US" dirty="0" err="1" smtClean="0">
                <a:latin typeface="Tw Cen MT" panose="020B0602020104020603" pitchFamily="34" charset="0"/>
              </a:rPr>
              <a:t>sasi</a:t>
            </a:r>
            <a:r>
              <a:rPr lang="id-ID" dirty="0" smtClean="0">
                <a:latin typeface="Tw Cen MT" panose="020B0602020104020603" pitchFamily="34" charset="0"/>
              </a:rPr>
              <a:t> awal. </a:t>
            </a:r>
            <a:endParaRPr lang="en-US" dirty="0" smtClean="0">
              <a:latin typeface="Tw Cen MT" panose="020B0602020104020603" pitchFamily="34" charset="0"/>
            </a:endParaRPr>
          </a:p>
          <a:p>
            <a:pPr algn="just"/>
            <a:r>
              <a:rPr lang="id-ID" dirty="0" smtClean="0">
                <a:latin typeface="Tw Cen MT" panose="020B0602020104020603" pitchFamily="34" charset="0"/>
              </a:rPr>
              <a:t>Terlalu banyak kategori, dan efisiensi mungkin ditingkatkan, tapi dengan mengorbankan keandalan dan fleksibility selanjutnya. </a:t>
            </a:r>
            <a:endParaRPr lang="id-ID" dirty="0"/>
          </a:p>
        </p:txBody>
      </p:sp>
      <p:sp>
        <p:nvSpPr>
          <p:cNvPr id="4" name="Slide Number Placeholder 3"/>
          <p:cNvSpPr>
            <a:spLocks noGrp="1"/>
          </p:cNvSpPr>
          <p:nvPr>
            <p:ph type="sldNum" sz="quarter" idx="10"/>
          </p:nvPr>
        </p:nvSpPr>
        <p:spPr/>
        <p:txBody>
          <a:bodyPr/>
          <a:lstStyle/>
          <a:p>
            <a:fld id="{1B3D034B-E918-4F79-A0C7-C512D72EAB6A}" type="slidenum">
              <a:rPr lang="id-ID" smtClean="0"/>
              <a:t>61</a:t>
            </a:fld>
            <a:endParaRPr lang="id-ID"/>
          </a:p>
        </p:txBody>
      </p:sp>
    </p:spTree>
    <p:extLst>
      <p:ext uri="{BB962C8B-B14F-4D97-AF65-F5344CB8AC3E}">
        <p14:creationId xmlns:p14="http://schemas.microsoft.com/office/powerpoint/2010/main" val="1683953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kita tampaknya telah menghabiskan waktu yang sangat mengejutkan selama satu bit data. Namun, tahap pertama dari kategorisasi awal data pasti agak lamban dan tentatif. Ini adalah kasus belajar berjalan sebelum kita bisa berlari. Saat kita maju dengan mengkategorikan, keputusan kita harus menjadi lebih percaya diri dan lebih konsisten karena kategori diklarifikasi, ambiguitas dipecahkan dan kita menemukan lebih sedikit supris dan anomali dalam data. ini harus meningkatkan kecepatan dan efisiensi yang dengannya kita dapat mengkategorikan data.</a:t>
            </a:r>
            <a:endParaRPr lang="en-US" dirty="0" smtClean="0"/>
          </a:p>
          <a:p>
            <a:r>
              <a:rPr lang="id-ID" dirty="0" smtClean="0"/>
              <a:t>Keputusan umum dalam menugaskan kategori</a:t>
            </a:r>
          </a:p>
          <a:p>
            <a:r>
              <a:rPr lang="id-ID" dirty="0" smtClean="0"/>
              <a:t>Apa yang umumnya merupakan sedikit data?</a:t>
            </a:r>
          </a:p>
          <a:p>
            <a:r>
              <a:rPr lang="id-ID" dirty="0" smtClean="0"/>
              <a:t>Apakah dan apa yang akan digunakan sebagai kumpulan kategori awal?</a:t>
            </a:r>
          </a:p>
          <a:p>
            <a:r>
              <a:rPr lang="id-ID" dirty="0" smtClean="0"/>
              <a:t>Di mana untuk memulai Kasus berdasarkan pesanan atau secara acak?</a:t>
            </a:r>
          </a:p>
          <a:p>
            <a:r>
              <a:rPr lang="id-ID" dirty="0" smtClean="0"/>
              <a:t>Apakah untuk mengkategorikan secara berurutan atau selektif?</a:t>
            </a:r>
            <a:endParaRPr lang="en-US" dirty="0" smtClean="0"/>
          </a:p>
          <a:p>
            <a:endParaRPr lang="en-US" dirty="0" smtClean="0"/>
          </a:p>
          <a:p>
            <a:r>
              <a:rPr lang="id-ID" dirty="0" smtClean="0"/>
              <a:t>Keputusan khusus dalam menugaskan kategori</a:t>
            </a:r>
          </a:p>
          <a:p>
            <a:r>
              <a:rPr lang="id-ID" dirty="0" smtClean="0"/>
              <a:t>Apa yang dimaksud dengan 'bit' data ini?</a:t>
            </a:r>
          </a:p>
          <a:p>
            <a:r>
              <a:rPr lang="id-ID" dirty="0" smtClean="0"/>
              <a:t>Apakah ada memo yang relevan?</a:t>
            </a:r>
          </a:p>
          <a:p>
            <a:r>
              <a:rPr lang="id-ID" dirty="0" smtClean="0"/>
              <a:t>Bagaimana konteksnya mempengaruhi maknanya?</a:t>
            </a:r>
          </a:p>
          <a:p>
            <a:r>
              <a:rPr lang="id-ID" dirty="0" smtClean="0"/>
              <a:t>Apakah ada kemungkinan kategori / kemungkinan?</a:t>
            </a:r>
          </a:p>
          <a:p>
            <a:r>
              <a:rPr lang="id-ID" dirty="0" smtClean="0"/>
              <a:t>Mana kategori yang paling mungkin?</a:t>
            </a:r>
          </a:p>
          <a:p>
            <a:r>
              <a:rPr lang="id-ID" dirty="0" smtClean="0"/>
              <a:t>Apa contoh yang diberikan pada kategori ini?</a:t>
            </a:r>
          </a:p>
          <a:p>
            <a:r>
              <a:rPr lang="id-ID" dirty="0" smtClean="0"/>
              <a:t>Apa definisi dari kategori ini?</a:t>
            </a:r>
          </a:p>
          <a:p>
            <a:r>
              <a:rPr lang="id-ID" dirty="0" smtClean="0"/>
              <a:t>Apakah ini konsisten dengan penetapan kategori ini?</a:t>
            </a:r>
          </a:p>
          <a:p>
            <a:r>
              <a:rPr lang="id-ID" dirty="0" smtClean="0"/>
              <a:t>Jika ada ambiguitas, bisakah definisi kategori dimodifikasi?</a:t>
            </a:r>
          </a:p>
          <a:p>
            <a:r>
              <a:rPr lang="id-ID" dirty="0" smtClean="0"/>
              <a:t>Haruskah kita menetapkan kategori ini?</a:t>
            </a:r>
            <a:endParaRPr lang="id-ID" dirty="0"/>
          </a:p>
        </p:txBody>
      </p:sp>
      <p:sp>
        <p:nvSpPr>
          <p:cNvPr id="4" name="Slide Number Placeholder 3"/>
          <p:cNvSpPr>
            <a:spLocks noGrp="1"/>
          </p:cNvSpPr>
          <p:nvPr>
            <p:ph type="sldNum" sz="quarter" idx="10"/>
          </p:nvPr>
        </p:nvSpPr>
        <p:spPr/>
        <p:txBody>
          <a:bodyPr/>
          <a:lstStyle/>
          <a:p>
            <a:fld id="{1B3D034B-E918-4F79-A0C7-C512D72EAB6A}" type="slidenum">
              <a:rPr lang="id-ID" smtClean="0"/>
              <a:t>63</a:t>
            </a:fld>
            <a:endParaRPr lang="id-ID"/>
          </a:p>
        </p:txBody>
      </p:sp>
    </p:spTree>
    <p:extLst>
      <p:ext uri="{BB962C8B-B14F-4D97-AF65-F5344CB8AC3E}">
        <p14:creationId xmlns:p14="http://schemas.microsoft.com/office/powerpoint/2010/main" val="1846990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untuk tujuan ilustrasi saya telah menghitung databits dalam contoh-contoh ini, tapi sebenarnya tidak masalah bagaimana databits diidentifikasi asalkan komputer dapat mengenali setiap databit secara unik.</a:t>
            </a:r>
          </a:p>
          <a:p>
            <a:r>
              <a:rPr lang="id-ID" dirty="0" smtClean="0"/>
              <a:t>selain data asli kami, komputer harus memegang informasi berikut:</a:t>
            </a:r>
            <a:endParaRPr lang="id-ID" dirty="0"/>
          </a:p>
        </p:txBody>
      </p:sp>
      <p:sp>
        <p:nvSpPr>
          <p:cNvPr id="4" name="Slide Number Placeholder 3"/>
          <p:cNvSpPr>
            <a:spLocks noGrp="1"/>
          </p:cNvSpPr>
          <p:nvPr>
            <p:ph type="sldNum" sz="quarter" idx="10"/>
          </p:nvPr>
        </p:nvSpPr>
        <p:spPr/>
        <p:txBody>
          <a:bodyPr/>
          <a:lstStyle/>
          <a:p>
            <a:fld id="{1B3D034B-E918-4F79-A0C7-C512D72EAB6A}" type="slidenum">
              <a:rPr lang="id-ID" smtClean="0"/>
              <a:t>64</a:t>
            </a:fld>
            <a:endParaRPr lang="id-ID"/>
          </a:p>
        </p:txBody>
      </p:sp>
    </p:spTree>
    <p:extLst>
      <p:ext uri="{BB962C8B-B14F-4D97-AF65-F5344CB8AC3E}">
        <p14:creationId xmlns:p14="http://schemas.microsoft.com/office/powerpoint/2010/main" val="3710551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D3B05F3F-541E-4AB8-8B9D-E44AD7159A01}" type="datetimeFigureOut">
              <a:rPr lang="id-ID" smtClean="0"/>
              <a:t>23/11/2017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3CB85F7-A5FE-4EF2-BB43-802C2133869C}" type="slidenum">
              <a:rPr lang="id-ID" smtClean="0"/>
              <a:t>‹#›</a:t>
            </a:fld>
            <a:endParaRPr lang="id-ID"/>
          </a:p>
        </p:txBody>
      </p:sp>
    </p:spTree>
    <p:extLst>
      <p:ext uri="{BB962C8B-B14F-4D97-AF65-F5344CB8AC3E}">
        <p14:creationId xmlns:p14="http://schemas.microsoft.com/office/powerpoint/2010/main" val="2258910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D3B05F3F-541E-4AB8-8B9D-E44AD7159A01}" type="datetimeFigureOut">
              <a:rPr lang="id-ID" smtClean="0"/>
              <a:t>23/11/2017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3CB85F7-A5FE-4EF2-BB43-802C2133869C}" type="slidenum">
              <a:rPr lang="id-ID" smtClean="0"/>
              <a:t>‹#›</a:t>
            </a:fld>
            <a:endParaRPr lang="id-ID"/>
          </a:p>
        </p:txBody>
      </p:sp>
    </p:spTree>
    <p:extLst>
      <p:ext uri="{BB962C8B-B14F-4D97-AF65-F5344CB8AC3E}">
        <p14:creationId xmlns:p14="http://schemas.microsoft.com/office/powerpoint/2010/main" val="1305094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D3B05F3F-541E-4AB8-8B9D-E44AD7159A01}" type="datetimeFigureOut">
              <a:rPr lang="id-ID" smtClean="0"/>
              <a:t>23/11/2017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3CB85F7-A5FE-4EF2-BB43-802C2133869C}" type="slidenum">
              <a:rPr lang="id-ID" smtClean="0"/>
              <a:t>‹#›</a:t>
            </a:fld>
            <a:endParaRPr lang="id-ID"/>
          </a:p>
        </p:txBody>
      </p:sp>
    </p:spTree>
    <p:extLst>
      <p:ext uri="{BB962C8B-B14F-4D97-AF65-F5344CB8AC3E}">
        <p14:creationId xmlns:p14="http://schemas.microsoft.com/office/powerpoint/2010/main" val="2350663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D3B05F3F-541E-4AB8-8B9D-E44AD7159A01}" type="datetimeFigureOut">
              <a:rPr lang="id-ID" smtClean="0"/>
              <a:t>23/11/2017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3CB85F7-A5FE-4EF2-BB43-802C2133869C}" type="slidenum">
              <a:rPr lang="id-ID" smtClean="0"/>
              <a:t>‹#›</a:t>
            </a:fld>
            <a:endParaRPr lang="id-ID"/>
          </a:p>
        </p:txBody>
      </p:sp>
    </p:spTree>
    <p:extLst>
      <p:ext uri="{BB962C8B-B14F-4D97-AF65-F5344CB8AC3E}">
        <p14:creationId xmlns:p14="http://schemas.microsoft.com/office/powerpoint/2010/main" val="389133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B05F3F-541E-4AB8-8B9D-E44AD7159A01}" type="datetimeFigureOut">
              <a:rPr lang="id-ID" smtClean="0"/>
              <a:t>23/11/2017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3CB85F7-A5FE-4EF2-BB43-802C2133869C}" type="slidenum">
              <a:rPr lang="id-ID" smtClean="0"/>
              <a:t>‹#›</a:t>
            </a:fld>
            <a:endParaRPr lang="id-ID"/>
          </a:p>
        </p:txBody>
      </p:sp>
    </p:spTree>
    <p:extLst>
      <p:ext uri="{BB962C8B-B14F-4D97-AF65-F5344CB8AC3E}">
        <p14:creationId xmlns:p14="http://schemas.microsoft.com/office/powerpoint/2010/main" val="368979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D3B05F3F-541E-4AB8-8B9D-E44AD7159A01}" type="datetimeFigureOut">
              <a:rPr lang="id-ID" smtClean="0"/>
              <a:t>23/11/2017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3CB85F7-A5FE-4EF2-BB43-802C2133869C}" type="slidenum">
              <a:rPr lang="id-ID" smtClean="0"/>
              <a:t>‹#›</a:t>
            </a:fld>
            <a:endParaRPr lang="id-ID"/>
          </a:p>
        </p:txBody>
      </p:sp>
    </p:spTree>
    <p:extLst>
      <p:ext uri="{BB962C8B-B14F-4D97-AF65-F5344CB8AC3E}">
        <p14:creationId xmlns:p14="http://schemas.microsoft.com/office/powerpoint/2010/main" val="425329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D3B05F3F-541E-4AB8-8B9D-E44AD7159A01}" type="datetimeFigureOut">
              <a:rPr lang="id-ID" smtClean="0"/>
              <a:t>23/11/2017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3CB85F7-A5FE-4EF2-BB43-802C2133869C}" type="slidenum">
              <a:rPr lang="id-ID" smtClean="0"/>
              <a:t>‹#›</a:t>
            </a:fld>
            <a:endParaRPr lang="id-ID"/>
          </a:p>
        </p:txBody>
      </p:sp>
    </p:spTree>
    <p:extLst>
      <p:ext uri="{BB962C8B-B14F-4D97-AF65-F5344CB8AC3E}">
        <p14:creationId xmlns:p14="http://schemas.microsoft.com/office/powerpoint/2010/main" val="1743802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D3B05F3F-541E-4AB8-8B9D-E44AD7159A01}" type="datetimeFigureOut">
              <a:rPr lang="id-ID" smtClean="0"/>
              <a:t>23/11/2017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3CB85F7-A5FE-4EF2-BB43-802C2133869C}" type="slidenum">
              <a:rPr lang="id-ID" smtClean="0"/>
              <a:t>‹#›</a:t>
            </a:fld>
            <a:endParaRPr lang="id-ID"/>
          </a:p>
        </p:txBody>
      </p:sp>
    </p:spTree>
    <p:extLst>
      <p:ext uri="{BB962C8B-B14F-4D97-AF65-F5344CB8AC3E}">
        <p14:creationId xmlns:p14="http://schemas.microsoft.com/office/powerpoint/2010/main" val="2197904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B05F3F-541E-4AB8-8B9D-E44AD7159A01}" type="datetimeFigureOut">
              <a:rPr lang="id-ID" smtClean="0"/>
              <a:t>23/11/2017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3CB85F7-A5FE-4EF2-BB43-802C2133869C}" type="slidenum">
              <a:rPr lang="id-ID" smtClean="0"/>
              <a:t>‹#›</a:t>
            </a:fld>
            <a:endParaRPr lang="id-ID"/>
          </a:p>
        </p:txBody>
      </p:sp>
    </p:spTree>
    <p:extLst>
      <p:ext uri="{BB962C8B-B14F-4D97-AF65-F5344CB8AC3E}">
        <p14:creationId xmlns:p14="http://schemas.microsoft.com/office/powerpoint/2010/main" val="440362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B05F3F-541E-4AB8-8B9D-E44AD7159A01}" type="datetimeFigureOut">
              <a:rPr lang="id-ID" smtClean="0"/>
              <a:t>23/11/2017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3CB85F7-A5FE-4EF2-BB43-802C2133869C}" type="slidenum">
              <a:rPr lang="id-ID" smtClean="0"/>
              <a:t>‹#›</a:t>
            </a:fld>
            <a:endParaRPr lang="id-ID"/>
          </a:p>
        </p:txBody>
      </p:sp>
    </p:spTree>
    <p:extLst>
      <p:ext uri="{BB962C8B-B14F-4D97-AF65-F5344CB8AC3E}">
        <p14:creationId xmlns:p14="http://schemas.microsoft.com/office/powerpoint/2010/main" val="1699474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B05F3F-541E-4AB8-8B9D-E44AD7159A01}" type="datetimeFigureOut">
              <a:rPr lang="id-ID" smtClean="0"/>
              <a:t>23/11/2017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3CB85F7-A5FE-4EF2-BB43-802C2133869C}" type="slidenum">
              <a:rPr lang="id-ID" smtClean="0"/>
              <a:t>‹#›</a:t>
            </a:fld>
            <a:endParaRPr lang="id-ID"/>
          </a:p>
        </p:txBody>
      </p:sp>
    </p:spTree>
    <p:extLst>
      <p:ext uri="{BB962C8B-B14F-4D97-AF65-F5344CB8AC3E}">
        <p14:creationId xmlns:p14="http://schemas.microsoft.com/office/powerpoint/2010/main" val="479142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ashUpDiag">
          <a:fgClr>
            <a:schemeClr val="accent3">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B05F3F-541E-4AB8-8B9D-E44AD7159A01}" type="datetimeFigureOut">
              <a:rPr lang="id-ID" smtClean="0"/>
              <a:t>23/11/2017</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CB85F7-A5FE-4EF2-BB43-802C2133869C}" type="slidenum">
              <a:rPr lang="id-ID" smtClean="0"/>
              <a:t>‹#›</a:t>
            </a:fld>
            <a:endParaRPr lang="id-ID"/>
          </a:p>
        </p:txBody>
      </p:sp>
    </p:spTree>
    <p:extLst>
      <p:ext uri="{BB962C8B-B14F-4D97-AF65-F5344CB8AC3E}">
        <p14:creationId xmlns:p14="http://schemas.microsoft.com/office/powerpoint/2010/main" val="914502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png"/><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66653"/>
            <a:ext cx="12192000" cy="1678152"/>
          </a:xfrm>
        </p:spPr>
        <p:txBody>
          <a:bodyPr>
            <a:normAutofit/>
          </a:bodyPr>
          <a:lstStyle/>
          <a:p>
            <a:r>
              <a:rPr lang="en-US" sz="7200" b="1" dirty="0" smtClean="0">
                <a:latin typeface="Berlin Sans FB" panose="020E0602020502020306" pitchFamily="34" charset="0"/>
              </a:rPr>
              <a:t>ANALISIS KUALITATIF</a:t>
            </a:r>
            <a:r>
              <a:rPr lang="en-US" dirty="0" smtClean="0"/>
              <a:t/>
            </a:r>
            <a:br>
              <a:rPr lang="en-US" dirty="0" smtClean="0"/>
            </a:br>
            <a:r>
              <a:rPr lang="en-US" sz="3200" b="1" dirty="0" smtClean="0">
                <a:latin typeface="Arial" panose="020B0604020202020204" pitchFamily="34" charset="0"/>
                <a:cs typeface="Arial" panose="020B0604020202020204" pitchFamily="34" charset="0"/>
              </a:rPr>
              <a:t>PENGUMPULAN DAN PENGELOLAAN DATA</a:t>
            </a:r>
            <a:endParaRPr lang="id-ID" sz="3200"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0" y="4073640"/>
            <a:ext cx="12192000" cy="898634"/>
          </a:xfrm>
        </p:spPr>
        <p:txBody>
          <a:bodyPr>
            <a:normAutofit/>
          </a:bodyPr>
          <a:lstStyle/>
          <a:p>
            <a:pPr algn="l">
              <a:lnSpc>
                <a:spcPct val="100000"/>
              </a:lnSpc>
              <a:spcBef>
                <a:spcPts val="0"/>
              </a:spcBef>
            </a:pPr>
            <a:r>
              <a:rPr lang="en-US" dirty="0" smtClean="0"/>
              <a:t>			</a:t>
            </a:r>
            <a:r>
              <a:rPr lang="en-US" dirty="0" smtClean="0">
                <a:latin typeface="Tw Cen MT" panose="020B0602020104020603" pitchFamily="34" charset="0"/>
              </a:rPr>
              <a:t>BALQIS FEBRIYANTINA GUNARI	25417010</a:t>
            </a:r>
          </a:p>
          <a:p>
            <a:pPr algn="l">
              <a:lnSpc>
                <a:spcPct val="100000"/>
              </a:lnSpc>
              <a:spcBef>
                <a:spcPts val="0"/>
              </a:spcBef>
            </a:pPr>
            <a:r>
              <a:rPr lang="en-US" dirty="0" smtClean="0">
                <a:latin typeface="Tw Cen MT" panose="020B0602020104020603" pitchFamily="34" charset="0"/>
              </a:rPr>
              <a:t>			ACHMAD FAUZAN ISCAHYO		25417014</a:t>
            </a:r>
            <a:endParaRPr lang="id-ID" dirty="0">
              <a:latin typeface="Tw Cen MT" panose="020B0602020104020603" pitchFamily="34" charset="0"/>
            </a:endParaRPr>
          </a:p>
        </p:txBody>
      </p:sp>
      <p:sp>
        <p:nvSpPr>
          <p:cNvPr id="4" name="TextBox 3"/>
          <p:cNvSpPr txBox="1"/>
          <p:nvPr/>
        </p:nvSpPr>
        <p:spPr>
          <a:xfrm>
            <a:off x="0" y="2844805"/>
            <a:ext cx="12192000" cy="461665"/>
          </a:xfrm>
          <a:prstGeom prst="rect">
            <a:avLst/>
          </a:prstGeom>
          <a:solidFill>
            <a:srgbClr val="0070C0"/>
          </a:solidFill>
        </p:spPr>
        <p:txBody>
          <a:bodyPr wrap="square" rtlCol="0">
            <a:spAutoFit/>
          </a:bodyPr>
          <a:lstStyle/>
          <a:p>
            <a:pPr algn="ctr"/>
            <a:r>
              <a:rPr lang="id-ID" sz="2400" dirty="0" smtClean="0">
                <a:solidFill>
                  <a:schemeClr val="bg1"/>
                </a:solidFill>
                <a:latin typeface="Comic Sans MS" panose="030F0702030302020204" pitchFamily="66" charset="0"/>
              </a:rPr>
              <a:t>PL 5101 Metode Analisis Perencanaan </a:t>
            </a:r>
            <a:endParaRPr lang="id-ID" sz="2400" dirty="0">
              <a:solidFill>
                <a:schemeClr val="bg1"/>
              </a:solidFill>
              <a:latin typeface="Comic Sans MS" panose="030F0702030302020204" pitchFamily="66" charset="0"/>
            </a:endParaRPr>
          </a:p>
        </p:txBody>
      </p:sp>
      <p:cxnSp>
        <p:nvCxnSpPr>
          <p:cNvPr id="6" name="Straight Connector 5"/>
          <p:cNvCxnSpPr/>
          <p:nvPr/>
        </p:nvCxnSpPr>
        <p:spPr>
          <a:xfrm flipH="1">
            <a:off x="1970690" y="3306470"/>
            <a:ext cx="15765" cy="3551530"/>
          </a:xfrm>
          <a:prstGeom prst="line">
            <a:avLst/>
          </a:prstGeom>
          <a:ln w="28575">
            <a:solidFill>
              <a:srgbClr val="00B0F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8764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97491"/>
            <a:ext cx="10253133" cy="4351338"/>
          </a:xfrm>
        </p:spPr>
        <p:txBody>
          <a:bodyPr>
            <a:noAutofit/>
          </a:bodyPr>
          <a:lstStyle/>
          <a:p>
            <a:r>
              <a:rPr lang="id-ID" sz="2000" dirty="0">
                <a:latin typeface="Tw Cen MT" panose="020B0602020104020603" pitchFamily="34" charset="0"/>
              </a:rPr>
              <a:t>Pertimbangan pemilihan teknik sampling tidak didasarkan atas perhitungan statistik, melainkan tujuan pengumpulan informasi. </a:t>
            </a:r>
          </a:p>
          <a:p>
            <a:r>
              <a:rPr lang="id-ID" sz="2000" dirty="0">
                <a:latin typeface="Tw Cen MT" panose="020B0602020104020603" pitchFamily="34" charset="0"/>
              </a:rPr>
              <a:t>Sampel berfungsi untuk mendapatkan informasi maksimum, bukan untuk </a:t>
            </a:r>
            <a:r>
              <a:rPr lang="id-ID" sz="2000" dirty="0" smtClean="0">
                <a:latin typeface="Tw Cen MT" panose="020B0602020104020603" pitchFamily="34" charset="0"/>
              </a:rPr>
              <a:t>digeneralisasi</a:t>
            </a:r>
            <a:r>
              <a:rPr lang="en-GB" sz="2000" dirty="0">
                <a:latin typeface="Tw Cen MT" panose="020B0602020104020603" pitchFamily="34" charset="0"/>
              </a:rPr>
              <a:t> </a:t>
            </a:r>
            <a:r>
              <a:rPr lang="en-GB" sz="2000" dirty="0" smtClean="0">
                <a:latin typeface="Tw Cen MT" panose="020B0602020104020603" pitchFamily="34" charset="0"/>
              </a:rPr>
              <a:t>      </a:t>
            </a:r>
            <a:r>
              <a:rPr lang="id-ID" sz="2000" dirty="0" smtClean="0">
                <a:latin typeface="Tw Cen MT" panose="020B0602020104020603" pitchFamily="34" charset="0"/>
              </a:rPr>
              <a:t>(Lincoln </a:t>
            </a:r>
            <a:r>
              <a:rPr lang="id-ID" sz="2000" dirty="0">
                <a:latin typeface="Tw Cen MT" panose="020B0602020104020603" pitchFamily="34" charset="0"/>
              </a:rPr>
              <a:t>dan Guba, 1985 dalam Sugiyono, 2009)  </a:t>
            </a:r>
          </a:p>
          <a:p>
            <a:r>
              <a:rPr lang="id-ID" sz="2000" dirty="0">
                <a:latin typeface="Tw Cen MT" panose="020B0602020104020603" pitchFamily="34" charset="0"/>
              </a:rPr>
              <a:t>Penentuan sampel dilakukan saat peneliti mulai memasuki lapangan dan berhenti setelah </a:t>
            </a:r>
            <a:r>
              <a:rPr lang="id-ID" sz="2000" dirty="0" smtClean="0">
                <a:latin typeface="Tw Cen MT" panose="020B0602020104020603" pitchFamily="34" charset="0"/>
              </a:rPr>
              <a:t>jenuh</a:t>
            </a:r>
            <a:r>
              <a:rPr lang="en-GB" sz="2000" dirty="0" smtClean="0">
                <a:latin typeface="Tw Cen MT" panose="020B0602020104020603" pitchFamily="34" charset="0"/>
              </a:rPr>
              <a:t>.</a:t>
            </a:r>
          </a:p>
          <a:p>
            <a:r>
              <a:rPr lang="id-ID" sz="2000" dirty="0">
                <a:latin typeface="Tw Cen MT" panose="020B0602020104020603" pitchFamily="34" charset="0"/>
              </a:rPr>
              <a:t>Besaran sampel pada penelitian kualitatif tidak dapat ditentukan sebelumnya. </a:t>
            </a:r>
            <a:r>
              <a:rPr lang="en-GB" sz="2000" dirty="0" smtClean="0">
                <a:latin typeface="Tw Cen MT" panose="020B0602020104020603" pitchFamily="34" charset="0"/>
              </a:rPr>
              <a:t>P</a:t>
            </a:r>
            <a:r>
              <a:rPr lang="id-ID" sz="2000" dirty="0" smtClean="0">
                <a:latin typeface="Tw Cen MT" panose="020B0602020104020603" pitchFamily="34" charset="0"/>
              </a:rPr>
              <a:t>enentuan </a:t>
            </a:r>
            <a:r>
              <a:rPr lang="id-ID" sz="2000" dirty="0">
                <a:latin typeface="Tw Cen MT" panose="020B0602020104020603" pitchFamily="34" charset="0"/>
              </a:rPr>
              <a:t>unit sampel (informan) dianggap telah memadai atau mencukupi apabila telah sampai pada tahap “</a:t>
            </a:r>
            <a:r>
              <a:rPr lang="id-ID" sz="2000" i="1" dirty="0">
                <a:latin typeface="Tw Cen MT" panose="020B0602020104020603" pitchFamily="34" charset="0"/>
              </a:rPr>
              <a:t>redudancy</a:t>
            </a:r>
            <a:r>
              <a:rPr lang="id-ID" sz="2000" dirty="0">
                <a:latin typeface="Tw Cen MT" panose="020B0602020104020603" pitchFamily="34" charset="0"/>
              </a:rPr>
              <a:t>” artinya data yang ada telah jenuh </a:t>
            </a:r>
            <a:r>
              <a:rPr lang="id-ID" sz="2000" dirty="0" smtClean="0">
                <a:latin typeface="Tw Cen MT" panose="020B0602020104020603" pitchFamily="34" charset="0"/>
              </a:rPr>
              <a:t>di</a:t>
            </a:r>
            <a:r>
              <a:rPr lang="en-GB" sz="2000" dirty="0" smtClean="0">
                <a:latin typeface="Tw Cen MT" panose="020B0602020104020603" pitchFamily="34" charset="0"/>
              </a:rPr>
              <a:t> </a:t>
            </a:r>
            <a:r>
              <a:rPr lang="id-ID" sz="2000" dirty="0" smtClean="0">
                <a:latin typeface="Tw Cen MT" panose="020B0602020104020603" pitchFamily="34" charset="0"/>
              </a:rPr>
              <a:t>mana </a:t>
            </a:r>
            <a:r>
              <a:rPr lang="id-ID" sz="2000" dirty="0">
                <a:latin typeface="Tw Cen MT" panose="020B0602020104020603" pitchFamily="34" charset="0"/>
              </a:rPr>
              <a:t>apabila sampel ditambah lagi tidak akan memberikan informasi yang baru.</a:t>
            </a:r>
          </a:p>
          <a:p>
            <a:endParaRPr lang="id-ID" sz="2000" dirty="0">
              <a:latin typeface="Tw Cen MT" panose="020B0602020104020603" pitchFamily="34" charset="0"/>
            </a:endParaRPr>
          </a:p>
        </p:txBody>
      </p:sp>
      <p:sp>
        <p:nvSpPr>
          <p:cNvPr id="4" name="TextBox 3"/>
          <p:cNvSpPr txBox="1"/>
          <p:nvPr/>
        </p:nvSpPr>
        <p:spPr>
          <a:xfrm>
            <a:off x="4453464" y="189871"/>
            <a:ext cx="3773341" cy="646331"/>
          </a:xfrm>
          <a:prstGeom prst="rect">
            <a:avLst/>
          </a:prstGeom>
          <a:noFill/>
        </p:spPr>
        <p:txBody>
          <a:bodyPr wrap="none" rtlCol="0">
            <a:spAutoFit/>
          </a:bodyPr>
          <a:lstStyle/>
          <a:p>
            <a:r>
              <a:rPr lang="en-GB" sz="3600" b="1" dirty="0" err="1" smtClean="0">
                <a:latin typeface="Tw Cen MT" panose="020B0602020104020603" pitchFamily="34" charset="0"/>
              </a:rPr>
              <a:t>Populasi</a:t>
            </a:r>
            <a:r>
              <a:rPr lang="en-GB" sz="3600" b="1" dirty="0" smtClean="0">
                <a:latin typeface="Tw Cen MT" panose="020B0602020104020603" pitchFamily="34" charset="0"/>
              </a:rPr>
              <a:t> &amp; </a:t>
            </a:r>
            <a:r>
              <a:rPr lang="en-GB" sz="3600" b="1" dirty="0" err="1" smtClean="0">
                <a:latin typeface="Tw Cen MT" panose="020B0602020104020603" pitchFamily="34" charset="0"/>
              </a:rPr>
              <a:t>Sampel</a:t>
            </a:r>
            <a:endParaRPr lang="en-GB" sz="3600" b="1" dirty="0">
              <a:latin typeface="Tw Cen MT" panose="020B0602020104020603" pitchFamily="34" charset="0"/>
            </a:endParaRPr>
          </a:p>
        </p:txBody>
      </p:sp>
    </p:spTree>
    <p:extLst>
      <p:ext uri="{BB962C8B-B14F-4D97-AF65-F5344CB8AC3E}">
        <p14:creationId xmlns:p14="http://schemas.microsoft.com/office/powerpoint/2010/main" val="24013296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20884" y="1705694"/>
            <a:ext cx="2134888" cy="461725"/>
          </a:xfrm>
          <a:prstGeom prst="rect">
            <a:avLst/>
          </a:prstGeom>
          <a:noFill/>
        </p:spPr>
        <p:txBody>
          <a:bodyPr wrap="square" rtlCol="0">
            <a:spAutoFit/>
          </a:bodyPr>
          <a:lstStyle/>
          <a:p>
            <a:pPr algn="ctr"/>
            <a:r>
              <a:rPr lang="id-ID" sz="2400" dirty="0"/>
              <a:t>Masalah</a:t>
            </a:r>
            <a:endParaRPr lang="en-US" sz="2400" dirty="0"/>
          </a:p>
        </p:txBody>
      </p:sp>
      <p:sp>
        <p:nvSpPr>
          <p:cNvPr id="5" name="TextBox 4"/>
          <p:cNvSpPr txBox="1"/>
          <p:nvPr/>
        </p:nvSpPr>
        <p:spPr>
          <a:xfrm>
            <a:off x="3020884" y="3153301"/>
            <a:ext cx="2134888" cy="461725"/>
          </a:xfrm>
          <a:prstGeom prst="rect">
            <a:avLst/>
          </a:prstGeom>
          <a:noFill/>
        </p:spPr>
        <p:txBody>
          <a:bodyPr wrap="square" rtlCol="0">
            <a:spAutoFit/>
          </a:bodyPr>
          <a:lstStyle/>
          <a:p>
            <a:pPr algn="ctr"/>
            <a:r>
              <a:rPr lang="id-ID" sz="2400" dirty="0"/>
              <a:t>Masalah</a:t>
            </a:r>
            <a:endParaRPr lang="en-US" sz="2400" dirty="0"/>
          </a:p>
        </p:txBody>
      </p:sp>
      <p:sp>
        <p:nvSpPr>
          <p:cNvPr id="6" name="TextBox 5"/>
          <p:cNvSpPr txBox="1"/>
          <p:nvPr/>
        </p:nvSpPr>
        <p:spPr>
          <a:xfrm>
            <a:off x="3020884" y="4809700"/>
            <a:ext cx="2134888" cy="461725"/>
          </a:xfrm>
          <a:prstGeom prst="rect">
            <a:avLst/>
          </a:prstGeom>
          <a:noFill/>
        </p:spPr>
        <p:txBody>
          <a:bodyPr wrap="square" rtlCol="0">
            <a:spAutoFit/>
          </a:bodyPr>
          <a:lstStyle/>
          <a:p>
            <a:pPr algn="ctr"/>
            <a:r>
              <a:rPr lang="id-ID" sz="2400" dirty="0"/>
              <a:t>Masalah</a:t>
            </a:r>
            <a:endParaRPr lang="en-US" sz="2400" dirty="0"/>
          </a:p>
        </p:txBody>
      </p:sp>
      <p:sp>
        <p:nvSpPr>
          <p:cNvPr id="7" name="Rectangle 6"/>
          <p:cNvSpPr/>
          <p:nvPr/>
        </p:nvSpPr>
        <p:spPr>
          <a:xfrm>
            <a:off x="5006568" y="980409"/>
            <a:ext cx="1949638" cy="4897182"/>
          </a:xfrm>
          <a:prstGeom prst="rect">
            <a:avLst/>
          </a:prstGeom>
          <a:noFill/>
          <a:ln w="28575">
            <a:solidFill>
              <a:srgbClr val="7F7F7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a:p>
        </p:txBody>
      </p:sp>
      <p:sp>
        <p:nvSpPr>
          <p:cNvPr id="8" name="TextBox 7"/>
          <p:cNvSpPr txBox="1"/>
          <p:nvPr/>
        </p:nvSpPr>
        <p:spPr>
          <a:xfrm>
            <a:off x="4913943" y="457122"/>
            <a:ext cx="2134888" cy="461725"/>
          </a:xfrm>
          <a:prstGeom prst="rect">
            <a:avLst/>
          </a:prstGeom>
          <a:noFill/>
        </p:spPr>
        <p:txBody>
          <a:bodyPr wrap="square" rtlCol="0">
            <a:spAutoFit/>
          </a:bodyPr>
          <a:lstStyle/>
          <a:p>
            <a:pPr algn="ctr"/>
            <a:r>
              <a:rPr lang="id-ID" sz="2400" dirty="0"/>
              <a:t>lapangan</a:t>
            </a:r>
            <a:endParaRPr lang="en-US" sz="2400" dirty="0"/>
          </a:p>
        </p:txBody>
      </p:sp>
      <p:sp>
        <p:nvSpPr>
          <p:cNvPr id="9" name="TextBox 8"/>
          <p:cNvSpPr txBox="1"/>
          <p:nvPr/>
        </p:nvSpPr>
        <p:spPr>
          <a:xfrm>
            <a:off x="7172262" y="1705694"/>
            <a:ext cx="2812677" cy="461725"/>
          </a:xfrm>
          <a:prstGeom prst="rect">
            <a:avLst/>
          </a:prstGeom>
          <a:noFill/>
        </p:spPr>
        <p:txBody>
          <a:bodyPr wrap="square" rtlCol="0">
            <a:spAutoFit/>
          </a:bodyPr>
          <a:lstStyle/>
          <a:p>
            <a:r>
              <a:rPr lang="id-ID" sz="2400" dirty="0"/>
              <a:t>Masalah tetap</a:t>
            </a:r>
            <a:endParaRPr lang="en-US" sz="2400" dirty="0"/>
          </a:p>
        </p:txBody>
      </p:sp>
      <p:sp>
        <p:nvSpPr>
          <p:cNvPr id="10" name="TextBox 9"/>
          <p:cNvSpPr txBox="1"/>
          <p:nvPr/>
        </p:nvSpPr>
        <p:spPr>
          <a:xfrm>
            <a:off x="7172259" y="3167356"/>
            <a:ext cx="3820923" cy="461725"/>
          </a:xfrm>
          <a:prstGeom prst="rect">
            <a:avLst/>
          </a:prstGeom>
          <a:noFill/>
        </p:spPr>
        <p:txBody>
          <a:bodyPr wrap="square" rtlCol="0">
            <a:spAutoFit/>
          </a:bodyPr>
          <a:lstStyle/>
          <a:p>
            <a:r>
              <a:rPr lang="id-ID" sz="2400" dirty="0"/>
              <a:t>Masalah berkembang</a:t>
            </a:r>
            <a:endParaRPr lang="en-US" sz="2400" dirty="0"/>
          </a:p>
        </p:txBody>
      </p:sp>
      <p:sp>
        <p:nvSpPr>
          <p:cNvPr id="11" name="TextBox 10"/>
          <p:cNvSpPr txBox="1"/>
          <p:nvPr/>
        </p:nvSpPr>
        <p:spPr>
          <a:xfrm>
            <a:off x="7172261" y="4809700"/>
            <a:ext cx="2812677" cy="461725"/>
          </a:xfrm>
          <a:prstGeom prst="rect">
            <a:avLst/>
          </a:prstGeom>
          <a:noFill/>
        </p:spPr>
        <p:txBody>
          <a:bodyPr wrap="square" rtlCol="0">
            <a:spAutoFit/>
          </a:bodyPr>
          <a:lstStyle/>
          <a:p>
            <a:r>
              <a:rPr lang="id-ID" sz="2400" dirty="0"/>
              <a:t>Masalah diganti</a:t>
            </a:r>
            <a:endParaRPr lang="en-US" sz="2400" dirty="0"/>
          </a:p>
        </p:txBody>
      </p:sp>
      <p:cxnSp>
        <p:nvCxnSpPr>
          <p:cNvPr id="13" name="Straight Arrow Connector 12"/>
          <p:cNvCxnSpPr>
            <a:stCxn id="4" idx="3"/>
            <a:endCxn id="9" idx="1"/>
          </p:cNvCxnSpPr>
          <p:nvPr/>
        </p:nvCxnSpPr>
        <p:spPr>
          <a:xfrm>
            <a:off x="5155772" y="1936557"/>
            <a:ext cx="2016490" cy="0"/>
          </a:xfrm>
          <a:prstGeom prst="straightConnector1">
            <a:avLst/>
          </a:prstGeom>
          <a:ln w="38100">
            <a:solidFill>
              <a:srgbClr val="14EAD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3"/>
            <a:endCxn id="10" idx="1"/>
          </p:cNvCxnSpPr>
          <p:nvPr/>
        </p:nvCxnSpPr>
        <p:spPr>
          <a:xfrm>
            <a:off x="5155772" y="3384163"/>
            <a:ext cx="2016488" cy="14056"/>
          </a:xfrm>
          <a:prstGeom prst="straightConnector1">
            <a:avLst/>
          </a:prstGeom>
          <a:ln w="38100">
            <a:solidFill>
              <a:srgbClr val="14EAD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1" idx="1"/>
          </p:cNvCxnSpPr>
          <p:nvPr/>
        </p:nvCxnSpPr>
        <p:spPr>
          <a:xfrm>
            <a:off x="5155771" y="5040563"/>
            <a:ext cx="2016489" cy="0"/>
          </a:xfrm>
          <a:prstGeom prst="straightConnector1">
            <a:avLst/>
          </a:prstGeom>
          <a:ln w="38100">
            <a:solidFill>
              <a:srgbClr val="14EAD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1472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86949"/>
            <a:ext cx="10972801" cy="730651"/>
          </a:xfrm>
        </p:spPr>
        <p:txBody>
          <a:bodyPr>
            <a:normAutofit/>
          </a:bodyPr>
          <a:lstStyle/>
          <a:p>
            <a:pPr algn="ctr"/>
            <a:r>
              <a:rPr lang="id-ID" sz="3200" b="1" dirty="0" smtClean="0">
                <a:latin typeface="Tw Cen MT" panose="020B0602020104020603" pitchFamily="34" charset="0"/>
              </a:rPr>
              <a:t>Alat-alat Pengumpulan Data</a:t>
            </a:r>
            <a:endParaRPr lang="id-ID" sz="3200" b="1" dirty="0">
              <a:latin typeface="Tw Cen MT" panose="020B0602020104020603" pitchFamily="34" charset="0"/>
            </a:endParaRPr>
          </a:p>
        </p:txBody>
      </p:sp>
      <p:sp>
        <p:nvSpPr>
          <p:cNvPr id="3" name="Content Placeholder 2"/>
          <p:cNvSpPr>
            <a:spLocks noGrp="1"/>
          </p:cNvSpPr>
          <p:nvPr>
            <p:ph idx="1"/>
          </p:nvPr>
        </p:nvSpPr>
        <p:spPr>
          <a:xfrm>
            <a:off x="609600" y="1337715"/>
            <a:ext cx="10972801" cy="2545824"/>
          </a:xfrm>
        </p:spPr>
        <p:txBody>
          <a:bodyPr>
            <a:normAutofit/>
          </a:bodyPr>
          <a:lstStyle/>
          <a:p>
            <a:r>
              <a:rPr lang="id-ID" sz="2400" dirty="0">
                <a:latin typeface="Tw Cen MT" panose="020B0602020104020603" pitchFamily="34" charset="0"/>
              </a:rPr>
              <a:t>Buku catatan </a:t>
            </a:r>
            <a:r>
              <a:rPr lang="id-ID" dirty="0">
                <a:solidFill>
                  <a:schemeClr val="tx1">
                    <a:lumMod val="75000"/>
                  </a:schemeClr>
                </a:solidFill>
                <a:latin typeface="Tw Cen MT" panose="020B0602020104020603" pitchFamily="34" charset="0"/>
              </a:rPr>
              <a:t>(mencatat semua percakapan, gestur tubuh yang diperlukan, atau informasi-informasi yang harus diperhatikan)</a:t>
            </a:r>
            <a:endParaRPr lang="id-ID" sz="2400" dirty="0">
              <a:latin typeface="Tw Cen MT" panose="020B0602020104020603" pitchFamily="34" charset="0"/>
            </a:endParaRPr>
          </a:p>
          <a:p>
            <a:r>
              <a:rPr lang="id-ID" sz="2400" dirty="0">
                <a:latin typeface="Tw Cen MT" panose="020B0602020104020603" pitchFamily="34" charset="0"/>
              </a:rPr>
              <a:t>Tape recorder </a:t>
            </a:r>
            <a:r>
              <a:rPr lang="id-ID" dirty="0">
                <a:solidFill>
                  <a:schemeClr val="tx1">
                    <a:lumMod val="75000"/>
                  </a:schemeClr>
                </a:solidFill>
                <a:latin typeface="Tw Cen MT" panose="020B0602020104020603" pitchFamily="34" charset="0"/>
              </a:rPr>
              <a:t>(merekam proses diskusi)</a:t>
            </a:r>
            <a:endParaRPr lang="id-ID" sz="2400" dirty="0">
              <a:latin typeface="Tw Cen MT" panose="020B0602020104020603" pitchFamily="34" charset="0"/>
            </a:endParaRPr>
          </a:p>
          <a:p>
            <a:r>
              <a:rPr lang="id-ID" sz="2400" dirty="0">
                <a:latin typeface="Tw Cen MT" panose="020B0602020104020603" pitchFamily="34" charset="0"/>
              </a:rPr>
              <a:t>Kamera </a:t>
            </a:r>
            <a:r>
              <a:rPr lang="id-ID" dirty="0">
                <a:solidFill>
                  <a:schemeClr val="tx1">
                    <a:lumMod val="75000"/>
                  </a:schemeClr>
                </a:solidFill>
                <a:latin typeface="Tw Cen MT" panose="020B0602020104020603" pitchFamily="34" charset="0"/>
              </a:rPr>
              <a:t>(memotret kejadian atau informan untuk meningkatkan keabsahan data)</a:t>
            </a:r>
            <a:endParaRPr lang="id-ID" dirty="0">
              <a:latin typeface="Tw Cen MT" panose="020B0602020104020603" pitchFamily="34" charset="0"/>
            </a:endParaRPr>
          </a:p>
        </p:txBody>
      </p:sp>
    </p:spTree>
    <p:extLst>
      <p:ext uri="{BB962C8B-B14F-4D97-AF65-F5344CB8AC3E}">
        <p14:creationId xmlns:p14="http://schemas.microsoft.com/office/powerpoint/2010/main" val="17948942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22177" y="3303125"/>
            <a:ext cx="8218477" cy="369332"/>
          </a:xfrm>
          <a:prstGeom prst="rect">
            <a:avLst/>
          </a:prstGeom>
          <a:solidFill>
            <a:schemeClr val="bg1"/>
          </a:solidFill>
        </p:spPr>
        <p:txBody>
          <a:bodyPr wrap="square" rtlCol="0">
            <a:spAutoFit/>
          </a:bodyPr>
          <a:lstStyle/>
          <a:p>
            <a:pPr algn="ctr"/>
            <a:r>
              <a:rPr lang="id-ID" b="1" dirty="0" smtClean="0">
                <a:latin typeface="Tw Cen MT" panose="020B0602020104020603" pitchFamily="34" charset="0"/>
              </a:rPr>
              <a:t>Macam – Macam Teknik Pengumpulan Data</a:t>
            </a:r>
            <a:endParaRPr lang="id-ID" b="1" dirty="0">
              <a:latin typeface="Tw Cen MT" panose="020B0602020104020603"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04896438"/>
              </p:ext>
            </p:extLst>
          </p:nvPr>
        </p:nvGraphicFramePr>
        <p:xfrm>
          <a:off x="2474261" y="3672457"/>
          <a:ext cx="9022976" cy="1826451"/>
        </p:xfrm>
        <a:graphic>
          <a:graphicData uri="http://schemas.openxmlformats.org/drawingml/2006/table">
            <a:tbl>
              <a:tblPr firstRow="1" firstCol="1" bandRow="1">
                <a:tableStyleId>{5C22544A-7EE6-4342-B048-85BDC9FD1C3A}</a:tableStyleId>
              </a:tblPr>
              <a:tblGrid>
                <a:gridCol w="1804395"/>
                <a:gridCol w="1804395"/>
                <a:gridCol w="1804395"/>
                <a:gridCol w="1804395"/>
                <a:gridCol w="1805396"/>
              </a:tblGrid>
              <a:tr h="0">
                <a:tc>
                  <a:txBody>
                    <a:bodyPr/>
                    <a:lstStyle/>
                    <a:p>
                      <a:pPr algn="ctr">
                        <a:lnSpc>
                          <a:spcPct val="107000"/>
                        </a:lnSpc>
                        <a:spcAft>
                          <a:spcPts val="0"/>
                        </a:spcAft>
                      </a:pPr>
                      <a:r>
                        <a:rPr lang="id-ID" sz="1600" dirty="0" err="1">
                          <a:effectLst/>
                        </a:rPr>
                        <a:t>Creswell</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1600" dirty="0" err="1">
                          <a:effectLst/>
                        </a:rPr>
                        <a:t>Samiaji</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1600">
                          <a:effectLst/>
                        </a:rPr>
                        <a:t>Hamid</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1600">
                          <a:effectLst/>
                        </a:rPr>
                        <a:t>Molleong</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1600">
                          <a:effectLst/>
                        </a:rPr>
                        <a:t>Sugiyono</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342900" lvl="0" indent="-342900">
                        <a:lnSpc>
                          <a:spcPct val="107000"/>
                        </a:lnSpc>
                        <a:spcAft>
                          <a:spcPts val="0"/>
                        </a:spcAft>
                        <a:buFont typeface="Symbol" panose="05050102010706020507" pitchFamily="18" charset="2"/>
                        <a:buChar char=""/>
                      </a:pPr>
                      <a:r>
                        <a:rPr lang="id-ID" sz="1600" b="0" dirty="0">
                          <a:solidFill>
                            <a:schemeClr val="tx1"/>
                          </a:solidFill>
                          <a:effectLst/>
                        </a:rPr>
                        <a:t>Observasi</a:t>
                      </a:r>
                      <a:endParaRPr lang="id-ID" sz="2000" b="0" dirty="0">
                        <a:solidFill>
                          <a:schemeClr val="tx1"/>
                        </a:solidFill>
                        <a:effectLst/>
                      </a:endParaRPr>
                    </a:p>
                    <a:p>
                      <a:pPr marL="342900" lvl="0" indent="-342900">
                        <a:lnSpc>
                          <a:spcPct val="107000"/>
                        </a:lnSpc>
                        <a:spcAft>
                          <a:spcPts val="0"/>
                        </a:spcAft>
                        <a:buFont typeface="Symbol" panose="05050102010706020507" pitchFamily="18" charset="2"/>
                        <a:buChar char=""/>
                      </a:pPr>
                      <a:r>
                        <a:rPr lang="id-ID" sz="1600" b="0" dirty="0">
                          <a:solidFill>
                            <a:schemeClr val="tx1"/>
                          </a:solidFill>
                          <a:effectLst/>
                        </a:rPr>
                        <a:t>Wawancara</a:t>
                      </a:r>
                      <a:endParaRPr lang="id-ID" sz="2000" b="0" dirty="0">
                        <a:solidFill>
                          <a:schemeClr val="tx1"/>
                        </a:solidFill>
                        <a:effectLst/>
                      </a:endParaRPr>
                    </a:p>
                    <a:p>
                      <a:pPr marL="342900" lvl="0" indent="-342900">
                        <a:lnSpc>
                          <a:spcPct val="107000"/>
                        </a:lnSpc>
                        <a:spcAft>
                          <a:spcPts val="0"/>
                        </a:spcAft>
                        <a:buFont typeface="Symbol" panose="05050102010706020507" pitchFamily="18" charset="2"/>
                        <a:buChar char=""/>
                      </a:pPr>
                      <a:r>
                        <a:rPr lang="id-ID" sz="1600" b="0" dirty="0">
                          <a:solidFill>
                            <a:schemeClr val="tx1"/>
                          </a:solidFill>
                          <a:effectLst/>
                        </a:rPr>
                        <a:t>Dokumentasi</a:t>
                      </a:r>
                      <a:endParaRPr lang="id-ID" sz="2000" b="0" dirty="0">
                        <a:solidFill>
                          <a:schemeClr val="tx1"/>
                        </a:solidFill>
                        <a:effectLst/>
                      </a:endParaRPr>
                    </a:p>
                    <a:p>
                      <a:pPr marL="342900" lvl="0" indent="-342900">
                        <a:lnSpc>
                          <a:spcPct val="107000"/>
                        </a:lnSpc>
                        <a:spcAft>
                          <a:spcPts val="0"/>
                        </a:spcAft>
                        <a:buFont typeface="Symbol" panose="05050102010706020507" pitchFamily="18" charset="2"/>
                        <a:buChar char=""/>
                      </a:pPr>
                      <a:r>
                        <a:rPr lang="id-ID" sz="1600" b="0" dirty="0">
                          <a:solidFill>
                            <a:schemeClr val="tx1"/>
                          </a:solidFill>
                          <a:effectLst/>
                        </a:rPr>
                        <a:t>Audio - Visual</a:t>
                      </a:r>
                      <a:endParaRPr lang="id-ID" sz="2000" b="0" dirty="0">
                        <a:solidFill>
                          <a:schemeClr val="tx1"/>
                        </a:solidFill>
                        <a:effectLst/>
                      </a:endParaRPr>
                    </a:p>
                    <a:p>
                      <a:pPr>
                        <a:lnSpc>
                          <a:spcPct val="107000"/>
                        </a:lnSpc>
                        <a:spcAft>
                          <a:spcPts val="0"/>
                        </a:spcAft>
                      </a:pPr>
                      <a:r>
                        <a:rPr lang="id-ID" sz="1600" b="0" dirty="0">
                          <a:solidFill>
                            <a:schemeClr val="tx1"/>
                          </a:solidFill>
                          <a:effectLst/>
                        </a:rPr>
                        <a:t> </a:t>
                      </a:r>
                      <a:endParaRPr lang="id-ID"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D5D3D5"/>
                    </a:solidFill>
                  </a:tcPr>
                </a:tc>
                <a:tc>
                  <a:txBody>
                    <a:bodyPr/>
                    <a:lstStyle/>
                    <a:p>
                      <a:pPr marL="285750" indent="-285750">
                        <a:lnSpc>
                          <a:spcPct val="107000"/>
                        </a:lnSpc>
                        <a:spcAft>
                          <a:spcPts val="0"/>
                        </a:spcAft>
                        <a:buFont typeface="Arial" panose="020B0604020202020204" pitchFamily="34" charset="0"/>
                        <a:buChar char="•"/>
                      </a:pPr>
                      <a:r>
                        <a:rPr lang="id-ID" sz="1600" b="0" dirty="0" smtClean="0">
                          <a:solidFill>
                            <a:schemeClr val="tx1"/>
                          </a:solidFill>
                          <a:effectLst/>
                        </a:rPr>
                        <a:t>Observasi</a:t>
                      </a:r>
                    </a:p>
                    <a:p>
                      <a:pPr marL="285750" indent="-285750">
                        <a:lnSpc>
                          <a:spcPct val="107000"/>
                        </a:lnSpc>
                        <a:spcAft>
                          <a:spcPts val="0"/>
                        </a:spcAft>
                        <a:buFont typeface="Arial" panose="020B0604020202020204" pitchFamily="34" charset="0"/>
                        <a:buChar char="•"/>
                      </a:pPr>
                      <a:r>
                        <a:rPr lang="id-ID" sz="1600" b="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Wawancara</a:t>
                      </a:r>
                    </a:p>
                    <a:p>
                      <a:pPr marL="285750" indent="-285750">
                        <a:lnSpc>
                          <a:spcPct val="107000"/>
                        </a:lnSpc>
                        <a:spcAft>
                          <a:spcPts val="0"/>
                        </a:spcAft>
                        <a:buFont typeface="Arial" panose="020B0604020202020204" pitchFamily="34" charset="0"/>
                        <a:buChar char="•"/>
                      </a:pPr>
                      <a:r>
                        <a:rPr lang="id-ID" sz="1600" b="0" i="1" dirty="0" err="1"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Focus</a:t>
                      </a:r>
                      <a:r>
                        <a:rPr lang="id-ID" sz="1600" b="0" i="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Group</a:t>
                      </a:r>
                      <a:r>
                        <a:rPr lang="id-ID" sz="1600" b="0" i="1" baseline="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id-ID" sz="1600" b="0" i="1" baseline="0" dirty="0" err="1"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Discussion</a:t>
                      </a:r>
                      <a:endParaRPr lang="id-ID" sz="1600" b="0" i="1" baseline="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0"/>
                        </a:spcAft>
                        <a:buFont typeface="Arial" panose="020B0604020202020204" pitchFamily="34" charset="0"/>
                        <a:buChar char="•"/>
                      </a:pPr>
                      <a:r>
                        <a:rPr lang="id-ID" sz="1600" b="0" i="0" baseline="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Telaah Dokumen</a:t>
                      </a:r>
                      <a:endParaRPr lang="id-ID" sz="1600" i="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85750" indent="-285750">
                        <a:lnSpc>
                          <a:spcPct val="107000"/>
                        </a:lnSpc>
                        <a:spcAft>
                          <a:spcPts val="0"/>
                        </a:spcAft>
                        <a:buFont typeface="Arial" panose="020B0604020202020204" pitchFamily="34" charset="0"/>
                        <a:buChar char="•"/>
                      </a:pPr>
                      <a:r>
                        <a:rPr lang="id-ID" sz="1600" dirty="0">
                          <a:effectLst/>
                        </a:rPr>
                        <a:t> </a:t>
                      </a:r>
                      <a:r>
                        <a:rPr lang="id-ID" sz="1600" dirty="0" smtClean="0">
                          <a:effectLst/>
                        </a:rPr>
                        <a:t>Pengamatan</a:t>
                      </a:r>
                    </a:p>
                    <a:p>
                      <a:pPr marL="285750" indent="-285750">
                        <a:lnSpc>
                          <a:spcPct val="107000"/>
                        </a:lnSpc>
                        <a:spcAft>
                          <a:spcPts val="0"/>
                        </a:spcAft>
                        <a:buFont typeface="Arial" panose="020B0604020202020204" pitchFamily="34" charset="0"/>
                        <a:buChar char="•"/>
                      </a:pPr>
                      <a:r>
                        <a:rPr lang="id-ID" sz="1600" dirty="0" smtClean="0">
                          <a:effectLst/>
                          <a:latin typeface="Calibri" panose="020F0502020204030204" pitchFamily="34" charset="0"/>
                          <a:ea typeface="Calibri" panose="020F0502020204030204" pitchFamily="34" charset="0"/>
                          <a:cs typeface="Times New Roman" panose="02020603050405020304" pitchFamily="18" charset="0"/>
                        </a:rPr>
                        <a:t>Wawancara</a:t>
                      </a:r>
                    </a:p>
                    <a:p>
                      <a:pPr marL="285750" indent="-285750">
                        <a:lnSpc>
                          <a:spcPct val="107000"/>
                        </a:lnSpc>
                        <a:spcAft>
                          <a:spcPts val="0"/>
                        </a:spcAft>
                        <a:buFont typeface="Arial" panose="020B0604020202020204" pitchFamily="34" charset="0"/>
                        <a:buChar char="•"/>
                      </a:pPr>
                      <a:r>
                        <a:rPr lang="id-ID" sz="1600" dirty="0" smtClean="0">
                          <a:effectLst/>
                          <a:latin typeface="Calibri" panose="020F0502020204030204" pitchFamily="34" charset="0"/>
                          <a:ea typeface="Calibri" panose="020F0502020204030204" pitchFamily="34" charset="0"/>
                          <a:cs typeface="Times New Roman" panose="02020603050405020304" pitchFamily="18" charset="0"/>
                        </a:rPr>
                        <a:t>Menggambar</a:t>
                      </a:r>
                    </a:p>
                    <a:p>
                      <a:pPr marL="285750" indent="-285750">
                        <a:lnSpc>
                          <a:spcPct val="107000"/>
                        </a:lnSpc>
                        <a:spcAft>
                          <a:spcPts val="0"/>
                        </a:spcAft>
                        <a:buFont typeface="Arial" panose="020B0604020202020204" pitchFamily="34" charset="0"/>
                        <a:buChar char="•"/>
                      </a:pPr>
                      <a:r>
                        <a:rPr lang="id-ID" sz="1600" dirty="0" smtClean="0">
                          <a:effectLst/>
                          <a:latin typeface="Calibri" panose="020F0502020204030204" pitchFamily="34" charset="0"/>
                          <a:ea typeface="Calibri" panose="020F0502020204030204" pitchFamily="34" charset="0"/>
                          <a:cs typeface="Times New Roman" panose="02020603050405020304" pitchFamily="18" charset="0"/>
                        </a:rPr>
                        <a:t>FGD</a:t>
                      </a:r>
                    </a:p>
                    <a:p>
                      <a:pPr marL="285750" indent="-285750">
                        <a:lnSpc>
                          <a:spcPct val="107000"/>
                        </a:lnSpc>
                        <a:spcAft>
                          <a:spcPts val="0"/>
                        </a:spcAft>
                        <a:buFont typeface="Arial" panose="020B0604020202020204" pitchFamily="34" charset="0"/>
                        <a:buChar char="•"/>
                      </a:pPr>
                      <a:r>
                        <a:rPr lang="id-ID" sz="1600" dirty="0" smtClean="0">
                          <a:effectLst/>
                          <a:latin typeface="Calibri" panose="020F0502020204030204" pitchFamily="34" charset="0"/>
                          <a:ea typeface="Calibri" panose="020F0502020204030204" pitchFamily="34" charset="0"/>
                          <a:cs typeface="Times New Roman" panose="02020603050405020304" pitchFamily="18" charset="0"/>
                        </a:rPr>
                        <a:t>Telaah dokumen</a:t>
                      </a:r>
                    </a:p>
                    <a:p>
                      <a:pPr marL="285750" indent="-285750">
                        <a:lnSpc>
                          <a:spcPct val="107000"/>
                        </a:lnSpc>
                        <a:spcAft>
                          <a:spcPts val="0"/>
                        </a:spcAft>
                        <a:buFont typeface="Arial" panose="020B0604020202020204" pitchFamily="34" charset="0"/>
                        <a:buChar char="•"/>
                      </a:pPr>
                      <a:r>
                        <a:rPr lang="id-ID" sz="1600" dirty="0" smtClean="0">
                          <a:effectLst/>
                          <a:latin typeface="Calibri" panose="020F0502020204030204" pitchFamily="34" charset="0"/>
                          <a:ea typeface="Calibri" panose="020F0502020204030204" pitchFamily="34" charset="0"/>
                          <a:cs typeface="Times New Roman" panose="02020603050405020304" pitchFamily="18" charset="0"/>
                        </a:rPr>
                        <a:t>Audio Visual</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Font typeface="Symbol" panose="05050102010706020507" pitchFamily="18" charset="2"/>
                        <a:buChar char=""/>
                      </a:pPr>
                      <a:r>
                        <a:rPr lang="id-ID" sz="1600" dirty="0">
                          <a:effectLst/>
                        </a:rPr>
                        <a:t>Pengamatan</a:t>
                      </a:r>
                      <a:endParaRPr lang="id-ID" sz="2000" dirty="0">
                        <a:effectLst/>
                      </a:endParaRPr>
                    </a:p>
                    <a:p>
                      <a:pPr marL="342900" lvl="0" indent="-342900">
                        <a:lnSpc>
                          <a:spcPct val="107000"/>
                        </a:lnSpc>
                        <a:spcAft>
                          <a:spcPts val="0"/>
                        </a:spcAft>
                        <a:buFont typeface="Symbol" panose="05050102010706020507" pitchFamily="18" charset="2"/>
                        <a:buChar char=""/>
                      </a:pPr>
                      <a:r>
                        <a:rPr lang="id-ID" sz="1600" dirty="0">
                          <a:effectLst/>
                        </a:rPr>
                        <a:t>Wawancara</a:t>
                      </a:r>
                      <a:endParaRPr lang="id-ID" sz="2000" dirty="0">
                        <a:effectLst/>
                      </a:endParaRPr>
                    </a:p>
                    <a:p>
                      <a:pPr marL="342900" lvl="0" indent="-342900">
                        <a:lnSpc>
                          <a:spcPct val="107000"/>
                        </a:lnSpc>
                        <a:spcAft>
                          <a:spcPts val="0"/>
                        </a:spcAft>
                        <a:buFont typeface="Symbol" panose="05050102010706020507" pitchFamily="18" charset="2"/>
                        <a:buChar char=""/>
                      </a:pPr>
                      <a:r>
                        <a:rPr lang="id-ID" sz="1600" dirty="0">
                          <a:effectLst/>
                        </a:rPr>
                        <a:t>Penggunaan </a:t>
                      </a:r>
                      <a:r>
                        <a:rPr lang="id-ID" sz="1600" dirty="0" smtClean="0">
                          <a:effectLst/>
                        </a:rPr>
                        <a:t>dokumen</a:t>
                      </a:r>
                      <a:r>
                        <a:rPr lang="id-ID" sz="1600" dirty="0">
                          <a:effectLst/>
                        </a:rPr>
                        <a:t> </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Font typeface="Symbol" panose="05050102010706020507" pitchFamily="18" charset="2"/>
                        <a:buChar char=""/>
                      </a:pPr>
                      <a:r>
                        <a:rPr lang="id-ID" sz="1600" dirty="0">
                          <a:effectLst/>
                        </a:rPr>
                        <a:t>Observasi</a:t>
                      </a:r>
                      <a:endParaRPr lang="id-ID" sz="2000" dirty="0">
                        <a:effectLst/>
                      </a:endParaRPr>
                    </a:p>
                    <a:p>
                      <a:pPr marL="342900" lvl="0" indent="-342900">
                        <a:lnSpc>
                          <a:spcPct val="107000"/>
                        </a:lnSpc>
                        <a:spcAft>
                          <a:spcPts val="0"/>
                        </a:spcAft>
                        <a:buFont typeface="Symbol" panose="05050102010706020507" pitchFamily="18" charset="2"/>
                        <a:buChar char=""/>
                      </a:pPr>
                      <a:r>
                        <a:rPr lang="id-ID" sz="1600" dirty="0">
                          <a:effectLst/>
                        </a:rPr>
                        <a:t>Wawancara</a:t>
                      </a:r>
                      <a:endParaRPr lang="id-ID" sz="2000" dirty="0">
                        <a:effectLst/>
                      </a:endParaRPr>
                    </a:p>
                    <a:p>
                      <a:pPr marL="342900" lvl="0" indent="-342900">
                        <a:lnSpc>
                          <a:spcPct val="107000"/>
                        </a:lnSpc>
                        <a:spcAft>
                          <a:spcPts val="0"/>
                        </a:spcAft>
                        <a:buFont typeface="Symbol" panose="05050102010706020507" pitchFamily="18" charset="2"/>
                        <a:buChar char=""/>
                      </a:pPr>
                      <a:r>
                        <a:rPr lang="id-ID" sz="1600" dirty="0">
                          <a:effectLst/>
                        </a:rPr>
                        <a:t>Dokumentasi</a:t>
                      </a:r>
                      <a:endParaRPr lang="id-ID" sz="2000" dirty="0">
                        <a:effectLst/>
                      </a:endParaRPr>
                    </a:p>
                    <a:p>
                      <a:pPr marL="342900" lvl="0" indent="-342900">
                        <a:lnSpc>
                          <a:spcPct val="107000"/>
                        </a:lnSpc>
                        <a:spcAft>
                          <a:spcPts val="0"/>
                        </a:spcAft>
                        <a:buFont typeface="Symbol" panose="05050102010706020507" pitchFamily="18" charset="2"/>
                        <a:buChar char=""/>
                      </a:pPr>
                      <a:r>
                        <a:rPr lang="id-ID" sz="1600" dirty="0" err="1">
                          <a:effectLst/>
                        </a:rPr>
                        <a:t>Traingulasi</a:t>
                      </a:r>
                      <a:r>
                        <a:rPr lang="id-ID" sz="1600" dirty="0">
                          <a:effectLst/>
                        </a:rPr>
                        <a:t> / gabungan</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6" name="Diagram 5"/>
          <p:cNvGraphicFramePr/>
          <p:nvPr>
            <p:extLst>
              <p:ext uri="{D42A27DB-BD31-4B8C-83A1-F6EECF244321}">
                <p14:modId xmlns:p14="http://schemas.microsoft.com/office/powerpoint/2010/main" val="2529800940"/>
              </p:ext>
            </p:extLst>
          </p:nvPr>
        </p:nvGraphicFramePr>
        <p:xfrm>
          <a:off x="2206813" y="1412973"/>
          <a:ext cx="4153646" cy="15733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1"/>
          <p:cNvSpPr>
            <a:spLocks noGrp="1"/>
          </p:cNvSpPr>
          <p:nvPr>
            <p:ph type="title"/>
          </p:nvPr>
        </p:nvSpPr>
        <p:spPr>
          <a:xfrm>
            <a:off x="3550399" y="229678"/>
            <a:ext cx="5270492" cy="824583"/>
          </a:xfrm>
        </p:spPr>
        <p:txBody>
          <a:bodyPr>
            <a:normAutofit/>
          </a:bodyPr>
          <a:lstStyle/>
          <a:p>
            <a:r>
              <a:rPr lang="id-ID" sz="3600" b="1" dirty="0" smtClean="0">
                <a:latin typeface="Tw Cen MT" panose="020B0602020104020603" pitchFamily="34" charset="0"/>
              </a:rPr>
              <a:t>Teknik Pengumpulan Data</a:t>
            </a:r>
            <a:endParaRPr lang="id-ID" sz="3600" b="1" dirty="0">
              <a:latin typeface="Tw Cen MT" panose="020B0602020104020603" pitchFamily="34" charset="0"/>
            </a:endParaRPr>
          </a:p>
        </p:txBody>
      </p:sp>
      <p:sp>
        <p:nvSpPr>
          <p:cNvPr id="8" name="TextBox 7"/>
          <p:cNvSpPr txBox="1"/>
          <p:nvPr/>
        </p:nvSpPr>
        <p:spPr>
          <a:xfrm>
            <a:off x="268941" y="1412973"/>
            <a:ext cx="1561354" cy="1477328"/>
          </a:xfrm>
          <a:prstGeom prst="rect">
            <a:avLst/>
          </a:prstGeom>
          <a:noFill/>
        </p:spPr>
        <p:txBody>
          <a:bodyPr wrap="square" rtlCol="0">
            <a:spAutoFit/>
          </a:bodyPr>
          <a:lstStyle/>
          <a:p>
            <a:r>
              <a:rPr lang="id-ID" b="1" dirty="0" smtClean="0">
                <a:latin typeface="Tw Cen MT" panose="020B0602020104020603" pitchFamily="34" charset="0"/>
              </a:rPr>
              <a:t>Teknik Pengumpulan Data berdasarkan Sumber</a:t>
            </a:r>
            <a:endParaRPr lang="id-ID" b="1" dirty="0">
              <a:latin typeface="Tw Cen MT" panose="020B0602020104020603" pitchFamily="34" charset="0"/>
            </a:endParaRPr>
          </a:p>
        </p:txBody>
      </p:sp>
      <p:sp>
        <p:nvSpPr>
          <p:cNvPr id="9" name="TextBox 8"/>
          <p:cNvSpPr txBox="1"/>
          <p:nvPr/>
        </p:nvSpPr>
        <p:spPr>
          <a:xfrm>
            <a:off x="268941" y="3672457"/>
            <a:ext cx="1561354" cy="1477328"/>
          </a:xfrm>
          <a:prstGeom prst="rect">
            <a:avLst/>
          </a:prstGeom>
          <a:noFill/>
        </p:spPr>
        <p:txBody>
          <a:bodyPr wrap="square" rtlCol="0">
            <a:spAutoFit/>
          </a:bodyPr>
          <a:lstStyle/>
          <a:p>
            <a:r>
              <a:rPr lang="id-ID" b="1" dirty="0" smtClean="0">
                <a:latin typeface="Tw Cen MT" panose="020B0602020104020603" pitchFamily="34" charset="0"/>
              </a:rPr>
              <a:t>Teknik Pengumpulan Data berdasarkan Cara</a:t>
            </a:r>
            <a:endParaRPr lang="id-ID" b="1" dirty="0">
              <a:latin typeface="Tw Cen MT" panose="020B0602020104020603" pitchFamily="34" charset="0"/>
            </a:endParaRPr>
          </a:p>
        </p:txBody>
      </p:sp>
      <p:sp>
        <p:nvSpPr>
          <p:cNvPr id="10" name="Right Arrow 9"/>
          <p:cNvSpPr/>
          <p:nvPr/>
        </p:nvSpPr>
        <p:spPr>
          <a:xfrm>
            <a:off x="1742142" y="2108129"/>
            <a:ext cx="552825" cy="1829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Tw Cen MT" panose="020B0602020104020603" pitchFamily="34" charset="0"/>
            </a:endParaRPr>
          </a:p>
        </p:txBody>
      </p:sp>
      <p:sp>
        <p:nvSpPr>
          <p:cNvPr id="11" name="Right Arrow 10"/>
          <p:cNvSpPr/>
          <p:nvPr/>
        </p:nvSpPr>
        <p:spPr>
          <a:xfrm>
            <a:off x="1810125" y="4367613"/>
            <a:ext cx="552825" cy="1829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Tw Cen MT" panose="020B0602020104020603" pitchFamily="34" charset="0"/>
            </a:endParaRPr>
          </a:p>
        </p:txBody>
      </p:sp>
      <p:sp>
        <p:nvSpPr>
          <p:cNvPr id="2" name="TextBox 1"/>
          <p:cNvSpPr txBox="1"/>
          <p:nvPr/>
        </p:nvSpPr>
        <p:spPr>
          <a:xfrm>
            <a:off x="6185645" y="1272877"/>
            <a:ext cx="5518625" cy="923330"/>
          </a:xfrm>
          <a:prstGeom prst="rect">
            <a:avLst/>
          </a:prstGeom>
          <a:noFill/>
        </p:spPr>
        <p:txBody>
          <a:bodyPr wrap="square" rtlCol="0">
            <a:spAutoFit/>
          </a:bodyPr>
          <a:lstStyle/>
          <a:p>
            <a:r>
              <a:rPr lang="id-ID" b="1" dirty="0" smtClean="0">
                <a:latin typeface="Tw Cen MT" panose="020B0602020104020603" pitchFamily="34" charset="0"/>
              </a:rPr>
              <a:t>Sumber Primer </a:t>
            </a:r>
            <a:r>
              <a:rPr lang="id-ID" dirty="0" smtClean="0">
                <a:latin typeface="Tw Cen MT" panose="020B0602020104020603" pitchFamily="34" charset="0"/>
              </a:rPr>
              <a:t>adalah sumber yang </a:t>
            </a:r>
            <a:r>
              <a:rPr lang="id-ID" b="1" dirty="0" smtClean="0">
                <a:solidFill>
                  <a:srgbClr val="0070C0"/>
                </a:solidFill>
                <a:latin typeface="Tw Cen MT" panose="020B0602020104020603" pitchFamily="34" charset="0"/>
              </a:rPr>
              <a:t>langsung</a:t>
            </a:r>
            <a:r>
              <a:rPr lang="id-ID" dirty="0" smtClean="0">
                <a:latin typeface="Tw Cen MT" panose="020B0602020104020603" pitchFamily="34" charset="0"/>
              </a:rPr>
              <a:t> memberikan data pada pengumpul data biasanya didapatkan saat </a:t>
            </a:r>
            <a:r>
              <a:rPr lang="id-ID" b="1" dirty="0" smtClean="0">
                <a:solidFill>
                  <a:srgbClr val="0070C0"/>
                </a:solidFill>
                <a:latin typeface="Tw Cen MT" panose="020B0602020104020603" pitchFamily="34" charset="0"/>
              </a:rPr>
              <a:t>survey lapangan</a:t>
            </a:r>
            <a:r>
              <a:rPr lang="en-GB" dirty="0" smtClean="0">
                <a:latin typeface="Tw Cen MT" panose="020B0602020104020603" pitchFamily="34" charset="0"/>
              </a:rPr>
              <a:t>.</a:t>
            </a:r>
            <a:endParaRPr lang="id-ID" dirty="0">
              <a:latin typeface="Tw Cen MT" panose="020B0602020104020603" pitchFamily="34" charset="0"/>
            </a:endParaRPr>
          </a:p>
        </p:txBody>
      </p:sp>
      <p:sp>
        <p:nvSpPr>
          <p:cNvPr id="12" name="TextBox 11"/>
          <p:cNvSpPr txBox="1"/>
          <p:nvPr/>
        </p:nvSpPr>
        <p:spPr>
          <a:xfrm>
            <a:off x="6152060" y="2185760"/>
            <a:ext cx="5518625" cy="923330"/>
          </a:xfrm>
          <a:prstGeom prst="rect">
            <a:avLst/>
          </a:prstGeom>
          <a:noFill/>
        </p:spPr>
        <p:txBody>
          <a:bodyPr wrap="square" rtlCol="0">
            <a:spAutoFit/>
          </a:bodyPr>
          <a:lstStyle/>
          <a:p>
            <a:r>
              <a:rPr lang="id-ID" b="1" dirty="0" smtClean="0">
                <a:latin typeface="Tw Cen MT" panose="020B0602020104020603" pitchFamily="34" charset="0"/>
              </a:rPr>
              <a:t>Sumber Sekunder </a:t>
            </a:r>
            <a:r>
              <a:rPr lang="id-ID" dirty="0" smtClean="0">
                <a:latin typeface="Tw Cen MT" panose="020B0602020104020603" pitchFamily="34" charset="0"/>
              </a:rPr>
              <a:t>adalah sumber yang </a:t>
            </a:r>
            <a:r>
              <a:rPr lang="id-ID" b="1" dirty="0" smtClean="0">
                <a:solidFill>
                  <a:srgbClr val="0070C0"/>
                </a:solidFill>
                <a:latin typeface="Tw Cen MT" panose="020B0602020104020603" pitchFamily="34" charset="0"/>
              </a:rPr>
              <a:t>tidak langsung </a:t>
            </a:r>
            <a:r>
              <a:rPr lang="id-ID" dirty="0" smtClean="0">
                <a:latin typeface="Tw Cen MT" panose="020B0602020104020603" pitchFamily="34" charset="0"/>
              </a:rPr>
              <a:t>memberikan data kepada pengumpul data misalnya melalui </a:t>
            </a:r>
            <a:r>
              <a:rPr lang="id-ID" b="1" dirty="0" smtClean="0">
                <a:solidFill>
                  <a:srgbClr val="0070C0"/>
                </a:solidFill>
                <a:latin typeface="Tw Cen MT" panose="020B0602020104020603" pitchFamily="34" charset="0"/>
              </a:rPr>
              <a:t>dokumen – dokumen</a:t>
            </a:r>
            <a:r>
              <a:rPr lang="en-GB" dirty="0" smtClean="0">
                <a:latin typeface="Tw Cen MT" panose="020B0602020104020603" pitchFamily="34" charset="0"/>
              </a:rPr>
              <a:t>.</a:t>
            </a:r>
            <a:endParaRPr lang="id-ID" dirty="0">
              <a:latin typeface="Tw Cen MT" panose="020B0602020104020603" pitchFamily="34" charset="0"/>
            </a:endParaRPr>
          </a:p>
        </p:txBody>
      </p:sp>
    </p:spTree>
    <p:extLst>
      <p:ext uri="{BB962C8B-B14F-4D97-AF65-F5344CB8AC3E}">
        <p14:creationId xmlns:p14="http://schemas.microsoft.com/office/powerpoint/2010/main" val="26426996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98308641"/>
              </p:ext>
            </p:extLst>
          </p:nvPr>
        </p:nvGraphicFramePr>
        <p:xfrm>
          <a:off x="1799167" y="1202265"/>
          <a:ext cx="8770938" cy="4223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txBox="1">
            <a:spLocks/>
          </p:cNvSpPr>
          <p:nvPr/>
        </p:nvSpPr>
        <p:spPr>
          <a:xfrm>
            <a:off x="3550399" y="229678"/>
            <a:ext cx="5270492" cy="8245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3600" b="1" smtClean="0">
                <a:latin typeface="Tw Cen MT" panose="020B0602020104020603" pitchFamily="34" charset="0"/>
              </a:rPr>
              <a:t>Teknik Pengumpulan Data</a:t>
            </a:r>
            <a:endParaRPr lang="id-ID" sz="3600" b="1" dirty="0">
              <a:latin typeface="Tw Cen MT" panose="020B0602020104020603" pitchFamily="34" charset="0"/>
            </a:endParaRPr>
          </a:p>
        </p:txBody>
      </p:sp>
    </p:spTree>
    <p:extLst>
      <p:ext uri="{BB962C8B-B14F-4D97-AF65-F5344CB8AC3E}">
        <p14:creationId xmlns:p14="http://schemas.microsoft.com/office/powerpoint/2010/main" val="28645774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4365082"/>
            <a:ext cx="12192000" cy="1503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id-ID" sz="6600" b="1" dirty="0" smtClean="0"/>
              <a:t>OBSERVASI</a:t>
            </a:r>
            <a:endParaRPr lang="id-ID" sz="6600" b="1" dirty="0"/>
          </a:p>
        </p:txBody>
      </p:sp>
      <p:sp>
        <p:nvSpPr>
          <p:cNvPr id="2" name="Title 1"/>
          <p:cNvSpPr>
            <a:spLocks noGrp="1"/>
          </p:cNvSpPr>
          <p:nvPr>
            <p:ph type="title"/>
          </p:nvPr>
        </p:nvSpPr>
        <p:spPr/>
        <p:txBody>
          <a:bodyPr/>
          <a:lstStyle/>
          <a:p>
            <a:endParaRPr lang="id-ID"/>
          </a:p>
        </p:txBody>
      </p:sp>
      <p:sp>
        <p:nvSpPr>
          <p:cNvPr id="3" name="Text Placeholder 2"/>
          <p:cNvSpPr>
            <a:spLocks noGrp="1"/>
          </p:cNvSpPr>
          <p:nvPr>
            <p:ph type="body" sz="half" idx="2"/>
          </p:nvPr>
        </p:nvSpPr>
        <p:spPr/>
        <p:txBody>
          <a:bodyPr/>
          <a:lstStyle/>
          <a:p>
            <a:endParaRPr lang="id-ID"/>
          </a:p>
        </p:txBody>
      </p:sp>
    </p:spTree>
    <p:extLst>
      <p:ext uri="{BB962C8B-B14F-4D97-AF65-F5344CB8AC3E}">
        <p14:creationId xmlns:p14="http://schemas.microsoft.com/office/powerpoint/2010/main" val="3431828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311294" y="414489"/>
            <a:ext cx="5734596" cy="5539978"/>
          </a:xfrm>
          <a:prstGeom prst="rect">
            <a:avLst/>
          </a:prstGeom>
          <a:noFill/>
        </p:spPr>
        <p:txBody>
          <a:bodyPr wrap="square" rtlCol="0">
            <a:spAutoFit/>
          </a:bodyPr>
          <a:lstStyle/>
          <a:p>
            <a:r>
              <a:rPr lang="id-ID" sz="2400" b="1" dirty="0" smtClean="0">
                <a:latin typeface="Tw Cen MT" panose="020B0602020104020603" pitchFamily="34" charset="0"/>
              </a:rPr>
              <a:t>Observasi dilakukan karena ada 6 (enam) alasan:</a:t>
            </a:r>
            <a:endParaRPr lang="id-ID" dirty="0">
              <a:latin typeface="Tw Cen MT" panose="020B0602020104020603" pitchFamily="34" charset="0"/>
            </a:endParaRPr>
          </a:p>
          <a:p>
            <a:pPr marL="342900" lvl="0" indent="-342900">
              <a:buFont typeface="+mj-lt"/>
              <a:buAutoNum type="arabicPeriod"/>
            </a:pPr>
            <a:r>
              <a:rPr lang="id-ID" dirty="0">
                <a:latin typeface="Tw Cen MT" panose="020B0602020104020603" pitchFamily="34" charset="0"/>
              </a:rPr>
              <a:t>Teknik pengamatan didasarkan oleh pengalaman </a:t>
            </a:r>
            <a:r>
              <a:rPr lang="id-ID" dirty="0" smtClean="0">
                <a:latin typeface="Tw Cen MT" panose="020B0602020104020603" pitchFamily="34" charset="0"/>
              </a:rPr>
              <a:t>langsung</a:t>
            </a:r>
            <a:r>
              <a:rPr lang="en-GB" dirty="0" smtClean="0">
                <a:latin typeface="Tw Cen MT" panose="020B0602020104020603" pitchFamily="34" charset="0"/>
              </a:rPr>
              <a:t>.</a:t>
            </a:r>
            <a:endParaRPr lang="id-ID" dirty="0" smtClean="0">
              <a:latin typeface="Tw Cen MT" panose="020B0602020104020603" pitchFamily="34" charset="0"/>
            </a:endParaRPr>
          </a:p>
          <a:p>
            <a:pPr marL="342900" lvl="0" indent="-342900">
              <a:buFont typeface="+mj-lt"/>
              <a:buAutoNum type="arabicPeriod"/>
            </a:pPr>
            <a:r>
              <a:rPr lang="id-ID" dirty="0" smtClean="0">
                <a:latin typeface="Tw Cen MT" panose="020B0602020104020603" pitchFamily="34" charset="0"/>
              </a:rPr>
              <a:t>Teknik </a:t>
            </a:r>
            <a:r>
              <a:rPr lang="id-ID" dirty="0">
                <a:latin typeface="Tw Cen MT" panose="020B0602020104020603" pitchFamily="34" charset="0"/>
              </a:rPr>
              <a:t>pengamatan juga memungkinkan peneliti untuk melihat dan mengamati </a:t>
            </a:r>
            <a:r>
              <a:rPr lang="id-ID" dirty="0" smtClean="0">
                <a:latin typeface="Tw Cen MT" panose="020B0602020104020603" pitchFamily="34" charset="0"/>
              </a:rPr>
              <a:t>sendiri</a:t>
            </a:r>
            <a:r>
              <a:rPr lang="en-GB" dirty="0" smtClean="0">
                <a:latin typeface="Tw Cen MT" panose="020B0602020104020603" pitchFamily="34" charset="0"/>
              </a:rPr>
              <a:t>.</a:t>
            </a:r>
            <a:endParaRPr lang="id-ID" dirty="0" smtClean="0">
              <a:latin typeface="Tw Cen MT" panose="020B0602020104020603" pitchFamily="34" charset="0"/>
            </a:endParaRPr>
          </a:p>
          <a:p>
            <a:pPr marL="342900" lvl="0" indent="-342900">
              <a:buFont typeface="+mj-lt"/>
              <a:buAutoNum type="arabicPeriod"/>
            </a:pPr>
            <a:r>
              <a:rPr lang="id-ID" dirty="0" smtClean="0">
                <a:latin typeface="Tw Cen MT" panose="020B0602020104020603" pitchFamily="34" charset="0"/>
              </a:rPr>
              <a:t>Pengamatan </a:t>
            </a:r>
            <a:r>
              <a:rPr lang="id-ID" dirty="0">
                <a:latin typeface="Tw Cen MT" panose="020B0602020104020603" pitchFamily="34" charset="0"/>
              </a:rPr>
              <a:t>memungkinkan peneliti mencatat peristiwa dalam situasi yang berkaitan dengan pengetahuan proporsional maupun pengetahuan yang langsung diperoleh dari </a:t>
            </a:r>
            <a:r>
              <a:rPr lang="id-ID" dirty="0" smtClean="0">
                <a:latin typeface="Tw Cen MT" panose="020B0602020104020603" pitchFamily="34" charset="0"/>
              </a:rPr>
              <a:t>data</a:t>
            </a:r>
            <a:r>
              <a:rPr lang="en-GB" dirty="0" smtClean="0">
                <a:latin typeface="Tw Cen MT" panose="020B0602020104020603" pitchFamily="34" charset="0"/>
              </a:rPr>
              <a:t>.</a:t>
            </a:r>
            <a:endParaRPr lang="id-ID" dirty="0" smtClean="0">
              <a:latin typeface="Tw Cen MT" panose="020B0602020104020603" pitchFamily="34" charset="0"/>
            </a:endParaRPr>
          </a:p>
          <a:p>
            <a:pPr marL="342900" lvl="0" indent="-342900">
              <a:buFont typeface="+mj-lt"/>
              <a:buAutoNum type="arabicPeriod"/>
            </a:pPr>
            <a:r>
              <a:rPr lang="id-ID" dirty="0" smtClean="0">
                <a:latin typeface="Tw Cen MT" panose="020B0602020104020603" pitchFamily="34" charset="0"/>
              </a:rPr>
              <a:t>Sering </a:t>
            </a:r>
            <a:r>
              <a:rPr lang="id-ID" dirty="0">
                <a:latin typeface="Tw Cen MT" panose="020B0602020104020603" pitchFamily="34" charset="0"/>
              </a:rPr>
              <a:t>terjadi ada keraguan pada penelitian </a:t>
            </a:r>
            <a:r>
              <a:rPr lang="id-ID" dirty="0" smtClean="0">
                <a:latin typeface="Tw Cen MT" panose="020B0602020104020603" pitchFamily="34" charset="0"/>
              </a:rPr>
              <a:t>terhadap </a:t>
            </a:r>
            <a:r>
              <a:rPr lang="id-ID" dirty="0">
                <a:latin typeface="Tw Cen MT" panose="020B0602020104020603" pitchFamily="34" charset="0"/>
              </a:rPr>
              <a:t>data yang didapat, oleh karena itu data yang paling pasti kebenarannya adalah data </a:t>
            </a:r>
            <a:r>
              <a:rPr lang="id-ID" dirty="0" smtClean="0">
                <a:latin typeface="Tw Cen MT" panose="020B0602020104020603" pitchFamily="34" charset="0"/>
              </a:rPr>
              <a:t>pengamatan</a:t>
            </a:r>
            <a:r>
              <a:rPr lang="en-GB" dirty="0" smtClean="0">
                <a:latin typeface="Tw Cen MT" panose="020B0602020104020603" pitchFamily="34" charset="0"/>
              </a:rPr>
              <a:t>.</a:t>
            </a:r>
            <a:endParaRPr lang="id-ID" dirty="0" smtClean="0">
              <a:latin typeface="Tw Cen MT" panose="020B0602020104020603" pitchFamily="34" charset="0"/>
            </a:endParaRPr>
          </a:p>
          <a:p>
            <a:pPr marL="342900" lvl="0" indent="-342900">
              <a:buFont typeface="+mj-lt"/>
              <a:buAutoNum type="arabicPeriod"/>
            </a:pPr>
            <a:r>
              <a:rPr lang="id-ID" dirty="0" smtClean="0">
                <a:latin typeface="Tw Cen MT" panose="020B0602020104020603" pitchFamily="34" charset="0"/>
              </a:rPr>
              <a:t>Teknik </a:t>
            </a:r>
            <a:r>
              <a:rPr lang="id-ID" dirty="0">
                <a:latin typeface="Tw Cen MT" panose="020B0602020104020603" pitchFamily="34" charset="0"/>
              </a:rPr>
              <a:t>pengamatan memungkinkan peneliti memahami situasi – situasi yang </a:t>
            </a:r>
            <a:r>
              <a:rPr lang="id-ID" dirty="0" smtClean="0">
                <a:latin typeface="Tw Cen MT" panose="020B0602020104020603" pitchFamily="34" charset="0"/>
              </a:rPr>
              <a:t>rumit</a:t>
            </a:r>
            <a:r>
              <a:rPr lang="en-GB" dirty="0" smtClean="0">
                <a:latin typeface="Tw Cen MT" panose="020B0602020104020603" pitchFamily="34" charset="0"/>
              </a:rPr>
              <a:t>.</a:t>
            </a:r>
            <a:endParaRPr lang="id-ID" dirty="0" smtClean="0">
              <a:latin typeface="Tw Cen MT" panose="020B0602020104020603" pitchFamily="34" charset="0"/>
            </a:endParaRPr>
          </a:p>
          <a:p>
            <a:pPr marL="342900" lvl="0" indent="-342900">
              <a:buFont typeface="+mj-lt"/>
              <a:buAutoNum type="arabicPeriod"/>
            </a:pPr>
            <a:r>
              <a:rPr lang="id-ID" dirty="0" smtClean="0">
                <a:latin typeface="Tw Cen MT" panose="020B0602020104020603" pitchFamily="34" charset="0"/>
              </a:rPr>
              <a:t>Dalam </a:t>
            </a:r>
            <a:r>
              <a:rPr lang="id-ID" dirty="0">
                <a:latin typeface="Tw Cen MT" panose="020B0602020104020603" pitchFamily="34" charset="0"/>
              </a:rPr>
              <a:t>studi kasus tertentu saat pendekatan komunikasi tidak dimungkinkan, teknik observasi dapat sangat bermanfaat.</a:t>
            </a:r>
          </a:p>
          <a:p>
            <a:endParaRPr lang="id-ID" dirty="0" smtClean="0">
              <a:latin typeface="Tw Cen MT" panose="020B0602020104020603" pitchFamily="34" charset="0"/>
            </a:endParaRPr>
          </a:p>
        </p:txBody>
      </p:sp>
      <p:graphicFrame>
        <p:nvGraphicFramePr>
          <p:cNvPr id="9" name="Diagram 8"/>
          <p:cNvGraphicFramePr/>
          <p:nvPr>
            <p:extLst>
              <p:ext uri="{D42A27DB-BD31-4B8C-83A1-F6EECF244321}">
                <p14:modId xmlns:p14="http://schemas.microsoft.com/office/powerpoint/2010/main" val="1451137722"/>
              </p:ext>
            </p:extLst>
          </p:nvPr>
        </p:nvGraphicFramePr>
        <p:xfrm>
          <a:off x="141766" y="1827322"/>
          <a:ext cx="5660571" cy="42475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276747" y="1540446"/>
            <a:ext cx="5734596" cy="461665"/>
          </a:xfrm>
          <a:prstGeom prst="rect">
            <a:avLst/>
          </a:prstGeom>
          <a:noFill/>
        </p:spPr>
        <p:txBody>
          <a:bodyPr wrap="square" rtlCol="0">
            <a:spAutoFit/>
          </a:bodyPr>
          <a:lstStyle/>
          <a:p>
            <a:pPr algn="ctr"/>
            <a:r>
              <a:rPr lang="id-ID" sz="2400" b="1" dirty="0" smtClean="0">
                <a:latin typeface="Tw Cen MT" panose="020B0602020104020603" pitchFamily="34" charset="0"/>
              </a:rPr>
              <a:t>Macam – Macam Observasi</a:t>
            </a:r>
          </a:p>
        </p:txBody>
      </p:sp>
      <p:sp>
        <p:nvSpPr>
          <p:cNvPr id="6" name="Title 3"/>
          <p:cNvSpPr txBox="1">
            <a:spLocks/>
          </p:cNvSpPr>
          <p:nvPr/>
        </p:nvSpPr>
        <p:spPr>
          <a:xfrm>
            <a:off x="276747" y="507245"/>
            <a:ext cx="5734596" cy="1687924"/>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2500" b="1" dirty="0" smtClean="0">
                <a:latin typeface="Tw Cen MT" panose="020B0602020104020603" pitchFamily="34" charset="0"/>
              </a:rPr>
              <a:t>Observasi</a:t>
            </a:r>
            <a:r>
              <a:rPr lang="id-ID" sz="1800" dirty="0" smtClean="0">
                <a:latin typeface="Tw Cen MT" panose="020B0602020104020603" pitchFamily="34" charset="0"/>
              </a:rPr>
              <a:t> adalah </a:t>
            </a:r>
            <a:r>
              <a:rPr lang="en-US" sz="1800" dirty="0" err="1" smtClean="0">
                <a:latin typeface="Tw Cen MT" panose="020B0602020104020603" pitchFamily="34" charset="0"/>
              </a:rPr>
              <a:t>sebagai</a:t>
            </a:r>
            <a:r>
              <a:rPr lang="en-US" sz="1800" dirty="0" smtClean="0">
                <a:latin typeface="Tw Cen MT" panose="020B0602020104020603" pitchFamily="34" charset="0"/>
              </a:rPr>
              <a:t> </a:t>
            </a:r>
            <a:r>
              <a:rPr lang="en-US" sz="1800" dirty="0" err="1" smtClean="0">
                <a:latin typeface="Tw Cen MT" panose="020B0602020104020603" pitchFamily="34" charset="0"/>
              </a:rPr>
              <a:t>pengamatan</a:t>
            </a:r>
            <a:r>
              <a:rPr lang="en-US" sz="1800" dirty="0" smtClean="0">
                <a:latin typeface="Tw Cen MT" panose="020B0602020104020603" pitchFamily="34" charset="0"/>
              </a:rPr>
              <a:t> </a:t>
            </a:r>
            <a:r>
              <a:rPr lang="en-US" sz="1800" dirty="0" err="1" smtClean="0">
                <a:latin typeface="Tw Cen MT" panose="020B0602020104020603" pitchFamily="34" charset="0"/>
              </a:rPr>
              <a:t>dan</a:t>
            </a:r>
            <a:r>
              <a:rPr lang="en-US" sz="1800" dirty="0" smtClean="0">
                <a:latin typeface="Tw Cen MT" panose="020B0602020104020603" pitchFamily="34" charset="0"/>
              </a:rPr>
              <a:t> </a:t>
            </a:r>
            <a:r>
              <a:rPr lang="en-US" sz="1800" dirty="0" err="1" smtClean="0">
                <a:latin typeface="Tw Cen MT" panose="020B0602020104020603" pitchFamily="34" charset="0"/>
              </a:rPr>
              <a:t>pencatatan</a:t>
            </a:r>
            <a:r>
              <a:rPr lang="en-US" sz="1800" dirty="0" smtClean="0">
                <a:latin typeface="Tw Cen MT" panose="020B0602020104020603" pitchFamily="34" charset="0"/>
              </a:rPr>
              <a:t> s</a:t>
            </a:r>
            <a:r>
              <a:rPr lang="id-ID" sz="1800" dirty="0" smtClean="0">
                <a:latin typeface="Tw Cen MT" panose="020B0602020104020603" pitchFamily="34" charset="0"/>
              </a:rPr>
              <a:t>e</a:t>
            </a:r>
            <a:r>
              <a:rPr lang="en-US" sz="1800" dirty="0" err="1" smtClean="0">
                <a:latin typeface="Tw Cen MT" panose="020B0602020104020603" pitchFamily="34" charset="0"/>
              </a:rPr>
              <a:t>cara</a:t>
            </a:r>
            <a:r>
              <a:rPr lang="en-US" sz="1800" dirty="0" smtClean="0">
                <a:latin typeface="Tw Cen MT" panose="020B0602020104020603" pitchFamily="34" charset="0"/>
              </a:rPr>
              <a:t> </a:t>
            </a:r>
            <a:r>
              <a:rPr lang="en-US" sz="1800" dirty="0" err="1" smtClean="0">
                <a:latin typeface="Tw Cen MT" panose="020B0602020104020603" pitchFamily="34" charset="0"/>
              </a:rPr>
              <a:t>sistematik</a:t>
            </a:r>
            <a:r>
              <a:rPr lang="en-US" sz="1800" dirty="0" smtClean="0">
                <a:latin typeface="Tw Cen MT" panose="020B0602020104020603" pitchFamily="34" charset="0"/>
              </a:rPr>
              <a:t> </a:t>
            </a:r>
            <a:r>
              <a:rPr lang="en-US" sz="1800" dirty="0" err="1" smtClean="0">
                <a:latin typeface="Tw Cen MT" panose="020B0602020104020603" pitchFamily="34" charset="0"/>
              </a:rPr>
              <a:t>terhadap</a:t>
            </a:r>
            <a:r>
              <a:rPr lang="en-US" sz="1800" dirty="0" smtClean="0">
                <a:latin typeface="Tw Cen MT" panose="020B0602020104020603" pitchFamily="34" charset="0"/>
              </a:rPr>
              <a:t> </a:t>
            </a:r>
            <a:r>
              <a:rPr lang="en-US" sz="1800" dirty="0" err="1" smtClean="0">
                <a:latin typeface="Tw Cen MT" panose="020B0602020104020603" pitchFamily="34" charset="0"/>
              </a:rPr>
              <a:t>suatu</a:t>
            </a:r>
            <a:r>
              <a:rPr lang="en-US" sz="1800" dirty="0" smtClean="0">
                <a:latin typeface="Tw Cen MT" panose="020B0602020104020603" pitchFamily="34" charset="0"/>
              </a:rPr>
              <a:t> </a:t>
            </a:r>
            <a:r>
              <a:rPr lang="en-US" sz="1800" dirty="0" err="1" smtClean="0">
                <a:latin typeface="Tw Cen MT" panose="020B0602020104020603" pitchFamily="34" charset="0"/>
              </a:rPr>
              <a:t>gejala</a:t>
            </a:r>
            <a:r>
              <a:rPr lang="en-US" sz="1800" dirty="0" smtClean="0">
                <a:latin typeface="Tw Cen MT" panose="020B0602020104020603" pitchFamily="34" charset="0"/>
              </a:rPr>
              <a:t> yang </a:t>
            </a:r>
            <a:r>
              <a:rPr lang="en-US" sz="1800" dirty="0" err="1" smtClean="0">
                <a:latin typeface="Tw Cen MT" panose="020B0602020104020603" pitchFamily="34" charset="0"/>
              </a:rPr>
              <a:t>tampak</a:t>
            </a:r>
            <a:r>
              <a:rPr lang="en-US" sz="1800" dirty="0" smtClean="0">
                <a:latin typeface="Tw Cen MT" panose="020B0602020104020603" pitchFamily="34" charset="0"/>
              </a:rPr>
              <a:t> </a:t>
            </a:r>
            <a:r>
              <a:rPr lang="en-US" sz="1800" dirty="0" err="1" smtClean="0">
                <a:latin typeface="Tw Cen MT" panose="020B0602020104020603" pitchFamily="34" charset="0"/>
              </a:rPr>
              <a:t>pada</a:t>
            </a:r>
            <a:r>
              <a:rPr lang="en-US" sz="1800" dirty="0" smtClean="0">
                <a:latin typeface="Tw Cen MT" panose="020B0602020104020603" pitchFamily="34" charset="0"/>
              </a:rPr>
              <a:t> </a:t>
            </a:r>
            <a:r>
              <a:rPr lang="en-US" sz="1800" dirty="0" err="1" smtClean="0">
                <a:latin typeface="Tw Cen MT" panose="020B0602020104020603" pitchFamily="34" charset="0"/>
              </a:rPr>
              <a:t>objek</a:t>
            </a:r>
            <a:r>
              <a:rPr lang="en-US" sz="1800" dirty="0" smtClean="0">
                <a:latin typeface="Tw Cen MT" panose="020B0602020104020603" pitchFamily="34" charset="0"/>
              </a:rPr>
              <a:t> </a:t>
            </a:r>
            <a:r>
              <a:rPr lang="en-US" sz="1800" dirty="0" err="1" smtClean="0">
                <a:latin typeface="Tw Cen MT" panose="020B0602020104020603" pitchFamily="34" charset="0"/>
              </a:rPr>
              <a:t>penelitian</a:t>
            </a:r>
            <a:r>
              <a:rPr lang="en-US" sz="1800" dirty="0" smtClean="0">
                <a:latin typeface="Tw Cen MT" panose="020B0602020104020603" pitchFamily="34" charset="0"/>
              </a:rPr>
              <a:t>.  (</a:t>
            </a:r>
            <a:r>
              <a:rPr lang="en-US" sz="1800" dirty="0" err="1" smtClean="0">
                <a:latin typeface="Tw Cen MT" panose="020B0602020104020603" pitchFamily="34" charset="0"/>
              </a:rPr>
              <a:t>Sutrisno</a:t>
            </a:r>
            <a:r>
              <a:rPr lang="en-US" sz="1800" dirty="0" smtClean="0">
                <a:latin typeface="Tw Cen MT" panose="020B0602020104020603" pitchFamily="34" charset="0"/>
              </a:rPr>
              <a:t> </a:t>
            </a:r>
            <a:r>
              <a:rPr lang="en-US" sz="1800" dirty="0" err="1" smtClean="0">
                <a:latin typeface="Tw Cen MT" panose="020B0602020104020603" pitchFamily="34" charset="0"/>
              </a:rPr>
              <a:t>Hadi</a:t>
            </a:r>
            <a:r>
              <a:rPr lang="en-US" sz="1800" dirty="0" smtClean="0">
                <a:latin typeface="Tw Cen MT" panose="020B0602020104020603" pitchFamily="34" charset="0"/>
              </a:rPr>
              <a:t>, 1987)</a:t>
            </a:r>
            <a:endParaRPr lang="id-ID" sz="1800" dirty="0">
              <a:solidFill>
                <a:srgbClr val="FF0000"/>
              </a:solidFill>
              <a:latin typeface="Tw Cen MT" panose="020B0602020104020603" pitchFamily="34" charset="0"/>
            </a:endParaRPr>
          </a:p>
        </p:txBody>
      </p:sp>
    </p:spTree>
    <p:extLst>
      <p:ext uri="{BB962C8B-B14F-4D97-AF65-F5344CB8AC3E}">
        <p14:creationId xmlns:p14="http://schemas.microsoft.com/office/powerpoint/2010/main" val="27059194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Group 10"/>
          <p:cNvGraphicFramePr>
            <a:graphicFrameLocks noGrp="1"/>
          </p:cNvGraphicFramePr>
          <p:nvPr>
            <p:extLst>
              <p:ext uri="{D42A27DB-BD31-4B8C-83A1-F6EECF244321}">
                <p14:modId xmlns:p14="http://schemas.microsoft.com/office/powerpoint/2010/main" val="1983899523"/>
              </p:ext>
            </p:extLst>
          </p:nvPr>
        </p:nvGraphicFramePr>
        <p:xfrm>
          <a:off x="220128" y="986225"/>
          <a:ext cx="11785604" cy="4313910"/>
        </p:xfrm>
        <a:graphic>
          <a:graphicData uri="http://schemas.openxmlformats.org/drawingml/2006/table">
            <a:tbl>
              <a:tblPr/>
              <a:tblGrid>
                <a:gridCol w="5892802"/>
                <a:gridCol w="5892802"/>
              </a:tblGrid>
              <a:tr h="360191">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85000"/>
                        </a:lnSpc>
                        <a:spcBef>
                          <a:spcPct val="50000"/>
                        </a:spcBef>
                        <a:spcAft>
                          <a:spcPct val="0"/>
                        </a:spcAft>
                        <a:buClr>
                          <a:schemeClr val="hlink"/>
                        </a:buClr>
                        <a:buSzPct val="90000"/>
                        <a:buFont typeface="Wingdings" pitchFamily="2" charset="2"/>
                        <a:buNone/>
                        <a:tabLst/>
                      </a:pPr>
                      <a:r>
                        <a:rPr kumimoji="0" lang="en-US" sz="1800" b="1" i="0" u="none" strike="noStrike" cap="none" normalizeH="0" baseline="0" dirty="0" smtClean="0">
                          <a:ln>
                            <a:noFill/>
                          </a:ln>
                          <a:solidFill>
                            <a:schemeClr val="tx1"/>
                          </a:solidFill>
                          <a:effectLst/>
                          <a:latin typeface="Tw Cen MT" panose="020B0602020104020603" pitchFamily="34" charset="0"/>
                        </a:rPr>
                        <a:t> </a:t>
                      </a:r>
                      <a:r>
                        <a:rPr kumimoji="0" lang="en-US" sz="1800" b="1" i="0" u="none" strike="noStrike" cap="none" normalizeH="0" baseline="0" dirty="0" smtClean="0">
                          <a:ln>
                            <a:noFill/>
                          </a:ln>
                          <a:solidFill>
                            <a:schemeClr val="bg1"/>
                          </a:solidFill>
                          <a:effectLst/>
                          <a:latin typeface="Tw Cen MT" panose="020B0602020104020603" pitchFamily="34" charset="0"/>
                        </a:rPr>
                        <a:t>KEUNGGULAN </a:t>
                      </a:r>
                      <a:r>
                        <a:rPr kumimoji="0" lang="en-US" sz="1800" b="1" i="0" u="none" strike="noStrike" cap="none" normalizeH="0" baseline="0" dirty="0" err="1" smtClean="0">
                          <a:ln>
                            <a:noFill/>
                          </a:ln>
                          <a:solidFill>
                            <a:schemeClr val="bg1"/>
                          </a:solidFill>
                          <a:effectLst/>
                          <a:latin typeface="Tw Cen MT" panose="020B0602020104020603" pitchFamily="34" charset="0"/>
                        </a:rPr>
                        <a:t>Teknik</a:t>
                      </a:r>
                      <a:r>
                        <a:rPr kumimoji="0" lang="en-US" sz="1800" b="1" i="0" u="none" strike="noStrike" cap="none" normalizeH="0" baseline="0" dirty="0" smtClean="0">
                          <a:ln>
                            <a:noFill/>
                          </a:ln>
                          <a:solidFill>
                            <a:schemeClr val="bg1"/>
                          </a:solidFill>
                          <a:effectLst/>
                          <a:latin typeface="Tw Cen MT" panose="020B0602020104020603" pitchFamily="34" charset="0"/>
                        </a:rPr>
                        <a:t> </a:t>
                      </a:r>
                      <a:r>
                        <a:rPr kumimoji="0" lang="en-US" sz="1800" b="1" i="0" u="none" strike="noStrike" cap="none" normalizeH="0" baseline="0" dirty="0" err="1" smtClean="0">
                          <a:ln>
                            <a:noFill/>
                          </a:ln>
                          <a:solidFill>
                            <a:schemeClr val="bg1"/>
                          </a:solidFill>
                          <a:effectLst/>
                          <a:latin typeface="Tw Cen MT" panose="020B0602020104020603" pitchFamily="34" charset="0"/>
                        </a:rPr>
                        <a:t>Observasi</a:t>
                      </a:r>
                      <a:endParaRPr kumimoji="0" lang="en-US" sz="1800" b="0" i="0" u="none" strike="noStrike" cap="none" normalizeH="0" baseline="0" dirty="0" smtClean="0">
                        <a:ln>
                          <a:noFill/>
                        </a:ln>
                        <a:solidFill>
                          <a:schemeClr val="bg1"/>
                        </a:solidFill>
                        <a:effectLst/>
                        <a:latin typeface="Tw Cen MT" panose="020B0602020104020603" pitchFamily="34" charset="0"/>
                      </a:endParaRPr>
                    </a:p>
                  </a:txBody>
                  <a:tcPr marL="91444" marR="91444" marT="45703" marB="45703"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85000"/>
                        </a:lnSpc>
                        <a:spcBef>
                          <a:spcPct val="20000"/>
                        </a:spcBef>
                        <a:spcAft>
                          <a:spcPct val="0"/>
                        </a:spcAft>
                        <a:buClr>
                          <a:schemeClr val="hlink"/>
                        </a:buClr>
                        <a:buSzPct val="90000"/>
                        <a:buFont typeface="Wingdings" pitchFamily="2" charset="2"/>
                        <a:buNone/>
                        <a:tabLst/>
                      </a:pPr>
                      <a:r>
                        <a:rPr kumimoji="0" lang="en-US" sz="1800" b="1" i="0" u="none" strike="noStrike" cap="none" normalizeH="0" baseline="0" dirty="0" smtClean="0">
                          <a:ln>
                            <a:noFill/>
                          </a:ln>
                          <a:solidFill>
                            <a:schemeClr val="bg1"/>
                          </a:solidFill>
                          <a:effectLst/>
                          <a:latin typeface="Tw Cen MT" panose="020B0602020104020603" pitchFamily="34" charset="0"/>
                        </a:rPr>
                        <a:t> KELEMAHAN </a:t>
                      </a:r>
                      <a:r>
                        <a:rPr kumimoji="0" lang="en-US" sz="1800" b="1" i="0" u="none" strike="noStrike" cap="none" normalizeH="0" baseline="0" dirty="0" err="1" smtClean="0">
                          <a:ln>
                            <a:noFill/>
                          </a:ln>
                          <a:solidFill>
                            <a:schemeClr val="bg1"/>
                          </a:solidFill>
                          <a:effectLst/>
                          <a:latin typeface="Tw Cen MT" panose="020B0602020104020603" pitchFamily="34" charset="0"/>
                        </a:rPr>
                        <a:t>Teknik</a:t>
                      </a:r>
                      <a:r>
                        <a:rPr kumimoji="0" lang="en-US" sz="1800" b="1" i="0" u="none" strike="noStrike" cap="none" normalizeH="0" baseline="0" dirty="0" smtClean="0">
                          <a:ln>
                            <a:noFill/>
                          </a:ln>
                          <a:solidFill>
                            <a:schemeClr val="bg1"/>
                          </a:solidFill>
                          <a:effectLst/>
                          <a:latin typeface="Tw Cen MT" panose="020B0602020104020603" pitchFamily="34" charset="0"/>
                        </a:rPr>
                        <a:t> </a:t>
                      </a:r>
                      <a:r>
                        <a:rPr kumimoji="0" lang="en-US" sz="1800" b="1" i="0" u="none" strike="noStrike" cap="none" normalizeH="0" baseline="0" dirty="0" err="1" smtClean="0">
                          <a:ln>
                            <a:noFill/>
                          </a:ln>
                          <a:solidFill>
                            <a:schemeClr val="bg1"/>
                          </a:solidFill>
                          <a:effectLst/>
                          <a:latin typeface="Tw Cen MT" panose="020B0602020104020603" pitchFamily="34" charset="0"/>
                        </a:rPr>
                        <a:t>Observasi</a:t>
                      </a:r>
                      <a:endParaRPr kumimoji="0" lang="en-US" sz="1800" b="1" i="0" u="none" strike="noStrike" cap="none" normalizeH="0" baseline="0" dirty="0" smtClean="0">
                        <a:ln>
                          <a:noFill/>
                        </a:ln>
                        <a:solidFill>
                          <a:schemeClr val="bg1"/>
                        </a:solidFill>
                        <a:effectLst/>
                        <a:latin typeface="Tw Cen MT" panose="020B0602020104020603" pitchFamily="34" charset="0"/>
                      </a:endParaRPr>
                    </a:p>
                  </a:txBody>
                  <a:tcPr marL="91444" marR="91444" marT="45703" marB="45703"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r>
              <a:tr h="3953719">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endParaRPr lang="id-ID" sz="1800" kern="1200" baseline="0" dirty="0" smtClean="0">
                        <a:solidFill>
                          <a:schemeClr val="tx1"/>
                        </a:solidFill>
                        <a:latin typeface="Tw Cen MT" panose="020B0602020104020603" pitchFamily="34" charset="0"/>
                        <a:ea typeface=""/>
                        <a:cs typeface=""/>
                      </a:endParaRPr>
                    </a:p>
                    <a:p>
                      <a:pPr marL="166688" indent="-166688">
                        <a:buFont typeface="Arial" pitchFamily="34" charset="0"/>
                        <a:buChar char="•"/>
                      </a:pPr>
                      <a:r>
                        <a:rPr lang="id-ID" sz="1800" kern="1200" baseline="0" dirty="0" smtClean="0">
                          <a:solidFill>
                            <a:schemeClr val="tx1"/>
                          </a:solidFill>
                          <a:latin typeface="Tw Cen MT" panose="020B0602020104020603" pitchFamily="34" charset="0"/>
                          <a:ea typeface=""/>
                          <a:cs typeface=""/>
                        </a:rPr>
                        <a:t>Peneliti mengetahui kejadian sebenarnya sehingga informasinya diperoleh langsung dan hasilnya akurat; </a:t>
                      </a:r>
                    </a:p>
                    <a:p>
                      <a:pPr marL="166688" indent="-166688">
                        <a:buFont typeface="Arial" pitchFamily="34" charset="0"/>
                        <a:buChar char="•"/>
                      </a:pPr>
                      <a:r>
                        <a:rPr lang="id-ID" sz="1800" kern="1200" baseline="0" dirty="0" smtClean="0">
                          <a:solidFill>
                            <a:schemeClr val="tx1"/>
                          </a:solidFill>
                          <a:latin typeface="Tw Cen MT" panose="020B0602020104020603" pitchFamily="34" charset="0"/>
                          <a:ea typeface=""/>
                          <a:cs typeface=""/>
                        </a:rPr>
                        <a:t>Peneliti dapat mencatat kebenaran yang sedang terjadi </a:t>
                      </a:r>
                    </a:p>
                    <a:p>
                      <a:pPr marL="166688" indent="-166688">
                        <a:buFont typeface="Arial" pitchFamily="34" charset="0"/>
                        <a:buChar char="•"/>
                      </a:pPr>
                      <a:r>
                        <a:rPr lang="id-ID" sz="1800" kern="1200" baseline="0" dirty="0" smtClean="0">
                          <a:solidFill>
                            <a:schemeClr val="tx1"/>
                          </a:solidFill>
                          <a:latin typeface="Tw Cen MT" panose="020B0602020104020603" pitchFamily="34" charset="0"/>
                          <a:ea typeface=""/>
                          <a:cs typeface=""/>
                        </a:rPr>
                        <a:t>Peneliti dapat memahami substansi sehingga ia dapat belajar dari pengalaman yang sulit dilupakan </a:t>
                      </a:r>
                    </a:p>
                    <a:p>
                      <a:pPr marL="166688" indent="-166688">
                        <a:buFont typeface="Arial" pitchFamily="34" charset="0"/>
                        <a:buChar char="•"/>
                      </a:pPr>
                      <a:r>
                        <a:rPr lang="id-ID" sz="1800" kern="1200" baseline="0" dirty="0" smtClean="0">
                          <a:solidFill>
                            <a:schemeClr val="tx1"/>
                          </a:solidFill>
                          <a:latin typeface="Tw Cen MT" panose="020B0602020104020603" pitchFamily="34" charset="0"/>
                          <a:ea typeface=""/>
                          <a:cs typeface=""/>
                        </a:rPr>
                        <a:t>Memudahkan peneliti dalam memahami perilaku yang kompleks </a:t>
                      </a:r>
                    </a:p>
                    <a:p>
                      <a:pPr marL="166688" indent="-166688">
                        <a:buFont typeface="Arial" pitchFamily="34" charset="0"/>
                        <a:buChar char="•"/>
                      </a:pPr>
                      <a:r>
                        <a:rPr lang="id-ID" sz="1800" kern="1200" baseline="0" dirty="0" smtClean="0">
                          <a:solidFill>
                            <a:schemeClr val="tx1"/>
                          </a:solidFill>
                          <a:latin typeface="Tw Cen MT" panose="020B0602020104020603" pitchFamily="34" charset="0"/>
                          <a:ea typeface=""/>
                          <a:cs typeface=""/>
                        </a:rPr>
                        <a:t>Bagi informan yang tidak memiliki waktu masih bisa memberikan kontribusi dengan mengijinkan untuk diobservasi </a:t>
                      </a:r>
                    </a:p>
                    <a:p>
                      <a:pPr marL="166688" indent="-166688" algn="l" defTabSz="914400" rtl="0" eaLnBrk="1" latinLnBrk="0" hangingPunct="1">
                        <a:buFont typeface="Arial" pitchFamily="34" charset="0"/>
                        <a:buChar char="•"/>
                      </a:pPr>
                      <a:r>
                        <a:rPr lang="nn-NO" sz="1800" kern="1200" baseline="0" dirty="0" smtClean="0">
                          <a:solidFill>
                            <a:schemeClr val="tx1"/>
                          </a:solidFill>
                          <a:latin typeface="Tw Cen MT" panose="020B0602020104020603" pitchFamily="34" charset="0"/>
                          <a:ea typeface=""/>
                          <a:cs typeface=""/>
                        </a:rPr>
                        <a:t>Observasi memungkinkan pengumpulan data yang tidak mungkin dilakukan oleh teknik lain </a:t>
                      </a:r>
                      <a:endParaRPr lang="id-ID" sz="1800" kern="1200" baseline="0" dirty="0" smtClean="0">
                        <a:solidFill>
                          <a:schemeClr val="tx1"/>
                        </a:solidFill>
                        <a:latin typeface="Tw Cen MT" panose="020B0602020104020603" pitchFamily="34" charset="0"/>
                        <a:ea typeface=""/>
                        <a:cs typeface=""/>
                      </a:endParaRPr>
                    </a:p>
                  </a:txBody>
                  <a:tcPr marL="91444" marR="91444" marT="45703" marB="45703"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endParaRPr lang="id-ID" sz="1800" kern="1200" baseline="0" dirty="0" smtClean="0">
                        <a:solidFill>
                          <a:schemeClr val="tx1"/>
                        </a:solidFill>
                        <a:latin typeface="Tw Cen MT" panose="020B0602020104020603" pitchFamily="34" charset="0"/>
                        <a:ea typeface=""/>
                        <a:cs typeface=""/>
                      </a:endParaRPr>
                    </a:p>
                    <a:p>
                      <a:pPr marL="166688" indent="-166688" algn="l" defTabSz="914400" rtl="0" eaLnBrk="1" latinLnBrk="0" hangingPunct="1">
                        <a:buFont typeface="Arial" pitchFamily="34" charset="0"/>
                        <a:buChar char="•"/>
                      </a:pPr>
                      <a:r>
                        <a:rPr lang="en-GB" sz="1800" kern="1200" baseline="0" dirty="0" err="1" smtClean="0">
                          <a:solidFill>
                            <a:schemeClr val="tx1"/>
                          </a:solidFill>
                          <a:latin typeface="Tw Cen MT" panose="020B0602020104020603" pitchFamily="34" charset="0"/>
                          <a:ea typeface=""/>
                          <a:cs typeface=""/>
                        </a:rPr>
                        <a:t>Mahal</a:t>
                      </a:r>
                      <a:r>
                        <a:rPr lang="en-GB" sz="1800" kern="1200" baseline="0" dirty="0" smtClean="0">
                          <a:solidFill>
                            <a:schemeClr val="tx1"/>
                          </a:solidFill>
                          <a:latin typeface="Tw Cen MT" panose="020B0602020104020603" pitchFamily="34" charset="0"/>
                          <a:ea typeface=""/>
                          <a:cs typeface=""/>
                        </a:rPr>
                        <a:t> &amp; m</a:t>
                      </a:r>
                      <a:r>
                        <a:rPr lang="id-ID" sz="1800" kern="1200" baseline="0" dirty="0" smtClean="0">
                          <a:solidFill>
                            <a:schemeClr val="tx1"/>
                          </a:solidFill>
                          <a:latin typeface="Tw Cen MT" panose="020B0602020104020603" pitchFamily="34" charset="0"/>
                          <a:ea typeface=""/>
                          <a:cs typeface=""/>
                        </a:rPr>
                        <a:t>emakan waktu yang lama </a:t>
                      </a:r>
                    </a:p>
                    <a:p>
                      <a:pPr marL="166688" indent="-166688" algn="l" defTabSz="914400" rtl="0" eaLnBrk="1" latinLnBrk="0" hangingPunct="1">
                        <a:buFont typeface="Arial" pitchFamily="34" charset="0"/>
                        <a:buChar char="•"/>
                      </a:pPr>
                      <a:r>
                        <a:rPr lang="id-ID" sz="1800" kern="1200" baseline="0" dirty="0" smtClean="0">
                          <a:solidFill>
                            <a:schemeClr val="tx1"/>
                          </a:solidFill>
                          <a:latin typeface="Tw Cen MT" panose="020B0602020104020603" pitchFamily="34" charset="0"/>
                          <a:ea typeface=""/>
                          <a:cs typeface=""/>
                        </a:rPr>
                        <a:t>Tergantung pada kepiawaian pengamat. Kalau pengamatannya kurang </a:t>
                      </a:r>
                      <a:r>
                        <a:rPr lang="en-GB" sz="1800" i="1" kern="1200" baseline="0" dirty="0" smtClean="0">
                          <a:solidFill>
                            <a:schemeClr val="tx1"/>
                          </a:solidFill>
                          <a:latin typeface="Tw Cen MT" panose="020B0602020104020603" pitchFamily="34" charset="0"/>
                          <a:ea typeface=""/>
                          <a:cs typeface=""/>
                        </a:rPr>
                        <a:t>q</a:t>
                      </a:r>
                      <a:r>
                        <a:rPr lang="id-ID" sz="1800" i="1" kern="1200" baseline="0" dirty="0" smtClean="0">
                          <a:solidFill>
                            <a:schemeClr val="tx1"/>
                          </a:solidFill>
                          <a:latin typeface="Tw Cen MT" panose="020B0602020104020603" pitchFamily="34" charset="0"/>
                          <a:ea typeface=""/>
                          <a:cs typeface=""/>
                        </a:rPr>
                        <a:t>ualified </a:t>
                      </a:r>
                      <a:r>
                        <a:rPr lang="id-ID" sz="1800" kern="1200" baseline="0" dirty="0" smtClean="0">
                          <a:solidFill>
                            <a:schemeClr val="tx1"/>
                          </a:solidFill>
                          <a:latin typeface="Tw Cen MT" panose="020B0602020104020603" pitchFamily="34" charset="0"/>
                          <a:ea typeface=""/>
                          <a:cs typeface=""/>
                        </a:rPr>
                        <a:t>dapat menimbulkan bias dan data bisa terdistorsi </a:t>
                      </a:r>
                    </a:p>
                    <a:p>
                      <a:pPr marL="166688" indent="-166688" algn="l" defTabSz="914400" rtl="0" eaLnBrk="1" latinLnBrk="0" hangingPunct="1">
                        <a:buFont typeface="Arial" pitchFamily="34" charset="0"/>
                        <a:buChar char="•"/>
                      </a:pPr>
                      <a:r>
                        <a:rPr lang="id-ID" sz="1800" kern="1200" baseline="0" dirty="0" smtClean="0">
                          <a:solidFill>
                            <a:schemeClr val="tx1"/>
                          </a:solidFill>
                          <a:latin typeface="Tw Cen MT" panose="020B0602020104020603" pitchFamily="34" charset="0"/>
                          <a:ea typeface=""/>
                          <a:cs typeface=""/>
                        </a:rPr>
                        <a:t>Observer apalagi yang dikenal dan disegani bisa mempengaruhi perilaku partisipan sehingga situasinya bisa menjadi dibuat-buat </a:t>
                      </a:r>
                    </a:p>
                    <a:p>
                      <a:pPr marL="166688" indent="-166688" algn="l" defTabSz="914400" rtl="0" eaLnBrk="1" latinLnBrk="0" hangingPunct="1">
                        <a:buFont typeface="Arial" pitchFamily="34" charset="0"/>
                        <a:buChar char="•"/>
                      </a:pPr>
                      <a:r>
                        <a:rPr lang="id-ID" sz="1800" kern="1200" baseline="0" dirty="0" smtClean="0">
                          <a:solidFill>
                            <a:schemeClr val="tx1"/>
                          </a:solidFill>
                          <a:latin typeface="Tw Cen MT" panose="020B0602020104020603" pitchFamily="34" charset="0"/>
                          <a:ea typeface=""/>
                          <a:cs typeface=""/>
                        </a:rPr>
                        <a:t>Observer yang berperan serta kurang memiliki waktu unt</a:t>
                      </a:r>
                      <a:r>
                        <a:rPr lang="en-GB" sz="1800" kern="1200" baseline="0" dirty="0" smtClean="0">
                          <a:solidFill>
                            <a:schemeClr val="tx1"/>
                          </a:solidFill>
                          <a:latin typeface="Tw Cen MT" panose="020B0602020104020603" pitchFamily="34" charset="0"/>
                          <a:ea typeface=""/>
                          <a:cs typeface=""/>
                        </a:rPr>
                        <a:t>u</a:t>
                      </a:r>
                      <a:r>
                        <a:rPr lang="id-ID" sz="1800" kern="1200" baseline="0" dirty="0" smtClean="0">
                          <a:solidFill>
                            <a:schemeClr val="tx1"/>
                          </a:solidFill>
                          <a:latin typeface="Tw Cen MT" panose="020B0602020104020603" pitchFamily="34" charset="0"/>
                          <a:ea typeface=""/>
                          <a:cs typeface=""/>
                        </a:rPr>
                        <a:t>k membuat catatan hasil pengamatan </a:t>
                      </a:r>
                    </a:p>
                    <a:p>
                      <a:pPr marL="166688" indent="-166688" algn="l" defTabSz="914400" rtl="0" eaLnBrk="1" latinLnBrk="0" hangingPunct="1">
                        <a:buFont typeface="Arial" pitchFamily="34" charset="0"/>
                        <a:buChar char="•"/>
                      </a:pPr>
                      <a:r>
                        <a:rPr lang="id-ID" sz="1800" kern="1200" baseline="0" dirty="0" smtClean="0">
                          <a:solidFill>
                            <a:schemeClr val="tx1"/>
                          </a:solidFill>
                          <a:latin typeface="Tw Cen MT" panose="020B0602020104020603" pitchFamily="34" charset="0"/>
                          <a:ea typeface=""/>
                          <a:cs typeface=""/>
                        </a:rPr>
                        <a:t>Menghasilkan data yang banyak dan kadang tidak sistematis me</a:t>
                      </a:r>
                      <a:r>
                        <a:rPr lang="en-GB" sz="1800" kern="1200" baseline="0" dirty="0" smtClean="0">
                          <a:solidFill>
                            <a:schemeClr val="tx1"/>
                          </a:solidFill>
                          <a:latin typeface="Tw Cen MT" panose="020B0602020104020603" pitchFamily="34" charset="0"/>
                          <a:ea typeface=""/>
                          <a:cs typeface=""/>
                        </a:rPr>
                        <a:t>n</a:t>
                      </a:r>
                      <a:r>
                        <a:rPr lang="id-ID" sz="1800" kern="1200" baseline="0" dirty="0" smtClean="0">
                          <a:solidFill>
                            <a:schemeClr val="tx1"/>
                          </a:solidFill>
                          <a:latin typeface="Tw Cen MT" panose="020B0602020104020603" pitchFamily="34" charset="0"/>
                          <a:ea typeface=""/>
                          <a:cs typeface=""/>
                        </a:rPr>
                        <a:t>yulitkan p</a:t>
                      </a:r>
                      <a:r>
                        <a:rPr lang="en-US" sz="1800" kern="1200" baseline="0" dirty="0" smtClean="0">
                          <a:solidFill>
                            <a:schemeClr val="tx1"/>
                          </a:solidFill>
                          <a:latin typeface="Tw Cen MT" panose="020B0602020104020603" pitchFamily="34" charset="0"/>
                          <a:ea typeface=""/>
                          <a:cs typeface=""/>
                        </a:rPr>
                        <a:t>e</a:t>
                      </a:r>
                      <a:r>
                        <a:rPr lang="id-ID" sz="1800" kern="1200" baseline="0" dirty="0" smtClean="0">
                          <a:solidFill>
                            <a:schemeClr val="tx1"/>
                          </a:solidFill>
                          <a:latin typeface="Tw Cen MT" panose="020B0602020104020603" pitchFamily="34" charset="0"/>
                          <a:ea typeface=""/>
                          <a:cs typeface=""/>
                        </a:rPr>
                        <a:t>neliti untuk menganalisisnya </a:t>
                      </a:r>
                    </a:p>
                    <a:p>
                      <a:pPr marL="166688" indent="-166688" algn="l" defTabSz="914400" rtl="0" eaLnBrk="1" latinLnBrk="0" hangingPunct="1">
                        <a:buFont typeface="Arial" pitchFamily="34" charset="0"/>
                        <a:buNone/>
                      </a:pPr>
                      <a:r>
                        <a:rPr lang="id-ID" sz="1800" kern="1200" baseline="0" dirty="0" smtClean="0">
                          <a:solidFill>
                            <a:schemeClr val="tx1"/>
                          </a:solidFill>
                          <a:latin typeface="Tw Cen MT" panose="020B0602020104020603" pitchFamily="34" charset="0"/>
                          <a:ea typeface=""/>
                          <a:cs typeface=""/>
                        </a:rPr>
                        <a:t>	</a:t>
                      </a:r>
                    </a:p>
                  </a:txBody>
                  <a:tcPr marL="91444" marR="91444" marT="45703" marB="45703"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Tree>
    <p:extLst>
      <p:ext uri="{BB962C8B-B14F-4D97-AF65-F5344CB8AC3E}">
        <p14:creationId xmlns:p14="http://schemas.microsoft.com/office/powerpoint/2010/main" val="34060710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5477" y="264310"/>
            <a:ext cx="6054176" cy="644082"/>
          </a:xfrm>
          <a:prstGeom prst="rect">
            <a:avLst/>
          </a:prstGeom>
          <a:solidFill>
            <a:schemeClr val="tx1">
              <a:alpha val="77000"/>
            </a:schemeClr>
          </a:solidFill>
        </p:spPr>
        <p:txBody>
          <a:bodyPr vert="horz" lIns="117150" tIns="58575" rIns="117150" bIns="58575" rtlCol="0" anchor="ctr">
            <a:normAutofit fontScale="90000"/>
          </a:bodyPr>
          <a:lstStyle>
            <a:lvl1pPr algn="ctr" defTabSz="1171346" rtl="0" eaLnBrk="1" latinLnBrk="0" hangingPunct="1">
              <a:spcBef>
                <a:spcPct val="0"/>
              </a:spcBef>
              <a:buNone/>
              <a:defRPr sz="5600" kern="1200">
                <a:solidFill>
                  <a:schemeClr val="tx1"/>
                </a:solidFill>
                <a:latin typeface="+mj-lt"/>
                <a:ea typeface="+mj-ea"/>
                <a:cs typeface="+mj-cs"/>
              </a:defRPr>
            </a:lvl1pPr>
          </a:lstStyle>
          <a:p>
            <a:r>
              <a:rPr lang="id-ID" sz="3100" dirty="0">
                <a:solidFill>
                  <a:schemeClr val="bg1"/>
                </a:solidFill>
                <a:latin typeface="orange juice" pitchFamily="2" charset="0"/>
              </a:rPr>
              <a:t>Jenis-jenis teknik Pengumpulan Data</a:t>
            </a:r>
          </a:p>
        </p:txBody>
      </p:sp>
      <p:graphicFrame>
        <p:nvGraphicFramePr>
          <p:cNvPr id="2" name="Table 1"/>
          <p:cNvGraphicFramePr>
            <a:graphicFrameLocks noGrp="1"/>
          </p:cNvGraphicFramePr>
          <p:nvPr>
            <p:extLst/>
          </p:nvPr>
        </p:nvGraphicFramePr>
        <p:xfrm>
          <a:off x="-25477" y="1124444"/>
          <a:ext cx="12217476" cy="4852031"/>
        </p:xfrm>
        <a:graphic>
          <a:graphicData uri="http://schemas.openxmlformats.org/drawingml/2006/table">
            <a:tbl>
              <a:tblPr firstRow="1" bandRow="1">
                <a:tableStyleId>{5FD0F851-EC5A-4D38-B0AD-8093EC10F338}</a:tableStyleId>
              </a:tblPr>
              <a:tblGrid>
                <a:gridCol w="1290044"/>
                <a:gridCol w="4249557"/>
                <a:gridCol w="3497881"/>
                <a:gridCol w="3179994"/>
              </a:tblGrid>
              <a:tr h="370888">
                <a:tc>
                  <a:txBody>
                    <a:bodyPr/>
                    <a:lstStyle/>
                    <a:p>
                      <a:r>
                        <a:rPr lang="id-ID" sz="1800" dirty="0" smtClean="0"/>
                        <a:t>Jenis-jenis</a:t>
                      </a:r>
                      <a:endParaRPr lang="id-ID" sz="1800" dirty="0"/>
                    </a:p>
                  </a:txBody>
                  <a:tcPr marL="91452" marR="91452" marT="45726" marB="45726"/>
                </a:tc>
                <a:tc>
                  <a:txBody>
                    <a:bodyPr/>
                    <a:lstStyle/>
                    <a:p>
                      <a:r>
                        <a:rPr lang="id-ID" sz="1800" dirty="0" smtClean="0"/>
                        <a:t>Opsi-opsi</a:t>
                      </a:r>
                      <a:endParaRPr lang="id-ID" sz="1800" dirty="0"/>
                    </a:p>
                  </a:txBody>
                  <a:tcPr marL="91452" marR="91452" marT="45726" marB="45726"/>
                </a:tc>
                <a:tc>
                  <a:txBody>
                    <a:bodyPr/>
                    <a:lstStyle/>
                    <a:p>
                      <a:r>
                        <a:rPr lang="id-ID" sz="1800" dirty="0" smtClean="0"/>
                        <a:t>Kelebihan</a:t>
                      </a:r>
                      <a:endParaRPr lang="id-ID" sz="1800" dirty="0"/>
                    </a:p>
                  </a:txBody>
                  <a:tcPr marL="91452" marR="91452" marT="45726" marB="45726"/>
                </a:tc>
                <a:tc>
                  <a:txBody>
                    <a:bodyPr/>
                    <a:lstStyle/>
                    <a:p>
                      <a:r>
                        <a:rPr lang="id-ID" sz="1800" dirty="0" smtClean="0"/>
                        <a:t>Kelemahan</a:t>
                      </a:r>
                      <a:endParaRPr lang="id-ID" sz="1800" dirty="0"/>
                    </a:p>
                  </a:txBody>
                  <a:tcPr marL="91452" marR="91452" marT="45726" marB="45726"/>
                </a:tc>
              </a:tr>
              <a:tr h="4481143">
                <a:tc>
                  <a:txBody>
                    <a:bodyPr/>
                    <a:lstStyle/>
                    <a:p>
                      <a:r>
                        <a:rPr lang="id-ID" sz="1800" dirty="0" smtClean="0"/>
                        <a:t>Observasi</a:t>
                      </a:r>
                      <a:endParaRPr lang="id-ID" sz="1800" dirty="0"/>
                    </a:p>
                  </a:txBody>
                  <a:tcPr marL="91452" marR="91452" marT="45726" marB="45726"/>
                </a:tc>
                <a:tc>
                  <a:txBody>
                    <a:bodyPr/>
                    <a:lstStyle/>
                    <a:p>
                      <a:pPr marL="342900" indent="-342900">
                        <a:buFont typeface="Wingdings" pitchFamily="2" charset="2"/>
                        <a:buChar char="§"/>
                      </a:pPr>
                      <a:r>
                        <a:rPr lang="id-ID" sz="1800" dirty="0" smtClean="0"/>
                        <a:t>Partisipan utuh-peneliti</a:t>
                      </a:r>
                      <a:r>
                        <a:rPr lang="id-ID" sz="1800" baseline="0" dirty="0" smtClean="0"/>
                        <a:t> menyembunyikan perannya sebagai observer</a:t>
                      </a:r>
                    </a:p>
                    <a:p>
                      <a:pPr marL="342900" indent="-342900">
                        <a:buFont typeface="Wingdings" pitchFamily="2" charset="2"/>
                        <a:buChar char="§"/>
                      </a:pPr>
                      <a:r>
                        <a:rPr lang="id-ID" sz="1800" baseline="0" dirty="0" smtClean="0"/>
                        <a:t>Peneliti sebagai partisipan – peneliti menampakkan perannya sebagai observer</a:t>
                      </a:r>
                    </a:p>
                    <a:p>
                      <a:pPr marL="342900" indent="-342900">
                        <a:buFont typeface="Wingdings" pitchFamily="2" charset="2"/>
                        <a:buChar char="§"/>
                      </a:pPr>
                      <a:r>
                        <a:rPr lang="id-ID" sz="1800" baseline="0" dirty="0" smtClean="0"/>
                        <a:t>Partisipan sebagai observer – peran observasi sekunder diserahkan kepada partisipan</a:t>
                      </a:r>
                    </a:p>
                    <a:p>
                      <a:pPr marL="342900" indent="-342900">
                        <a:buFont typeface="Wingdings" pitchFamily="2" charset="2"/>
                        <a:buChar char="§"/>
                      </a:pPr>
                      <a:r>
                        <a:rPr lang="id-ID" sz="1800" baseline="0" dirty="0" smtClean="0"/>
                        <a:t>Peneliti utuh – peneliti mengobservasi tanpa bantuan partisipan</a:t>
                      </a:r>
                    </a:p>
                    <a:p>
                      <a:endParaRPr lang="id-ID" sz="1800" dirty="0"/>
                    </a:p>
                  </a:txBody>
                  <a:tcPr marL="91452" marR="91452" marT="45726" marB="45726"/>
                </a:tc>
                <a:tc>
                  <a:txBody>
                    <a:bodyPr/>
                    <a:lstStyle/>
                    <a:p>
                      <a:pPr marL="342900" indent="-342900">
                        <a:buFont typeface="Wingdings" pitchFamily="2" charset="2"/>
                        <a:buChar char="§"/>
                      </a:pPr>
                      <a:r>
                        <a:rPr lang="id-ID" sz="1800" dirty="0" smtClean="0"/>
                        <a:t>Peneliti</a:t>
                      </a:r>
                      <a:r>
                        <a:rPr lang="id-ID" sz="1800" baseline="0" dirty="0" smtClean="0"/>
                        <a:t> mendapatkan pengalaman langsung dari partisipan dan mencakup berbagai topik</a:t>
                      </a:r>
                    </a:p>
                    <a:p>
                      <a:pPr marL="342900" indent="-342900">
                        <a:buFont typeface="Wingdings" pitchFamily="2" charset="2"/>
                        <a:buChar char="§"/>
                      </a:pPr>
                      <a:r>
                        <a:rPr lang="id-ID" sz="1800" baseline="0" dirty="0" smtClean="0"/>
                        <a:t>Mahal dan memakan waktu</a:t>
                      </a:r>
                    </a:p>
                    <a:p>
                      <a:pPr marL="342900" indent="-342900">
                        <a:buFont typeface="Wingdings" pitchFamily="2" charset="2"/>
                        <a:buChar char="§"/>
                      </a:pPr>
                      <a:r>
                        <a:rPr lang="id-ID" sz="1800" baseline="0" dirty="0" smtClean="0"/>
                        <a:t>Peneliti dapat melakukan perekaman ketika ada informasi yang muncul</a:t>
                      </a:r>
                    </a:p>
                    <a:p>
                      <a:pPr marL="342900" indent="-342900">
                        <a:buFont typeface="Wingdings" pitchFamily="2" charset="2"/>
                        <a:buChar char="§"/>
                      </a:pPr>
                      <a:r>
                        <a:rPr lang="id-ID" sz="1800" baseline="0" dirty="0" smtClean="0"/>
                        <a:t>Aspek-aspek yang tidak biasa, ganjil, atau terlalu aneh bisa dideteksi</a:t>
                      </a:r>
                    </a:p>
                    <a:p>
                      <a:pPr marL="342900" indent="-342900">
                        <a:buFont typeface="Wingdings" pitchFamily="2" charset="2"/>
                        <a:buChar char="§"/>
                      </a:pPr>
                      <a:r>
                        <a:rPr lang="id-ID" sz="1800" baseline="0" dirty="0" smtClean="0"/>
                        <a:t>Opsi terakhir penting jika peneliti tengah mengeksplorasi topik-topik yang mungkin kurang menyenangkan bagi para partisipan untuk dibahas</a:t>
                      </a:r>
                      <a:endParaRPr lang="id-ID" sz="1800" dirty="0"/>
                    </a:p>
                  </a:txBody>
                  <a:tcPr marL="91452" marR="91452" marT="45726" marB="45726"/>
                </a:tc>
                <a:tc>
                  <a:txBody>
                    <a:bodyPr/>
                    <a:lstStyle/>
                    <a:p>
                      <a:pPr marL="342900" indent="-342900">
                        <a:buFont typeface="Wingdings" pitchFamily="2" charset="2"/>
                        <a:buChar char="§"/>
                      </a:pPr>
                      <a:r>
                        <a:rPr lang="id-ID" sz="1800" dirty="0" smtClean="0"/>
                        <a:t>Peneliti</a:t>
                      </a:r>
                      <a:r>
                        <a:rPr lang="id-ID" sz="1800" baseline="0" dirty="0" smtClean="0"/>
                        <a:t> bisa saja tampak sebagai pengganggu</a:t>
                      </a:r>
                    </a:p>
                    <a:p>
                      <a:pPr marL="342900" indent="-342900">
                        <a:buFont typeface="Wingdings" pitchFamily="2" charset="2"/>
                        <a:buChar char="§"/>
                      </a:pPr>
                      <a:r>
                        <a:rPr lang="id-ID" sz="1800" baseline="0" dirty="0" smtClean="0"/>
                        <a:t>Peneliti sangat mungkin tidak dapat melaporkan hasil observasi yang bersifat privat</a:t>
                      </a:r>
                    </a:p>
                    <a:p>
                      <a:pPr marL="342900" indent="-342900">
                        <a:buFont typeface="Wingdings" pitchFamily="2" charset="2"/>
                        <a:buChar char="§"/>
                      </a:pPr>
                      <a:r>
                        <a:rPr lang="id-ID" sz="1800" baseline="0" dirty="0" smtClean="0"/>
                        <a:t>Peneliti dianggap tidak memiliki skill observasi yang baik</a:t>
                      </a:r>
                    </a:p>
                    <a:p>
                      <a:pPr marL="342900" indent="-342900">
                        <a:buFont typeface="Wingdings" pitchFamily="2" charset="2"/>
                        <a:buChar char="§"/>
                      </a:pPr>
                      <a:r>
                        <a:rPr lang="id-ID" sz="1800" baseline="0" dirty="0" smtClean="0"/>
                        <a:t>Sejumlah partisipan tertentu seringkali hanya mendatangkan masalah selama proses penelitian</a:t>
                      </a:r>
                      <a:endParaRPr lang="id-ID" sz="1800" dirty="0"/>
                    </a:p>
                  </a:txBody>
                  <a:tcPr marL="91452" marR="91452" marT="45726" marB="45726"/>
                </a:tc>
              </a:tr>
            </a:tbl>
          </a:graphicData>
        </a:graphic>
      </p:graphicFrame>
      <p:cxnSp>
        <p:nvCxnSpPr>
          <p:cNvPr id="7" name="Straight Connector 6"/>
          <p:cNvCxnSpPr>
            <a:stCxn id="4" idx="3"/>
          </p:cNvCxnSpPr>
          <p:nvPr/>
        </p:nvCxnSpPr>
        <p:spPr>
          <a:xfrm flipV="1">
            <a:off x="6028699" y="548305"/>
            <a:ext cx="6163302" cy="38046"/>
          </a:xfrm>
          <a:prstGeom prst="line">
            <a:avLst/>
          </a:prstGeom>
          <a:ln>
            <a:solidFill>
              <a:srgbClr val="14EAD1"/>
            </a:solidFill>
          </a:ln>
        </p:spPr>
        <p:style>
          <a:lnRef idx="2">
            <a:schemeClr val="accent5"/>
          </a:lnRef>
          <a:fillRef idx="0">
            <a:schemeClr val="accent5"/>
          </a:fillRef>
          <a:effectRef idx="1">
            <a:schemeClr val="accent5"/>
          </a:effectRef>
          <a:fontRef idx="minor">
            <a:schemeClr val="tx1"/>
          </a:fontRef>
        </p:style>
      </p:cxnSp>
      <p:sp>
        <p:nvSpPr>
          <p:cNvPr id="5" name="TextBox 4"/>
          <p:cNvSpPr txBox="1"/>
          <p:nvPr/>
        </p:nvSpPr>
        <p:spPr>
          <a:xfrm>
            <a:off x="9427596" y="6381713"/>
            <a:ext cx="3005934" cy="338598"/>
          </a:xfrm>
          <a:prstGeom prst="rect">
            <a:avLst/>
          </a:prstGeom>
          <a:noFill/>
        </p:spPr>
        <p:txBody>
          <a:bodyPr wrap="square" rtlCol="0">
            <a:spAutoFit/>
          </a:bodyPr>
          <a:lstStyle/>
          <a:p>
            <a:r>
              <a:rPr lang="id-ID" sz="1600" i="1" dirty="0"/>
              <a:t>Sumber: Cresswel, 2013</a:t>
            </a:r>
            <a:endParaRPr lang="en-US" sz="1600" i="1" dirty="0"/>
          </a:p>
        </p:txBody>
      </p:sp>
    </p:spTree>
    <p:extLst>
      <p:ext uri="{BB962C8B-B14F-4D97-AF65-F5344CB8AC3E}">
        <p14:creationId xmlns:p14="http://schemas.microsoft.com/office/powerpoint/2010/main" val="6302684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34854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Tw Cen MT" panose="020B0602020104020603" pitchFamily="34" charset="0"/>
            </a:endParaRPr>
          </a:p>
        </p:txBody>
      </p:sp>
      <p:sp>
        <p:nvSpPr>
          <p:cNvPr id="3" name="TextBox 2"/>
          <p:cNvSpPr txBox="1"/>
          <p:nvPr/>
        </p:nvSpPr>
        <p:spPr>
          <a:xfrm>
            <a:off x="118533" y="418011"/>
            <a:ext cx="6045200" cy="4401205"/>
          </a:xfrm>
          <a:prstGeom prst="rect">
            <a:avLst/>
          </a:prstGeom>
          <a:noFill/>
        </p:spPr>
        <p:txBody>
          <a:bodyPr wrap="square" rtlCol="0">
            <a:spAutoFit/>
          </a:bodyPr>
          <a:lstStyle/>
          <a:p>
            <a:pPr algn="ctr"/>
            <a:r>
              <a:rPr lang="id-ID" sz="3200" b="1" dirty="0" smtClean="0">
                <a:solidFill>
                  <a:srgbClr val="002060"/>
                </a:solidFill>
                <a:latin typeface="Tw Cen MT" panose="020B0602020104020603" pitchFamily="34" charset="0"/>
              </a:rPr>
              <a:t>Observasi Partisipatif</a:t>
            </a:r>
          </a:p>
          <a:p>
            <a:pPr algn="ctr"/>
            <a:endParaRPr lang="id-ID" sz="2800" dirty="0">
              <a:solidFill>
                <a:schemeClr val="bg1"/>
              </a:solidFill>
              <a:latin typeface="Tw Cen MT" panose="020B0602020104020603" pitchFamily="34" charset="0"/>
            </a:endParaRPr>
          </a:p>
          <a:p>
            <a:pPr marL="342900" indent="-342900" algn="just">
              <a:buFont typeface="Arial" panose="020B0604020202020204" pitchFamily="34" charset="0"/>
              <a:buChar char="•"/>
            </a:pPr>
            <a:r>
              <a:rPr lang="id-ID" sz="2000" dirty="0">
                <a:solidFill>
                  <a:schemeClr val="bg1"/>
                </a:solidFill>
                <a:latin typeface="Tw Cen MT" panose="020B0602020104020603" pitchFamily="34" charset="0"/>
              </a:rPr>
              <a:t>Pada observasi partisipatif, peneliti </a:t>
            </a:r>
            <a:r>
              <a:rPr lang="id-ID" sz="2000" b="1" u="sng" dirty="0">
                <a:solidFill>
                  <a:srgbClr val="002060"/>
                </a:solidFill>
                <a:latin typeface="Tw Cen MT" panose="020B0602020104020603" pitchFamily="34" charset="0"/>
              </a:rPr>
              <a:t>terlibat langsung </a:t>
            </a:r>
            <a:r>
              <a:rPr lang="id-ID" sz="2000" dirty="0">
                <a:solidFill>
                  <a:schemeClr val="bg1"/>
                </a:solidFill>
                <a:latin typeface="Tw Cen MT" panose="020B0602020104020603" pitchFamily="34" charset="0"/>
              </a:rPr>
              <a:t>dengan kegiatan objek yang diamati atau kegiatan subjek yang digunakan sebagai sumber data </a:t>
            </a:r>
            <a:r>
              <a:rPr lang="id-ID" sz="2000" dirty="0" smtClean="0">
                <a:solidFill>
                  <a:schemeClr val="bg1"/>
                </a:solidFill>
                <a:latin typeface="Tw Cen MT" panose="020B0602020104020603" pitchFamily="34" charset="0"/>
              </a:rPr>
              <a:t>penelitian.</a:t>
            </a:r>
            <a:endParaRPr lang="en-GB" sz="2000" dirty="0" smtClean="0">
              <a:solidFill>
                <a:schemeClr val="bg1"/>
              </a:solidFill>
              <a:latin typeface="Tw Cen MT" panose="020B0602020104020603" pitchFamily="34" charset="0"/>
            </a:endParaRPr>
          </a:p>
          <a:p>
            <a:pPr marL="342900" indent="-342900" algn="just">
              <a:buFont typeface="Arial" panose="020B0604020202020204" pitchFamily="34" charset="0"/>
              <a:buChar char="•"/>
            </a:pPr>
            <a:r>
              <a:rPr lang="id-ID" sz="2000" dirty="0" smtClean="0">
                <a:solidFill>
                  <a:schemeClr val="bg1"/>
                </a:solidFill>
                <a:latin typeface="Tw Cen MT" panose="020B0602020104020603" pitchFamily="34" charset="0"/>
              </a:rPr>
              <a:t>Observasi </a:t>
            </a:r>
            <a:r>
              <a:rPr lang="id-ID" sz="2000" dirty="0">
                <a:solidFill>
                  <a:schemeClr val="bg1"/>
                </a:solidFill>
                <a:latin typeface="Tw Cen MT" panose="020B0602020104020603" pitchFamily="34" charset="0"/>
              </a:rPr>
              <a:t>atau pengamatan dilakukan sambil peneliti mengikuti kegiatan – kegiatan yang dilakukan oleh subjek atau sumber </a:t>
            </a:r>
            <a:r>
              <a:rPr lang="id-ID" sz="2000" dirty="0" smtClean="0">
                <a:solidFill>
                  <a:schemeClr val="bg1"/>
                </a:solidFill>
                <a:latin typeface="Tw Cen MT" panose="020B0602020104020603" pitchFamily="34" charset="0"/>
              </a:rPr>
              <a:t>data.</a:t>
            </a:r>
            <a:endParaRPr lang="en-GB" sz="2000" dirty="0" smtClean="0">
              <a:solidFill>
                <a:schemeClr val="bg1"/>
              </a:solidFill>
              <a:latin typeface="Tw Cen MT" panose="020B0602020104020603" pitchFamily="34" charset="0"/>
            </a:endParaRPr>
          </a:p>
          <a:p>
            <a:pPr marL="342900" indent="-342900" algn="just">
              <a:buFont typeface="Arial" panose="020B0604020202020204" pitchFamily="34" charset="0"/>
              <a:buChar char="•"/>
            </a:pPr>
            <a:r>
              <a:rPr lang="id-ID" sz="2000" dirty="0" smtClean="0">
                <a:solidFill>
                  <a:schemeClr val="bg1"/>
                </a:solidFill>
                <a:latin typeface="Tw Cen MT" panose="020B0602020104020603" pitchFamily="34" charset="0"/>
              </a:rPr>
              <a:t>Observasi </a:t>
            </a:r>
            <a:r>
              <a:rPr lang="id-ID" sz="2000" dirty="0">
                <a:solidFill>
                  <a:schemeClr val="bg1"/>
                </a:solidFill>
                <a:latin typeface="Tw Cen MT" panose="020B0602020104020603" pitchFamily="34" charset="0"/>
              </a:rPr>
              <a:t>partisipatif akan memberikan data yang lebih lengkap, tajam, dan sampai mengetahui pada tingkat makna dari setiap perilaku yang </a:t>
            </a:r>
            <a:r>
              <a:rPr lang="en-GB" sz="2000" dirty="0" smtClean="0">
                <a:solidFill>
                  <a:schemeClr val="bg1"/>
                </a:solidFill>
                <a:latin typeface="Tw Cen MT" panose="020B0602020104020603" pitchFamily="34" charset="0"/>
              </a:rPr>
              <a:t>t</a:t>
            </a:r>
            <a:r>
              <a:rPr lang="id-ID" sz="2000" dirty="0" smtClean="0">
                <a:solidFill>
                  <a:schemeClr val="bg1"/>
                </a:solidFill>
                <a:latin typeface="Tw Cen MT" panose="020B0602020104020603" pitchFamily="34" charset="0"/>
              </a:rPr>
              <a:t>ampak</a:t>
            </a:r>
            <a:r>
              <a:rPr lang="id-ID" sz="2000" dirty="0">
                <a:solidFill>
                  <a:schemeClr val="bg1"/>
                </a:solidFill>
                <a:latin typeface="Tw Cen MT" panose="020B0602020104020603" pitchFamily="34" charset="0"/>
              </a:rPr>
              <a:t>. </a:t>
            </a:r>
            <a:endParaRPr lang="en-US" sz="2000" dirty="0" smtClean="0">
              <a:solidFill>
                <a:schemeClr val="bg1"/>
              </a:solidFill>
              <a:latin typeface="Tw Cen MT" panose="020B0602020104020603" pitchFamily="34" charset="0"/>
            </a:endParaRPr>
          </a:p>
          <a:p>
            <a:pPr marL="342900" indent="-342900" algn="just">
              <a:buFont typeface="Arial" panose="020B0604020202020204" pitchFamily="34" charset="0"/>
              <a:buChar char="•"/>
            </a:pPr>
            <a:r>
              <a:rPr lang="en-US" sz="2000" dirty="0" err="1" smtClean="0">
                <a:solidFill>
                  <a:schemeClr val="bg1"/>
                </a:solidFill>
                <a:latin typeface="Tw Cen MT" panose="020B0602020104020603" pitchFamily="34" charset="0"/>
              </a:rPr>
              <a:t>Kadang-kadang</a:t>
            </a:r>
            <a:r>
              <a:rPr lang="en-US" sz="2000" dirty="0" smtClean="0">
                <a:solidFill>
                  <a:schemeClr val="bg1"/>
                </a:solidFill>
                <a:latin typeface="Tw Cen MT" panose="020B0602020104020603" pitchFamily="34" charset="0"/>
              </a:rPr>
              <a:t> </a:t>
            </a:r>
            <a:r>
              <a:rPr lang="en-US" sz="2000" dirty="0" err="1" smtClean="0">
                <a:solidFill>
                  <a:schemeClr val="bg1"/>
                </a:solidFill>
                <a:latin typeface="Tw Cen MT" panose="020B0602020104020603" pitchFamily="34" charset="0"/>
              </a:rPr>
              <a:t>kita</a:t>
            </a:r>
            <a:r>
              <a:rPr lang="en-US" sz="2000" dirty="0" smtClean="0">
                <a:solidFill>
                  <a:schemeClr val="bg1"/>
                </a:solidFill>
                <a:latin typeface="Tw Cen MT" panose="020B0602020104020603" pitchFamily="34" charset="0"/>
              </a:rPr>
              <a:t> </a:t>
            </a:r>
            <a:r>
              <a:rPr lang="en-US" sz="2000" dirty="0" err="1" smtClean="0">
                <a:solidFill>
                  <a:schemeClr val="bg1"/>
                </a:solidFill>
                <a:latin typeface="Tw Cen MT" panose="020B0602020104020603" pitchFamily="34" charset="0"/>
              </a:rPr>
              <a:t>lupa</a:t>
            </a:r>
            <a:r>
              <a:rPr lang="en-US" sz="2000" dirty="0" smtClean="0">
                <a:solidFill>
                  <a:schemeClr val="bg1"/>
                </a:solidFill>
                <a:latin typeface="Tw Cen MT" panose="020B0602020104020603" pitchFamily="34" charset="0"/>
              </a:rPr>
              <a:t> </a:t>
            </a:r>
            <a:r>
              <a:rPr lang="en-US" sz="2000" dirty="0" err="1" smtClean="0">
                <a:solidFill>
                  <a:schemeClr val="bg1"/>
                </a:solidFill>
                <a:latin typeface="Tw Cen MT" panose="020B0602020104020603" pitchFamily="34" charset="0"/>
              </a:rPr>
              <a:t>sebagai</a:t>
            </a:r>
            <a:r>
              <a:rPr lang="en-US" sz="2000" dirty="0" smtClean="0">
                <a:solidFill>
                  <a:schemeClr val="bg1"/>
                </a:solidFill>
                <a:latin typeface="Tw Cen MT" panose="020B0602020104020603" pitchFamily="34" charset="0"/>
              </a:rPr>
              <a:t> </a:t>
            </a:r>
            <a:r>
              <a:rPr lang="en-US" sz="2000" dirty="0" err="1" smtClean="0">
                <a:solidFill>
                  <a:schemeClr val="bg1"/>
                </a:solidFill>
                <a:latin typeface="Tw Cen MT" panose="020B0602020104020603" pitchFamily="34" charset="0"/>
              </a:rPr>
              <a:t>peneliti</a:t>
            </a:r>
            <a:r>
              <a:rPr lang="en-US" sz="2000" dirty="0" smtClean="0">
                <a:solidFill>
                  <a:schemeClr val="bg1"/>
                </a:solidFill>
                <a:latin typeface="Tw Cen MT" panose="020B0602020104020603" pitchFamily="34" charset="0"/>
              </a:rPr>
              <a:t>.</a:t>
            </a:r>
            <a:endParaRPr lang="id-ID" sz="2000" dirty="0">
              <a:solidFill>
                <a:schemeClr val="bg1"/>
              </a:solidFill>
              <a:latin typeface="Tw Cen MT" panose="020B0602020104020603" pitchFamily="34" charset="0"/>
            </a:endParaRPr>
          </a:p>
        </p:txBody>
      </p:sp>
      <p:sp>
        <p:nvSpPr>
          <p:cNvPr id="4" name="TextBox 3"/>
          <p:cNvSpPr txBox="1"/>
          <p:nvPr/>
        </p:nvSpPr>
        <p:spPr>
          <a:xfrm>
            <a:off x="6740434" y="418011"/>
            <a:ext cx="5146766" cy="5693866"/>
          </a:xfrm>
          <a:prstGeom prst="rect">
            <a:avLst/>
          </a:prstGeom>
          <a:noFill/>
        </p:spPr>
        <p:txBody>
          <a:bodyPr wrap="square" rtlCol="0">
            <a:spAutoFit/>
          </a:bodyPr>
          <a:lstStyle/>
          <a:p>
            <a:r>
              <a:rPr lang="id-ID" sz="2000" dirty="0" smtClean="0">
                <a:latin typeface="Tw Cen MT" panose="020B0602020104020603" pitchFamily="34" charset="0"/>
              </a:rPr>
              <a:t>Observasi partisipatif dibagi menjadi empat golongan (</a:t>
            </a:r>
            <a:r>
              <a:rPr lang="id-ID" sz="2000" dirty="0" err="1" smtClean="0">
                <a:latin typeface="Tw Cen MT" panose="020B0602020104020603" pitchFamily="34" charset="0"/>
              </a:rPr>
              <a:t>Stainback</a:t>
            </a:r>
            <a:r>
              <a:rPr lang="id-ID" sz="2000" dirty="0" smtClean="0">
                <a:latin typeface="Tw Cen MT" panose="020B0602020104020603" pitchFamily="34" charset="0"/>
              </a:rPr>
              <a:t>, 1988):</a:t>
            </a:r>
          </a:p>
          <a:p>
            <a:endParaRPr lang="id-ID" dirty="0">
              <a:latin typeface="Tw Cen MT" panose="020B0602020104020603" pitchFamily="34" charset="0"/>
            </a:endParaRPr>
          </a:p>
          <a:p>
            <a:pPr marL="342900" indent="-342900">
              <a:buAutoNum type="alphaLcPeriod"/>
            </a:pPr>
            <a:r>
              <a:rPr lang="id-ID" b="1" dirty="0" smtClean="0">
                <a:solidFill>
                  <a:srgbClr val="0070C0"/>
                </a:solidFill>
                <a:latin typeface="Tw Cen MT" panose="020B0602020104020603" pitchFamily="34" charset="0"/>
              </a:rPr>
              <a:t>Partisipasi Pasif</a:t>
            </a:r>
            <a:r>
              <a:rPr lang="id-ID" dirty="0" smtClean="0">
                <a:latin typeface="Tw Cen MT" panose="020B0602020104020603" pitchFamily="34" charset="0"/>
              </a:rPr>
              <a:t>, peneliti datang ke tempat kegiatan orang yang diamati tetapi tidak terlibat dalam kegiatan tersebut</a:t>
            </a:r>
            <a:r>
              <a:rPr lang="en-GB" dirty="0" smtClean="0">
                <a:latin typeface="Tw Cen MT" panose="020B0602020104020603" pitchFamily="34" charset="0"/>
              </a:rPr>
              <a:t>.</a:t>
            </a:r>
            <a:endParaRPr lang="id-ID" dirty="0" smtClean="0">
              <a:latin typeface="Tw Cen MT" panose="020B0602020104020603" pitchFamily="34" charset="0"/>
            </a:endParaRPr>
          </a:p>
          <a:p>
            <a:pPr marL="342900" indent="-342900">
              <a:buAutoNum type="alphaLcPeriod"/>
            </a:pPr>
            <a:r>
              <a:rPr lang="id-ID" b="1" dirty="0" smtClean="0">
                <a:solidFill>
                  <a:srgbClr val="0070C0"/>
                </a:solidFill>
                <a:latin typeface="Tw Cen MT" panose="020B0602020104020603" pitchFamily="34" charset="0"/>
              </a:rPr>
              <a:t>Partisipasi Moderat</a:t>
            </a:r>
            <a:r>
              <a:rPr lang="id-ID" dirty="0" smtClean="0">
                <a:latin typeface="Tw Cen MT" panose="020B0602020104020603" pitchFamily="34" charset="0"/>
              </a:rPr>
              <a:t>, terdapat keseimbangan antara peneliti menjadi orang dalam dengan orang luar. Dalam pengumpulan datanya, peneliti ikut observasi partisipatif pada beberapa kegiatan tetapi tidak semuanya</a:t>
            </a:r>
            <a:r>
              <a:rPr lang="en-GB" dirty="0" smtClean="0">
                <a:latin typeface="Tw Cen MT" panose="020B0602020104020603" pitchFamily="34" charset="0"/>
              </a:rPr>
              <a:t>.</a:t>
            </a:r>
            <a:endParaRPr lang="id-ID" dirty="0" smtClean="0">
              <a:latin typeface="Tw Cen MT" panose="020B0602020104020603" pitchFamily="34" charset="0"/>
            </a:endParaRPr>
          </a:p>
          <a:p>
            <a:pPr marL="342900" indent="-342900">
              <a:buAutoNum type="alphaLcPeriod"/>
            </a:pPr>
            <a:r>
              <a:rPr lang="id-ID" b="1" dirty="0" smtClean="0">
                <a:solidFill>
                  <a:srgbClr val="0070C0"/>
                </a:solidFill>
                <a:latin typeface="Tw Cen MT" panose="020B0602020104020603" pitchFamily="34" charset="0"/>
              </a:rPr>
              <a:t>Partisipasi Aktif</a:t>
            </a:r>
            <a:r>
              <a:rPr lang="id-ID" dirty="0" smtClean="0">
                <a:latin typeface="Tw Cen MT" panose="020B0602020104020603" pitchFamily="34" charset="0"/>
              </a:rPr>
              <a:t>, peneliti ikut melakukan apa yang dilakukan oleh informan atau narasumber tapi belum sepenuhnya terlibat</a:t>
            </a:r>
            <a:r>
              <a:rPr lang="en-GB" dirty="0" smtClean="0">
                <a:latin typeface="Tw Cen MT" panose="020B0602020104020603" pitchFamily="34" charset="0"/>
              </a:rPr>
              <a:t>.</a:t>
            </a:r>
            <a:endParaRPr lang="id-ID" dirty="0" smtClean="0">
              <a:latin typeface="Tw Cen MT" panose="020B0602020104020603" pitchFamily="34" charset="0"/>
            </a:endParaRPr>
          </a:p>
          <a:p>
            <a:pPr marL="342900" indent="-342900">
              <a:buAutoNum type="alphaLcPeriod"/>
            </a:pPr>
            <a:r>
              <a:rPr lang="id-ID" b="1" dirty="0" smtClean="0">
                <a:solidFill>
                  <a:srgbClr val="0070C0"/>
                </a:solidFill>
                <a:latin typeface="Tw Cen MT" panose="020B0602020104020603" pitchFamily="34" charset="0"/>
              </a:rPr>
              <a:t>Partisipasi Lengkap</a:t>
            </a:r>
            <a:r>
              <a:rPr lang="id-ID" dirty="0" smtClean="0">
                <a:latin typeface="Tw Cen MT" panose="020B0602020104020603" pitchFamily="34" charset="0"/>
              </a:rPr>
              <a:t>, observasi golongan ini sudah melibatkan peneliti secara penuh terhadap apa yang dilakukan oleh informan atau sumber data. Suasana yang tercipta sudah natural di</a:t>
            </a:r>
            <a:r>
              <a:rPr lang="en-GB" dirty="0" smtClean="0">
                <a:latin typeface="Tw Cen MT" panose="020B0602020104020603" pitchFamily="34" charset="0"/>
              </a:rPr>
              <a:t> </a:t>
            </a:r>
            <a:r>
              <a:rPr lang="id-ID" dirty="0" smtClean="0">
                <a:latin typeface="Tw Cen MT" panose="020B0602020104020603" pitchFamily="34" charset="0"/>
              </a:rPr>
              <a:t>mana peneliti tidak lagi terlihat sedang melakukan penelitian</a:t>
            </a:r>
            <a:r>
              <a:rPr lang="en-GB" dirty="0" smtClean="0">
                <a:latin typeface="Tw Cen MT" panose="020B0602020104020603" pitchFamily="34" charset="0"/>
              </a:rPr>
              <a:t>.</a:t>
            </a:r>
            <a:endParaRPr lang="id-ID" dirty="0">
              <a:latin typeface="Tw Cen MT" panose="020B0602020104020603" pitchFamily="34" charset="0"/>
            </a:endParaRPr>
          </a:p>
        </p:txBody>
      </p:sp>
    </p:spTree>
    <p:extLst>
      <p:ext uri="{BB962C8B-B14F-4D97-AF65-F5344CB8AC3E}">
        <p14:creationId xmlns:p14="http://schemas.microsoft.com/office/powerpoint/2010/main" val="7802774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4200" y="669925"/>
            <a:ext cx="3903133" cy="600075"/>
          </a:xfrm>
        </p:spPr>
        <p:txBody>
          <a:bodyPr>
            <a:normAutofit/>
          </a:bodyPr>
          <a:lstStyle/>
          <a:p>
            <a:r>
              <a:rPr lang="en-GB" sz="3200" b="1" dirty="0" smtClean="0">
                <a:solidFill>
                  <a:srgbClr val="00B0F0"/>
                </a:solidFill>
                <a:latin typeface="Tw Cen MT" panose="020B0602020104020603" pitchFamily="34" charset="0"/>
              </a:rPr>
              <a:t>Outline </a:t>
            </a:r>
            <a:r>
              <a:rPr lang="en-GB" sz="3200" b="1" dirty="0" err="1" smtClean="0">
                <a:solidFill>
                  <a:srgbClr val="00B0F0"/>
                </a:solidFill>
                <a:latin typeface="Tw Cen MT" panose="020B0602020104020603" pitchFamily="34" charset="0"/>
              </a:rPr>
              <a:t>Pembahasan</a:t>
            </a:r>
            <a:endParaRPr lang="en-GB" sz="3200" b="1" dirty="0">
              <a:solidFill>
                <a:srgbClr val="00B0F0"/>
              </a:solidFill>
              <a:latin typeface="Tw Cen MT" panose="020B0602020104020603"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49703543"/>
              </p:ext>
            </p:extLst>
          </p:nvPr>
        </p:nvGraphicFramePr>
        <p:xfrm>
          <a:off x="939800" y="1436159"/>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0397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1" y="0"/>
            <a:ext cx="6696636"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Tw Cen MT" panose="020B0602020104020603" pitchFamily="34" charset="0"/>
            </a:endParaRPr>
          </a:p>
        </p:txBody>
      </p:sp>
      <p:sp>
        <p:nvSpPr>
          <p:cNvPr id="3" name="TextBox 2"/>
          <p:cNvSpPr txBox="1"/>
          <p:nvPr/>
        </p:nvSpPr>
        <p:spPr>
          <a:xfrm>
            <a:off x="0" y="0"/>
            <a:ext cx="6427694" cy="6494085"/>
          </a:xfrm>
          <a:prstGeom prst="rect">
            <a:avLst/>
          </a:prstGeom>
          <a:noFill/>
        </p:spPr>
        <p:txBody>
          <a:bodyPr wrap="square" rtlCol="0">
            <a:spAutoFit/>
          </a:bodyPr>
          <a:lstStyle/>
          <a:p>
            <a:r>
              <a:rPr lang="id-ID" sz="2400" b="1" dirty="0">
                <a:solidFill>
                  <a:srgbClr val="002060"/>
                </a:solidFill>
                <a:latin typeface="Tw Cen MT" panose="020B0602020104020603" pitchFamily="34" charset="0"/>
              </a:rPr>
              <a:t>Observasi </a:t>
            </a:r>
            <a:r>
              <a:rPr lang="id-ID" sz="2400" b="1" dirty="0" smtClean="0">
                <a:solidFill>
                  <a:srgbClr val="002060"/>
                </a:solidFill>
                <a:latin typeface="Tw Cen MT" panose="020B0602020104020603" pitchFamily="34" charset="0"/>
              </a:rPr>
              <a:t>Terus Terang</a:t>
            </a:r>
          </a:p>
          <a:p>
            <a:pPr marL="185738" indent="-185738">
              <a:spcAft>
                <a:spcPts val="1200"/>
              </a:spcAft>
              <a:buFont typeface="Arial" panose="020B0604020202020204" pitchFamily="34" charset="0"/>
              <a:buChar char="•"/>
            </a:pPr>
            <a:r>
              <a:rPr lang="id-ID" sz="1600" dirty="0">
                <a:solidFill>
                  <a:schemeClr val="bg1"/>
                </a:solidFill>
                <a:latin typeface="Tw Cen MT" panose="020B0602020104020603" pitchFamily="34" charset="0"/>
              </a:rPr>
              <a:t>Observasi macam ini menjelaskan secara terus terang bahwa peneliti sedang melakukan pengumpulan data terhadap sumber </a:t>
            </a:r>
            <a:r>
              <a:rPr lang="id-ID" sz="1600" dirty="0" smtClean="0">
                <a:solidFill>
                  <a:schemeClr val="bg1"/>
                </a:solidFill>
                <a:latin typeface="Tw Cen MT" panose="020B0602020104020603" pitchFamily="34" charset="0"/>
              </a:rPr>
              <a:t>data.</a:t>
            </a:r>
            <a:endParaRPr lang="en-GB" sz="1600" dirty="0" smtClean="0">
              <a:solidFill>
                <a:schemeClr val="bg1"/>
              </a:solidFill>
              <a:latin typeface="Tw Cen MT" panose="020B0602020104020603" pitchFamily="34" charset="0"/>
            </a:endParaRPr>
          </a:p>
          <a:p>
            <a:pPr marL="185738" indent="-185738">
              <a:spcAft>
                <a:spcPts val="1200"/>
              </a:spcAft>
              <a:buFont typeface="Arial" panose="020B0604020202020204" pitchFamily="34" charset="0"/>
              <a:buChar char="•"/>
            </a:pPr>
            <a:r>
              <a:rPr lang="id-ID" sz="1600" dirty="0" smtClean="0">
                <a:solidFill>
                  <a:schemeClr val="bg1"/>
                </a:solidFill>
                <a:latin typeface="Tw Cen MT" panose="020B0602020104020603" pitchFamily="34" charset="0"/>
              </a:rPr>
              <a:t>Jadi</a:t>
            </a:r>
            <a:r>
              <a:rPr lang="id-ID" sz="1600" dirty="0">
                <a:solidFill>
                  <a:schemeClr val="bg1"/>
                </a:solidFill>
                <a:latin typeface="Tw Cen MT" panose="020B0602020104020603" pitchFamily="34" charset="0"/>
              </a:rPr>
              <a:t>, informan atau sumber data dari awal mengetahui sejak awal hingga akhir mengenai aktivitas peneliti yang melakukan observasi. </a:t>
            </a:r>
            <a:endParaRPr lang="id-ID" sz="1600" b="1" dirty="0" smtClean="0">
              <a:solidFill>
                <a:schemeClr val="bg1"/>
              </a:solidFill>
              <a:latin typeface="Tw Cen MT" panose="020B0602020104020603" pitchFamily="34" charset="0"/>
            </a:endParaRPr>
          </a:p>
          <a:p>
            <a:r>
              <a:rPr lang="id-ID" sz="2400" b="1" dirty="0" smtClean="0">
                <a:solidFill>
                  <a:srgbClr val="002060"/>
                </a:solidFill>
                <a:latin typeface="Tw Cen MT" panose="020B0602020104020603" pitchFamily="34" charset="0"/>
              </a:rPr>
              <a:t>Observasi Tersamar</a:t>
            </a:r>
          </a:p>
          <a:p>
            <a:pPr marL="185738" indent="-185738">
              <a:spcAft>
                <a:spcPts val="1200"/>
              </a:spcAft>
              <a:buFont typeface="Arial" panose="020B0604020202020204" pitchFamily="34" charset="0"/>
              <a:buChar char="•"/>
            </a:pPr>
            <a:r>
              <a:rPr lang="id-ID" sz="1600" dirty="0">
                <a:solidFill>
                  <a:schemeClr val="bg1"/>
                </a:solidFill>
                <a:latin typeface="Tw Cen MT" panose="020B0602020104020603" pitchFamily="34" charset="0"/>
              </a:rPr>
              <a:t>D</a:t>
            </a:r>
            <a:r>
              <a:rPr lang="id-ID" sz="1600" dirty="0" smtClean="0">
                <a:solidFill>
                  <a:schemeClr val="bg1"/>
                </a:solidFill>
                <a:latin typeface="Tw Cen MT" panose="020B0602020104020603" pitchFamily="34" charset="0"/>
              </a:rPr>
              <a:t>alam </a:t>
            </a:r>
            <a:r>
              <a:rPr lang="id-ID" sz="1600" dirty="0">
                <a:solidFill>
                  <a:schemeClr val="bg1"/>
                </a:solidFill>
                <a:latin typeface="Tw Cen MT" panose="020B0602020104020603" pitchFamily="34" charset="0"/>
              </a:rPr>
              <a:t>suatu kondisi peneliti tidak terus terang atau tersamar dalam melakukan </a:t>
            </a:r>
            <a:r>
              <a:rPr lang="id-ID" sz="1600" dirty="0" smtClean="0">
                <a:solidFill>
                  <a:schemeClr val="bg1"/>
                </a:solidFill>
                <a:latin typeface="Tw Cen MT" panose="020B0602020104020603" pitchFamily="34" charset="0"/>
              </a:rPr>
              <a:t>observasi.</a:t>
            </a:r>
            <a:endParaRPr lang="en-GB" sz="1600" dirty="0" smtClean="0">
              <a:solidFill>
                <a:schemeClr val="bg1"/>
              </a:solidFill>
              <a:latin typeface="Tw Cen MT" panose="020B0602020104020603" pitchFamily="34" charset="0"/>
            </a:endParaRPr>
          </a:p>
          <a:p>
            <a:pPr marL="185738" indent="-185738">
              <a:spcAft>
                <a:spcPts val="1200"/>
              </a:spcAft>
              <a:buFont typeface="Arial" panose="020B0604020202020204" pitchFamily="34" charset="0"/>
              <a:buChar char="•"/>
            </a:pPr>
            <a:r>
              <a:rPr lang="id-ID" sz="1600" dirty="0" smtClean="0">
                <a:solidFill>
                  <a:schemeClr val="bg1"/>
                </a:solidFill>
                <a:latin typeface="Tw Cen MT" panose="020B0602020104020603" pitchFamily="34" charset="0"/>
              </a:rPr>
              <a:t>Hal </a:t>
            </a:r>
            <a:r>
              <a:rPr lang="id-ID" sz="1600" dirty="0">
                <a:solidFill>
                  <a:schemeClr val="bg1"/>
                </a:solidFill>
                <a:latin typeface="Tw Cen MT" panose="020B0602020104020603" pitchFamily="34" charset="0"/>
              </a:rPr>
              <a:t>ini dilakukan untuk menghindari apabila suatu data yang dicari merupakan data yang masih dirahasiakan karena apabila peneliti terus terang ada kemungkinan peneliti tidak akan </a:t>
            </a:r>
            <a:r>
              <a:rPr lang="id-ID" sz="1600" dirty="0" smtClean="0">
                <a:solidFill>
                  <a:schemeClr val="bg1"/>
                </a:solidFill>
                <a:latin typeface="Tw Cen MT" panose="020B0602020104020603" pitchFamily="34" charset="0"/>
              </a:rPr>
              <a:t>dii</a:t>
            </a:r>
            <a:r>
              <a:rPr lang="en-GB" sz="1600" dirty="0" smtClean="0">
                <a:solidFill>
                  <a:schemeClr val="bg1"/>
                </a:solidFill>
                <a:latin typeface="Tw Cen MT" panose="020B0602020104020603" pitchFamily="34" charset="0"/>
              </a:rPr>
              <a:t>z</a:t>
            </a:r>
            <a:r>
              <a:rPr lang="id-ID" sz="1600" dirty="0" smtClean="0">
                <a:solidFill>
                  <a:schemeClr val="bg1"/>
                </a:solidFill>
                <a:latin typeface="Tw Cen MT" panose="020B0602020104020603" pitchFamily="34" charset="0"/>
              </a:rPr>
              <a:t>inkan </a:t>
            </a:r>
            <a:r>
              <a:rPr lang="id-ID" sz="1600" dirty="0">
                <a:solidFill>
                  <a:schemeClr val="bg1"/>
                </a:solidFill>
                <a:latin typeface="Tw Cen MT" panose="020B0602020104020603" pitchFamily="34" charset="0"/>
              </a:rPr>
              <a:t>untuk melakukan observasi.</a:t>
            </a:r>
            <a:endParaRPr lang="id-ID" sz="1600" b="1" dirty="0" smtClean="0">
              <a:solidFill>
                <a:schemeClr val="bg1"/>
              </a:solidFill>
              <a:latin typeface="Tw Cen MT" panose="020B0602020104020603" pitchFamily="34" charset="0"/>
            </a:endParaRPr>
          </a:p>
          <a:p>
            <a:r>
              <a:rPr lang="id-ID" sz="2400" b="1" dirty="0" smtClean="0">
                <a:solidFill>
                  <a:srgbClr val="002060"/>
                </a:solidFill>
                <a:latin typeface="Tw Cen MT" panose="020B0602020104020603" pitchFamily="34" charset="0"/>
              </a:rPr>
              <a:t>Observasi Tidak </a:t>
            </a:r>
            <a:r>
              <a:rPr lang="id-ID" sz="2400" b="1" dirty="0" err="1" smtClean="0">
                <a:solidFill>
                  <a:srgbClr val="002060"/>
                </a:solidFill>
                <a:latin typeface="Tw Cen MT" panose="020B0602020104020603" pitchFamily="34" charset="0"/>
              </a:rPr>
              <a:t>Terstruktur</a:t>
            </a:r>
            <a:endParaRPr lang="id-ID" sz="2400" b="1" dirty="0" smtClean="0">
              <a:solidFill>
                <a:srgbClr val="002060"/>
              </a:solidFill>
              <a:latin typeface="Tw Cen MT" panose="020B0602020104020603" pitchFamily="34" charset="0"/>
            </a:endParaRPr>
          </a:p>
          <a:p>
            <a:pPr marL="185738" indent="-185738">
              <a:buFont typeface="Arial" panose="020B0604020202020204" pitchFamily="34" charset="0"/>
              <a:buChar char="•"/>
            </a:pPr>
            <a:r>
              <a:rPr lang="id-ID" sz="1600" dirty="0">
                <a:solidFill>
                  <a:schemeClr val="bg1"/>
                </a:solidFill>
                <a:latin typeface="Tw Cen MT" panose="020B0602020104020603" pitchFamily="34" charset="0"/>
              </a:rPr>
              <a:t>Observasi tidak terstruktur dilakukan apabila fokus penelitian belum </a:t>
            </a:r>
            <a:r>
              <a:rPr lang="id-ID" sz="1600" dirty="0" smtClean="0">
                <a:solidFill>
                  <a:schemeClr val="bg1"/>
                </a:solidFill>
                <a:latin typeface="Tw Cen MT" panose="020B0602020104020603" pitchFamily="34" charset="0"/>
              </a:rPr>
              <a:t>jelas.</a:t>
            </a:r>
            <a:endParaRPr lang="en-GB" sz="1600" dirty="0" smtClean="0">
              <a:solidFill>
                <a:schemeClr val="bg1"/>
              </a:solidFill>
              <a:latin typeface="Tw Cen MT" panose="020B0602020104020603" pitchFamily="34" charset="0"/>
            </a:endParaRPr>
          </a:p>
          <a:p>
            <a:pPr marL="185738" indent="-185738">
              <a:buFont typeface="Arial" panose="020B0604020202020204" pitchFamily="34" charset="0"/>
              <a:buChar char="•"/>
            </a:pPr>
            <a:r>
              <a:rPr lang="id-ID" sz="1600" dirty="0" smtClean="0">
                <a:solidFill>
                  <a:schemeClr val="bg1"/>
                </a:solidFill>
                <a:latin typeface="Tw Cen MT" panose="020B0602020104020603" pitchFamily="34" charset="0"/>
              </a:rPr>
              <a:t>Fokus </a:t>
            </a:r>
            <a:r>
              <a:rPr lang="id-ID" sz="1600" dirty="0">
                <a:solidFill>
                  <a:schemeClr val="bg1"/>
                </a:solidFill>
                <a:latin typeface="Tw Cen MT" panose="020B0602020104020603" pitchFamily="34" charset="0"/>
              </a:rPr>
              <a:t>observasi akan berkembang selama kegiatan observasi berlangsung. </a:t>
            </a:r>
            <a:endParaRPr lang="en-GB" sz="1600" dirty="0" smtClean="0">
              <a:solidFill>
                <a:schemeClr val="bg1"/>
              </a:solidFill>
              <a:latin typeface="Tw Cen MT" panose="020B0602020104020603" pitchFamily="34" charset="0"/>
            </a:endParaRPr>
          </a:p>
          <a:p>
            <a:pPr marL="185738" indent="-185738">
              <a:buFont typeface="Arial" panose="020B0604020202020204" pitchFamily="34" charset="0"/>
              <a:buChar char="•"/>
            </a:pPr>
            <a:r>
              <a:rPr lang="id-ID" sz="1600" dirty="0" smtClean="0">
                <a:solidFill>
                  <a:schemeClr val="bg1"/>
                </a:solidFill>
                <a:latin typeface="Tw Cen MT" panose="020B0602020104020603" pitchFamily="34" charset="0"/>
              </a:rPr>
              <a:t>Penelitian </a:t>
            </a:r>
            <a:r>
              <a:rPr lang="id-ID" sz="1600" dirty="0">
                <a:solidFill>
                  <a:schemeClr val="bg1"/>
                </a:solidFill>
                <a:latin typeface="Tw Cen MT" panose="020B0602020104020603" pitchFamily="34" charset="0"/>
              </a:rPr>
              <a:t>kualitatif kebanyakan menggunakan observasi tidak terstruktur karena peneliti tidak tahu secara pasti tentang apa yang diamatin sehingga dalam melakukan pengamatan peneliti tidak menggunakan instrumen yang telah baku melainkan hanya berupa rambu – rambu pengamatan</a:t>
            </a:r>
            <a:endParaRPr lang="id-ID" sz="1600" b="1" dirty="0">
              <a:solidFill>
                <a:schemeClr val="bg1"/>
              </a:solidFill>
              <a:latin typeface="Tw Cen MT" panose="020B0602020104020603" pitchFamily="34" charset="0"/>
            </a:endParaRPr>
          </a:p>
          <a:p>
            <a:endParaRPr lang="id-ID" sz="1600" dirty="0">
              <a:latin typeface="Tw Cen MT" panose="020B0602020104020603" pitchFamily="34" charset="0"/>
            </a:endParaRPr>
          </a:p>
        </p:txBody>
      </p:sp>
      <p:sp>
        <p:nvSpPr>
          <p:cNvPr id="4" name="TextBox 3"/>
          <p:cNvSpPr txBox="1"/>
          <p:nvPr/>
        </p:nvSpPr>
        <p:spPr>
          <a:xfrm>
            <a:off x="6696636" y="228123"/>
            <a:ext cx="5146766" cy="6401753"/>
          </a:xfrm>
          <a:prstGeom prst="rect">
            <a:avLst/>
          </a:prstGeom>
          <a:noFill/>
        </p:spPr>
        <p:txBody>
          <a:bodyPr wrap="square" rtlCol="0">
            <a:spAutoFit/>
          </a:bodyPr>
          <a:lstStyle/>
          <a:p>
            <a:r>
              <a:rPr lang="id-ID" sz="2000" b="1" dirty="0" smtClean="0">
                <a:latin typeface="Tw Cen MT" panose="020B0602020104020603" pitchFamily="34" charset="0"/>
              </a:rPr>
              <a:t>Manfaat Observasi Menurut </a:t>
            </a:r>
            <a:r>
              <a:rPr lang="id-ID" sz="2000" b="1" dirty="0" err="1" smtClean="0">
                <a:latin typeface="Tw Cen MT" panose="020B0602020104020603" pitchFamily="34" charset="0"/>
              </a:rPr>
              <a:t>Patton</a:t>
            </a:r>
            <a:r>
              <a:rPr lang="id-ID" sz="2000" b="1" dirty="0" smtClean="0">
                <a:latin typeface="Tw Cen MT" panose="020B0602020104020603" pitchFamily="34" charset="0"/>
              </a:rPr>
              <a:t> (dalam Sugiyono, 2011):</a:t>
            </a:r>
          </a:p>
          <a:p>
            <a:endParaRPr lang="id-ID" dirty="0">
              <a:latin typeface="Tw Cen MT" panose="020B0602020104020603" pitchFamily="34" charset="0"/>
            </a:endParaRPr>
          </a:p>
          <a:p>
            <a:pPr marL="285750" lvl="0" indent="-285750">
              <a:buFont typeface="Wingdings" panose="05000000000000000000" pitchFamily="2" charset="2"/>
              <a:buChar char="q"/>
            </a:pPr>
            <a:r>
              <a:rPr lang="id-ID" sz="1600" dirty="0" smtClean="0">
                <a:latin typeface="Tw Cen MT" panose="020B0602020104020603" pitchFamily="34" charset="0"/>
              </a:rPr>
              <a:t>Peneliti akan </a:t>
            </a:r>
            <a:r>
              <a:rPr lang="id-ID" sz="1600" dirty="0">
                <a:latin typeface="Tw Cen MT" panose="020B0602020104020603" pitchFamily="34" charset="0"/>
              </a:rPr>
              <a:t>lebih mampu memahami konteks data dalam keseluruhan situasi sosial sehingga akan dapat diperoleh pandangan yang </a:t>
            </a:r>
            <a:r>
              <a:rPr lang="id-ID" sz="1600" dirty="0" err="1">
                <a:latin typeface="Tw Cen MT" panose="020B0602020104020603" pitchFamily="34" charset="0"/>
              </a:rPr>
              <a:t>holistik</a:t>
            </a:r>
            <a:r>
              <a:rPr lang="id-ID" sz="1600" dirty="0">
                <a:latin typeface="Tw Cen MT" panose="020B0602020104020603" pitchFamily="34" charset="0"/>
              </a:rPr>
              <a:t> atau </a:t>
            </a:r>
            <a:r>
              <a:rPr lang="id-ID" sz="1600" dirty="0" smtClean="0">
                <a:latin typeface="Tw Cen MT" panose="020B0602020104020603" pitchFamily="34" charset="0"/>
              </a:rPr>
              <a:t>menyeluruh.</a:t>
            </a:r>
          </a:p>
          <a:p>
            <a:pPr marL="285750" lvl="0" indent="-285750">
              <a:buFont typeface="Wingdings" panose="05000000000000000000" pitchFamily="2" charset="2"/>
              <a:buChar char="q"/>
            </a:pPr>
            <a:r>
              <a:rPr lang="id-ID" sz="1600" dirty="0" smtClean="0">
                <a:latin typeface="Tw Cen MT" panose="020B0602020104020603" pitchFamily="34" charset="0"/>
              </a:rPr>
              <a:t>Akan </a:t>
            </a:r>
            <a:r>
              <a:rPr lang="id-ID" sz="1600" dirty="0">
                <a:latin typeface="Tw Cen MT" panose="020B0602020104020603" pitchFamily="34" charset="0"/>
              </a:rPr>
              <a:t>diperoleh pengalaman langsung sehingga memungkinkan peneliti menggunakan pendekatan induktif jadi tidak dipengaruhi atau tidak terpaku pada konsep atau teori </a:t>
            </a:r>
            <a:r>
              <a:rPr lang="id-ID" sz="1600" dirty="0" smtClean="0">
                <a:latin typeface="Tw Cen MT" panose="020B0602020104020603" pitchFamily="34" charset="0"/>
              </a:rPr>
              <a:t>sebelumnya.</a:t>
            </a:r>
          </a:p>
          <a:p>
            <a:pPr marL="285750" lvl="0" indent="-285750">
              <a:buFont typeface="Wingdings" panose="05000000000000000000" pitchFamily="2" charset="2"/>
              <a:buChar char="q"/>
            </a:pPr>
            <a:r>
              <a:rPr lang="id-ID" sz="1600" dirty="0" smtClean="0">
                <a:latin typeface="Tw Cen MT" panose="020B0602020104020603" pitchFamily="34" charset="0"/>
              </a:rPr>
              <a:t>Peneliti </a:t>
            </a:r>
            <a:r>
              <a:rPr lang="id-ID" sz="1600" dirty="0">
                <a:latin typeface="Tw Cen MT" panose="020B0602020104020603" pitchFamily="34" charset="0"/>
              </a:rPr>
              <a:t>dapat melihat hal – hal yang kurang atau tidak diamati oleh orang lain, khususnya orang yang berada dalam lingkungan tersebut karena telah terbiasa dengan lingkungan seperti itu sehingga tidak akan terungkap oleh informan dalam </a:t>
            </a:r>
            <a:r>
              <a:rPr lang="id-ID" sz="1600" dirty="0" smtClean="0">
                <a:latin typeface="Tw Cen MT" panose="020B0602020104020603" pitchFamily="34" charset="0"/>
              </a:rPr>
              <a:t>wawancara.</a:t>
            </a:r>
            <a:endParaRPr lang="id-ID" sz="1600" dirty="0">
              <a:latin typeface="Tw Cen MT" panose="020B0602020104020603" pitchFamily="34" charset="0"/>
            </a:endParaRPr>
          </a:p>
          <a:p>
            <a:pPr marL="285750" lvl="0" indent="-285750">
              <a:buFont typeface="Wingdings" panose="05000000000000000000" pitchFamily="2" charset="2"/>
              <a:buChar char="q"/>
            </a:pPr>
            <a:r>
              <a:rPr lang="id-ID" sz="1600" dirty="0" smtClean="0">
                <a:latin typeface="Tw Cen MT" panose="020B0602020104020603" pitchFamily="34" charset="0"/>
              </a:rPr>
              <a:t>Peneliti dapat </a:t>
            </a:r>
            <a:r>
              <a:rPr lang="id-ID" sz="1600" dirty="0">
                <a:latin typeface="Tw Cen MT" panose="020B0602020104020603" pitchFamily="34" charset="0"/>
              </a:rPr>
              <a:t>menemukan hal – hal yang tidak akan terungkap saat melakukan wawancara dengan informan karena bersifat sensitif atau ingin ditutupi karena dapat merugikan nama </a:t>
            </a:r>
            <a:r>
              <a:rPr lang="id-ID" sz="1600" dirty="0" smtClean="0">
                <a:latin typeface="Tw Cen MT" panose="020B0602020104020603" pitchFamily="34" charset="0"/>
              </a:rPr>
              <a:t>lembaga</a:t>
            </a:r>
          </a:p>
          <a:p>
            <a:pPr marL="285750" lvl="0" indent="-285750">
              <a:buFont typeface="Wingdings" panose="05000000000000000000" pitchFamily="2" charset="2"/>
              <a:buChar char="q"/>
            </a:pPr>
            <a:r>
              <a:rPr lang="id-ID" sz="1600" dirty="0" smtClean="0">
                <a:latin typeface="Tw Cen MT" panose="020B0602020104020603" pitchFamily="34" charset="0"/>
              </a:rPr>
              <a:t>Peneliti </a:t>
            </a:r>
            <a:r>
              <a:rPr lang="id-ID" sz="1600" dirty="0">
                <a:latin typeface="Tw Cen MT" panose="020B0602020104020603" pitchFamily="34" charset="0"/>
              </a:rPr>
              <a:t>dapat menemukan hal – hal di luar persepsi responden sehingga peneliti memperoleh gambaran yang lebih </a:t>
            </a:r>
            <a:r>
              <a:rPr lang="id-ID" sz="1600" dirty="0" smtClean="0">
                <a:latin typeface="Tw Cen MT" panose="020B0602020104020603" pitchFamily="34" charset="0"/>
              </a:rPr>
              <a:t>komprehensif</a:t>
            </a:r>
          </a:p>
          <a:p>
            <a:pPr marL="285750" lvl="0" indent="-285750">
              <a:buFont typeface="Wingdings" panose="05000000000000000000" pitchFamily="2" charset="2"/>
              <a:buChar char="q"/>
            </a:pPr>
            <a:r>
              <a:rPr lang="id-ID" sz="1600" dirty="0" smtClean="0">
                <a:latin typeface="Tw Cen MT" panose="020B0602020104020603" pitchFamily="34" charset="0"/>
              </a:rPr>
              <a:t>Peneliti </a:t>
            </a:r>
            <a:r>
              <a:rPr lang="id-ID" sz="1600" dirty="0">
                <a:latin typeface="Tw Cen MT" panose="020B0602020104020603" pitchFamily="34" charset="0"/>
              </a:rPr>
              <a:t>tidak hanya mengumpulkan daya yang kaya tetapi juga memperoleh kesan pribadi dan merasakan situasi sosial yang diteliti</a:t>
            </a:r>
          </a:p>
        </p:txBody>
      </p:sp>
    </p:spTree>
    <p:extLst>
      <p:ext uri="{BB962C8B-B14F-4D97-AF65-F5344CB8AC3E}">
        <p14:creationId xmlns:p14="http://schemas.microsoft.com/office/powerpoint/2010/main" val="17294651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9555" y="555625"/>
            <a:ext cx="10515600" cy="4351338"/>
          </a:xfrm>
        </p:spPr>
        <p:txBody>
          <a:bodyPr>
            <a:normAutofit fontScale="92500" lnSpcReduction="20000"/>
          </a:bodyPr>
          <a:lstStyle/>
          <a:p>
            <a:pPr marL="0" indent="0">
              <a:buNone/>
            </a:pPr>
            <a:r>
              <a:rPr lang="id-ID" dirty="0" smtClean="0">
                <a:latin typeface="Tw Cen MT" panose="020B0602020104020603" pitchFamily="34" charset="0"/>
              </a:rPr>
              <a:t>Objek observasi da</a:t>
            </a:r>
            <a:r>
              <a:rPr lang="en-US" dirty="0">
                <a:latin typeface="Tw Cen MT" panose="020B0602020104020603" pitchFamily="34" charset="0"/>
              </a:rPr>
              <a:t>p</a:t>
            </a:r>
            <a:r>
              <a:rPr lang="id-ID" dirty="0" smtClean="0">
                <a:latin typeface="Tw Cen MT" panose="020B0602020104020603" pitchFamily="34" charset="0"/>
              </a:rPr>
              <a:t>at berupa: </a:t>
            </a:r>
          </a:p>
          <a:p>
            <a:pPr marL="742950" indent="-471488">
              <a:buAutoNum type="arabicPeriod"/>
            </a:pPr>
            <a:r>
              <a:rPr lang="id-ID" dirty="0" smtClean="0">
                <a:solidFill>
                  <a:srgbClr val="0070C0"/>
                </a:solidFill>
                <a:latin typeface="Tw Cen MT" panose="020B0602020104020603" pitchFamily="34" charset="0"/>
              </a:rPr>
              <a:t>Space</a:t>
            </a:r>
            <a:r>
              <a:rPr lang="en-GB" dirty="0" smtClean="0">
                <a:latin typeface="Tw Cen MT" panose="020B0602020104020603" pitchFamily="34" charset="0"/>
              </a:rPr>
              <a:t>	</a:t>
            </a:r>
            <a:r>
              <a:rPr lang="id-ID" dirty="0" smtClean="0">
                <a:latin typeface="Tw Cen MT" panose="020B0602020104020603" pitchFamily="34" charset="0"/>
              </a:rPr>
              <a:t>: ruang dalam aspek fisiknya</a:t>
            </a:r>
          </a:p>
          <a:p>
            <a:pPr marL="742950" indent="-471488">
              <a:buAutoNum type="arabicPeriod"/>
            </a:pPr>
            <a:r>
              <a:rPr lang="id-ID" dirty="0" smtClean="0">
                <a:solidFill>
                  <a:srgbClr val="0070C0"/>
                </a:solidFill>
                <a:latin typeface="Tw Cen MT" panose="020B0602020104020603" pitchFamily="34" charset="0"/>
              </a:rPr>
              <a:t>Actors</a:t>
            </a:r>
            <a:r>
              <a:rPr lang="en-GB" dirty="0" smtClean="0">
                <a:latin typeface="Tw Cen MT" panose="020B0602020104020603" pitchFamily="34" charset="0"/>
              </a:rPr>
              <a:t>	</a:t>
            </a:r>
            <a:r>
              <a:rPr lang="id-ID" dirty="0" smtClean="0">
                <a:latin typeface="Tw Cen MT" panose="020B0602020104020603" pitchFamily="34" charset="0"/>
              </a:rPr>
              <a:t>: semua orang yang terlibat dalam situasi sosial</a:t>
            </a:r>
          </a:p>
          <a:p>
            <a:pPr marL="742950" indent="-471488">
              <a:buAutoNum type="arabicPeriod"/>
            </a:pPr>
            <a:r>
              <a:rPr lang="id-ID" dirty="0" smtClean="0">
                <a:solidFill>
                  <a:srgbClr val="0070C0"/>
                </a:solidFill>
                <a:latin typeface="Tw Cen MT" panose="020B0602020104020603" pitchFamily="34" charset="0"/>
              </a:rPr>
              <a:t>Activity</a:t>
            </a:r>
            <a:r>
              <a:rPr lang="en-GB" dirty="0" smtClean="0">
                <a:latin typeface="Tw Cen MT" panose="020B0602020104020603" pitchFamily="34" charset="0"/>
              </a:rPr>
              <a:t>	</a:t>
            </a:r>
            <a:r>
              <a:rPr lang="id-ID" dirty="0" smtClean="0">
                <a:latin typeface="Tw Cen MT" panose="020B0602020104020603" pitchFamily="34" charset="0"/>
              </a:rPr>
              <a:t>: seperangkat kegiatan yang dilakukan orang</a:t>
            </a:r>
          </a:p>
          <a:p>
            <a:pPr marL="742950" indent="-471488">
              <a:buAutoNum type="arabicPeriod"/>
            </a:pPr>
            <a:r>
              <a:rPr lang="id-ID" dirty="0" smtClean="0">
                <a:solidFill>
                  <a:srgbClr val="0070C0"/>
                </a:solidFill>
                <a:latin typeface="Tw Cen MT" panose="020B0602020104020603" pitchFamily="34" charset="0"/>
              </a:rPr>
              <a:t>Object</a:t>
            </a:r>
            <a:r>
              <a:rPr lang="en-GB" dirty="0" smtClean="0">
                <a:latin typeface="Tw Cen MT" panose="020B0602020104020603" pitchFamily="34" charset="0"/>
              </a:rPr>
              <a:t>	</a:t>
            </a:r>
            <a:r>
              <a:rPr lang="id-ID" dirty="0" smtClean="0">
                <a:latin typeface="Tw Cen MT" panose="020B0602020104020603" pitchFamily="34" charset="0"/>
              </a:rPr>
              <a:t>: benda-benda yang ada di tempat itu</a:t>
            </a:r>
          </a:p>
          <a:p>
            <a:pPr marL="742950" indent="-471488">
              <a:buAutoNum type="arabicPeriod"/>
            </a:pPr>
            <a:r>
              <a:rPr lang="id-ID" dirty="0" smtClean="0">
                <a:solidFill>
                  <a:srgbClr val="0070C0"/>
                </a:solidFill>
                <a:latin typeface="Tw Cen MT" panose="020B0602020104020603" pitchFamily="34" charset="0"/>
              </a:rPr>
              <a:t>Act</a:t>
            </a:r>
            <a:r>
              <a:rPr lang="en-GB" dirty="0" smtClean="0">
                <a:latin typeface="Tw Cen MT" panose="020B0602020104020603" pitchFamily="34" charset="0"/>
              </a:rPr>
              <a:t>	</a:t>
            </a:r>
            <a:r>
              <a:rPr lang="id-ID" dirty="0" smtClean="0">
                <a:latin typeface="Tw Cen MT" panose="020B0602020104020603" pitchFamily="34" charset="0"/>
              </a:rPr>
              <a:t>: perbuatan/tindakan tertentu</a:t>
            </a:r>
          </a:p>
          <a:p>
            <a:pPr marL="742950" indent="-471488">
              <a:buAutoNum type="arabicPeriod"/>
            </a:pPr>
            <a:r>
              <a:rPr lang="id-ID" dirty="0" smtClean="0">
                <a:solidFill>
                  <a:srgbClr val="0070C0"/>
                </a:solidFill>
                <a:latin typeface="Tw Cen MT" panose="020B0602020104020603" pitchFamily="34" charset="0"/>
              </a:rPr>
              <a:t>Event</a:t>
            </a:r>
            <a:r>
              <a:rPr lang="en-GB" dirty="0" smtClean="0">
                <a:latin typeface="Tw Cen MT" panose="020B0602020104020603" pitchFamily="34" charset="0"/>
              </a:rPr>
              <a:t>	</a:t>
            </a:r>
            <a:r>
              <a:rPr lang="id-ID" dirty="0" smtClean="0">
                <a:latin typeface="Tw Cen MT" panose="020B0602020104020603" pitchFamily="34" charset="0"/>
              </a:rPr>
              <a:t>: ran</a:t>
            </a:r>
            <a:r>
              <a:rPr lang="en-US" dirty="0">
                <a:latin typeface="Tw Cen MT" panose="020B0602020104020603" pitchFamily="34" charset="0"/>
              </a:rPr>
              <a:t>g</a:t>
            </a:r>
            <a:r>
              <a:rPr lang="id-ID" dirty="0" smtClean="0">
                <a:latin typeface="Tw Cen MT" panose="020B0602020104020603" pitchFamily="34" charset="0"/>
              </a:rPr>
              <a:t>kaian aktivitas yang dikerjakan orang</a:t>
            </a:r>
          </a:p>
          <a:p>
            <a:pPr marL="742950" indent="-471488">
              <a:buAutoNum type="arabicPeriod"/>
            </a:pPr>
            <a:r>
              <a:rPr lang="id-ID" dirty="0" smtClean="0">
                <a:solidFill>
                  <a:srgbClr val="0070C0"/>
                </a:solidFill>
                <a:latin typeface="Tw Cen MT" panose="020B0602020104020603" pitchFamily="34" charset="0"/>
              </a:rPr>
              <a:t>Time</a:t>
            </a:r>
            <a:r>
              <a:rPr lang="en-GB" dirty="0" smtClean="0">
                <a:latin typeface="Tw Cen MT" panose="020B0602020104020603" pitchFamily="34" charset="0"/>
              </a:rPr>
              <a:t>	</a:t>
            </a:r>
            <a:r>
              <a:rPr lang="id-ID" dirty="0" smtClean="0">
                <a:latin typeface="Tw Cen MT" panose="020B0602020104020603" pitchFamily="34" charset="0"/>
              </a:rPr>
              <a:t>: urutan kegiatan</a:t>
            </a:r>
          </a:p>
          <a:p>
            <a:pPr marL="742950" indent="-471488">
              <a:buAutoNum type="arabicPeriod"/>
            </a:pPr>
            <a:r>
              <a:rPr lang="id-ID" dirty="0" smtClean="0">
                <a:solidFill>
                  <a:srgbClr val="0070C0"/>
                </a:solidFill>
                <a:latin typeface="Tw Cen MT" panose="020B0602020104020603" pitchFamily="34" charset="0"/>
              </a:rPr>
              <a:t>Goal</a:t>
            </a:r>
            <a:r>
              <a:rPr lang="en-GB" dirty="0" smtClean="0">
                <a:latin typeface="Tw Cen MT" panose="020B0602020104020603" pitchFamily="34" charset="0"/>
              </a:rPr>
              <a:t>	</a:t>
            </a:r>
            <a:r>
              <a:rPr lang="id-ID" dirty="0" smtClean="0">
                <a:latin typeface="Tw Cen MT" panose="020B0602020104020603" pitchFamily="34" charset="0"/>
              </a:rPr>
              <a:t>: tujuan yang ingin dicapai orang-orang</a:t>
            </a:r>
          </a:p>
          <a:p>
            <a:pPr marL="742950" indent="-471488">
              <a:buAutoNum type="arabicPeriod"/>
            </a:pPr>
            <a:r>
              <a:rPr lang="id-ID" dirty="0" smtClean="0">
                <a:solidFill>
                  <a:srgbClr val="0070C0"/>
                </a:solidFill>
                <a:latin typeface="Tw Cen MT" panose="020B0602020104020603" pitchFamily="34" charset="0"/>
              </a:rPr>
              <a:t>Feeling</a:t>
            </a:r>
            <a:r>
              <a:rPr lang="en-GB" dirty="0" smtClean="0">
                <a:latin typeface="Tw Cen MT" panose="020B0602020104020603" pitchFamily="34" charset="0"/>
              </a:rPr>
              <a:t>	</a:t>
            </a:r>
            <a:r>
              <a:rPr lang="id-ID" dirty="0" smtClean="0">
                <a:latin typeface="Tw Cen MT" panose="020B0602020104020603" pitchFamily="34" charset="0"/>
              </a:rPr>
              <a:t>: emosi yang dirasakan atau diekspresikan orang-orang</a:t>
            </a:r>
            <a:endParaRPr lang="id-ID" dirty="0">
              <a:latin typeface="Tw Cen MT" panose="020B0602020104020603" pitchFamily="34" charset="0"/>
            </a:endParaRPr>
          </a:p>
        </p:txBody>
      </p:sp>
      <p:sp>
        <p:nvSpPr>
          <p:cNvPr id="4" name="TextBox 3"/>
          <p:cNvSpPr txBox="1"/>
          <p:nvPr/>
        </p:nvSpPr>
        <p:spPr>
          <a:xfrm>
            <a:off x="9696869" y="6381713"/>
            <a:ext cx="2376573" cy="338598"/>
          </a:xfrm>
          <a:prstGeom prst="rect">
            <a:avLst/>
          </a:prstGeom>
          <a:noFill/>
        </p:spPr>
        <p:txBody>
          <a:bodyPr wrap="square" rtlCol="0">
            <a:spAutoFit/>
          </a:bodyPr>
          <a:lstStyle/>
          <a:p>
            <a:r>
              <a:rPr lang="id-ID" sz="1600" i="1" dirty="0">
                <a:solidFill>
                  <a:srgbClr val="0070C0"/>
                </a:solidFill>
                <a:latin typeface="Tw Cen MT" panose="020B0602020104020603" pitchFamily="34" charset="0"/>
              </a:rPr>
              <a:t>Sumber: Sugiyono, 2012</a:t>
            </a:r>
            <a:endParaRPr lang="en-US" sz="1600" i="1" dirty="0">
              <a:solidFill>
                <a:srgbClr val="0070C0"/>
              </a:solidFill>
              <a:latin typeface="Tw Cen MT" panose="020B0602020104020603" pitchFamily="34" charset="0"/>
            </a:endParaRPr>
          </a:p>
        </p:txBody>
      </p:sp>
    </p:spTree>
    <p:extLst>
      <p:ext uri="{BB962C8B-B14F-4D97-AF65-F5344CB8AC3E}">
        <p14:creationId xmlns:p14="http://schemas.microsoft.com/office/powerpoint/2010/main" val="24866609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41"/>
            <a:ext cx="10515600" cy="1325563"/>
          </a:xfrm>
        </p:spPr>
        <p:txBody>
          <a:bodyPr>
            <a:normAutofit/>
          </a:bodyPr>
          <a:lstStyle/>
          <a:p>
            <a:pPr algn="l"/>
            <a:r>
              <a:rPr lang="id-ID" sz="4000" b="1" dirty="0" smtClean="0">
                <a:latin typeface="Tw Cen MT" panose="020B0602020104020603" pitchFamily="34" charset="0"/>
              </a:rPr>
              <a:t>Tahapan</a:t>
            </a:r>
            <a:endParaRPr lang="id-ID" sz="4000" b="1" dirty="0">
              <a:latin typeface="Tw Cen MT" panose="020B0602020104020603" pitchFamily="34" charset="0"/>
            </a:endParaRPr>
          </a:p>
        </p:txBody>
      </p:sp>
      <p:sp>
        <p:nvSpPr>
          <p:cNvPr id="4" name="Content Placeholder 2"/>
          <p:cNvSpPr>
            <a:spLocks noGrp="1"/>
          </p:cNvSpPr>
          <p:nvPr>
            <p:ph idx="1"/>
          </p:nvPr>
        </p:nvSpPr>
        <p:spPr>
          <a:xfrm>
            <a:off x="2663881" y="1562184"/>
            <a:ext cx="733252" cy="817407"/>
          </a:xfrm>
        </p:spPr>
        <p:txBody>
          <a:bodyPr>
            <a:normAutofit/>
          </a:bodyPr>
          <a:lstStyle/>
          <a:p>
            <a:pPr marL="0" indent="0">
              <a:buNone/>
            </a:pPr>
            <a:r>
              <a:rPr lang="id-ID" sz="4000" dirty="0" smtClean="0"/>
              <a:t>1</a:t>
            </a:r>
            <a:endParaRPr lang="id-ID" sz="4000" dirty="0"/>
          </a:p>
        </p:txBody>
      </p:sp>
      <p:sp>
        <p:nvSpPr>
          <p:cNvPr id="5" name="Content Placeholder 2"/>
          <p:cNvSpPr txBox="1">
            <a:spLocks/>
          </p:cNvSpPr>
          <p:nvPr/>
        </p:nvSpPr>
        <p:spPr>
          <a:xfrm>
            <a:off x="5650841" y="1442300"/>
            <a:ext cx="733252" cy="817407"/>
          </a:xfrm>
          <a:prstGeom prst="rect">
            <a:avLst/>
          </a:prstGeom>
        </p:spPr>
        <p:txBody>
          <a:bodyPr vert="horz" lIns="117150" tIns="58575" rIns="117150" bIns="58575" rtlCol="0">
            <a:normAutofit/>
          </a:bodyPr>
          <a:lstStyle>
            <a:lvl1pPr marL="439255" indent="-439255" algn="l" defTabSz="1171346" rtl="0" eaLnBrk="1" latinLnBrk="0" hangingPunct="1">
              <a:spcBef>
                <a:spcPct val="20000"/>
              </a:spcBef>
              <a:buFont typeface="Arial" pitchFamily="34" charset="0"/>
              <a:buChar char="•"/>
              <a:defRPr sz="4100" kern="1200">
                <a:solidFill>
                  <a:schemeClr val="tx1"/>
                </a:solidFill>
                <a:latin typeface="+mn-lt"/>
                <a:ea typeface="+mn-ea"/>
                <a:cs typeface="+mn-cs"/>
              </a:defRPr>
            </a:lvl1pPr>
            <a:lvl2pPr marL="951719" indent="-366046" algn="l" defTabSz="1171346"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464183" indent="-292837" algn="l" defTabSz="1171346"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049856" indent="-292837" algn="l" defTabSz="1171346"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635529" indent="-292837" algn="l" defTabSz="1171346"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221203" indent="-292837" algn="l" defTabSz="1171346"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6876" indent="-292837" algn="l" defTabSz="1171346"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92549" indent="-292837" algn="l" defTabSz="1171346"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78222" indent="-292837" algn="l" defTabSz="1171346"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marL="0" indent="0">
              <a:buNone/>
            </a:pPr>
            <a:r>
              <a:rPr lang="id-ID" dirty="0"/>
              <a:t>2</a:t>
            </a:r>
          </a:p>
        </p:txBody>
      </p:sp>
      <p:sp>
        <p:nvSpPr>
          <p:cNvPr id="6" name="Content Placeholder 2"/>
          <p:cNvSpPr txBox="1">
            <a:spLocks/>
          </p:cNvSpPr>
          <p:nvPr/>
        </p:nvSpPr>
        <p:spPr>
          <a:xfrm>
            <a:off x="8637801" y="1408431"/>
            <a:ext cx="733252" cy="817407"/>
          </a:xfrm>
          <a:prstGeom prst="rect">
            <a:avLst/>
          </a:prstGeom>
        </p:spPr>
        <p:txBody>
          <a:bodyPr vert="horz" lIns="117150" tIns="58575" rIns="117150" bIns="58575" rtlCol="0">
            <a:normAutofit/>
          </a:bodyPr>
          <a:lstStyle>
            <a:lvl1pPr marL="439255" indent="-439255" algn="l" defTabSz="1171346" rtl="0" eaLnBrk="1" latinLnBrk="0" hangingPunct="1">
              <a:spcBef>
                <a:spcPct val="20000"/>
              </a:spcBef>
              <a:buFont typeface="Arial" pitchFamily="34" charset="0"/>
              <a:buChar char="•"/>
              <a:defRPr sz="4100" kern="1200">
                <a:solidFill>
                  <a:schemeClr val="tx1"/>
                </a:solidFill>
                <a:latin typeface="+mn-lt"/>
                <a:ea typeface="+mn-ea"/>
                <a:cs typeface="+mn-cs"/>
              </a:defRPr>
            </a:lvl1pPr>
            <a:lvl2pPr marL="951719" indent="-366046" algn="l" defTabSz="1171346"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464183" indent="-292837" algn="l" defTabSz="1171346"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049856" indent="-292837" algn="l" defTabSz="1171346"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635529" indent="-292837" algn="l" defTabSz="1171346"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221203" indent="-292837" algn="l" defTabSz="1171346"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6876" indent="-292837" algn="l" defTabSz="1171346"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92549" indent="-292837" algn="l" defTabSz="1171346"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78222" indent="-292837" algn="l" defTabSz="1171346"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marL="0" indent="0">
              <a:buNone/>
            </a:pPr>
            <a:r>
              <a:rPr lang="id-ID" dirty="0"/>
              <a:t>3</a:t>
            </a:r>
          </a:p>
        </p:txBody>
      </p:sp>
      <p:sp>
        <p:nvSpPr>
          <p:cNvPr id="14" name="TextBox 13"/>
          <p:cNvSpPr txBox="1"/>
          <p:nvPr/>
        </p:nvSpPr>
        <p:spPr>
          <a:xfrm>
            <a:off x="9781534" y="6466379"/>
            <a:ext cx="2376573" cy="338598"/>
          </a:xfrm>
          <a:prstGeom prst="rect">
            <a:avLst/>
          </a:prstGeom>
          <a:noFill/>
        </p:spPr>
        <p:txBody>
          <a:bodyPr wrap="square" rtlCol="0">
            <a:spAutoFit/>
          </a:bodyPr>
          <a:lstStyle/>
          <a:p>
            <a:r>
              <a:rPr lang="id-ID" sz="1600" i="1" dirty="0">
                <a:solidFill>
                  <a:schemeClr val="accent1"/>
                </a:solidFill>
                <a:latin typeface="Tw Cen MT" panose="020B0602020104020603" pitchFamily="34" charset="0"/>
              </a:rPr>
              <a:t>Sumber: Sugiyono, 2012</a:t>
            </a:r>
            <a:endParaRPr lang="en-US" sz="1600" i="1" dirty="0">
              <a:solidFill>
                <a:schemeClr val="accent1"/>
              </a:solidFill>
              <a:latin typeface="Tw Cen MT" panose="020B0602020104020603" pitchFamily="34" charset="0"/>
            </a:endParaRPr>
          </a:p>
        </p:txBody>
      </p:sp>
      <p:graphicFrame>
        <p:nvGraphicFramePr>
          <p:cNvPr id="16" name="Diagram 15"/>
          <p:cNvGraphicFramePr/>
          <p:nvPr>
            <p:extLst>
              <p:ext uri="{D42A27DB-BD31-4B8C-83A1-F6EECF244321}">
                <p14:modId xmlns:p14="http://schemas.microsoft.com/office/powerpoint/2010/main" val="2095901436"/>
              </p:ext>
            </p:extLst>
          </p:nvPr>
        </p:nvGraphicFramePr>
        <p:xfrm>
          <a:off x="2015067" y="91217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07348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4825993"/>
            <a:ext cx="12192000" cy="1503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id-ID" sz="6600" b="1" dirty="0" smtClean="0"/>
              <a:t>WAWANCARA</a:t>
            </a:r>
            <a:endParaRPr lang="id-ID" sz="6600" b="1" dirty="0"/>
          </a:p>
        </p:txBody>
      </p:sp>
    </p:spTree>
    <p:extLst>
      <p:ext uri="{BB962C8B-B14F-4D97-AF65-F5344CB8AC3E}">
        <p14:creationId xmlns:p14="http://schemas.microsoft.com/office/powerpoint/2010/main" val="33548363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0760" y="2198482"/>
            <a:ext cx="6659639" cy="3693319"/>
          </a:xfrm>
          <a:prstGeom prst="rect">
            <a:avLst/>
          </a:prstGeom>
          <a:noFill/>
        </p:spPr>
        <p:txBody>
          <a:bodyPr wrap="square" rtlCol="0">
            <a:spAutoFit/>
          </a:bodyPr>
          <a:lstStyle/>
          <a:p>
            <a:r>
              <a:rPr lang="id-ID" sz="2400" b="1" dirty="0" smtClean="0">
                <a:latin typeface="Tw Cen MT" panose="020B0602020104020603" pitchFamily="34" charset="0"/>
              </a:rPr>
              <a:t>Wawancara dilakukan karena ada 4 (empat) alasan:</a:t>
            </a:r>
            <a:endParaRPr lang="id-ID" dirty="0">
              <a:latin typeface="Tw Cen MT" panose="020B0602020104020603" pitchFamily="34" charset="0"/>
            </a:endParaRPr>
          </a:p>
          <a:p>
            <a:pPr marL="342900" indent="-342900">
              <a:buFont typeface="+mj-lt"/>
              <a:buAutoNum type="arabicPeriod"/>
            </a:pPr>
            <a:r>
              <a:rPr lang="id-ID" sz="2400" dirty="0">
                <a:latin typeface="Tw Cen MT" panose="020B0602020104020603" pitchFamily="34" charset="0"/>
              </a:rPr>
              <a:t>Merekonstruksi kejadian – kejadian di masa </a:t>
            </a:r>
            <a:r>
              <a:rPr lang="id-ID" sz="2400" dirty="0" smtClean="0">
                <a:latin typeface="Tw Cen MT" panose="020B0602020104020603" pitchFamily="34" charset="0"/>
              </a:rPr>
              <a:t>lalu</a:t>
            </a:r>
          </a:p>
          <a:p>
            <a:pPr marL="342900" indent="-342900">
              <a:buFont typeface="+mj-lt"/>
              <a:buAutoNum type="arabicPeriod"/>
            </a:pPr>
            <a:r>
              <a:rPr lang="id-ID" sz="2400" dirty="0" smtClean="0">
                <a:latin typeface="Tw Cen MT" panose="020B0602020104020603" pitchFamily="34" charset="0"/>
              </a:rPr>
              <a:t>Memproyeksikan </a:t>
            </a:r>
            <a:r>
              <a:rPr lang="id-ID" sz="2400" dirty="0">
                <a:latin typeface="Tw Cen MT" panose="020B0602020104020603" pitchFamily="34" charset="0"/>
              </a:rPr>
              <a:t>kejadian – kejadian yang </a:t>
            </a:r>
            <a:r>
              <a:rPr lang="id-ID" sz="2400" dirty="0" smtClean="0">
                <a:latin typeface="Tw Cen MT" panose="020B0602020104020603" pitchFamily="34" charset="0"/>
              </a:rPr>
              <a:t>diharapkan,</a:t>
            </a:r>
          </a:p>
          <a:p>
            <a:pPr marL="342900" indent="-342900">
              <a:buFont typeface="+mj-lt"/>
              <a:buAutoNum type="arabicPeriod"/>
            </a:pPr>
            <a:r>
              <a:rPr lang="id-ID" sz="2400" dirty="0" smtClean="0">
                <a:latin typeface="Tw Cen MT" panose="020B0602020104020603" pitchFamily="34" charset="0"/>
              </a:rPr>
              <a:t>Memverifikasi</a:t>
            </a:r>
            <a:r>
              <a:rPr lang="id-ID" sz="2400" dirty="0">
                <a:latin typeface="Tw Cen MT" panose="020B0602020104020603" pitchFamily="34" charset="0"/>
              </a:rPr>
              <a:t>, mengubah, dan memperluas informasi yang didapat dari orang lain, dan </a:t>
            </a:r>
          </a:p>
          <a:p>
            <a:pPr marL="342900" indent="-342900">
              <a:buFont typeface="+mj-lt"/>
              <a:buAutoNum type="arabicPeriod"/>
            </a:pPr>
            <a:r>
              <a:rPr lang="id-ID" sz="2400" dirty="0" smtClean="0">
                <a:latin typeface="Tw Cen MT" panose="020B0602020104020603" pitchFamily="34" charset="0"/>
              </a:rPr>
              <a:t>Memverifikasi</a:t>
            </a:r>
            <a:r>
              <a:rPr lang="id-ID" sz="2400" dirty="0">
                <a:latin typeface="Tw Cen MT" panose="020B0602020104020603" pitchFamily="34" charset="0"/>
              </a:rPr>
              <a:t>, mengubah, dan memperluas konstruksi yang dikembangkan oleh peneliti.</a:t>
            </a:r>
          </a:p>
          <a:p>
            <a:endParaRPr lang="id-ID" dirty="0" smtClean="0">
              <a:latin typeface="Tw Cen MT" panose="020B0602020104020603" pitchFamily="34" charset="0"/>
            </a:endParaRPr>
          </a:p>
        </p:txBody>
      </p:sp>
      <p:sp>
        <p:nvSpPr>
          <p:cNvPr id="10" name="TextBox 9"/>
          <p:cNvSpPr txBox="1"/>
          <p:nvPr/>
        </p:nvSpPr>
        <p:spPr>
          <a:xfrm>
            <a:off x="6438105" y="558316"/>
            <a:ext cx="5734596" cy="461665"/>
          </a:xfrm>
          <a:prstGeom prst="rect">
            <a:avLst/>
          </a:prstGeom>
          <a:noFill/>
        </p:spPr>
        <p:txBody>
          <a:bodyPr wrap="square" rtlCol="0">
            <a:spAutoFit/>
          </a:bodyPr>
          <a:lstStyle/>
          <a:p>
            <a:pPr algn="ctr"/>
            <a:r>
              <a:rPr lang="id-ID" sz="2400" b="1" dirty="0" smtClean="0">
                <a:latin typeface="Tw Cen MT" panose="020B0602020104020603" pitchFamily="34" charset="0"/>
              </a:rPr>
              <a:t>Macam – Macam Wawancara</a:t>
            </a:r>
          </a:p>
        </p:txBody>
      </p:sp>
      <p:graphicFrame>
        <p:nvGraphicFramePr>
          <p:cNvPr id="2" name="Diagram 1"/>
          <p:cNvGraphicFramePr/>
          <p:nvPr>
            <p:extLst>
              <p:ext uri="{D42A27DB-BD31-4B8C-83A1-F6EECF244321}">
                <p14:modId xmlns:p14="http://schemas.microsoft.com/office/powerpoint/2010/main" val="2535417617"/>
              </p:ext>
            </p:extLst>
          </p:nvPr>
        </p:nvGraphicFramePr>
        <p:xfrm>
          <a:off x="7549172" y="1385313"/>
          <a:ext cx="3715657" cy="17504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7447573" y="1103352"/>
            <a:ext cx="3918857" cy="369332"/>
          </a:xfrm>
          <a:prstGeom prst="rect">
            <a:avLst/>
          </a:prstGeom>
          <a:noFill/>
        </p:spPr>
        <p:txBody>
          <a:bodyPr wrap="square" rtlCol="0">
            <a:spAutoFit/>
          </a:bodyPr>
          <a:lstStyle/>
          <a:p>
            <a:pPr algn="ctr"/>
            <a:r>
              <a:rPr lang="id-ID" dirty="0" err="1" smtClean="0">
                <a:latin typeface="Tw Cen MT" panose="020B0602020104020603" pitchFamily="34" charset="0"/>
              </a:rPr>
              <a:t>Esterberg</a:t>
            </a:r>
            <a:r>
              <a:rPr lang="id-ID" dirty="0" smtClean="0">
                <a:latin typeface="Tw Cen MT" panose="020B0602020104020603" pitchFamily="34" charset="0"/>
              </a:rPr>
              <a:t> (2002)</a:t>
            </a:r>
            <a:endParaRPr lang="id-ID" dirty="0">
              <a:latin typeface="Tw Cen MT" panose="020B0602020104020603" pitchFamily="34" charset="0"/>
            </a:endParaRPr>
          </a:p>
        </p:txBody>
      </p:sp>
      <p:sp>
        <p:nvSpPr>
          <p:cNvPr id="11" name="TextBox 10"/>
          <p:cNvSpPr txBox="1"/>
          <p:nvPr/>
        </p:nvSpPr>
        <p:spPr>
          <a:xfrm>
            <a:off x="7447573" y="3675810"/>
            <a:ext cx="4103451" cy="369332"/>
          </a:xfrm>
          <a:prstGeom prst="rect">
            <a:avLst/>
          </a:prstGeom>
          <a:noFill/>
        </p:spPr>
        <p:txBody>
          <a:bodyPr wrap="square" rtlCol="0">
            <a:spAutoFit/>
          </a:bodyPr>
          <a:lstStyle/>
          <a:p>
            <a:pPr algn="ctr"/>
            <a:r>
              <a:rPr lang="id-ID" dirty="0" err="1" smtClean="0">
                <a:latin typeface="Tw Cen MT" panose="020B0602020104020603" pitchFamily="34" charset="0"/>
              </a:rPr>
              <a:t>Guba</a:t>
            </a:r>
            <a:r>
              <a:rPr lang="id-ID" dirty="0" smtClean="0">
                <a:latin typeface="Tw Cen MT" panose="020B0602020104020603" pitchFamily="34" charset="0"/>
              </a:rPr>
              <a:t> dan </a:t>
            </a:r>
            <a:r>
              <a:rPr lang="id-ID" dirty="0" err="1" smtClean="0">
                <a:latin typeface="Tw Cen MT" panose="020B0602020104020603" pitchFamily="34" charset="0"/>
              </a:rPr>
              <a:t>Linclon</a:t>
            </a:r>
            <a:r>
              <a:rPr lang="id-ID" dirty="0" smtClean="0">
                <a:latin typeface="Tw Cen MT" panose="020B0602020104020603" pitchFamily="34" charset="0"/>
              </a:rPr>
              <a:t> (dalam </a:t>
            </a:r>
            <a:r>
              <a:rPr lang="id-ID" dirty="0" err="1" smtClean="0">
                <a:latin typeface="Tw Cen MT" panose="020B0602020104020603" pitchFamily="34" charset="0"/>
              </a:rPr>
              <a:t>Molleong</a:t>
            </a:r>
            <a:r>
              <a:rPr lang="id-ID" dirty="0" smtClean="0">
                <a:latin typeface="Tw Cen MT" panose="020B0602020104020603" pitchFamily="34" charset="0"/>
              </a:rPr>
              <a:t>, 1989)</a:t>
            </a:r>
            <a:endParaRPr lang="id-ID" dirty="0">
              <a:latin typeface="Tw Cen MT" panose="020B0602020104020603" pitchFamily="34" charset="0"/>
            </a:endParaRPr>
          </a:p>
        </p:txBody>
      </p:sp>
      <p:graphicFrame>
        <p:nvGraphicFramePr>
          <p:cNvPr id="12" name="Diagram 11"/>
          <p:cNvGraphicFramePr/>
          <p:nvPr>
            <p:extLst>
              <p:ext uri="{D42A27DB-BD31-4B8C-83A1-F6EECF244321}">
                <p14:modId xmlns:p14="http://schemas.microsoft.com/office/powerpoint/2010/main" val="52774444"/>
              </p:ext>
            </p:extLst>
          </p:nvPr>
        </p:nvGraphicFramePr>
        <p:xfrm>
          <a:off x="7549171" y="3860476"/>
          <a:ext cx="3817259" cy="20184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Title 3"/>
          <p:cNvSpPr txBox="1">
            <a:spLocks/>
          </p:cNvSpPr>
          <p:nvPr/>
        </p:nvSpPr>
        <p:spPr>
          <a:xfrm>
            <a:off x="350760" y="612873"/>
            <a:ext cx="6270173" cy="16879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2400" b="1" dirty="0" smtClean="0">
                <a:solidFill>
                  <a:schemeClr val="accent1"/>
                </a:solidFill>
                <a:latin typeface="Tw Cen MT" panose="020B0602020104020603" pitchFamily="34" charset="0"/>
              </a:rPr>
              <a:t>Wawancara</a:t>
            </a:r>
            <a:r>
              <a:rPr lang="id-ID" sz="2400" dirty="0" smtClean="0">
                <a:latin typeface="Tw Cen MT" panose="020B0602020104020603" pitchFamily="34" charset="0"/>
              </a:rPr>
              <a:t> </a:t>
            </a:r>
            <a:r>
              <a:rPr lang="id-ID" sz="2000" dirty="0" smtClean="0">
                <a:latin typeface="Tw Cen MT" panose="020B0602020104020603" pitchFamily="34" charset="0"/>
              </a:rPr>
              <a:t>adalah sebagai pertemuan dua orang untuk bertukar informasi dan ide melalui tanya jawab sehingga dapat dikontruksikan makna dalam topik tertentu</a:t>
            </a:r>
            <a:r>
              <a:rPr lang="en-GB" sz="2000" dirty="0" smtClean="0">
                <a:latin typeface="Tw Cen MT" panose="020B0602020104020603" pitchFamily="34" charset="0"/>
              </a:rPr>
              <a:t>. </a:t>
            </a:r>
            <a:r>
              <a:rPr lang="id-ID" sz="2000" dirty="0" smtClean="0">
                <a:latin typeface="Tw Cen MT" panose="020B0602020104020603" pitchFamily="34" charset="0"/>
              </a:rPr>
              <a:t>(Esterberg, 2002)</a:t>
            </a:r>
            <a:endParaRPr lang="id-ID" sz="2400" dirty="0">
              <a:solidFill>
                <a:srgbClr val="FF0000"/>
              </a:solidFill>
              <a:latin typeface="Tw Cen MT" panose="020B0602020104020603" pitchFamily="34" charset="0"/>
            </a:endParaRPr>
          </a:p>
        </p:txBody>
      </p:sp>
    </p:spTree>
    <p:extLst>
      <p:ext uri="{BB962C8B-B14F-4D97-AF65-F5344CB8AC3E}">
        <p14:creationId xmlns:p14="http://schemas.microsoft.com/office/powerpoint/2010/main" val="29138486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767821" y="149755"/>
            <a:ext cx="9104310" cy="461665"/>
          </a:xfrm>
          <a:prstGeom prst="rect">
            <a:avLst/>
          </a:prstGeom>
        </p:spPr>
        <p:txBody>
          <a:bodyPr wrap="square">
            <a:spAutoFit/>
          </a:bodyPr>
          <a:lstStyle>
            <a:defPPr>
              <a:defRPr lang="en-US"/>
            </a:defPPr>
            <a:lvl1pPr>
              <a:defRPr sz="2000" b="1">
                <a:solidFill>
                  <a:srgbClr val="E84356"/>
                </a:solidFill>
                <a:effectLst>
                  <a:outerShdw blurRad="38100" dist="38100" dir="2700000" algn="tl">
                    <a:srgbClr val="000000">
                      <a:alpha val="43137"/>
                    </a:srgbClr>
                  </a:outerShdw>
                </a:effectLst>
                <a:latin typeface="Batang" panose="02030600000101010101" pitchFamily="18" charset="-127"/>
                <a:ea typeface="Batang" panose="02030600000101010101" pitchFamily="18" charset="-127"/>
              </a:defRPr>
            </a:lvl1pPr>
          </a:lstStyle>
          <a:p>
            <a:pPr>
              <a:defRPr/>
            </a:pPr>
            <a:r>
              <a:rPr lang="sv-SE" sz="2400" dirty="0">
                <a:solidFill>
                  <a:schemeClr val="tx1"/>
                </a:solidFill>
                <a:effectLst/>
                <a:latin typeface="Tw Cen MT" panose="020B0602020104020603" pitchFamily="34" charset="0"/>
              </a:rPr>
              <a:t>Faktor-faktor Yang Mempengaruhi </a:t>
            </a:r>
            <a:r>
              <a:rPr lang="sv-SE" sz="2400" dirty="0" smtClean="0">
                <a:solidFill>
                  <a:schemeClr val="tx1"/>
                </a:solidFill>
                <a:effectLst/>
                <a:latin typeface="Tw Cen MT" panose="020B0602020104020603" pitchFamily="34" charset="0"/>
              </a:rPr>
              <a:t>Komunikasi </a:t>
            </a:r>
            <a:r>
              <a:rPr lang="sv-SE" sz="2400" dirty="0">
                <a:solidFill>
                  <a:schemeClr val="tx1"/>
                </a:solidFill>
                <a:effectLst/>
                <a:latin typeface="Tw Cen MT" panose="020B0602020104020603" pitchFamily="34" charset="0"/>
              </a:rPr>
              <a:t>Dalam Wawancara</a:t>
            </a:r>
          </a:p>
        </p:txBody>
      </p:sp>
      <p:graphicFrame>
        <p:nvGraphicFramePr>
          <p:cNvPr id="16" name="Diagram 15"/>
          <p:cNvGraphicFramePr/>
          <p:nvPr>
            <p:extLst>
              <p:ext uri="{D42A27DB-BD31-4B8C-83A1-F6EECF244321}">
                <p14:modId xmlns:p14="http://schemas.microsoft.com/office/powerpoint/2010/main" val="3540442654"/>
              </p:ext>
            </p:extLst>
          </p:nvPr>
        </p:nvGraphicFramePr>
        <p:xfrm>
          <a:off x="826205" y="611420"/>
          <a:ext cx="8487126" cy="60548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82598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Group 10"/>
          <p:cNvGraphicFramePr>
            <a:graphicFrameLocks noGrp="1"/>
          </p:cNvGraphicFramePr>
          <p:nvPr>
            <p:extLst>
              <p:ext uri="{D42A27DB-BD31-4B8C-83A1-F6EECF244321}">
                <p14:modId xmlns:p14="http://schemas.microsoft.com/office/powerpoint/2010/main" val="2512482521"/>
              </p:ext>
            </p:extLst>
          </p:nvPr>
        </p:nvGraphicFramePr>
        <p:xfrm>
          <a:off x="336546" y="316442"/>
          <a:ext cx="11567586" cy="5051583"/>
        </p:xfrm>
        <a:graphic>
          <a:graphicData uri="http://schemas.openxmlformats.org/drawingml/2006/table">
            <a:tbl>
              <a:tblPr/>
              <a:tblGrid>
                <a:gridCol w="5783793"/>
                <a:gridCol w="5783793"/>
              </a:tblGrid>
              <a:tr h="516203">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85000"/>
                        </a:lnSpc>
                        <a:spcBef>
                          <a:spcPct val="50000"/>
                        </a:spcBef>
                        <a:spcAft>
                          <a:spcPct val="0"/>
                        </a:spcAft>
                        <a:buClr>
                          <a:schemeClr val="hlink"/>
                        </a:buClr>
                        <a:buSzPct val="90000"/>
                        <a:buFont typeface="Wingdings" pitchFamily="2" charset="2"/>
                        <a:buNone/>
                        <a:tabLst/>
                      </a:pPr>
                      <a:r>
                        <a:rPr kumimoji="0" lang="en-US" sz="2000" b="1" i="0" u="none" strike="noStrike" cap="none" normalizeH="0" baseline="0" dirty="0" smtClean="0">
                          <a:ln>
                            <a:noFill/>
                          </a:ln>
                          <a:solidFill>
                            <a:schemeClr val="bg1"/>
                          </a:solidFill>
                          <a:effectLst/>
                          <a:latin typeface="Tw Cen MT" panose="020B0602020104020603" pitchFamily="34" charset="0"/>
                        </a:rPr>
                        <a:t> KEUNGGULAN </a:t>
                      </a:r>
                      <a:r>
                        <a:rPr kumimoji="0" lang="en-US" sz="2000" b="1" i="0" u="none" strike="noStrike" cap="none" normalizeH="0" baseline="0" dirty="0" err="1" smtClean="0">
                          <a:ln>
                            <a:noFill/>
                          </a:ln>
                          <a:solidFill>
                            <a:schemeClr val="bg1"/>
                          </a:solidFill>
                          <a:effectLst/>
                          <a:latin typeface="Tw Cen MT" panose="020B0602020104020603" pitchFamily="34" charset="0"/>
                        </a:rPr>
                        <a:t>Teknik</a:t>
                      </a:r>
                      <a:r>
                        <a:rPr kumimoji="0" lang="en-US" sz="2000" b="1" i="0" u="none" strike="noStrike" cap="none" normalizeH="0" baseline="0" dirty="0" smtClean="0">
                          <a:ln>
                            <a:noFill/>
                          </a:ln>
                          <a:solidFill>
                            <a:schemeClr val="bg1"/>
                          </a:solidFill>
                          <a:effectLst/>
                          <a:latin typeface="Tw Cen MT" panose="020B0602020104020603" pitchFamily="34" charset="0"/>
                        </a:rPr>
                        <a:t> </a:t>
                      </a:r>
                      <a:r>
                        <a:rPr kumimoji="0" lang="en-US" sz="2000" b="1" i="0" u="none" strike="noStrike" cap="none" normalizeH="0" baseline="0" dirty="0" err="1" smtClean="0">
                          <a:ln>
                            <a:noFill/>
                          </a:ln>
                          <a:solidFill>
                            <a:schemeClr val="bg1"/>
                          </a:solidFill>
                          <a:effectLst/>
                          <a:latin typeface="Tw Cen MT" panose="020B0602020104020603" pitchFamily="34" charset="0"/>
                        </a:rPr>
                        <a:t>Wawancara</a:t>
                      </a:r>
                      <a:endParaRPr kumimoji="0" lang="en-US" sz="2000" b="0" i="0" u="none" strike="noStrike" cap="none" normalizeH="0" baseline="0" dirty="0" smtClean="0">
                        <a:ln>
                          <a:noFill/>
                        </a:ln>
                        <a:solidFill>
                          <a:schemeClr val="bg1"/>
                        </a:solidFill>
                        <a:effectLst/>
                        <a:latin typeface="Tw Cen MT" panose="020B0602020104020603" pitchFamily="34" charset="0"/>
                      </a:endParaRPr>
                    </a:p>
                  </a:txBody>
                  <a:tcPr marL="91444" marR="91444" marT="45698" marB="45698"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4"/>
                    </a:solidFill>
                  </a:tcPr>
                </a:tc>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85000"/>
                        </a:lnSpc>
                        <a:spcBef>
                          <a:spcPct val="20000"/>
                        </a:spcBef>
                        <a:spcAft>
                          <a:spcPct val="0"/>
                        </a:spcAft>
                        <a:buClr>
                          <a:schemeClr val="hlink"/>
                        </a:buClr>
                        <a:buSzPct val="90000"/>
                        <a:buFont typeface="Wingdings" pitchFamily="2" charset="2"/>
                        <a:buNone/>
                        <a:tabLst/>
                      </a:pPr>
                      <a:r>
                        <a:rPr kumimoji="0" lang="en-US" sz="2000" b="1" i="0" u="none" strike="noStrike" cap="none" normalizeH="0" baseline="0" dirty="0" smtClean="0">
                          <a:ln>
                            <a:noFill/>
                          </a:ln>
                          <a:solidFill>
                            <a:schemeClr val="bg1"/>
                          </a:solidFill>
                          <a:effectLst/>
                          <a:latin typeface="Tw Cen MT" panose="020B0602020104020603" pitchFamily="34" charset="0"/>
                        </a:rPr>
                        <a:t> KELEMAHAN </a:t>
                      </a:r>
                      <a:r>
                        <a:rPr kumimoji="0" lang="en-US" sz="2000" b="1" i="0" u="none" strike="noStrike" cap="none" normalizeH="0" baseline="0" dirty="0" err="1" smtClean="0">
                          <a:ln>
                            <a:noFill/>
                          </a:ln>
                          <a:solidFill>
                            <a:schemeClr val="bg1"/>
                          </a:solidFill>
                          <a:effectLst/>
                          <a:latin typeface="Tw Cen MT" panose="020B0602020104020603" pitchFamily="34" charset="0"/>
                        </a:rPr>
                        <a:t>Teknik</a:t>
                      </a:r>
                      <a:r>
                        <a:rPr kumimoji="0" lang="en-US" sz="2000" b="1" i="0" u="none" strike="noStrike" cap="none" normalizeH="0" baseline="0" dirty="0" smtClean="0">
                          <a:ln>
                            <a:noFill/>
                          </a:ln>
                          <a:solidFill>
                            <a:schemeClr val="bg1"/>
                          </a:solidFill>
                          <a:effectLst/>
                          <a:latin typeface="Tw Cen MT" panose="020B0602020104020603" pitchFamily="34" charset="0"/>
                        </a:rPr>
                        <a:t> </a:t>
                      </a:r>
                      <a:r>
                        <a:rPr kumimoji="0" lang="id-ID" sz="2000" b="1" i="0" u="none" strike="noStrike" cap="none" normalizeH="0" baseline="0" dirty="0" smtClean="0">
                          <a:ln>
                            <a:noFill/>
                          </a:ln>
                          <a:solidFill>
                            <a:schemeClr val="bg1"/>
                          </a:solidFill>
                          <a:effectLst/>
                          <a:latin typeface="Tw Cen MT" panose="020B0602020104020603" pitchFamily="34" charset="0"/>
                        </a:rPr>
                        <a:t>Wawancara</a:t>
                      </a:r>
                      <a:endParaRPr kumimoji="0" lang="en-US" sz="2000" b="1" i="0" u="none" strike="noStrike" cap="none" normalizeH="0" baseline="0" dirty="0" smtClean="0">
                        <a:ln>
                          <a:noFill/>
                        </a:ln>
                        <a:solidFill>
                          <a:schemeClr val="bg1"/>
                        </a:solidFill>
                        <a:effectLst/>
                        <a:latin typeface="Tw Cen MT" panose="020B0602020104020603" pitchFamily="34" charset="0"/>
                      </a:endParaRPr>
                    </a:p>
                  </a:txBody>
                  <a:tcPr marL="91444" marR="91444" marT="45698" marB="45698"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6"/>
                    </a:solidFill>
                  </a:tcPr>
                </a:tc>
              </a:tr>
              <a:tr h="4162688">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285750" indent="-285750" algn="just">
                        <a:buClr>
                          <a:srgbClr val="7030A0"/>
                        </a:buClr>
                        <a:buFont typeface="Wingdings" panose="05000000000000000000" pitchFamily="2" charset="2"/>
                        <a:buChar char="§"/>
                      </a:pPr>
                      <a:r>
                        <a:rPr lang="id-ID" sz="1800" dirty="0" smtClean="0">
                          <a:latin typeface="Tw Cen MT" panose="020B0602020104020603" pitchFamily="34" charset="0"/>
                        </a:rPr>
                        <a:t>Biasanya menghasilkan data yang kaya, detail, wawasan baru</a:t>
                      </a:r>
                    </a:p>
                    <a:p>
                      <a:pPr marL="285750" indent="-285750" algn="just">
                        <a:buClr>
                          <a:srgbClr val="7030A0"/>
                        </a:buClr>
                        <a:buFont typeface="Wingdings" panose="05000000000000000000" pitchFamily="2" charset="2"/>
                        <a:buChar char="§"/>
                      </a:pPr>
                      <a:r>
                        <a:rPr lang="id-ID" sz="1800" dirty="0" smtClean="0">
                          <a:latin typeface="Tw Cen MT" panose="020B0602020104020603" pitchFamily="34" charset="0"/>
                        </a:rPr>
                        <a:t>Izin tatap muka kontak dengan responden</a:t>
                      </a:r>
                    </a:p>
                    <a:p>
                      <a:pPr marL="285750" indent="-285750" algn="just">
                        <a:buClr>
                          <a:srgbClr val="7030A0"/>
                        </a:buClr>
                        <a:buFont typeface="Wingdings" panose="05000000000000000000" pitchFamily="2" charset="2"/>
                        <a:buChar char="§"/>
                      </a:pPr>
                      <a:r>
                        <a:rPr lang="id-ID" sz="1800" dirty="0" smtClean="0">
                          <a:latin typeface="Tw Cen MT" panose="020B0602020104020603" pitchFamily="34" charset="0"/>
                        </a:rPr>
                        <a:t>Memberikan kesempatan untuk mengeksplorasi topik secara mendalam</a:t>
                      </a:r>
                    </a:p>
                    <a:p>
                      <a:pPr marL="285750" indent="-285750" algn="just">
                        <a:buClr>
                          <a:srgbClr val="7030A0"/>
                        </a:buClr>
                        <a:buFont typeface="Wingdings" panose="05000000000000000000" pitchFamily="2" charset="2"/>
                        <a:buChar char="§"/>
                      </a:pPr>
                      <a:r>
                        <a:rPr lang="id-ID" sz="1800" dirty="0" smtClean="0">
                          <a:latin typeface="Tw Cen MT" panose="020B0602020104020603" pitchFamily="34" charset="0"/>
                        </a:rPr>
                        <a:t>Biarkan pewawancara untuk mengalami afektif serta aspek kognitif tanggapan</a:t>
                      </a:r>
                    </a:p>
                    <a:p>
                      <a:pPr marL="285750" indent="-285750" algn="just">
                        <a:buClr>
                          <a:srgbClr val="7030A0"/>
                        </a:buClr>
                        <a:buFont typeface="Wingdings" panose="05000000000000000000" pitchFamily="2" charset="2"/>
                        <a:buChar char="§"/>
                      </a:pPr>
                      <a:r>
                        <a:rPr lang="id-ID" sz="1800" dirty="0" smtClean="0">
                          <a:latin typeface="Tw Cen MT" panose="020B0602020104020603" pitchFamily="34" charset="0"/>
                        </a:rPr>
                        <a:t>Biarkan pewawancara untuk </a:t>
                      </a:r>
                      <a:r>
                        <a:rPr lang="en-GB" sz="1800" dirty="0" smtClean="0">
                          <a:latin typeface="Tw Cen MT" panose="020B0602020104020603" pitchFamily="34" charset="0"/>
                        </a:rPr>
                        <a:t>m</a:t>
                      </a:r>
                      <a:r>
                        <a:rPr lang="id-ID" sz="1800" dirty="0" smtClean="0">
                          <a:latin typeface="Tw Cen MT" panose="020B0602020104020603" pitchFamily="34" charset="0"/>
                        </a:rPr>
                        <a:t>enjelaskan atau membantu memperjelas pertanyaan, meningkatkan memungkinan tanggapan yang berguna</a:t>
                      </a:r>
                    </a:p>
                    <a:p>
                      <a:pPr marL="285750" indent="-285750" algn="l">
                        <a:buClr>
                          <a:srgbClr val="7030A0"/>
                        </a:buClr>
                        <a:buFont typeface="Wingdings" panose="05000000000000000000" pitchFamily="2" charset="2"/>
                        <a:buChar char="§"/>
                      </a:pPr>
                      <a:r>
                        <a:rPr lang="id-ID" sz="1800" dirty="0" smtClean="0">
                          <a:latin typeface="Tw Cen MT" panose="020B0602020104020603" pitchFamily="34" charset="0"/>
                        </a:rPr>
                        <a:t>Biarkan pewawancara untuk menjadi fleksibel dalam mengelola</a:t>
                      </a:r>
                      <a:r>
                        <a:rPr lang="en-GB" sz="1800" baseline="0" dirty="0" smtClean="0">
                          <a:latin typeface="Tw Cen MT" panose="020B0602020104020603" pitchFamily="34" charset="0"/>
                        </a:rPr>
                        <a:t> </a:t>
                      </a:r>
                      <a:r>
                        <a:rPr lang="id-ID" sz="1800" dirty="0" smtClean="0">
                          <a:latin typeface="Tw Cen MT" panose="020B0602020104020603" pitchFamily="34" charset="0"/>
                        </a:rPr>
                        <a:t>wawancara</a:t>
                      </a:r>
                      <a:r>
                        <a:rPr lang="en-GB" sz="1800" baseline="0" dirty="0" smtClean="0">
                          <a:latin typeface="Tw Cen MT" panose="020B0602020104020603" pitchFamily="34" charset="0"/>
                        </a:rPr>
                        <a:t> </a:t>
                      </a:r>
                      <a:r>
                        <a:rPr lang="id-ID" sz="1800" dirty="0" smtClean="0">
                          <a:latin typeface="Tw Cen MT" panose="020B0602020104020603" pitchFamily="34" charset="0"/>
                        </a:rPr>
                        <a:t>individu-individu tertentu atau dalam keadaan tertentu</a:t>
                      </a:r>
                    </a:p>
                    <a:p>
                      <a:pPr marL="0" marR="0" lvl="0" indent="0" algn="l" defTabSz="914400" rtl="0" eaLnBrk="1" fontAlgn="base" latinLnBrk="0" hangingPunct="1">
                        <a:lnSpc>
                          <a:spcPct val="150000"/>
                        </a:lnSpc>
                        <a:spcBef>
                          <a:spcPct val="0"/>
                        </a:spcBef>
                        <a:spcAft>
                          <a:spcPct val="0"/>
                        </a:spcAft>
                        <a:buClr>
                          <a:schemeClr val="hlink"/>
                        </a:buClr>
                        <a:buSzPct val="90000"/>
                        <a:buFont typeface="Wingdings" pitchFamily="2" charset="2"/>
                        <a:buNone/>
                        <a:tabLst/>
                      </a:pPr>
                      <a:endParaRPr kumimoji="0" lang="en-US" sz="1800" b="0" i="0" u="none" strike="noStrike" cap="none" normalizeH="0" baseline="0" dirty="0" smtClean="0">
                        <a:ln>
                          <a:noFill/>
                        </a:ln>
                        <a:solidFill>
                          <a:schemeClr val="tx1"/>
                        </a:solidFill>
                        <a:effectLst/>
                        <a:latin typeface="Tw Cen MT" panose="020B0602020104020603" pitchFamily="34" charset="0"/>
                      </a:endParaRPr>
                    </a:p>
                    <a:p>
                      <a:pPr marL="0" marR="0" lvl="0" indent="0" algn="r" defTabSz="914400" rtl="0" eaLnBrk="1" fontAlgn="base" latinLnBrk="0" hangingPunct="1">
                        <a:lnSpc>
                          <a:spcPct val="150000"/>
                        </a:lnSpc>
                        <a:spcBef>
                          <a:spcPct val="20000"/>
                        </a:spcBef>
                        <a:spcAft>
                          <a:spcPct val="0"/>
                        </a:spcAft>
                        <a:buClr>
                          <a:schemeClr val="hlink"/>
                        </a:buClr>
                        <a:buSzPct val="90000"/>
                        <a:buFont typeface="Wingdings" pitchFamily="2" charset="2"/>
                        <a:buNone/>
                        <a:tabLst/>
                      </a:pPr>
                      <a:endParaRPr kumimoji="0" lang="en-US" sz="1800" b="0" i="0" u="none" strike="noStrike" cap="none" normalizeH="0" baseline="0" dirty="0" smtClean="0">
                        <a:ln>
                          <a:noFill/>
                        </a:ln>
                        <a:solidFill>
                          <a:schemeClr val="tx1"/>
                        </a:solidFill>
                        <a:effectLst/>
                        <a:latin typeface="Tw Cen MT" panose="020B0602020104020603" pitchFamily="34" charset="0"/>
                      </a:endParaRPr>
                    </a:p>
                  </a:txBody>
                  <a:tcPr marL="91444" marR="91444" marT="45698" marB="45698"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290513" marR="0" lvl="0" indent="-290513" algn="l" defTabSz="914400" rtl="0" eaLnBrk="1" fontAlgn="base" latinLnBrk="0" hangingPunct="1">
                        <a:lnSpc>
                          <a:spcPct val="100000"/>
                        </a:lnSpc>
                        <a:spcBef>
                          <a:spcPct val="50000"/>
                        </a:spcBef>
                        <a:spcAft>
                          <a:spcPct val="0"/>
                        </a:spcAft>
                        <a:buClr>
                          <a:srgbClr val="7030A0"/>
                        </a:buClr>
                        <a:buSzPct val="90000"/>
                        <a:buFont typeface="Wingdings" panose="05000000000000000000" pitchFamily="2" charset="2"/>
                        <a:buChar char="§"/>
                        <a:tabLst/>
                      </a:pPr>
                      <a:r>
                        <a:rPr kumimoji="0" lang="en-US" sz="1800" b="0" i="0" u="none" strike="noStrike" cap="none" normalizeH="0" baseline="0" dirty="0" err="1" smtClean="0">
                          <a:ln>
                            <a:noFill/>
                          </a:ln>
                          <a:solidFill>
                            <a:schemeClr val="tx1"/>
                          </a:solidFill>
                          <a:effectLst/>
                          <a:latin typeface="Tw Cen MT" panose="020B0602020104020603" pitchFamily="34" charset="0"/>
                        </a:rPr>
                        <a:t>Mahal</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dan</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memakan</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waktu</a:t>
                      </a:r>
                      <a:endParaRPr kumimoji="0" lang="en-US" sz="1800" b="0" i="0" u="none" strike="noStrike" cap="none" normalizeH="0" baseline="0" dirty="0" smtClean="0">
                        <a:ln>
                          <a:noFill/>
                        </a:ln>
                        <a:solidFill>
                          <a:schemeClr val="tx1"/>
                        </a:solidFill>
                        <a:effectLst/>
                        <a:latin typeface="Tw Cen MT" panose="020B0602020104020603" pitchFamily="34" charset="0"/>
                      </a:endParaRPr>
                    </a:p>
                    <a:p>
                      <a:pPr marL="290513" marR="0" lvl="0" indent="-290513" algn="l" defTabSz="914400" rtl="0" eaLnBrk="1" fontAlgn="base" latinLnBrk="0" hangingPunct="1">
                        <a:lnSpc>
                          <a:spcPct val="100000"/>
                        </a:lnSpc>
                        <a:spcBef>
                          <a:spcPct val="50000"/>
                        </a:spcBef>
                        <a:spcAft>
                          <a:spcPct val="0"/>
                        </a:spcAft>
                        <a:buClr>
                          <a:srgbClr val="7030A0"/>
                        </a:buClr>
                        <a:buSzPct val="90000"/>
                        <a:buFont typeface="Wingdings" panose="05000000000000000000" pitchFamily="2" charset="2"/>
                        <a:buChar char="§"/>
                        <a:tabLst/>
                      </a:pPr>
                      <a:r>
                        <a:rPr kumimoji="0" lang="en-US" sz="1800" b="0" i="0" u="none" strike="noStrike" cap="none" normalizeH="0" baseline="0" dirty="0" err="1" smtClean="0">
                          <a:ln>
                            <a:noFill/>
                          </a:ln>
                          <a:solidFill>
                            <a:schemeClr val="tx1"/>
                          </a:solidFill>
                          <a:effectLst/>
                          <a:latin typeface="Tw Cen MT" panose="020B0602020104020603" pitchFamily="34" charset="0"/>
                        </a:rPr>
                        <a:t>Perlu</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kualitas</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baik</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pewawancara</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terlatih</a:t>
                      </a:r>
                      <a:endParaRPr kumimoji="0" lang="en-US" sz="1800" b="0" i="0" u="none" strike="noStrike" cap="none" normalizeH="0" baseline="0" dirty="0" smtClean="0">
                        <a:ln>
                          <a:noFill/>
                        </a:ln>
                        <a:solidFill>
                          <a:schemeClr val="tx1"/>
                        </a:solidFill>
                        <a:effectLst/>
                        <a:latin typeface="Tw Cen MT" panose="020B0602020104020603" pitchFamily="34" charset="0"/>
                      </a:endParaRPr>
                    </a:p>
                    <a:p>
                      <a:pPr marL="290513" marR="0" lvl="0" indent="-290513" algn="l" defTabSz="914400" rtl="0" eaLnBrk="1" fontAlgn="base" latinLnBrk="0" hangingPunct="1">
                        <a:lnSpc>
                          <a:spcPct val="100000"/>
                        </a:lnSpc>
                        <a:spcBef>
                          <a:spcPct val="50000"/>
                        </a:spcBef>
                        <a:spcAft>
                          <a:spcPct val="0"/>
                        </a:spcAft>
                        <a:buClr>
                          <a:srgbClr val="7030A0"/>
                        </a:buClr>
                        <a:buSzPct val="90000"/>
                        <a:buFont typeface="Wingdings" panose="05000000000000000000" pitchFamily="2" charset="2"/>
                        <a:buChar char="§"/>
                        <a:tabLst/>
                      </a:pPr>
                      <a:r>
                        <a:rPr kumimoji="0" lang="en-US" sz="1800" b="0" i="0" u="none" strike="noStrike" cap="none" normalizeH="0" baseline="0" dirty="0" err="1" smtClean="0">
                          <a:ln>
                            <a:noFill/>
                          </a:ln>
                          <a:solidFill>
                            <a:schemeClr val="tx1"/>
                          </a:solidFill>
                          <a:effectLst/>
                          <a:latin typeface="Tw Cen MT" panose="020B0602020104020603" pitchFamily="34" charset="0"/>
                        </a:rPr>
                        <a:t>Responden</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dapat</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mendistorsi</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informasi</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melalui</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kesalahan</a:t>
                      </a:r>
                      <a:r>
                        <a:rPr kumimoji="0" lang="en-US" sz="1800" b="0" i="0" u="none" strike="noStrike" cap="none" normalizeH="0" baseline="0" dirty="0" smtClean="0">
                          <a:ln>
                            <a:noFill/>
                          </a:ln>
                          <a:solidFill>
                            <a:schemeClr val="tx1"/>
                          </a:solidFill>
                          <a:effectLst/>
                          <a:latin typeface="Tw Cen MT" panose="020B0602020104020603" pitchFamily="34" charset="0"/>
                        </a:rPr>
                        <a:t> recall, </a:t>
                      </a:r>
                      <a:r>
                        <a:rPr kumimoji="0" lang="en-US" sz="1800" b="0" i="0" u="none" strike="noStrike" cap="none" normalizeH="0" baseline="0" dirty="0" err="1" smtClean="0">
                          <a:ln>
                            <a:noFill/>
                          </a:ln>
                          <a:solidFill>
                            <a:schemeClr val="tx1"/>
                          </a:solidFill>
                          <a:effectLst/>
                          <a:latin typeface="Tw Cen MT" panose="020B0602020104020603" pitchFamily="34" charset="0"/>
                        </a:rPr>
                        <a:t>persepsi</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selektif</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keinginan</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untuk</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menyenangkan</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pewawancara</a:t>
                      </a:r>
                      <a:endParaRPr kumimoji="0" lang="en-US" sz="1800" b="0" i="0" u="none" strike="noStrike" cap="none" normalizeH="0" baseline="0" dirty="0" smtClean="0">
                        <a:ln>
                          <a:noFill/>
                        </a:ln>
                        <a:solidFill>
                          <a:schemeClr val="tx1"/>
                        </a:solidFill>
                        <a:effectLst/>
                        <a:latin typeface="Tw Cen MT" panose="020B0602020104020603" pitchFamily="34" charset="0"/>
                      </a:endParaRPr>
                    </a:p>
                    <a:p>
                      <a:pPr marL="290513" marR="0" lvl="0" indent="-290513" algn="l" defTabSz="914400" rtl="0" eaLnBrk="1" fontAlgn="base" latinLnBrk="0" hangingPunct="1">
                        <a:lnSpc>
                          <a:spcPct val="100000"/>
                        </a:lnSpc>
                        <a:spcBef>
                          <a:spcPct val="50000"/>
                        </a:spcBef>
                        <a:spcAft>
                          <a:spcPct val="0"/>
                        </a:spcAft>
                        <a:buClr>
                          <a:srgbClr val="7030A0"/>
                        </a:buClr>
                        <a:buSzPct val="90000"/>
                        <a:buFont typeface="Wingdings" panose="05000000000000000000" pitchFamily="2" charset="2"/>
                        <a:buChar char="§"/>
                        <a:tabLst/>
                      </a:pPr>
                      <a:r>
                        <a:rPr kumimoji="0" lang="en-US" sz="1800" b="0" i="0" u="none" strike="noStrike" cap="none" normalizeH="0" baseline="0" dirty="0" err="1" smtClean="0">
                          <a:ln>
                            <a:noFill/>
                          </a:ln>
                          <a:solidFill>
                            <a:schemeClr val="tx1"/>
                          </a:solidFill>
                          <a:effectLst/>
                          <a:latin typeface="Tw Cen MT" panose="020B0602020104020603" pitchFamily="34" charset="0"/>
                        </a:rPr>
                        <a:t>Fleksibilitas</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dapat</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mengakibatkan</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inkonsistensi</a:t>
                      </a:r>
                      <a:r>
                        <a:rPr kumimoji="0" lang="en-US" sz="1800" b="0" i="0" u="none" strike="noStrike" cap="none" normalizeH="0" baseline="0" dirty="0" smtClean="0">
                          <a:ln>
                            <a:noFill/>
                          </a:ln>
                          <a:solidFill>
                            <a:schemeClr val="tx1"/>
                          </a:solidFill>
                          <a:effectLst/>
                          <a:latin typeface="Tw Cen MT" panose="020B0602020104020603" pitchFamily="34" charset="0"/>
                        </a:rPr>
                        <a:t> di </a:t>
                      </a:r>
                      <a:r>
                        <a:rPr kumimoji="0" lang="en-US" sz="1800" b="0" i="0" u="none" strike="noStrike" cap="none" normalizeH="0" baseline="0" dirty="0" err="1" smtClean="0">
                          <a:ln>
                            <a:noFill/>
                          </a:ln>
                          <a:solidFill>
                            <a:schemeClr val="tx1"/>
                          </a:solidFill>
                          <a:effectLst/>
                          <a:latin typeface="Tw Cen MT" panose="020B0602020104020603" pitchFamily="34" charset="0"/>
                        </a:rPr>
                        <a:t>wawancara</a:t>
                      </a:r>
                      <a:endParaRPr kumimoji="0" lang="en-US" sz="1800" b="0" i="0" u="none" strike="noStrike" cap="none" normalizeH="0" baseline="0" dirty="0" smtClean="0">
                        <a:ln>
                          <a:noFill/>
                        </a:ln>
                        <a:solidFill>
                          <a:schemeClr val="tx1"/>
                        </a:solidFill>
                        <a:effectLst/>
                        <a:latin typeface="Tw Cen MT" panose="020B0602020104020603" pitchFamily="34" charset="0"/>
                      </a:endParaRPr>
                    </a:p>
                    <a:p>
                      <a:pPr marL="290513" marR="0" lvl="0" indent="-290513" algn="l" defTabSz="914400" rtl="0" eaLnBrk="1" fontAlgn="base" latinLnBrk="0" hangingPunct="1">
                        <a:lnSpc>
                          <a:spcPct val="100000"/>
                        </a:lnSpc>
                        <a:spcBef>
                          <a:spcPct val="50000"/>
                        </a:spcBef>
                        <a:spcAft>
                          <a:spcPct val="0"/>
                        </a:spcAft>
                        <a:buClr>
                          <a:srgbClr val="7030A0"/>
                        </a:buClr>
                        <a:buSzPct val="90000"/>
                        <a:buFont typeface="Wingdings" panose="05000000000000000000" pitchFamily="2" charset="2"/>
                        <a:buChar char="§"/>
                        <a:tabLst/>
                      </a:pPr>
                      <a:r>
                        <a:rPr kumimoji="0" lang="en-US" sz="1800" b="0" i="0" u="none" strike="noStrike" cap="none" normalizeH="0" baseline="0" dirty="0" smtClean="0">
                          <a:ln>
                            <a:noFill/>
                          </a:ln>
                          <a:solidFill>
                            <a:schemeClr val="tx1"/>
                          </a:solidFill>
                          <a:effectLst/>
                          <a:latin typeface="Tw Cen MT" panose="020B0602020104020603" pitchFamily="34" charset="0"/>
                        </a:rPr>
                        <a:t>Volume </a:t>
                      </a:r>
                      <a:r>
                        <a:rPr kumimoji="0" lang="en-US" sz="1800" b="0" i="0" u="none" strike="noStrike" cap="none" normalizeH="0" baseline="0" dirty="0" err="1" smtClean="0">
                          <a:ln>
                            <a:noFill/>
                          </a:ln>
                          <a:solidFill>
                            <a:schemeClr val="tx1"/>
                          </a:solidFill>
                          <a:effectLst/>
                          <a:latin typeface="Tw Cen MT" panose="020B0602020104020603" pitchFamily="34" charset="0"/>
                        </a:rPr>
                        <a:t>informasi</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sangat</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besar</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mungkin</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sulit</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untuk</a:t>
                      </a:r>
                      <a:r>
                        <a:rPr kumimoji="0" lang="en-US" sz="1800" b="0" i="0" u="none" strike="noStrike" cap="none" normalizeH="0" baseline="0" dirty="0" smtClean="0">
                          <a:ln>
                            <a:noFill/>
                          </a:ln>
                          <a:solidFill>
                            <a:schemeClr val="tx1"/>
                          </a:solidFill>
                          <a:effectLst/>
                          <a:latin typeface="Tw Cen MT" panose="020B0602020104020603" pitchFamily="34" charset="0"/>
                        </a:rPr>
                        <a:t/>
                      </a:r>
                      <a:br>
                        <a:rPr kumimoji="0" lang="en-US" sz="1800" b="0" i="0" u="none" strike="noStrike" cap="none" normalizeH="0" baseline="0" dirty="0" smtClean="0">
                          <a:ln>
                            <a:noFill/>
                          </a:ln>
                          <a:solidFill>
                            <a:schemeClr val="tx1"/>
                          </a:solidFill>
                          <a:effectLst/>
                          <a:latin typeface="Tw Cen MT" panose="020B0602020104020603" pitchFamily="34" charset="0"/>
                        </a:rPr>
                      </a:br>
                      <a:r>
                        <a:rPr kumimoji="0" lang="en-US" sz="1800" b="0" i="0" u="none" strike="noStrike" cap="none" normalizeH="0" baseline="0" dirty="0" err="1" smtClean="0">
                          <a:ln>
                            <a:noFill/>
                          </a:ln>
                          <a:solidFill>
                            <a:schemeClr val="tx1"/>
                          </a:solidFill>
                          <a:effectLst/>
                          <a:latin typeface="Tw Cen MT" panose="020B0602020104020603" pitchFamily="34" charset="0"/>
                        </a:rPr>
                        <a:t>menuliskan</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dan</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mengurangi</a:t>
                      </a:r>
                      <a:r>
                        <a:rPr kumimoji="0" lang="en-US" sz="1800" b="0" i="0" u="none" strike="noStrike" cap="none" normalizeH="0" baseline="0" dirty="0" smtClean="0">
                          <a:ln>
                            <a:noFill/>
                          </a:ln>
                          <a:solidFill>
                            <a:schemeClr val="tx1"/>
                          </a:solidFill>
                          <a:effectLst/>
                          <a:latin typeface="Tw Cen MT" panose="020B0602020104020603" pitchFamily="34" charset="0"/>
                        </a:rPr>
                        <a:t> data</a:t>
                      </a:r>
                    </a:p>
                  </a:txBody>
                  <a:tcPr marL="91444" marR="91444" marT="45698" marB="45698"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6">
                        <a:lumMod val="20000"/>
                        <a:lumOff val="80000"/>
                      </a:schemeClr>
                    </a:solidFill>
                  </a:tcPr>
                </a:tc>
              </a:tr>
            </a:tbl>
          </a:graphicData>
        </a:graphic>
      </p:graphicFrame>
    </p:spTree>
    <p:extLst>
      <p:ext uri="{BB962C8B-B14F-4D97-AF65-F5344CB8AC3E}">
        <p14:creationId xmlns:p14="http://schemas.microsoft.com/office/powerpoint/2010/main" val="3351292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29890492"/>
              </p:ext>
            </p:extLst>
          </p:nvPr>
        </p:nvGraphicFramePr>
        <p:xfrm>
          <a:off x="-1" y="504275"/>
          <a:ext cx="12192000" cy="5126387"/>
        </p:xfrm>
        <a:graphic>
          <a:graphicData uri="http://schemas.openxmlformats.org/drawingml/2006/table">
            <a:tbl>
              <a:tblPr firstRow="1" bandRow="1">
                <a:tableStyleId>{5FD0F851-EC5A-4D38-B0AD-8093EC10F338}</a:tableStyleId>
              </a:tblPr>
              <a:tblGrid>
                <a:gridCol w="1584491"/>
                <a:gridCol w="3943559"/>
                <a:gridCol w="3256248"/>
                <a:gridCol w="3407702"/>
              </a:tblGrid>
              <a:tr h="370888">
                <a:tc>
                  <a:txBody>
                    <a:bodyPr/>
                    <a:lstStyle/>
                    <a:p>
                      <a:r>
                        <a:rPr lang="id-ID" sz="1800" dirty="0" smtClean="0"/>
                        <a:t>Jenis-jenis</a:t>
                      </a:r>
                      <a:endParaRPr lang="id-ID" sz="1800" dirty="0"/>
                    </a:p>
                  </a:txBody>
                  <a:tcPr marL="91452" marR="91452" marT="45726" marB="45726"/>
                </a:tc>
                <a:tc>
                  <a:txBody>
                    <a:bodyPr/>
                    <a:lstStyle/>
                    <a:p>
                      <a:r>
                        <a:rPr lang="id-ID" sz="1800" dirty="0" smtClean="0"/>
                        <a:t>Opsi-opsi</a:t>
                      </a:r>
                      <a:endParaRPr lang="id-ID" sz="1800" dirty="0"/>
                    </a:p>
                  </a:txBody>
                  <a:tcPr marL="91452" marR="91452" marT="45726" marB="45726"/>
                </a:tc>
                <a:tc>
                  <a:txBody>
                    <a:bodyPr/>
                    <a:lstStyle/>
                    <a:p>
                      <a:r>
                        <a:rPr lang="id-ID" sz="1800" dirty="0" smtClean="0"/>
                        <a:t>Kelebihan</a:t>
                      </a:r>
                      <a:endParaRPr lang="id-ID" sz="1800" dirty="0"/>
                    </a:p>
                  </a:txBody>
                  <a:tcPr marL="91452" marR="91452" marT="45726" marB="45726"/>
                </a:tc>
                <a:tc>
                  <a:txBody>
                    <a:bodyPr/>
                    <a:lstStyle/>
                    <a:p>
                      <a:r>
                        <a:rPr lang="id-ID" sz="1800" dirty="0" smtClean="0"/>
                        <a:t>Kelemahan</a:t>
                      </a:r>
                      <a:endParaRPr lang="id-ID" sz="1800" dirty="0"/>
                    </a:p>
                  </a:txBody>
                  <a:tcPr marL="91452" marR="91452" marT="45726" marB="45726"/>
                </a:tc>
              </a:tr>
              <a:tr h="4755499">
                <a:tc>
                  <a:txBody>
                    <a:bodyPr/>
                    <a:lstStyle/>
                    <a:p>
                      <a:r>
                        <a:rPr lang="id-ID" sz="1800" dirty="0" smtClean="0"/>
                        <a:t>Wawancara</a:t>
                      </a:r>
                      <a:endParaRPr lang="id-ID" sz="1800" dirty="0"/>
                    </a:p>
                  </a:txBody>
                  <a:tcPr marL="91452" marR="91452" marT="45726" marB="45726"/>
                </a:tc>
                <a:tc>
                  <a:txBody>
                    <a:bodyPr/>
                    <a:lstStyle/>
                    <a:p>
                      <a:pPr marL="285750" indent="-285750">
                        <a:buFont typeface="Wingdings" pitchFamily="2" charset="2"/>
                        <a:buChar char="§"/>
                      </a:pPr>
                      <a:r>
                        <a:rPr lang="id-ID" sz="1800" dirty="0" smtClean="0"/>
                        <a:t>Berhadapan</a:t>
                      </a:r>
                      <a:r>
                        <a:rPr lang="id-ID" sz="1800" baseline="0" dirty="0" smtClean="0"/>
                        <a:t> – peneliti melakukan wawancara peroorangan</a:t>
                      </a:r>
                    </a:p>
                    <a:p>
                      <a:pPr marL="285750" indent="-285750">
                        <a:buFont typeface="Wingdings" pitchFamily="2" charset="2"/>
                        <a:buChar char="§"/>
                      </a:pPr>
                      <a:r>
                        <a:rPr lang="id-ID" sz="1800" baseline="0" dirty="0" smtClean="0"/>
                        <a:t>Telepon – peneliti melakukan wawancara dengan partisipan lewat telepon</a:t>
                      </a:r>
                    </a:p>
                    <a:p>
                      <a:pPr marL="285750" indent="-285750">
                        <a:buFont typeface="Wingdings" pitchFamily="2" charset="2"/>
                        <a:buChar char="§"/>
                      </a:pPr>
                      <a:r>
                        <a:rPr lang="id-ID" sz="1800" baseline="0" dirty="0" smtClean="0"/>
                        <a:t>Wawancara grup – peneliti mewawancarai partisipan dalam sebuah kelompok</a:t>
                      </a:r>
                    </a:p>
                    <a:p>
                      <a:pPr marL="285750" indent="-285750">
                        <a:buFont typeface="Wingdings" pitchFamily="2" charset="2"/>
                        <a:buChar char="§"/>
                      </a:pPr>
                      <a:r>
                        <a:rPr lang="id-ID" sz="1800" baseline="0" dirty="0" smtClean="0"/>
                        <a:t>Wawancara internet dengan email atau perangkat online lain </a:t>
                      </a:r>
                      <a:endParaRPr lang="id-ID" sz="1800" dirty="0"/>
                    </a:p>
                  </a:txBody>
                  <a:tcPr marL="91452" marR="91452" marT="45726" marB="45726"/>
                </a:tc>
                <a:tc>
                  <a:txBody>
                    <a:bodyPr/>
                    <a:lstStyle/>
                    <a:p>
                      <a:pPr marL="342900" indent="-342900">
                        <a:buFont typeface="Wingdings" pitchFamily="2" charset="2"/>
                        <a:buChar char="§"/>
                      </a:pPr>
                      <a:r>
                        <a:rPr lang="id-ID" sz="1800" dirty="0" smtClean="0"/>
                        <a:t>Opsi pertama penting ketika peneliti tidak bisa mengobservasi secara</a:t>
                      </a:r>
                      <a:r>
                        <a:rPr lang="id-ID" sz="1800" baseline="0" dirty="0" smtClean="0"/>
                        <a:t> langsung semua partisipan</a:t>
                      </a:r>
                    </a:p>
                    <a:p>
                      <a:pPr marL="342900" indent="-342900">
                        <a:buFont typeface="Wingdings" pitchFamily="2" charset="2"/>
                        <a:buChar char="§"/>
                      </a:pPr>
                      <a:r>
                        <a:rPr lang="id-ID" sz="1800" baseline="0" dirty="0" smtClean="0"/>
                        <a:t>Menghasilkan data yang benyak, rinci dan berwawasan baru</a:t>
                      </a:r>
                    </a:p>
                    <a:p>
                      <a:pPr marL="342900" indent="-342900">
                        <a:buFont typeface="Wingdings" pitchFamily="2" charset="2"/>
                        <a:buChar char="§"/>
                      </a:pPr>
                      <a:r>
                        <a:rPr lang="id-ID" sz="1800" baseline="0" dirty="0" smtClean="0"/>
                        <a:t>Para partisipan bisa lebih leluasa memberikan informasi historis</a:t>
                      </a:r>
                    </a:p>
                    <a:p>
                      <a:pPr marL="342900" indent="-342900">
                        <a:buFont typeface="Wingdings" pitchFamily="2" charset="2"/>
                        <a:buChar char="§"/>
                      </a:pPr>
                      <a:r>
                        <a:rPr lang="id-ID" sz="1800" baseline="0" dirty="0" smtClean="0"/>
                        <a:t>Memungkinkan peneliti mengontrol alur tanya jawab</a:t>
                      </a:r>
                    </a:p>
                    <a:p>
                      <a:pPr marL="342900" marR="0" indent="-342900" algn="l" defTabSz="1171346" rtl="0" eaLnBrk="1" fontAlgn="auto" latinLnBrk="0" hangingPunct="1">
                        <a:lnSpc>
                          <a:spcPct val="100000"/>
                        </a:lnSpc>
                        <a:spcBef>
                          <a:spcPts val="0"/>
                        </a:spcBef>
                        <a:spcAft>
                          <a:spcPts val="0"/>
                        </a:spcAft>
                        <a:buClrTx/>
                        <a:buSzTx/>
                        <a:buFont typeface="Wingdings" pitchFamily="2" charset="2"/>
                        <a:buChar char="§"/>
                        <a:tabLst/>
                        <a:defRPr/>
                      </a:pPr>
                      <a:r>
                        <a:rPr lang="id-ID" sz="1800" dirty="0" smtClean="0"/>
                        <a:t>Baik</a:t>
                      </a:r>
                      <a:r>
                        <a:rPr lang="id-ID" sz="1800" baseline="0" dirty="0" smtClean="0"/>
                        <a:t> dalam mengumpulkan data deskriptif</a:t>
                      </a:r>
                      <a:endParaRPr lang="id-ID" sz="1800" dirty="0" smtClean="0"/>
                    </a:p>
                    <a:p>
                      <a:pPr marL="342900" indent="-342900">
                        <a:buFont typeface="Wingdings" pitchFamily="2" charset="2"/>
                        <a:buChar char="§"/>
                      </a:pPr>
                      <a:endParaRPr lang="id-ID" sz="1800" baseline="0" dirty="0" smtClean="0"/>
                    </a:p>
                  </a:txBody>
                  <a:tcPr marL="91452" marR="91452" marT="45726" marB="45726"/>
                </a:tc>
                <a:tc>
                  <a:txBody>
                    <a:bodyPr/>
                    <a:lstStyle/>
                    <a:p>
                      <a:pPr marL="342900" indent="-342900">
                        <a:buFont typeface="Wingdings" pitchFamily="2" charset="2"/>
                        <a:buChar char="§"/>
                      </a:pPr>
                      <a:r>
                        <a:rPr lang="id-ID" sz="1800" dirty="0" smtClean="0"/>
                        <a:t>Informasi</a:t>
                      </a:r>
                      <a:r>
                        <a:rPr lang="id-ID" sz="1800" baseline="0" dirty="0" smtClean="0"/>
                        <a:t> yang diperoleh bisa saja tidak murni karena masih disaring kembali oleh peneliti</a:t>
                      </a:r>
                    </a:p>
                    <a:p>
                      <a:pPr marL="342900" indent="-342900">
                        <a:buFont typeface="Wingdings" pitchFamily="2" charset="2"/>
                        <a:buChar char="§"/>
                      </a:pPr>
                      <a:r>
                        <a:rPr lang="id-ID" sz="1800" baseline="0" dirty="0" smtClean="0"/>
                        <a:t>Wawancara hanya akan memberikan informasi di tempat yang sudah ditentukan, dan bukan di tempat alamiah</a:t>
                      </a:r>
                    </a:p>
                    <a:p>
                      <a:pPr marL="342900" indent="-342900">
                        <a:buFont typeface="Wingdings" pitchFamily="2" charset="2"/>
                        <a:buChar char="§"/>
                      </a:pPr>
                      <a:r>
                        <a:rPr lang="id-ID" sz="1800" baseline="0" dirty="0" smtClean="0"/>
                        <a:t>Fleksibilitas dapat mengakibatkan inkonsistensi</a:t>
                      </a:r>
                    </a:p>
                    <a:p>
                      <a:pPr marL="342900" indent="-342900">
                        <a:buFont typeface="Wingdings" pitchFamily="2" charset="2"/>
                        <a:buChar char="§"/>
                      </a:pPr>
                      <a:r>
                        <a:rPr lang="id-ID" sz="1800" baseline="0" dirty="0" smtClean="0"/>
                        <a:t>Kehadiran peneliti dapat memberikan respon bias</a:t>
                      </a:r>
                    </a:p>
                    <a:p>
                      <a:pPr marL="342900" indent="-342900">
                        <a:buFont typeface="Wingdings" pitchFamily="2" charset="2"/>
                        <a:buChar char="§"/>
                      </a:pPr>
                      <a:r>
                        <a:rPr lang="id-ID" sz="1800" baseline="0" dirty="0" smtClean="0"/>
                        <a:t>Tidak semua orang punya kemampuan artikulasi dan persepsi yang setara</a:t>
                      </a:r>
                    </a:p>
                    <a:p>
                      <a:pPr marL="342900" marR="0" indent="-342900" algn="l" defTabSz="1171346" rtl="0" eaLnBrk="1" fontAlgn="auto" latinLnBrk="0" hangingPunct="1">
                        <a:lnSpc>
                          <a:spcPct val="100000"/>
                        </a:lnSpc>
                        <a:spcBef>
                          <a:spcPts val="0"/>
                        </a:spcBef>
                        <a:spcAft>
                          <a:spcPts val="0"/>
                        </a:spcAft>
                        <a:buClrTx/>
                        <a:buSzTx/>
                        <a:buFont typeface="Wingdings" pitchFamily="2" charset="2"/>
                        <a:buChar char="§"/>
                        <a:tabLst/>
                        <a:defRPr/>
                      </a:pPr>
                      <a:r>
                        <a:rPr lang="id-ID" sz="1800" baseline="0" dirty="0" smtClean="0"/>
                        <a:t>Mahal dan memakan waktu</a:t>
                      </a:r>
                    </a:p>
                    <a:p>
                      <a:pPr marL="342900" indent="-342900">
                        <a:buFont typeface="Wingdings" pitchFamily="2" charset="2"/>
                        <a:buChar char="§"/>
                      </a:pPr>
                      <a:endParaRPr lang="id-ID" sz="1800" baseline="0" dirty="0" smtClean="0"/>
                    </a:p>
                  </a:txBody>
                  <a:tcPr marL="91452" marR="91452" marT="45726" marB="45726"/>
                </a:tc>
              </a:tr>
            </a:tbl>
          </a:graphicData>
        </a:graphic>
      </p:graphicFrame>
      <p:sp>
        <p:nvSpPr>
          <p:cNvPr id="5" name="TextBox 4"/>
          <p:cNvSpPr txBox="1"/>
          <p:nvPr/>
        </p:nvSpPr>
        <p:spPr>
          <a:xfrm>
            <a:off x="9427596" y="6381713"/>
            <a:ext cx="3005934" cy="338598"/>
          </a:xfrm>
          <a:prstGeom prst="rect">
            <a:avLst/>
          </a:prstGeom>
          <a:noFill/>
        </p:spPr>
        <p:txBody>
          <a:bodyPr wrap="square" rtlCol="0">
            <a:spAutoFit/>
          </a:bodyPr>
          <a:lstStyle/>
          <a:p>
            <a:r>
              <a:rPr lang="id-ID" sz="1600" i="1" dirty="0">
                <a:solidFill>
                  <a:schemeClr val="accent1"/>
                </a:solidFill>
                <a:latin typeface="Tw Cen MT" panose="020B0602020104020603" pitchFamily="34" charset="0"/>
              </a:rPr>
              <a:t>Sumber: Cresswel, 2013</a:t>
            </a:r>
            <a:endParaRPr lang="en-US" sz="1600" i="1" dirty="0">
              <a:solidFill>
                <a:schemeClr val="accent1"/>
              </a:solidFill>
              <a:latin typeface="Tw Cen MT" panose="020B0602020104020603" pitchFamily="34" charset="0"/>
            </a:endParaRPr>
          </a:p>
        </p:txBody>
      </p:sp>
    </p:spTree>
    <p:extLst>
      <p:ext uri="{BB962C8B-B14F-4D97-AF65-F5344CB8AC3E}">
        <p14:creationId xmlns:p14="http://schemas.microsoft.com/office/powerpoint/2010/main" val="12588047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59710"/>
            <a:ext cx="10972801" cy="773223"/>
          </a:xfrm>
        </p:spPr>
        <p:txBody>
          <a:bodyPr>
            <a:normAutofit/>
          </a:bodyPr>
          <a:lstStyle/>
          <a:p>
            <a:pPr algn="l"/>
            <a:r>
              <a:rPr lang="id-ID" sz="3600" dirty="0" smtClean="0">
                <a:latin typeface="Tw Cen MT" panose="020B0602020104020603" pitchFamily="34" charset="0"/>
              </a:rPr>
              <a:t>Macam – macam </a:t>
            </a:r>
            <a:r>
              <a:rPr lang="en-GB" sz="3600" dirty="0" smtClean="0">
                <a:latin typeface="Tw Cen MT" panose="020B0602020104020603" pitchFamily="34" charset="0"/>
              </a:rPr>
              <a:t>W</a:t>
            </a:r>
            <a:r>
              <a:rPr lang="id-ID" sz="3600" dirty="0" smtClean="0">
                <a:latin typeface="Tw Cen MT" panose="020B0602020104020603" pitchFamily="34" charset="0"/>
              </a:rPr>
              <a:t>awancara</a:t>
            </a:r>
            <a:endParaRPr lang="id-ID" sz="3600" dirty="0">
              <a:latin typeface="Tw Cen MT" panose="020B0602020104020603" pitchFamily="34" charset="0"/>
            </a:endParaRPr>
          </a:p>
        </p:txBody>
      </p:sp>
      <p:sp>
        <p:nvSpPr>
          <p:cNvPr id="3" name="Content Placeholder 2"/>
          <p:cNvSpPr>
            <a:spLocks noGrp="1"/>
          </p:cNvSpPr>
          <p:nvPr>
            <p:ph idx="1"/>
          </p:nvPr>
        </p:nvSpPr>
        <p:spPr>
          <a:xfrm>
            <a:off x="609599" y="1032933"/>
            <a:ext cx="11091334" cy="4724400"/>
          </a:xfrm>
        </p:spPr>
        <p:txBody>
          <a:bodyPr>
            <a:normAutofit/>
          </a:bodyPr>
          <a:lstStyle/>
          <a:p>
            <a:r>
              <a:rPr lang="id-ID" dirty="0">
                <a:latin typeface="Tw Cen MT" panose="020B0602020104020603" pitchFamily="34" charset="0"/>
              </a:rPr>
              <a:t>Wawancara terstruktur: </a:t>
            </a:r>
            <a:r>
              <a:rPr lang="id-ID" sz="2000" dirty="0">
                <a:latin typeface="Tw Cen MT" panose="020B0602020104020603" pitchFamily="34" charset="0"/>
              </a:rPr>
              <a:t>peneliti atau pengumpul data telah mengetahui dengan pasti informasi apa yang akan diperoleh sehingga instrumen penelitian berupa pertanyaan yang alternatif jawabannya pun telah dipersiapkan dan dibawa pada saat melakukan </a:t>
            </a:r>
            <a:r>
              <a:rPr lang="id-ID" sz="2000" dirty="0" smtClean="0">
                <a:latin typeface="Tw Cen MT" panose="020B0602020104020603" pitchFamily="34" charset="0"/>
              </a:rPr>
              <a:t>wawancara.</a:t>
            </a:r>
            <a:r>
              <a:rPr lang="en-GB" sz="2000" dirty="0">
                <a:latin typeface="Tw Cen MT" panose="020B0602020104020603" pitchFamily="34" charset="0"/>
              </a:rPr>
              <a:t> </a:t>
            </a:r>
            <a:r>
              <a:rPr lang="en-GB" sz="2000" dirty="0" smtClean="0">
                <a:latin typeface="Tw Cen MT" panose="020B0602020104020603" pitchFamily="34" charset="0"/>
              </a:rPr>
              <a:t>                                         </a:t>
            </a:r>
            <a:r>
              <a:rPr lang="id-ID" sz="2000" dirty="0" smtClean="0">
                <a:solidFill>
                  <a:schemeClr val="accent1"/>
                </a:solidFill>
                <a:latin typeface="Tw Cen MT" panose="020B0602020104020603" pitchFamily="34" charset="0"/>
              </a:rPr>
              <a:t>Misal</a:t>
            </a:r>
            <a:r>
              <a:rPr lang="id-ID" sz="2000" dirty="0">
                <a:solidFill>
                  <a:schemeClr val="accent1"/>
                </a:solidFill>
                <a:latin typeface="Tw Cen MT" panose="020B0602020104020603" pitchFamily="34" charset="0"/>
              </a:rPr>
              <a:t>: wawancara dengan kepala dinas/instansi terkait yang dapat diprediksi melalui data sekunder terkait program penanganan permukiman kumuh. </a:t>
            </a:r>
          </a:p>
          <a:p>
            <a:r>
              <a:rPr lang="id-ID" dirty="0">
                <a:latin typeface="Tw Cen MT" panose="020B0602020104020603" pitchFamily="34" charset="0"/>
              </a:rPr>
              <a:t>Wawancara semiterstruktur: </a:t>
            </a:r>
            <a:r>
              <a:rPr lang="id-ID" sz="2000" dirty="0">
                <a:latin typeface="Tw Cen MT" panose="020B0602020104020603" pitchFamily="34" charset="0"/>
              </a:rPr>
              <a:t>masuk ke dalam jenis </a:t>
            </a:r>
            <a:r>
              <a:rPr lang="id-ID" sz="2000" i="1" dirty="0">
                <a:latin typeface="Tw Cen MT" panose="020B0602020104020603" pitchFamily="34" charset="0"/>
              </a:rPr>
              <a:t>in-depth interview, </a:t>
            </a:r>
            <a:r>
              <a:rPr lang="id-ID" sz="2000" dirty="0" smtClean="0">
                <a:latin typeface="Tw Cen MT" panose="020B0602020104020603" pitchFamily="34" charset="0"/>
              </a:rPr>
              <a:t>di</a:t>
            </a:r>
            <a:r>
              <a:rPr lang="en-GB" sz="2000" dirty="0" smtClean="0">
                <a:latin typeface="Tw Cen MT" panose="020B0602020104020603" pitchFamily="34" charset="0"/>
              </a:rPr>
              <a:t> </a:t>
            </a:r>
            <a:r>
              <a:rPr lang="id-ID" sz="2000" dirty="0" smtClean="0">
                <a:latin typeface="Tw Cen MT" panose="020B0602020104020603" pitchFamily="34" charset="0"/>
              </a:rPr>
              <a:t>mana </a:t>
            </a:r>
            <a:r>
              <a:rPr lang="id-ID" sz="2000" dirty="0">
                <a:latin typeface="Tw Cen MT" panose="020B0602020104020603" pitchFamily="34" charset="0"/>
              </a:rPr>
              <a:t>pertanyaan yang diajukan lebih bebas dibandingkan dengan wawancara terstruktur. Tujuannya adalah untuk menemukan permasalahan secara terbuka dari pihak yang diajak </a:t>
            </a:r>
            <a:r>
              <a:rPr lang="id-ID" sz="2000" dirty="0" smtClean="0">
                <a:latin typeface="Tw Cen MT" panose="020B0602020104020603" pitchFamily="34" charset="0"/>
              </a:rPr>
              <a:t>berbicara.</a:t>
            </a:r>
            <a:r>
              <a:rPr lang="en-GB" sz="2000" dirty="0" smtClean="0">
                <a:latin typeface="Tw Cen MT" panose="020B0602020104020603" pitchFamily="34" charset="0"/>
              </a:rPr>
              <a:t>                                                     </a:t>
            </a:r>
            <a:r>
              <a:rPr lang="id-ID" sz="2000" dirty="0" smtClean="0">
                <a:solidFill>
                  <a:schemeClr val="accent1"/>
                </a:solidFill>
                <a:latin typeface="Tw Cen MT" panose="020B0602020104020603" pitchFamily="34" charset="0"/>
              </a:rPr>
              <a:t>Misal</a:t>
            </a:r>
            <a:r>
              <a:rPr lang="id-ID" sz="2000" dirty="0">
                <a:solidFill>
                  <a:schemeClr val="accent1"/>
                </a:solidFill>
                <a:latin typeface="Tw Cen MT" panose="020B0602020104020603" pitchFamily="34" charset="0"/>
              </a:rPr>
              <a:t>: wawancara dengan kepada desa atau tokoh masyarakat terkait kebermanfaatan program pemerintah. </a:t>
            </a:r>
          </a:p>
          <a:p>
            <a:r>
              <a:rPr lang="id-ID" dirty="0">
                <a:latin typeface="Tw Cen MT" panose="020B0602020104020603" pitchFamily="34" charset="0"/>
              </a:rPr>
              <a:t>Wawancara tak berstruktur: </a:t>
            </a:r>
            <a:r>
              <a:rPr lang="id-ID" sz="2000" dirty="0">
                <a:latin typeface="Tw Cen MT" panose="020B0602020104020603" pitchFamily="34" charset="0"/>
              </a:rPr>
              <a:t>wawancara bebas, peneliti tidak  menggunakan pedoman wawancara yang telah tersusun sistematis dan lengkap. Wawancara ini </a:t>
            </a:r>
            <a:r>
              <a:rPr lang="id-ID" sz="2000" dirty="0" smtClean="0">
                <a:latin typeface="Tw Cen MT" panose="020B0602020104020603" pitchFamily="34" charset="0"/>
              </a:rPr>
              <a:t>le</a:t>
            </a:r>
            <a:r>
              <a:rPr lang="en-GB" sz="2000" dirty="0" smtClean="0">
                <a:latin typeface="Tw Cen MT" panose="020B0602020104020603" pitchFamily="34" charset="0"/>
              </a:rPr>
              <a:t>b</a:t>
            </a:r>
            <a:r>
              <a:rPr lang="id-ID" sz="2000" dirty="0" smtClean="0">
                <a:latin typeface="Tw Cen MT" panose="020B0602020104020603" pitchFamily="34" charset="0"/>
              </a:rPr>
              <a:t>ih </a:t>
            </a:r>
            <a:r>
              <a:rPr lang="id-ID" sz="2000" dirty="0">
                <a:latin typeface="Tw Cen MT" panose="020B0602020104020603" pitchFamily="34" charset="0"/>
              </a:rPr>
              <a:t>sering dilakukan dalam penelitian pendahuluan atau penelitian mendalam terhadap suatu objek. </a:t>
            </a:r>
            <a:r>
              <a:rPr lang="en-GB" sz="2000" dirty="0" smtClean="0">
                <a:latin typeface="Tw Cen MT" panose="020B0602020104020603" pitchFamily="34" charset="0"/>
              </a:rPr>
              <a:t>                                           </a:t>
            </a:r>
            <a:r>
              <a:rPr lang="id-ID" sz="2000" dirty="0" smtClean="0">
                <a:solidFill>
                  <a:schemeClr val="accent1"/>
                </a:solidFill>
                <a:latin typeface="Tw Cen MT" panose="020B0602020104020603" pitchFamily="34" charset="0"/>
              </a:rPr>
              <a:t>Misal</a:t>
            </a:r>
            <a:r>
              <a:rPr lang="id-ID" sz="2000" dirty="0">
                <a:solidFill>
                  <a:schemeClr val="accent1"/>
                </a:solidFill>
                <a:latin typeface="Tw Cen MT" panose="020B0602020104020603" pitchFamily="34" charset="0"/>
              </a:rPr>
              <a:t>: wawancara dengan tokoh atau pelaku kejahatan terkait alasan yang mendorongnya. </a:t>
            </a:r>
          </a:p>
          <a:p>
            <a:endParaRPr lang="id-ID" sz="2000" dirty="0">
              <a:latin typeface="Tw Cen MT" panose="020B0602020104020603" pitchFamily="34" charset="0"/>
            </a:endParaRPr>
          </a:p>
        </p:txBody>
      </p:sp>
      <p:sp>
        <p:nvSpPr>
          <p:cNvPr id="4" name="TextBox 3"/>
          <p:cNvSpPr txBox="1"/>
          <p:nvPr/>
        </p:nvSpPr>
        <p:spPr>
          <a:xfrm>
            <a:off x="9696869" y="6381713"/>
            <a:ext cx="2376573" cy="338598"/>
          </a:xfrm>
          <a:prstGeom prst="rect">
            <a:avLst/>
          </a:prstGeom>
          <a:noFill/>
        </p:spPr>
        <p:txBody>
          <a:bodyPr wrap="square" rtlCol="0">
            <a:spAutoFit/>
          </a:bodyPr>
          <a:lstStyle/>
          <a:p>
            <a:r>
              <a:rPr lang="id-ID" sz="1600" i="1" dirty="0">
                <a:solidFill>
                  <a:schemeClr val="accent1"/>
                </a:solidFill>
                <a:latin typeface="Tw Cen MT" panose="020B0602020104020603" pitchFamily="34" charset="0"/>
              </a:rPr>
              <a:t>Sumber: Sugiyono, 2012</a:t>
            </a:r>
            <a:endParaRPr lang="en-US" sz="1600" i="1" dirty="0">
              <a:solidFill>
                <a:schemeClr val="accent1"/>
              </a:solidFill>
              <a:latin typeface="Tw Cen MT" panose="020B0602020104020603" pitchFamily="34" charset="0"/>
            </a:endParaRPr>
          </a:p>
        </p:txBody>
      </p:sp>
    </p:spTree>
    <p:extLst>
      <p:ext uri="{BB962C8B-B14F-4D97-AF65-F5344CB8AC3E}">
        <p14:creationId xmlns:p14="http://schemas.microsoft.com/office/powerpoint/2010/main" val="27686309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5300" y="638961"/>
            <a:ext cx="4210050" cy="6494085"/>
          </a:xfrm>
          <a:prstGeom prst="rect">
            <a:avLst/>
          </a:prstGeom>
          <a:noFill/>
        </p:spPr>
        <p:txBody>
          <a:bodyPr wrap="square" rtlCol="0">
            <a:spAutoFit/>
          </a:bodyPr>
          <a:lstStyle/>
          <a:p>
            <a:r>
              <a:rPr lang="id-ID" sz="1600" b="1" dirty="0" smtClean="0">
                <a:latin typeface="Tw Cen MT" panose="020B0602020104020603" pitchFamily="34" charset="0"/>
              </a:rPr>
              <a:t>Wawancara </a:t>
            </a:r>
            <a:r>
              <a:rPr lang="id-ID" sz="1600" b="1" dirty="0" err="1" smtClean="0">
                <a:latin typeface="Tw Cen MT" panose="020B0602020104020603" pitchFamily="34" charset="0"/>
              </a:rPr>
              <a:t>Terstruktur</a:t>
            </a:r>
            <a:endParaRPr lang="id-ID" sz="1600" b="1" dirty="0" smtClean="0">
              <a:latin typeface="Tw Cen MT" panose="020B0602020104020603" pitchFamily="34" charset="0"/>
            </a:endParaRPr>
          </a:p>
          <a:p>
            <a:pPr marL="285750" indent="-285750">
              <a:buFont typeface="Arial" panose="020B0604020202020204" pitchFamily="34" charset="0"/>
              <a:buChar char="•"/>
            </a:pPr>
            <a:r>
              <a:rPr lang="id-ID" sz="1600" dirty="0" smtClean="0">
                <a:latin typeface="Tw Cen MT" panose="020B0602020104020603" pitchFamily="34" charset="0"/>
              </a:rPr>
              <a:t>Teknik pengumpu</a:t>
            </a:r>
            <a:r>
              <a:rPr lang="en-GB" sz="1600" dirty="0" smtClean="0">
                <a:latin typeface="Tw Cen MT" panose="020B0602020104020603" pitchFamily="34" charset="0"/>
              </a:rPr>
              <a:t>l</a:t>
            </a:r>
            <a:r>
              <a:rPr lang="id-ID" sz="1600" dirty="0" smtClean="0">
                <a:latin typeface="Tw Cen MT" panose="020B0602020104020603" pitchFamily="34" charset="0"/>
              </a:rPr>
              <a:t>an data apabila peneliti telah mengetahui secara pasti informasi yang akan diperoleh</a:t>
            </a:r>
          </a:p>
          <a:p>
            <a:endParaRPr lang="id-ID" sz="1600" dirty="0">
              <a:latin typeface="Tw Cen MT" panose="020B0602020104020603" pitchFamily="34" charset="0"/>
            </a:endParaRPr>
          </a:p>
          <a:p>
            <a:r>
              <a:rPr lang="id-ID" sz="1600" b="1" dirty="0" smtClean="0">
                <a:latin typeface="Tw Cen MT" panose="020B0602020104020603" pitchFamily="34" charset="0"/>
              </a:rPr>
              <a:t>Wawancara Semi </a:t>
            </a:r>
            <a:r>
              <a:rPr lang="id-ID" sz="1600" b="1" dirty="0" err="1" smtClean="0">
                <a:latin typeface="Tw Cen MT" panose="020B0602020104020603" pitchFamily="34" charset="0"/>
              </a:rPr>
              <a:t>Terstruktur</a:t>
            </a:r>
            <a:endParaRPr lang="id-ID" sz="1600" b="1" dirty="0" smtClean="0">
              <a:latin typeface="Tw Cen MT" panose="020B0602020104020603" pitchFamily="34" charset="0"/>
            </a:endParaRPr>
          </a:p>
          <a:p>
            <a:pPr marL="285750" indent="-285750">
              <a:buFont typeface="Arial" panose="020B0604020202020204" pitchFamily="34" charset="0"/>
              <a:buChar char="•"/>
            </a:pPr>
            <a:r>
              <a:rPr lang="id-ID" sz="1600" dirty="0" smtClean="0">
                <a:latin typeface="Tw Cen MT" panose="020B0602020104020603" pitchFamily="34" charset="0"/>
              </a:rPr>
              <a:t>Tidak terpaku pada pertanyaan yang ada pada instrumen</a:t>
            </a:r>
          </a:p>
          <a:p>
            <a:pPr marL="285750" indent="-285750">
              <a:buFont typeface="Arial" panose="020B0604020202020204" pitchFamily="34" charset="0"/>
              <a:buChar char="•"/>
            </a:pPr>
            <a:r>
              <a:rPr lang="id-ID" sz="1600" dirty="0" smtClean="0">
                <a:latin typeface="Tw Cen MT" panose="020B0602020104020603" pitchFamily="34" charset="0"/>
              </a:rPr>
              <a:t>Tujuannya untuk menemukan permasalah</a:t>
            </a:r>
            <a:r>
              <a:rPr lang="en-GB" sz="1600" dirty="0" smtClean="0">
                <a:latin typeface="Tw Cen MT" panose="020B0602020104020603" pitchFamily="34" charset="0"/>
              </a:rPr>
              <a:t>an</a:t>
            </a:r>
            <a:r>
              <a:rPr lang="id-ID" sz="1600" dirty="0" smtClean="0">
                <a:latin typeface="Tw Cen MT" panose="020B0602020104020603" pitchFamily="34" charset="0"/>
              </a:rPr>
              <a:t> secara lebih terbuka di</a:t>
            </a:r>
            <a:r>
              <a:rPr lang="en-GB" sz="1600" dirty="0" smtClean="0">
                <a:latin typeface="Tw Cen MT" panose="020B0602020104020603" pitchFamily="34" charset="0"/>
              </a:rPr>
              <a:t> </a:t>
            </a:r>
            <a:r>
              <a:rPr lang="id-ID" sz="1600" dirty="0" smtClean="0">
                <a:latin typeface="Tw Cen MT" panose="020B0602020104020603" pitchFamily="34" charset="0"/>
              </a:rPr>
              <a:t>mana informan dimintai pendapat dan ide-idenya</a:t>
            </a:r>
          </a:p>
          <a:p>
            <a:pPr marL="285750" indent="-285750">
              <a:buFont typeface="Arial" panose="020B0604020202020204" pitchFamily="34" charset="0"/>
              <a:buChar char="•"/>
            </a:pPr>
            <a:endParaRPr lang="id-ID" sz="1600" dirty="0">
              <a:latin typeface="Tw Cen MT" panose="020B0602020104020603" pitchFamily="34" charset="0"/>
            </a:endParaRPr>
          </a:p>
          <a:p>
            <a:r>
              <a:rPr lang="id-ID" sz="1600" b="1" dirty="0" smtClean="0">
                <a:latin typeface="Tw Cen MT" panose="020B0602020104020603" pitchFamily="34" charset="0"/>
              </a:rPr>
              <a:t>Wawancara Tidak </a:t>
            </a:r>
            <a:r>
              <a:rPr lang="id-ID" sz="1600" b="1" dirty="0" err="1" smtClean="0">
                <a:latin typeface="Tw Cen MT" panose="020B0602020104020603" pitchFamily="34" charset="0"/>
              </a:rPr>
              <a:t>Terstruktur</a:t>
            </a:r>
            <a:endParaRPr lang="id-ID" sz="1600" b="1" dirty="0" smtClean="0">
              <a:latin typeface="Tw Cen MT" panose="020B0602020104020603" pitchFamily="34" charset="0"/>
            </a:endParaRPr>
          </a:p>
          <a:p>
            <a:pPr marL="285750" indent="-285750">
              <a:buFont typeface="Arial" panose="020B0604020202020204" pitchFamily="34" charset="0"/>
              <a:buChar char="•"/>
            </a:pPr>
            <a:r>
              <a:rPr lang="id-ID" sz="1600" dirty="0" smtClean="0">
                <a:latin typeface="Tw Cen MT" panose="020B0602020104020603" pitchFamily="34" charset="0"/>
              </a:rPr>
              <a:t>Pengumpul data tidak menggunakan pedoman wawancara yang tersusun dan sistematis</a:t>
            </a:r>
          </a:p>
          <a:p>
            <a:pPr marL="285750" indent="-285750">
              <a:buFont typeface="Arial" panose="020B0604020202020204" pitchFamily="34" charset="0"/>
              <a:buChar char="•"/>
            </a:pPr>
            <a:r>
              <a:rPr lang="id-ID" sz="1600" dirty="0" smtClean="0">
                <a:latin typeface="Tw Cen MT" panose="020B0602020104020603" pitchFamily="34" charset="0"/>
              </a:rPr>
              <a:t>Pedoman wawancara digunakan sebagai garis besar permasalahan yang akan ditanyakan</a:t>
            </a:r>
          </a:p>
          <a:p>
            <a:pPr marL="285750" indent="-285750">
              <a:buFont typeface="Arial" panose="020B0604020202020204" pitchFamily="34" charset="0"/>
              <a:buChar char="•"/>
            </a:pPr>
            <a:r>
              <a:rPr lang="id-ID" sz="1600" dirty="0" smtClean="0">
                <a:latin typeface="Tw Cen MT" panose="020B0602020104020603" pitchFamily="34" charset="0"/>
              </a:rPr>
              <a:t>Bisa mendapatkan informasi lebih mendalam dari resp</a:t>
            </a:r>
            <a:r>
              <a:rPr lang="en-GB" sz="1600" dirty="0" smtClean="0">
                <a:latin typeface="Tw Cen MT" panose="020B0602020104020603" pitchFamily="34" charset="0"/>
              </a:rPr>
              <a:t>o</a:t>
            </a:r>
            <a:r>
              <a:rPr lang="id-ID" sz="1600" dirty="0" smtClean="0">
                <a:latin typeface="Tw Cen MT" panose="020B0602020104020603" pitchFamily="34" charset="0"/>
              </a:rPr>
              <a:t>nden</a:t>
            </a:r>
          </a:p>
          <a:p>
            <a:pPr marL="285750" indent="-285750">
              <a:buFont typeface="Arial" panose="020B0604020202020204" pitchFamily="34" charset="0"/>
              <a:buChar char="•"/>
            </a:pPr>
            <a:r>
              <a:rPr lang="id-ID" sz="1600" dirty="0" smtClean="0">
                <a:latin typeface="Tw Cen MT" panose="020B0602020104020603" pitchFamily="34" charset="0"/>
              </a:rPr>
              <a:t>Peneliti belum mengetahui informasi yang akan mereka peroleh sehingga peneliti lebih banyak mendengarkan jawaban / cerita informan</a:t>
            </a:r>
          </a:p>
          <a:p>
            <a:endParaRPr lang="id-ID" sz="1600" dirty="0">
              <a:latin typeface="Tw Cen MT" panose="020B0602020104020603" pitchFamily="34" charset="0"/>
            </a:endParaRPr>
          </a:p>
        </p:txBody>
      </p:sp>
      <p:sp>
        <p:nvSpPr>
          <p:cNvPr id="4" name="TextBox 3"/>
          <p:cNvSpPr txBox="1"/>
          <p:nvPr/>
        </p:nvSpPr>
        <p:spPr>
          <a:xfrm>
            <a:off x="4876800" y="638961"/>
            <a:ext cx="7315200" cy="6324808"/>
          </a:xfrm>
          <a:prstGeom prst="rect">
            <a:avLst/>
          </a:prstGeom>
          <a:noFill/>
        </p:spPr>
        <p:txBody>
          <a:bodyPr wrap="square" rtlCol="0">
            <a:spAutoFit/>
          </a:bodyPr>
          <a:lstStyle/>
          <a:p>
            <a:r>
              <a:rPr lang="id-ID" sz="1500" b="1" dirty="0" smtClean="0">
                <a:latin typeface="Tw Cen MT" panose="020B0602020104020603" pitchFamily="34" charset="0"/>
              </a:rPr>
              <a:t>Wawancara oleh Tim</a:t>
            </a:r>
          </a:p>
          <a:p>
            <a:pPr marL="285750" indent="-285750">
              <a:buFont typeface="Arial" panose="020B0604020202020204" pitchFamily="34" charset="0"/>
              <a:buChar char="•"/>
            </a:pPr>
            <a:r>
              <a:rPr lang="id-ID" sz="1500" dirty="0" smtClean="0">
                <a:latin typeface="Tw Cen MT" panose="020B0602020104020603" pitchFamily="34" charset="0"/>
              </a:rPr>
              <a:t>Dilakukan oleh lebih dari satu orang yang berada dalam satu kelompok dengan mewawancarai satu responden (</a:t>
            </a:r>
            <a:r>
              <a:rPr lang="id-ID" sz="1500" i="1" dirty="0" err="1" smtClean="0">
                <a:latin typeface="Tw Cen MT" panose="020B0602020104020603" pitchFamily="34" charset="0"/>
              </a:rPr>
              <a:t>talkshor</a:t>
            </a:r>
            <a:r>
              <a:rPr lang="id-ID" sz="1500" i="1" dirty="0" smtClean="0">
                <a:latin typeface="Tw Cen MT" panose="020B0602020104020603" pitchFamily="34" charset="0"/>
              </a:rPr>
              <a:t>/</a:t>
            </a:r>
            <a:r>
              <a:rPr lang="id-ID" sz="1500" i="1" dirty="0" err="1" smtClean="0">
                <a:latin typeface="Tw Cen MT" panose="020B0602020104020603" pitchFamily="34" charset="0"/>
              </a:rPr>
              <a:t>conference</a:t>
            </a:r>
            <a:r>
              <a:rPr lang="id-ID" sz="1500" dirty="0" smtClean="0">
                <a:latin typeface="Tw Cen MT" panose="020B0602020104020603" pitchFamily="34" charset="0"/>
              </a:rPr>
              <a:t>), biasanya untuk klarifikasi </a:t>
            </a:r>
            <a:r>
              <a:rPr lang="id-ID" sz="1500" dirty="0" err="1" smtClean="0">
                <a:latin typeface="Tw Cen MT" panose="020B0602020104020603" pitchFamily="34" charset="0"/>
              </a:rPr>
              <a:t>suatu</a:t>
            </a:r>
            <a:r>
              <a:rPr lang="id-ID" sz="1500" dirty="0" smtClean="0">
                <a:latin typeface="Tw Cen MT" panose="020B0602020104020603" pitchFamily="34" charset="0"/>
              </a:rPr>
              <a:t> permasalahan</a:t>
            </a:r>
          </a:p>
          <a:p>
            <a:endParaRPr lang="id-ID" sz="1500" dirty="0">
              <a:latin typeface="Tw Cen MT" panose="020B0602020104020603" pitchFamily="34" charset="0"/>
            </a:endParaRPr>
          </a:p>
          <a:p>
            <a:r>
              <a:rPr lang="id-ID" sz="1500" b="1" dirty="0" smtClean="0">
                <a:latin typeface="Tw Cen MT" panose="020B0602020104020603" pitchFamily="34" charset="0"/>
              </a:rPr>
              <a:t>Wawancara </a:t>
            </a:r>
            <a:r>
              <a:rPr lang="id-ID" sz="1500" b="1" dirty="0" err="1" smtClean="0">
                <a:latin typeface="Tw Cen MT" panose="020B0602020104020603" pitchFamily="34" charset="0"/>
              </a:rPr>
              <a:t>Tertututp</a:t>
            </a:r>
            <a:endParaRPr lang="id-ID" sz="1500" b="1" dirty="0" smtClean="0">
              <a:latin typeface="Tw Cen MT" panose="020B0602020104020603" pitchFamily="34" charset="0"/>
            </a:endParaRPr>
          </a:p>
          <a:p>
            <a:pPr marL="285750" indent="-285750">
              <a:buFont typeface="Arial" panose="020B0604020202020204" pitchFamily="34" charset="0"/>
              <a:buChar char="•"/>
            </a:pPr>
            <a:r>
              <a:rPr lang="id-ID" sz="1500" dirty="0" smtClean="0">
                <a:latin typeface="Tw Cen MT" panose="020B0602020104020603" pitchFamily="34" charset="0"/>
              </a:rPr>
              <a:t>Informan tidak mengetahui dan tidak menyadari bahwa mereka diwawancarai. Informan tidak mengetahui tujuan wawancara</a:t>
            </a:r>
          </a:p>
          <a:p>
            <a:pPr marL="285750" indent="-285750">
              <a:buFont typeface="Arial" panose="020B0604020202020204" pitchFamily="34" charset="0"/>
              <a:buChar char="•"/>
            </a:pPr>
            <a:endParaRPr lang="id-ID" sz="1500" dirty="0">
              <a:latin typeface="Tw Cen MT" panose="020B0602020104020603" pitchFamily="34" charset="0"/>
            </a:endParaRPr>
          </a:p>
          <a:p>
            <a:r>
              <a:rPr lang="id-ID" sz="1500" b="1" dirty="0" smtClean="0">
                <a:latin typeface="Tw Cen MT" panose="020B0602020104020603" pitchFamily="34" charset="0"/>
              </a:rPr>
              <a:t>Wawancara Terbuka</a:t>
            </a:r>
          </a:p>
          <a:p>
            <a:pPr marL="285750" indent="-285750">
              <a:buFont typeface="Arial" panose="020B0604020202020204" pitchFamily="34" charset="0"/>
              <a:buChar char="•"/>
            </a:pPr>
            <a:r>
              <a:rPr lang="id-ID" sz="1500" dirty="0" smtClean="0">
                <a:latin typeface="Tw Cen MT" panose="020B0602020104020603" pitchFamily="34" charset="0"/>
              </a:rPr>
              <a:t>Informan mengetahui dengan jelas bahwa mereka sedang diwawancarai</a:t>
            </a:r>
          </a:p>
          <a:p>
            <a:endParaRPr lang="id-ID" sz="1500" dirty="0">
              <a:latin typeface="Tw Cen MT" panose="020B0602020104020603" pitchFamily="34" charset="0"/>
            </a:endParaRPr>
          </a:p>
          <a:p>
            <a:r>
              <a:rPr lang="id-ID" sz="1500" b="1" dirty="0" smtClean="0">
                <a:latin typeface="Tw Cen MT" panose="020B0602020104020603" pitchFamily="34" charset="0"/>
              </a:rPr>
              <a:t>Wawancara Riwayat secara Lisan</a:t>
            </a:r>
          </a:p>
          <a:p>
            <a:pPr marL="285750" indent="-285750">
              <a:buFont typeface="Arial" panose="020B0604020202020204" pitchFamily="34" charset="0"/>
              <a:buChar char="•"/>
            </a:pPr>
            <a:r>
              <a:rPr lang="id-ID" sz="1500" dirty="0" smtClean="0">
                <a:latin typeface="Tw Cen MT" panose="020B0602020104020603" pitchFamily="34" charset="0"/>
              </a:rPr>
              <a:t>Wawancara terhadap orang yang pernah membuat sejarah atau karya besar dsb.</a:t>
            </a:r>
          </a:p>
          <a:p>
            <a:pPr marL="285750" indent="-285750">
              <a:buFont typeface="Arial" panose="020B0604020202020204" pitchFamily="34" charset="0"/>
              <a:buChar char="•"/>
            </a:pPr>
            <a:r>
              <a:rPr lang="id-ID" sz="1500" dirty="0" smtClean="0">
                <a:latin typeface="Tw Cen MT" panose="020B0602020104020603" pitchFamily="34" charset="0"/>
              </a:rPr>
              <a:t>Tujuannya untuk mengungkapkan riwayat hidup, pekerjaan, kesenangan, pergaulan, </a:t>
            </a:r>
            <a:r>
              <a:rPr lang="id-ID" sz="1500" dirty="0" err="1" smtClean="0">
                <a:latin typeface="Tw Cen MT" panose="020B0602020104020603" pitchFamily="34" charset="0"/>
              </a:rPr>
              <a:t>dll</a:t>
            </a:r>
            <a:endParaRPr lang="id-ID" sz="1500" dirty="0" smtClean="0">
              <a:latin typeface="Tw Cen MT" panose="020B0602020104020603" pitchFamily="34" charset="0"/>
            </a:endParaRPr>
          </a:p>
          <a:p>
            <a:pPr marL="285750" indent="-285750">
              <a:buFont typeface="Arial" panose="020B0604020202020204" pitchFamily="34" charset="0"/>
              <a:buChar char="•"/>
            </a:pPr>
            <a:endParaRPr lang="id-ID" sz="1500" dirty="0">
              <a:latin typeface="Tw Cen MT" panose="020B0602020104020603" pitchFamily="34" charset="0"/>
            </a:endParaRPr>
          </a:p>
          <a:p>
            <a:r>
              <a:rPr lang="id-ID" sz="1500" b="1" dirty="0" smtClean="0">
                <a:latin typeface="Tw Cen MT" panose="020B0602020104020603" pitchFamily="34" charset="0"/>
              </a:rPr>
              <a:t>Wawancara </a:t>
            </a:r>
            <a:r>
              <a:rPr lang="id-ID" sz="1500" b="1" dirty="0" err="1" smtClean="0">
                <a:latin typeface="Tw Cen MT" panose="020B0602020104020603" pitchFamily="34" charset="0"/>
              </a:rPr>
              <a:t>Terstruktur</a:t>
            </a:r>
            <a:endParaRPr lang="id-ID" sz="1500" b="1" dirty="0" smtClean="0">
              <a:latin typeface="Tw Cen MT" panose="020B0602020104020603" pitchFamily="34" charset="0"/>
            </a:endParaRPr>
          </a:p>
          <a:p>
            <a:pPr marL="285750" indent="-285750">
              <a:buFont typeface="Arial" panose="020B0604020202020204" pitchFamily="34" charset="0"/>
              <a:buChar char="•"/>
            </a:pPr>
            <a:r>
              <a:rPr lang="id-ID" sz="1500" dirty="0" smtClean="0">
                <a:latin typeface="Tw Cen MT" panose="020B0602020104020603" pitchFamily="34" charset="0"/>
              </a:rPr>
              <a:t>Wawancara yang pewawancaranya menetapkan sendiri masalah dan pertanyaan yang akan diajukan</a:t>
            </a:r>
          </a:p>
          <a:p>
            <a:pPr marL="285750" indent="-285750">
              <a:buFont typeface="Arial" panose="020B0604020202020204" pitchFamily="34" charset="0"/>
              <a:buChar char="•"/>
            </a:pPr>
            <a:r>
              <a:rPr lang="id-ID" sz="1500" dirty="0" smtClean="0">
                <a:latin typeface="Tw Cen MT" panose="020B0602020104020603" pitchFamily="34" charset="0"/>
              </a:rPr>
              <a:t>Tujuannya untuk mencari jawaban terhadap hipotesis kerja</a:t>
            </a:r>
          </a:p>
          <a:p>
            <a:pPr marL="285750" indent="-285750">
              <a:buFont typeface="Arial" panose="020B0604020202020204" pitchFamily="34" charset="0"/>
              <a:buChar char="•"/>
            </a:pPr>
            <a:endParaRPr lang="id-ID" sz="1500" dirty="0">
              <a:latin typeface="Tw Cen MT" panose="020B0602020104020603" pitchFamily="34" charset="0"/>
            </a:endParaRPr>
          </a:p>
          <a:p>
            <a:r>
              <a:rPr lang="id-ID" sz="1500" b="1" dirty="0" smtClean="0">
                <a:latin typeface="Tw Cen MT" panose="020B0602020104020603" pitchFamily="34" charset="0"/>
              </a:rPr>
              <a:t>Wawancara Tidak </a:t>
            </a:r>
            <a:r>
              <a:rPr lang="id-ID" sz="1500" b="1" dirty="0" err="1" smtClean="0">
                <a:latin typeface="Tw Cen MT" panose="020B0602020104020603" pitchFamily="34" charset="0"/>
              </a:rPr>
              <a:t>Terstruktur</a:t>
            </a:r>
            <a:endParaRPr lang="id-ID" sz="1500" b="1" dirty="0" smtClean="0">
              <a:latin typeface="Tw Cen MT" panose="020B0602020104020603" pitchFamily="34" charset="0"/>
            </a:endParaRPr>
          </a:p>
          <a:p>
            <a:pPr marL="285750" indent="-285750">
              <a:buFont typeface="Arial" panose="020B0604020202020204" pitchFamily="34" charset="0"/>
              <a:buChar char="•"/>
            </a:pPr>
            <a:r>
              <a:rPr lang="id-ID" sz="1500" dirty="0" smtClean="0">
                <a:latin typeface="Tw Cen MT" panose="020B0602020104020603" pitchFamily="34" charset="0"/>
              </a:rPr>
              <a:t>Wawancara untuk menemukan informasi yang bukan baku atau informasi tunggal</a:t>
            </a:r>
          </a:p>
          <a:p>
            <a:pPr marL="285750" indent="-285750">
              <a:buFont typeface="Arial" panose="020B0604020202020204" pitchFamily="34" charset="0"/>
              <a:buChar char="•"/>
            </a:pPr>
            <a:r>
              <a:rPr lang="id-ID" sz="1500" dirty="0" smtClean="0">
                <a:latin typeface="Tw Cen MT" panose="020B0602020104020603" pitchFamily="34" charset="0"/>
              </a:rPr>
              <a:t>Informan sebagai target dipilih berdasarkan pengetahuannya terhadap tema tertentu</a:t>
            </a:r>
          </a:p>
          <a:p>
            <a:pPr marL="285750" indent="-285750">
              <a:buFont typeface="Arial" panose="020B0604020202020204" pitchFamily="34" charset="0"/>
              <a:buChar char="•"/>
            </a:pPr>
            <a:r>
              <a:rPr lang="id-ID" sz="1500" dirty="0" smtClean="0">
                <a:latin typeface="Tw Cen MT" panose="020B0602020104020603" pitchFamily="34" charset="0"/>
              </a:rPr>
              <a:t>Pertanyaan tidak disusun terlebih dahulu, mengikuti suasana dan keadaan wawancara yang dilakukan</a:t>
            </a:r>
          </a:p>
          <a:p>
            <a:endParaRPr lang="id-ID" sz="1500" dirty="0">
              <a:latin typeface="Tw Cen MT" panose="020B0602020104020603" pitchFamily="34" charset="0"/>
            </a:endParaRPr>
          </a:p>
        </p:txBody>
      </p:sp>
      <p:cxnSp>
        <p:nvCxnSpPr>
          <p:cNvPr id="6" name="Straight Connector 5"/>
          <p:cNvCxnSpPr/>
          <p:nvPr/>
        </p:nvCxnSpPr>
        <p:spPr>
          <a:xfrm>
            <a:off x="470535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0" y="0"/>
            <a:ext cx="1219200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Tw Cen MT" panose="020B0602020104020603" pitchFamily="34" charset="0"/>
            </a:endParaRPr>
          </a:p>
        </p:txBody>
      </p:sp>
      <p:cxnSp>
        <p:nvCxnSpPr>
          <p:cNvPr id="9" name="Straight Connector 8"/>
          <p:cNvCxnSpPr/>
          <p:nvPr/>
        </p:nvCxnSpPr>
        <p:spPr>
          <a:xfrm flipV="1">
            <a:off x="4705350" y="0"/>
            <a:ext cx="0" cy="576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95300" y="53483"/>
            <a:ext cx="4038600" cy="400110"/>
          </a:xfrm>
          <a:prstGeom prst="rect">
            <a:avLst/>
          </a:prstGeom>
          <a:noFill/>
        </p:spPr>
        <p:txBody>
          <a:bodyPr wrap="square" rtlCol="0">
            <a:spAutoFit/>
          </a:bodyPr>
          <a:lstStyle/>
          <a:p>
            <a:pPr algn="ctr"/>
            <a:r>
              <a:rPr lang="id-ID" sz="2000" b="1" dirty="0" err="1" smtClean="0">
                <a:solidFill>
                  <a:schemeClr val="bg1"/>
                </a:solidFill>
                <a:latin typeface="Tw Cen MT" panose="020B0602020104020603" pitchFamily="34" charset="0"/>
              </a:rPr>
              <a:t>Esterberg</a:t>
            </a:r>
            <a:r>
              <a:rPr lang="id-ID" sz="2000" b="1" dirty="0" smtClean="0">
                <a:solidFill>
                  <a:schemeClr val="bg1"/>
                </a:solidFill>
                <a:latin typeface="Tw Cen MT" panose="020B0602020104020603" pitchFamily="34" charset="0"/>
              </a:rPr>
              <a:t> (2002)</a:t>
            </a:r>
            <a:endParaRPr lang="id-ID" sz="2000" b="1" dirty="0">
              <a:solidFill>
                <a:schemeClr val="bg1"/>
              </a:solidFill>
              <a:latin typeface="Tw Cen MT" panose="020B0602020104020603" pitchFamily="34" charset="0"/>
            </a:endParaRPr>
          </a:p>
        </p:txBody>
      </p:sp>
      <p:sp>
        <p:nvSpPr>
          <p:cNvPr id="11" name="TextBox 10"/>
          <p:cNvSpPr txBox="1"/>
          <p:nvPr/>
        </p:nvSpPr>
        <p:spPr>
          <a:xfrm>
            <a:off x="6027644" y="78257"/>
            <a:ext cx="5013512" cy="400110"/>
          </a:xfrm>
          <a:prstGeom prst="rect">
            <a:avLst/>
          </a:prstGeom>
          <a:noFill/>
        </p:spPr>
        <p:txBody>
          <a:bodyPr wrap="square" rtlCol="0">
            <a:spAutoFit/>
          </a:bodyPr>
          <a:lstStyle/>
          <a:p>
            <a:pPr algn="ctr"/>
            <a:r>
              <a:rPr lang="id-ID" sz="2000" b="1" dirty="0" err="1" smtClean="0">
                <a:solidFill>
                  <a:schemeClr val="bg1"/>
                </a:solidFill>
                <a:latin typeface="Tw Cen MT" panose="020B0602020104020603" pitchFamily="34" charset="0"/>
              </a:rPr>
              <a:t>Guba</a:t>
            </a:r>
            <a:r>
              <a:rPr lang="id-ID" sz="2000" b="1" dirty="0" smtClean="0">
                <a:solidFill>
                  <a:schemeClr val="bg1"/>
                </a:solidFill>
                <a:latin typeface="Tw Cen MT" panose="020B0602020104020603" pitchFamily="34" charset="0"/>
              </a:rPr>
              <a:t> dan Lincoln (dalam </a:t>
            </a:r>
            <a:r>
              <a:rPr lang="id-ID" sz="2000" b="1" dirty="0" err="1" smtClean="0">
                <a:solidFill>
                  <a:schemeClr val="bg1"/>
                </a:solidFill>
                <a:latin typeface="Tw Cen MT" panose="020B0602020104020603" pitchFamily="34" charset="0"/>
              </a:rPr>
              <a:t>Molleong</a:t>
            </a:r>
            <a:r>
              <a:rPr lang="id-ID" sz="2000" b="1" dirty="0" smtClean="0">
                <a:solidFill>
                  <a:schemeClr val="bg1"/>
                </a:solidFill>
                <a:latin typeface="Tw Cen MT" panose="020B0602020104020603" pitchFamily="34" charset="0"/>
              </a:rPr>
              <a:t>, 1989)</a:t>
            </a:r>
            <a:endParaRPr lang="id-ID" sz="20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2477404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294993"/>
            <a:ext cx="10515600" cy="1267482"/>
          </a:xfrm>
        </p:spPr>
        <p:txBody>
          <a:bodyPr/>
          <a:lstStyle/>
          <a:p>
            <a:pPr algn="ctr"/>
            <a:r>
              <a:rPr lang="en-US" dirty="0" smtClean="0">
                <a:latin typeface="Berlin Sans FB" panose="020E0602020502020306" pitchFamily="34" charset="0"/>
              </a:rPr>
              <a:t>PENGUMPULAN DATA</a:t>
            </a:r>
            <a:endParaRPr lang="id-ID" dirty="0">
              <a:latin typeface="Berlin Sans FB" panose="020E0602020502020306" pitchFamily="34" charset="0"/>
            </a:endParaRPr>
          </a:p>
        </p:txBody>
      </p:sp>
      <p:sp>
        <p:nvSpPr>
          <p:cNvPr id="5" name="Text Placeholder 4"/>
          <p:cNvSpPr>
            <a:spLocks noGrp="1"/>
          </p:cNvSpPr>
          <p:nvPr>
            <p:ph type="body" idx="1"/>
          </p:nvPr>
        </p:nvSpPr>
        <p:spPr>
          <a:xfrm>
            <a:off x="831850" y="4589464"/>
            <a:ext cx="10515600" cy="266316"/>
          </a:xfrm>
          <a:solidFill>
            <a:srgbClr val="0070C0"/>
          </a:solidFill>
        </p:spPr>
        <p:txBody>
          <a:bodyPr>
            <a:normAutofit fontScale="62500" lnSpcReduction="20000"/>
          </a:bodyPr>
          <a:lstStyle/>
          <a:p>
            <a:endParaRPr lang="id-ID" dirty="0"/>
          </a:p>
        </p:txBody>
      </p:sp>
    </p:spTree>
    <p:extLst>
      <p:ext uri="{BB962C8B-B14F-4D97-AF65-F5344CB8AC3E}">
        <p14:creationId xmlns:p14="http://schemas.microsoft.com/office/powerpoint/2010/main" val="14680672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b="1" dirty="0" smtClean="0"/>
              <a:t>Jenis – Jenis Pertanyaan dalam Wawancara</a:t>
            </a:r>
            <a:endParaRPr lang="id-ID" sz="2800" b="1" dirty="0"/>
          </a:p>
        </p:txBody>
      </p:sp>
      <p:cxnSp>
        <p:nvCxnSpPr>
          <p:cNvPr id="4" name="Straight Connector 3"/>
          <p:cNvCxnSpPr>
            <a:stCxn id="2" idx="2"/>
          </p:cNvCxnSpPr>
          <p:nvPr/>
        </p:nvCxnSpPr>
        <p:spPr>
          <a:xfrm>
            <a:off x="6096000" y="1143000"/>
            <a:ext cx="19050" cy="5715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61950" y="1287244"/>
            <a:ext cx="5734050" cy="5570756"/>
          </a:xfrm>
          <a:prstGeom prst="rect">
            <a:avLst/>
          </a:prstGeom>
          <a:noFill/>
        </p:spPr>
        <p:txBody>
          <a:bodyPr wrap="square" rtlCol="0">
            <a:spAutoFit/>
          </a:bodyPr>
          <a:lstStyle/>
          <a:p>
            <a:pPr algn="ctr"/>
            <a:r>
              <a:rPr lang="id-ID" sz="2000" b="1" dirty="0" err="1" smtClean="0"/>
              <a:t>Patton</a:t>
            </a:r>
            <a:r>
              <a:rPr lang="id-ID" sz="2000" b="1" dirty="0" smtClean="0"/>
              <a:t> (dalam </a:t>
            </a:r>
            <a:r>
              <a:rPr lang="id-ID" sz="2000" b="1" dirty="0" err="1" smtClean="0"/>
              <a:t>Molleong</a:t>
            </a:r>
            <a:r>
              <a:rPr lang="id-ID" sz="2000" b="1" dirty="0" smtClean="0"/>
              <a:t>, 2002)</a:t>
            </a:r>
          </a:p>
          <a:p>
            <a:endParaRPr lang="id-ID" sz="1600" dirty="0"/>
          </a:p>
          <a:p>
            <a:pPr marL="285750" indent="-285750">
              <a:buFont typeface="Wingdings" panose="05000000000000000000" pitchFamily="2" charset="2"/>
              <a:buChar char="q"/>
            </a:pPr>
            <a:r>
              <a:rPr lang="id-ID" sz="1600" b="1" dirty="0" smtClean="0"/>
              <a:t>Pertanyaan yang berkaitan dengan pengalaman</a:t>
            </a:r>
          </a:p>
          <a:p>
            <a:r>
              <a:rPr lang="id-ID" sz="1600" dirty="0" smtClean="0"/>
              <a:t>Digunakan untuk mengungkapkan pengalaman yang telah dialami oleh informan atau subjek yang diteliti</a:t>
            </a:r>
          </a:p>
          <a:p>
            <a:pPr marL="285750" indent="-285750">
              <a:buFont typeface="Wingdings" panose="05000000000000000000" pitchFamily="2" charset="2"/>
              <a:buChar char="q"/>
            </a:pPr>
            <a:r>
              <a:rPr lang="id-ID" sz="1600" b="1" dirty="0" smtClean="0"/>
              <a:t>Pertanyaan yang berkaitan dengan pendapat</a:t>
            </a:r>
          </a:p>
          <a:p>
            <a:r>
              <a:rPr lang="id-ID" sz="1600" dirty="0" smtClean="0"/>
              <a:t>Meminta data kepada informan terhadap data yang diperoleh dari sumber tertentu. Peneliti menanyakan pendapat informan berkenaan dengan data tersebut</a:t>
            </a:r>
          </a:p>
          <a:p>
            <a:pPr marL="285750" indent="-285750">
              <a:buFont typeface="Wingdings" panose="05000000000000000000" pitchFamily="2" charset="2"/>
              <a:buChar char="q"/>
            </a:pPr>
            <a:r>
              <a:rPr lang="id-ID" sz="1600" b="1" dirty="0" smtClean="0"/>
              <a:t>Pertanyaan yang berkaitan dengan perasaan</a:t>
            </a:r>
          </a:p>
          <a:p>
            <a:r>
              <a:rPr lang="id-ID" sz="1600" dirty="0" smtClean="0"/>
              <a:t>Pertanyaan untuk mengetahui perasaan seseorang. Pertanyaan yang digunakan untuk mengungkapkan perasaan menggunakan pertanyaan tidak langsung</a:t>
            </a:r>
          </a:p>
          <a:p>
            <a:pPr marL="285750" indent="-285750">
              <a:buFont typeface="Wingdings" panose="05000000000000000000" pitchFamily="2" charset="2"/>
              <a:buChar char="q"/>
            </a:pPr>
            <a:r>
              <a:rPr lang="id-ID" sz="1600" b="1" dirty="0" smtClean="0"/>
              <a:t>Pertanyaan yang berkaitan dengan pengetahuan</a:t>
            </a:r>
          </a:p>
          <a:p>
            <a:r>
              <a:rPr lang="id-ID" sz="1600" dirty="0" smtClean="0"/>
              <a:t>Pertanyaan digunakan untuk mengungkapkan pengetahuan informan terhadap </a:t>
            </a:r>
            <a:r>
              <a:rPr lang="id-ID" sz="1600" dirty="0" err="1" smtClean="0"/>
              <a:t>suatu</a:t>
            </a:r>
            <a:r>
              <a:rPr lang="id-ID" sz="1600" dirty="0" smtClean="0"/>
              <a:t> kasus atau peristiwa yang diketahui</a:t>
            </a:r>
          </a:p>
          <a:p>
            <a:pPr marL="285750" indent="-285750">
              <a:buFont typeface="Wingdings" panose="05000000000000000000" pitchFamily="2" charset="2"/>
              <a:buChar char="q"/>
            </a:pPr>
            <a:r>
              <a:rPr lang="id-ID" sz="1600" b="1" dirty="0" smtClean="0"/>
              <a:t>Pertanyaan yang berkenaan dengan indera</a:t>
            </a:r>
            <a:endParaRPr lang="en-GB" sz="1600" b="1" dirty="0" smtClean="0"/>
          </a:p>
          <a:p>
            <a:r>
              <a:rPr lang="id-ID" sz="1600" dirty="0"/>
              <a:t>Pertanyaan digunakan untuk mengungkapkan data atau informasi karena yang bersangkutan melihat, mendengarkan, meraba, dan mencium suatu </a:t>
            </a:r>
            <a:r>
              <a:rPr lang="id-ID" sz="1600" dirty="0" smtClean="0"/>
              <a:t>peristiwa</a:t>
            </a:r>
            <a:endParaRPr lang="en-GB" sz="1600" b="1" dirty="0" smtClean="0"/>
          </a:p>
          <a:p>
            <a:pPr marL="285750" indent="-285750">
              <a:buFont typeface="Wingdings" panose="05000000000000000000" pitchFamily="2" charset="2"/>
              <a:buChar char="q"/>
            </a:pPr>
            <a:r>
              <a:rPr lang="en-GB" sz="1600" b="1" dirty="0" err="1" smtClean="0"/>
              <a:t>Pertanyaan</a:t>
            </a:r>
            <a:r>
              <a:rPr lang="en-GB" sz="1600" b="1" dirty="0" smtClean="0"/>
              <a:t> yang </a:t>
            </a:r>
            <a:r>
              <a:rPr lang="en-GB" sz="1600" b="1" dirty="0" err="1" smtClean="0"/>
              <a:t>berkenaan</a:t>
            </a:r>
            <a:r>
              <a:rPr lang="en-GB" sz="1600" b="1" dirty="0" smtClean="0"/>
              <a:t> </a:t>
            </a:r>
            <a:r>
              <a:rPr lang="en-GB" sz="1600" b="1" dirty="0" err="1" smtClean="0"/>
              <a:t>dengan</a:t>
            </a:r>
            <a:r>
              <a:rPr lang="en-GB" sz="1600" b="1" dirty="0"/>
              <a:t> </a:t>
            </a:r>
            <a:r>
              <a:rPr lang="en-GB" sz="1600" b="1" dirty="0" err="1"/>
              <a:t>belakang</a:t>
            </a:r>
            <a:r>
              <a:rPr lang="en-GB" sz="1600" b="1" dirty="0"/>
              <a:t> </a:t>
            </a:r>
            <a:r>
              <a:rPr lang="en-GB" sz="1600" b="1" dirty="0" err="1"/>
              <a:t>demografi</a:t>
            </a:r>
            <a:r>
              <a:rPr lang="en-GB" sz="1600" b="1" dirty="0"/>
              <a:t> </a:t>
            </a:r>
            <a:endParaRPr lang="id-ID" sz="1600" b="1" dirty="0" smtClean="0"/>
          </a:p>
          <a:p>
            <a:r>
              <a:rPr lang="id-ID" sz="1600" dirty="0"/>
              <a:t>Pertanyaan digunakan </a:t>
            </a:r>
            <a:r>
              <a:rPr lang="id-ID" sz="1600" dirty="0" smtClean="0"/>
              <a:t>untuk</a:t>
            </a:r>
            <a:r>
              <a:rPr lang="en-GB" sz="1600" dirty="0" smtClean="0"/>
              <a:t> </a:t>
            </a:r>
            <a:r>
              <a:rPr lang="en-GB" sz="1600" dirty="0" err="1" smtClean="0"/>
              <a:t>mengetahui</a:t>
            </a:r>
            <a:r>
              <a:rPr lang="en-GB" sz="1600" dirty="0" smtClean="0"/>
              <a:t> </a:t>
            </a:r>
            <a:r>
              <a:rPr lang="en-GB" sz="1600" dirty="0" err="1" smtClean="0"/>
              <a:t>asal</a:t>
            </a:r>
            <a:r>
              <a:rPr lang="en-GB" sz="1600" dirty="0" smtClean="0"/>
              <a:t> </a:t>
            </a:r>
            <a:r>
              <a:rPr lang="en-GB" sz="1600" dirty="0" err="1" smtClean="0"/>
              <a:t>usul</a:t>
            </a:r>
            <a:r>
              <a:rPr lang="en-GB" sz="1600" dirty="0" smtClean="0"/>
              <a:t> </a:t>
            </a:r>
            <a:r>
              <a:rPr lang="en-GB" sz="1600" dirty="0" err="1" smtClean="0"/>
              <a:t>terkait</a:t>
            </a:r>
            <a:r>
              <a:rPr lang="en-GB" sz="1600" dirty="0" smtClean="0"/>
              <a:t> </a:t>
            </a:r>
            <a:r>
              <a:rPr lang="en-GB" sz="1600" dirty="0" err="1" smtClean="0"/>
              <a:t>informan</a:t>
            </a:r>
            <a:endParaRPr lang="id-ID" sz="1600" dirty="0"/>
          </a:p>
        </p:txBody>
      </p:sp>
      <p:sp>
        <p:nvSpPr>
          <p:cNvPr id="6" name="TextBox 5"/>
          <p:cNvSpPr txBox="1"/>
          <p:nvPr/>
        </p:nvSpPr>
        <p:spPr>
          <a:xfrm>
            <a:off x="6457950" y="1287244"/>
            <a:ext cx="5353050" cy="4585871"/>
          </a:xfrm>
          <a:prstGeom prst="rect">
            <a:avLst/>
          </a:prstGeom>
          <a:noFill/>
        </p:spPr>
        <p:txBody>
          <a:bodyPr wrap="square" rtlCol="0">
            <a:spAutoFit/>
          </a:bodyPr>
          <a:lstStyle/>
          <a:p>
            <a:pPr algn="ctr"/>
            <a:r>
              <a:rPr lang="id-ID" sz="2000" b="1" dirty="0" smtClean="0"/>
              <a:t>Guba dan Lincoln (dalam </a:t>
            </a:r>
            <a:r>
              <a:rPr lang="id-ID" sz="2000" b="1" dirty="0"/>
              <a:t>Molleong, </a:t>
            </a:r>
            <a:r>
              <a:rPr lang="id-ID" sz="2000" b="1" dirty="0" smtClean="0"/>
              <a:t>1989)</a:t>
            </a:r>
            <a:endParaRPr lang="id-ID" sz="1600" dirty="0" smtClean="0"/>
          </a:p>
          <a:p>
            <a:pPr marL="342900" lvl="0" indent="-342900">
              <a:buFont typeface="+mj-lt"/>
              <a:buAutoNum type="arabicPeriod"/>
            </a:pPr>
            <a:endParaRPr lang="id-ID" sz="1600" dirty="0"/>
          </a:p>
          <a:p>
            <a:pPr marL="342900" lvl="0" indent="-342900">
              <a:buFont typeface="+mj-lt"/>
              <a:buAutoNum type="arabicPeriod"/>
            </a:pPr>
            <a:r>
              <a:rPr lang="id-ID" sz="1600" dirty="0" smtClean="0"/>
              <a:t>Pertanyaan hipotesis</a:t>
            </a:r>
          </a:p>
          <a:p>
            <a:pPr marL="342900" lvl="0" indent="-342900">
              <a:buFont typeface="+mj-lt"/>
              <a:buAutoNum type="arabicPeriod"/>
            </a:pPr>
            <a:r>
              <a:rPr lang="id-ID" sz="1600" dirty="0" smtClean="0"/>
              <a:t>Pertanyaan </a:t>
            </a:r>
            <a:r>
              <a:rPr lang="id-ID" sz="1600" dirty="0"/>
              <a:t>yang mempersoalkan sesuatu yang ideal dan informan diminta untuk memberikan </a:t>
            </a:r>
            <a:r>
              <a:rPr lang="id-ID" sz="1600" dirty="0" err="1" smtClean="0"/>
              <a:t>respon</a:t>
            </a:r>
            <a:endParaRPr lang="id-ID" sz="1600" dirty="0"/>
          </a:p>
          <a:p>
            <a:pPr marL="342900" lvl="0" indent="-342900">
              <a:buFont typeface="+mj-lt"/>
              <a:buAutoNum type="arabicPeriod"/>
            </a:pPr>
            <a:r>
              <a:rPr lang="id-ID" sz="1600" dirty="0" smtClean="0"/>
              <a:t>Pertanyaan </a:t>
            </a:r>
            <a:r>
              <a:rPr lang="id-ID" sz="1600" dirty="0"/>
              <a:t>yang menantang informan untuk </a:t>
            </a:r>
            <a:r>
              <a:rPr lang="id-ID" sz="1600" dirty="0" err="1"/>
              <a:t>merespon</a:t>
            </a:r>
            <a:r>
              <a:rPr lang="id-ID" sz="1600" dirty="0"/>
              <a:t> dengan menggunakan hipotesis </a:t>
            </a:r>
            <a:r>
              <a:rPr lang="id-ID" sz="1600" dirty="0" smtClean="0"/>
              <a:t>alternatif</a:t>
            </a:r>
          </a:p>
          <a:p>
            <a:pPr marL="342900" lvl="0" indent="-342900">
              <a:buFont typeface="+mj-lt"/>
              <a:buAutoNum type="arabicPeriod"/>
            </a:pPr>
            <a:r>
              <a:rPr lang="id-ID" sz="1600" dirty="0" smtClean="0"/>
              <a:t>Pertanyaan </a:t>
            </a:r>
            <a:r>
              <a:rPr lang="id-ID" sz="1600" dirty="0" err="1"/>
              <a:t>interpretatif</a:t>
            </a:r>
            <a:r>
              <a:rPr lang="id-ID" sz="1600" dirty="0"/>
              <a:t>, </a:t>
            </a:r>
            <a:r>
              <a:rPr lang="id-ID" sz="1600" dirty="0" err="1"/>
              <a:t>suatu</a:t>
            </a:r>
            <a:r>
              <a:rPr lang="id-ID" sz="1600" dirty="0"/>
              <a:t> pertanyaan yang menyarankan informan untuk memberikan interpretasi terhadap </a:t>
            </a:r>
            <a:r>
              <a:rPr lang="id-ID" sz="1600" dirty="0" err="1"/>
              <a:t>suatu</a:t>
            </a:r>
            <a:r>
              <a:rPr lang="id-ID" sz="1600" dirty="0"/>
              <a:t> </a:t>
            </a:r>
            <a:r>
              <a:rPr lang="id-ID" sz="1600" dirty="0" smtClean="0"/>
              <a:t>kejadian</a:t>
            </a:r>
          </a:p>
          <a:p>
            <a:pPr marL="342900" lvl="0" indent="-342900">
              <a:buFont typeface="+mj-lt"/>
              <a:buAutoNum type="arabicPeriod"/>
            </a:pPr>
            <a:r>
              <a:rPr lang="id-ID" sz="1600" dirty="0" smtClean="0"/>
              <a:t>Pertanyaan </a:t>
            </a:r>
            <a:r>
              <a:rPr lang="id-ID" sz="1600" dirty="0"/>
              <a:t>yang memberikan </a:t>
            </a:r>
            <a:r>
              <a:rPr lang="id-ID" sz="1600" dirty="0" smtClean="0"/>
              <a:t>saran</a:t>
            </a:r>
          </a:p>
          <a:p>
            <a:pPr marL="342900" lvl="0" indent="-342900">
              <a:buFont typeface="+mj-lt"/>
              <a:buAutoNum type="arabicPeriod"/>
            </a:pPr>
            <a:r>
              <a:rPr lang="id-ID" sz="1600" dirty="0" smtClean="0"/>
              <a:t>Pertanyaan </a:t>
            </a:r>
            <a:r>
              <a:rPr lang="id-ID" sz="1600" dirty="0"/>
              <a:t>untuk mendapatkan </a:t>
            </a:r>
            <a:r>
              <a:rPr lang="id-ID" sz="1600" dirty="0" err="1"/>
              <a:t>suatu</a:t>
            </a:r>
            <a:r>
              <a:rPr lang="id-ID" sz="1600" dirty="0"/>
              <a:t> </a:t>
            </a:r>
            <a:r>
              <a:rPr lang="id-ID" sz="1600" dirty="0" smtClean="0"/>
              <a:t>alasan</a:t>
            </a:r>
          </a:p>
          <a:p>
            <a:pPr marL="342900" lvl="0" indent="-342900">
              <a:buFont typeface="+mj-lt"/>
              <a:buAutoNum type="arabicPeriod"/>
            </a:pPr>
            <a:r>
              <a:rPr lang="id-ID" sz="1600" dirty="0" smtClean="0"/>
              <a:t>Pertanyaan </a:t>
            </a:r>
            <a:r>
              <a:rPr lang="id-ID" sz="1600" dirty="0"/>
              <a:t>untuk mendapatkan </a:t>
            </a:r>
            <a:r>
              <a:rPr lang="id-ID" sz="1600" dirty="0" smtClean="0"/>
              <a:t>argumentasi</a:t>
            </a:r>
          </a:p>
          <a:p>
            <a:pPr marL="342900" lvl="0" indent="-342900">
              <a:buFont typeface="+mj-lt"/>
              <a:buAutoNum type="arabicPeriod"/>
            </a:pPr>
            <a:r>
              <a:rPr lang="id-ID" sz="1600" dirty="0" smtClean="0"/>
              <a:t>Pertanyaan </a:t>
            </a:r>
            <a:r>
              <a:rPr lang="id-ID" sz="1600" dirty="0"/>
              <a:t>untuk mengungkapkan sumber data </a:t>
            </a:r>
            <a:r>
              <a:rPr lang="id-ID" sz="1600" dirty="0" smtClean="0"/>
              <a:t>tambahan</a:t>
            </a:r>
          </a:p>
          <a:p>
            <a:pPr marL="342900" lvl="0" indent="-342900">
              <a:buFont typeface="+mj-lt"/>
              <a:buAutoNum type="arabicPeriod"/>
            </a:pPr>
            <a:r>
              <a:rPr lang="id-ID" sz="1600" dirty="0" smtClean="0"/>
              <a:t>Pertanyaan </a:t>
            </a:r>
            <a:r>
              <a:rPr lang="id-ID" sz="1600" dirty="0"/>
              <a:t>yang mengungkapkan kepercayaan </a:t>
            </a:r>
            <a:r>
              <a:rPr lang="id-ID" sz="1600" dirty="0" smtClean="0"/>
              <a:t>sesuatu</a:t>
            </a:r>
          </a:p>
          <a:p>
            <a:pPr marL="342900" lvl="0" indent="-342900">
              <a:buFont typeface="+mj-lt"/>
              <a:buAutoNum type="arabicPeriod"/>
            </a:pPr>
            <a:r>
              <a:rPr lang="id-ID" sz="1600" dirty="0" smtClean="0"/>
              <a:t>Pertanyaan </a:t>
            </a:r>
            <a:r>
              <a:rPr lang="id-ID" sz="1600" dirty="0"/>
              <a:t>yang mengarahkan</a:t>
            </a:r>
          </a:p>
          <a:p>
            <a:r>
              <a:rPr lang="id-ID" sz="1600" dirty="0"/>
              <a:t/>
            </a:r>
            <a:br>
              <a:rPr lang="id-ID" sz="1600" dirty="0"/>
            </a:br>
            <a:endParaRPr lang="id-ID" sz="1600" dirty="0"/>
          </a:p>
        </p:txBody>
      </p:sp>
    </p:spTree>
    <p:extLst>
      <p:ext uri="{BB962C8B-B14F-4D97-AF65-F5344CB8AC3E}">
        <p14:creationId xmlns:p14="http://schemas.microsoft.com/office/powerpoint/2010/main" val="3097553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20050" y="298997"/>
            <a:ext cx="3848100" cy="4370427"/>
          </a:xfrm>
          <a:prstGeom prst="rect">
            <a:avLst/>
          </a:prstGeom>
          <a:noFill/>
        </p:spPr>
        <p:txBody>
          <a:bodyPr wrap="square" rtlCol="0">
            <a:spAutoFit/>
          </a:bodyPr>
          <a:lstStyle/>
          <a:p>
            <a:pPr lvl="0"/>
            <a:r>
              <a:rPr lang="id-ID" sz="2000" b="1" dirty="0">
                <a:latin typeface="Tw Cen MT" panose="020B0602020104020603" pitchFamily="34" charset="0"/>
              </a:rPr>
              <a:t>Buku catatan</a:t>
            </a:r>
            <a:r>
              <a:rPr lang="id-ID" sz="2000" dirty="0">
                <a:latin typeface="Tw Cen MT" panose="020B0602020104020603" pitchFamily="34" charset="0"/>
              </a:rPr>
              <a:t>, berfungsi untuk mencatat semua percakapan dengan </a:t>
            </a:r>
            <a:r>
              <a:rPr lang="id-ID" sz="2000" dirty="0" smtClean="0">
                <a:latin typeface="Tw Cen MT" panose="020B0602020104020603" pitchFamily="34" charset="0"/>
              </a:rPr>
              <a:t>informan</a:t>
            </a:r>
          </a:p>
          <a:p>
            <a:pPr lvl="0"/>
            <a:endParaRPr lang="id-ID" sz="2000" dirty="0">
              <a:latin typeface="Tw Cen MT" panose="020B0602020104020603" pitchFamily="34" charset="0"/>
            </a:endParaRPr>
          </a:p>
          <a:p>
            <a:pPr lvl="0"/>
            <a:r>
              <a:rPr lang="id-ID" sz="2000" b="1" i="1" dirty="0">
                <a:latin typeface="Tw Cen MT" panose="020B0602020104020603" pitchFamily="34" charset="0"/>
              </a:rPr>
              <a:t>Tape  </a:t>
            </a:r>
            <a:r>
              <a:rPr lang="id-ID" sz="2000" b="1" i="1" dirty="0" err="1">
                <a:latin typeface="Tw Cen MT" panose="020B0602020104020603" pitchFamily="34" charset="0"/>
              </a:rPr>
              <a:t>Recorder</a:t>
            </a:r>
            <a:r>
              <a:rPr lang="id-ID" sz="2000" dirty="0">
                <a:latin typeface="Tw Cen MT" panose="020B0602020104020603" pitchFamily="34" charset="0"/>
              </a:rPr>
              <a:t>, berfungsi untuk merekam semua percakapan atau </a:t>
            </a:r>
            <a:r>
              <a:rPr lang="id-ID" sz="2000" dirty="0" smtClean="0">
                <a:latin typeface="Tw Cen MT" panose="020B0602020104020603" pitchFamily="34" charset="0"/>
              </a:rPr>
              <a:t>pembicaraan</a:t>
            </a:r>
          </a:p>
          <a:p>
            <a:pPr lvl="0"/>
            <a:endParaRPr lang="id-ID" sz="2000" dirty="0">
              <a:latin typeface="Tw Cen MT" panose="020B0602020104020603" pitchFamily="34" charset="0"/>
            </a:endParaRPr>
          </a:p>
          <a:p>
            <a:pPr lvl="0"/>
            <a:r>
              <a:rPr lang="id-ID" sz="2000" b="1" dirty="0">
                <a:latin typeface="Tw Cen MT" panose="020B0602020104020603" pitchFamily="34" charset="0"/>
              </a:rPr>
              <a:t>Kamera</a:t>
            </a:r>
            <a:r>
              <a:rPr lang="id-ID" sz="2000" dirty="0">
                <a:latin typeface="Tw Cen MT" panose="020B0602020104020603" pitchFamily="34" charset="0"/>
              </a:rPr>
              <a:t>, berfungsi untuk mendokumentasikan kegiatan peneliti atau pengumpul data pada saat melakukan </a:t>
            </a:r>
            <a:r>
              <a:rPr lang="id-ID" sz="2000" dirty="0" err="1">
                <a:latin typeface="Tw Cen MT" panose="020B0602020104020603" pitchFamily="34" charset="0"/>
              </a:rPr>
              <a:t>wawacara</a:t>
            </a:r>
            <a:r>
              <a:rPr lang="id-ID" sz="2000" dirty="0">
                <a:latin typeface="Tw Cen MT" panose="020B0602020104020603" pitchFamily="34" charset="0"/>
              </a:rPr>
              <a:t> kepada informan</a:t>
            </a:r>
          </a:p>
          <a:p>
            <a:endParaRPr lang="id-ID" sz="2000" dirty="0">
              <a:latin typeface="Tw Cen MT" panose="020B0602020104020603" pitchFamily="34" charset="0"/>
            </a:endParaRPr>
          </a:p>
        </p:txBody>
      </p:sp>
      <p:graphicFrame>
        <p:nvGraphicFramePr>
          <p:cNvPr id="4" name="Diagram 3"/>
          <p:cNvGraphicFramePr/>
          <p:nvPr>
            <p:extLst>
              <p:ext uri="{D42A27DB-BD31-4B8C-83A1-F6EECF244321}">
                <p14:modId xmlns:p14="http://schemas.microsoft.com/office/powerpoint/2010/main" val="2924089020"/>
              </p:ext>
            </p:extLst>
          </p:nvPr>
        </p:nvGraphicFramePr>
        <p:xfrm>
          <a:off x="546100" y="366181"/>
          <a:ext cx="70739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70603" y="4402667"/>
            <a:ext cx="2686374" cy="2421467"/>
          </a:xfrm>
          <a:prstGeom prst="rect">
            <a:avLst/>
          </a:prstGeom>
        </p:spPr>
      </p:pic>
    </p:spTree>
    <p:extLst>
      <p:ext uri="{BB962C8B-B14F-4D97-AF65-F5344CB8AC3E}">
        <p14:creationId xmlns:p14="http://schemas.microsoft.com/office/powerpoint/2010/main" val="1561419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1117600" y="238052"/>
            <a:ext cx="9956800" cy="523220"/>
          </a:xfrm>
          <a:prstGeom prst="rect">
            <a:avLst/>
          </a:prstGeom>
          <a:noFill/>
          <a:ln w="9525">
            <a:noFill/>
            <a:miter lim="800000"/>
            <a:headEnd/>
            <a:tailEnd/>
          </a:ln>
          <a:effectLst/>
        </p:spPr>
        <p:txBody>
          <a:bodyPr>
            <a:spAutoFit/>
          </a:bodyPr>
          <a:lstStyle/>
          <a:p>
            <a:pPr algn="ctr">
              <a:spcBef>
                <a:spcPct val="50000"/>
              </a:spcBef>
              <a:defRPr/>
            </a:pPr>
            <a:r>
              <a:rPr lang="id-ID" sz="2800" b="1" dirty="0" smtClean="0">
                <a:solidFill>
                  <a:prstClr val="black"/>
                </a:solidFill>
                <a:latin typeface="Tw Cen MT" panose="020B0602020104020603" pitchFamily="34" charset="0"/>
              </a:rPr>
              <a:t>Hal-hal Yang Perlu Diperhatikan </a:t>
            </a:r>
            <a:r>
              <a:rPr lang="en-US" sz="2800" b="1" dirty="0" err="1" smtClean="0">
                <a:solidFill>
                  <a:prstClr val="black"/>
                </a:solidFill>
                <a:latin typeface="Tw Cen MT" panose="020B0602020104020603" pitchFamily="34" charset="0"/>
              </a:rPr>
              <a:t>Saat</a:t>
            </a:r>
            <a:r>
              <a:rPr lang="en-US" sz="2800" b="1" dirty="0" smtClean="0">
                <a:solidFill>
                  <a:prstClr val="black"/>
                </a:solidFill>
                <a:latin typeface="Tw Cen MT" panose="020B0602020104020603" pitchFamily="34" charset="0"/>
              </a:rPr>
              <a:t> </a:t>
            </a:r>
            <a:r>
              <a:rPr lang="en-US" sz="2800" b="1" dirty="0" err="1" smtClean="0">
                <a:solidFill>
                  <a:prstClr val="black"/>
                </a:solidFill>
                <a:latin typeface="Tw Cen MT" panose="020B0602020104020603" pitchFamily="34" charset="0"/>
              </a:rPr>
              <a:t>Wawancara</a:t>
            </a:r>
            <a:endParaRPr lang="en-US" sz="2800" b="1" dirty="0">
              <a:solidFill>
                <a:prstClr val="black"/>
              </a:solidFill>
              <a:latin typeface="Tw Cen MT" panose="020B0602020104020603" pitchFamily="34" charset="0"/>
            </a:endParaRPr>
          </a:p>
        </p:txBody>
      </p:sp>
      <p:graphicFrame>
        <p:nvGraphicFramePr>
          <p:cNvPr id="2" name="Diagram 1"/>
          <p:cNvGraphicFramePr/>
          <p:nvPr>
            <p:extLst>
              <p:ext uri="{D42A27DB-BD31-4B8C-83A1-F6EECF244321}">
                <p14:modId xmlns:p14="http://schemas.microsoft.com/office/powerpoint/2010/main" val="2391120875"/>
              </p:ext>
            </p:extLst>
          </p:nvPr>
        </p:nvGraphicFramePr>
        <p:xfrm>
          <a:off x="2032000" y="1070908"/>
          <a:ext cx="785223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254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4521194"/>
            <a:ext cx="12192000" cy="1503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6600" b="1" i="1" dirty="0" smtClean="0"/>
              <a:t>FOCUS GROUP DISCUSSION </a:t>
            </a:r>
            <a:r>
              <a:rPr lang="id-ID" sz="6600" b="1" dirty="0" smtClean="0"/>
              <a:t>(FGD)</a:t>
            </a:r>
            <a:endParaRPr lang="id-ID" sz="6600" b="1" i="1" dirty="0"/>
          </a:p>
        </p:txBody>
      </p:sp>
    </p:spTree>
    <p:extLst>
      <p:ext uri="{BB962C8B-B14F-4D97-AF65-F5344CB8AC3E}">
        <p14:creationId xmlns:p14="http://schemas.microsoft.com/office/powerpoint/2010/main" val="10655168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271510" y="1428752"/>
            <a:ext cx="5015284" cy="461665"/>
          </a:xfrm>
          <a:prstGeom prst="rect">
            <a:avLst/>
          </a:prstGeom>
        </p:spPr>
        <p:txBody>
          <a:bodyPr wrap="none">
            <a:spAutoFit/>
          </a:bodyPr>
          <a:lstStyle>
            <a:defPPr>
              <a:defRPr lang="en-US"/>
            </a:defPPr>
            <a:lvl1pPr>
              <a:defRPr sz="2000" b="1">
                <a:solidFill>
                  <a:srgbClr val="E84356"/>
                </a:solidFill>
                <a:effectLst>
                  <a:outerShdw blurRad="38100" dist="38100" dir="2700000" algn="tl">
                    <a:srgbClr val="000000">
                      <a:alpha val="43137"/>
                    </a:srgbClr>
                  </a:outerShdw>
                </a:effectLst>
                <a:latin typeface="Batang" panose="02030600000101010101" pitchFamily="18" charset="-127"/>
                <a:ea typeface="Batang" panose="02030600000101010101" pitchFamily="18" charset="-127"/>
              </a:defRPr>
            </a:lvl1pPr>
          </a:lstStyle>
          <a:p>
            <a:pPr>
              <a:defRPr/>
            </a:pPr>
            <a:r>
              <a:rPr lang="en-US" sz="2400" dirty="0">
                <a:solidFill>
                  <a:schemeClr val="accent1"/>
                </a:solidFill>
                <a:effectLst/>
                <a:latin typeface="Tw Cen MT" panose="020B0602020104020603" pitchFamily="34" charset="0"/>
              </a:rPr>
              <a:t>Yang </a:t>
            </a:r>
            <a:r>
              <a:rPr lang="en-US" sz="2400" dirty="0" err="1">
                <a:solidFill>
                  <a:schemeClr val="accent1"/>
                </a:solidFill>
                <a:effectLst/>
                <a:latin typeface="Tw Cen MT" panose="020B0602020104020603" pitchFamily="34" charset="0"/>
              </a:rPr>
              <a:t>harus</a:t>
            </a:r>
            <a:r>
              <a:rPr lang="en-US" sz="2400" dirty="0">
                <a:solidFill>
                  <a:schemeClr val="accent1"/>
                </a:solidFill>
                <a:effectLst/>
                <a:latin typeface="Tw Cen MT" panose="020B0602020104020603" pitchFamily="34" charset="0"/>
              </a:rPr>
              <a:t> </a:t>
            </a:r>
            <a:r>
              <a:rPr lang="en-US" sz="2400" dirty="0" err="1">
                <a:solidFill>
                  <a:schemeClr val="accent1"/>
                </a:solidFill>
                <a:effectLst/>
                <a:latin typeface="Tw Cen MT" panose="020B0602020104020603" pitchFamily="34" charset="0"/>
              </a:rPr>
              <a:t>diperhatikan</a:t>
            </a:r>
            <a:r>
              <a:rPr lang="en-US" sz="2400" dirty="0">
                <a:solidFill>
                  <a:schemeClr val="accent1"/>
                </a:solidFill>
                <a:effectLst/>
                <a:latin typeface="Tw Cen MT" panose="020B0602020104020603" pitchFamily="34" charset="0"/>
              </a:rPr>
              <a:t> </a:t>
            </a:r>
            <a:r>
              <a:rPr lang="en-US" sz="2400" dirty="0" err="1">
                <a:solidFill>
                  <a:schemeClr val="accent1"/>
                </a:solidFill>
                <a:effectLst/>
                <a:latin typeface="Tw Cen MT" panose="020B0602020104020603" pitchFamily="34" charset="0"/>
              </a:rPr>
              <a:t>dalam</a:t>
            </a:r>
            <a:r>
              <a:rPr lang="en-US" sz="2400" dirty="0">
                <a:solidFill>
                  <a:schemeClr val="accent1"/>
                </a:solidFill>
                <a:effectLst/>
                <a:latin typeface="Tw Cen MT" panose="020B0602020104020603" pitchFamily="34" charset="0"/>
              </a:rPr>
              <a:t> FGD :</a:t>
            </a:r>
          </a:p>
        </p:txBody>
      </p:sp>
      <p:sp>
        <p:nvSpPr>
          <p:cNvPr id="15368" name="Rectangle 3"/>
          <p:cNvSpPr txBox="1">
            <a:spLocks noChangeArrowheads="1"/>
          </p:cNvSpPr>
          <p:nvPr/>
        </p:nvSpPr>
        <p:spPr bwMode="auto">
          <a:xfrm>
            <a:off x="282577" y="1867447"/>
            <a:ext cx="662463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ct val="150000"/>
              </a:lnSpc>
              <a:buClr>
                <a:srgbClr val="843C92"/>
              </a:buClr>
              <a:buFont typeface="Wingdings" panose="05000000000000000000" pitchFamily="2" charset="2"/>
              <a:buChar char="§"/>
            </a:pPr>
            <a:r>
              <a:rPr lang="id-ID" altLang="en-US" sz="2000" dirty="0">
                <a:latin typeface="Tw Cen MT" panose="020B0602020104020603" pitchFamily="34" charset="0"/>
              </a:rPr>
              <a:t>Fasilitator inisiatif dan terdapat panduan diskusi</a:t>
            </a:r>
          </a:p>
          <a:p>
            <a:pPr algn="just" eaLnBrk="1" hangingPunct="1">
              <a:lnSpc>
                <a:spcPct val="150000"/>
              </a:lnSpc>
              <a:buClr>
                <a:srgbClr val="843C92"/>
              </a:buClr>
              <a:buFont typeface="Wingdings" panose="05000000000000000000" pitchFamily="2" charset="2"/>
              <a:buChar char="§"/>
            </a:pPr>
            <a:r>
              <a:rPr lang="id-ID" altLang="en-US" sz="2000" dirty="0">
                <a:latin typeface="Tw Cen MT" panose="020B0602020104020603" pitchFamily="34" charset="0"/>
              </a:rPr>
              <a:t>Pengaturan untuk merekam kegiatan</a:t>
            </a:r>
          </a:p>
          <a:p>
            <a:pPr algn="just" eaLnBrk="1" hangingPunct="1">
              <a:lnSpc>
                <a:spcPct val="150000"/>
              </a:lnSpc>
              <a:buClr>
                <a:srgbClr val="843C92"/>
              </a:buClr>
              <a:buFont typeface="Wingdings" panose="05000000000000000000" pitchFamily="2" charset="2"/>
              <a:buChar char="§"/>
            </a:pPr>
            <a:r>
              <a:rPr lang="id-ID" altLang="en-US" sz="2000" dirty="0">
                <a:latin typeface="Tw Cen MT" panose="020B0602020104020603" pitchFamily="34" charset="0"/>
              </a:rPr>
              <a:t>Membutuhkan ruangan</a:t>
            </a:r>
          </a:p>
          <a:p>
            <a:pPr algn="just" eaLnBrk="1" hangingPunct="1">
              <a:lnSpc>
                <a:spcPct val="150000"/>
              </a:lnSpc>
              <a:buClr>
                <a:srgbClr val="843C92"/>
              </a:buClr>
              <a:buFont typeface="Wingdings" panose="05000000000000000000" pitchFamily="2" charset="2"/>
              <a:buChar char="§"/>
            </a:pPr>
            <a:r>
              <a:rPr lang="id-ID" altLang="en-US" sz="2000" dirty="0">
                <a:latin typeface="Tw Cen MT" panose="020B0602020104020603" pitchFamily="34" charset="0"/>
              </a:rPr>
              <a:t>Waktu : 1,5 jam – 2 jam</a:t>
            </a:r>
          </a:p>
        </p:txBody>
      </p:sp>
      <p:sp>
        <p:nvSpPr>
          <p:cNvPr id="13" name="Rectangle 12"/>
          <p:cNvSpPr/>
          <p:nvPr/>
        </p:nvSpPr>
        <p:spPr>
          <a:xfrm>
            <a:off x="246061" y="137184"/>
            <a:ext cx="4707251" cy="523220"/>
          </a:xfrm>
          <a:prstGeom prst="rect">
            <a:avLst/>
          </a:prstGeom>
        </p:spPr>
        <p:txBody>
          <a:bodyPr wrap="none">
            <a:spAutoFit/>
          </a:bodyPr>
          <a:lstStyle/>
          <a:p>
            <a:pPr>
              <a:defRPr/>
            </a:pPr>
            <a:r>
              <a:rPr lang="en-US" sz="2800" b="1" dirty="0">
                <a:latin typeface="Tw Cen MT" panose="020B0602020104020603" pitchFamily="34" charset="0"/>
              </a:rPr>
              <a:t>Focus Group Discussion (FGD)</a:t>
            </a:r>
          </a:p>
        </p:txBody>
      </p:sp>
      <p:sp>
        <p:nvSpPr>
          <p:cNvPr id="3" name="Rounded Rectangle 2"/>
          <p:cNvSpPr/>
          <p:nvPr/>
        </p:nvSpPr>
        <p:spPr>
          <a:xfrm>
            <a:off x="5388503" y="3700463"/>
            <a:ext cx="1509712" cy="571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latin typeface="Tw Cen MT" panose="020B0602020104020603" pitchFamily="34" charset="0"/>
              </a:rPr>
              <a:t>NOTULEN</a:t>
            </a:r>
          </a:p>
        </p:txBody>
      </p:sp>
      <p:sp>
        <p:nvSpPr>
          <p:cNvPr id="14" name="Rounded Rectangle 13"/>
          <p:cNvSpPr/>
          <p:nvPr/>
        </p:nvSpPr>
        <p:spPr>
          <a:xfrm>
            <a:off x="5913965" y="4413250"/>
            <a:ext cx="1277938" cy="406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a:latin typeface="Tw Cen MT" panose="020B0602020104020603" pitchFamily="34" charset="0"/>
              </a:rPr>
              <a:t>FASILITATOR</a:t>
            </a:r>
          </a:p>
        </p:txBody>
      </p:sp>
      <p:sp>
        <p:nvSpPr>
          <p:cNvPr id="4" name="Oval 3"/>
          <p:cNvSpPr/>
          <p:nvPr/>
        </p:nvSpPr>
        <p:spPr>
          <a:xfrm>
            <a:off x="7669740" y="3365501"/>
            <a:ext cx="1149350" cy="392113"/>
          </a:xfrm>
          <a:prstGeom prst="ellipse">
            <a:avLst/>
          </a:prstGeom>
          <a:solidFill>
            <a:srgbClr val="6569A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a:latin typeface="Tw Cen MT" panose="020B0602020104020603" pitchFamily="34" charset="0"/>
              </a:rPr>
              <a:t>PESERTA</a:t>
            </a:r>
          </a:p>
        </p:txBody>
      </p:sp>
      <p:sp>
        <p:nvSpPr>
          <p:cNvPr id="16" name="Oval 15"/>
          <p:cNvSpPr/>
          <p:nvPr/>
        </p:nvSpPr>
        <p:spPr>
          <a:xfrm>
            <a:off x="8531753" y="3740151"/>
            <a:ext cx="1147762" cy="392113"/>
          </a:xfrm>
          <a:prstGeom prst="ellipse">
            <a:avLst/>
          </a:prstGeom>
          <a:solidFill>
            <a:srgbClr val="6569A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a:latin typeface="Tw Cen MT" panose="020B0602020104020603" pitchFamily="34" charset="0"/>
              </a:rPr>
              <a:t>PESERTA</a:t>
            </a:r>
          </a:p>
        </p:txBody>
      </p:sp>
      <p:sp>
        <p:nvSpPr>
          <p:cNvPr id="17" name="Oval 16"/>
          <p:cNvSpPr/>
          <p:nvPr/>
        </p:nvSpPr>
        <p:spPr>
          <a:xfrm>
            <a:off x="8877828" y="4273551"/>
            <a:ext cx="1149350" cy="392113"/>
          </a:xfrm>
          <a:prstGeom prst="ellipse">
            <a:avLst/>
          </a:prstGeom>
          <a:solidFill>
            <a:srgbClr val="6569A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a:latin typeface="Tw Cen MT" panose="020B0602020104020603" pitchFamily="34" charset="0"/>
              </a:rPr>
              <a:t>PESERTA</a:t>
            </a:r>
          </a:p>
        </p:txBody>
      </p:sp>
      <p:sp>
        <p:nvSpPr>
          <p:cNvPr id="18" name="Oval 17"/>
          <p:cNvSpPr/>
          <p:nvPr/>
        </p:nvSpPr>
        <p:spPr>
          <a:xfrm>
            <a:off x="8780991" y="4729163"/>
            <a:ext cx="1147763" cy="393700"/>
          </a:xfrm>
          <a:prstGeom prst="ellipse">
            <a:avLst/>
          </a:prstGeom>
          <a:solidFill>
            <a:srgbClr val="6569A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a:latin typeface="Tw Cen MT" panose="020B0602020104020603" pitchFamily="34" charset="0"/>
              </a:rPr>
              <a:t>PESERTA</a:t>
            </a:r>
          </a:p>
        </p:txBody>
      </p:sp>
      <p:sp>
        <p:nvSpPr>
          <p:cNvPr id="19" name="Oval 18"/>
          <p:cNvSpPr/>
          <p:nvPr/>
        </p:nvSpPr>
        <p:spPr>
          <a:xfrm>
            <a:off x="8304741" y="5186363"/>
            <a:ext cx="1147763" cy="393700"/>
          </a:xfrm>
          <a:prstGeom prst="ellipse">
            <a:avLst/>
          </a:prstGeom>
          <a:solidFill>
            <a:srgbClr val="6569A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a:latin typeface="Tw Cen MT" panose="020B0602020104020603" pitchFamily="34" charset="0"/>
              </a:rPr>
              <a:t>PESERTA</a:t>
            </a:r>
          </a:p>
        </p:txBody>
      </p:sp>
      <p:sp>
        <p:nvSpPr>
          <p:cNvPr id="20" name="Oval 19"/>
          <p:cNvSpPr/>
          <p:nvPr/>
        </p:nvSpPr>
        <p:spPr>
          <a:xfrm>
            <a:off x="7164916" y="5434013"/>
            <a:ext cx="1147763" cy="393700"/>
          </a:xfrm>
          <a:prstGeom prst="ellipse">
            <a:avLst/>
          </a:prstGeom>
          <a:solidFill>
            <a:srgbClr val="6569A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a:latin typeface="Tw Cen MT" panose="020B0602020104020603" pitchFamily="34" charset="0"/>
              </a:rPr>
              <a:t>PESERTA</a:t>
            </a:r>
          </a:p>
        </p:txBody>
      </p:sp>
      <p:sp>
        <p:nvSpPr>
          <p:cNvPr id="21" name="Oval 20"/>
          <p:cNvSpPr/>
          <p:nvPr/>
        </p:nvSpPr>
        <p:spPr>
          <a:xfrm>
            <a:off x="6434666" y="5051426"/>
            <a:ext cx="1147763" cy="392113"/>
          </a:xfrm>
          <a:prstGeom prst="ellipse">
            <a:avLst/>
          </a:prstGeom>
          <a:solidFill>
            <a:srgbClr val="6569A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a:latin typeface="Tw Cen MT" panose="020B0602020104020603" pitchFamily="34" charset="0"/>
              </a:rPr>
              <a:t>PESERTA</a:t>
            </a:r>
          </a:p>
        </p:txBody>
      </p:sp>
      <p:cxnSp>
        <p:nvCxnSpPr>
          <p:cNvPr id="6" name="Straight Connector 5"/>
          <p:cNvCxnSpPr/>
          <p:nvPr/>
        </p:nvCxnSpPr>
        <p:spPr>
          <a:xfrm>
            <a:off x="9679516" y="3190875"/>
            <a:ext cx="1179513" cy="2579688"/>
          </a:xfrm>
          <a:prstGeom prst="line">
            <a:avLst/>
          </a:prstGeom>
          <a:ln w="38100">
            <a:solidFill>
              <a:srgbClr val="C94451"/>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10478028" y="4141788"/>
            <a:ext cx="1276350" cy="406400"/>
          </a:xfrm>
          <a:prstGeom prst="roundRect">
            <a:avLst/>
          </a:prstGeom>
          <a:solidFill>
            <a:srgbClr val="FD6B9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a:latin typeface="Tw Cen MT" panose="020B0602020104020603" pitchFamily="34" charset="0"/>
              </a:rPr>
              <a:t>OBESERVER</a:t>
            </a:r>
          </a:p>
        </p:txBody>
      </p:sp>
      <p:cxnSp>
        <p:nvCxnSpPr>
          <p:cNvPr id="10" name="Straight Arrow Connector 9"/>
          <p:cNvCxnSpPr/>
          <p:nvPr/>
        </p:nvCxnSpPr>
        <p:spPr>
          <a:xfrm flipH="1">
            <a:off x="10130365" y="5434013"/>
            <a:ext cx="571500" cy="3365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383" name="TextBox 21"/>
          <p:cNvSpPr txBox="1">
            <a:spLocks noChangeArrowheads="1"/>
          </p:cNvSpPr>
          <p:nvPr/>
        </p:nvSpPr>
        <p:spPr bwMode="auto">
          <a:xfrm>
            <a:off x="9201678" y="5741989"/>
            <a:ext cx="155042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200" b="1" i="1">
                <a:solidFill>
                  <a:srgbClr val="6E43B6"/>
                </a:solidFill>
                <a:latin typeface="Tw Cen MT" panose="020B0602020104020603" pitchFamily="34" charset="0"/>
              </a:rPr>
              <a:t>One way mirror screen</a:t>
            </a:r>
          </a:p>
        </p:txBody>
      </p:sp>
      <p:sp>
        <p:nvSpPr>
          <p:cNvPr id="25" name="Title 3"/>
          <p:cNvSpPr txBox="1">
            <a:spLocks/>
          </p:cNvSpPr>
          <p:nvPr/>
        </p:nvSpPr>
        <p:spPr>
          <a:xfrm>
            <a:off x="246061" y="760857"/>
            <a:ext cx="11335808" cy="5674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id-ID" sz="2400" i="1" dirty="0" smtClean="0">
                <a:latin typeface="Tw Cen MT" panose="020B0602020104020603" pitchFamily="34" charset="0"/>
              </a:rPr>
              <a:t>Focus Group Discussion</a:t>
            </a:r>
            <a:r>
              <a:rPr lang="id-ID" sz="2400" dirty="0" smtClean="0">
                <a:latin typeface="Tw Cen MT" panose="020B0602020104020603" pitchFamily="34" charset="0"/>
              </a:rPr>
              <a:t> </a:t>
            </a:r>
            <a:r>
              <a:rPr lang="id-ID" sz="2000" dirty="0" smtClean="0">
                <a:latin typeface="Tw Cen MT" panose="020B0602020104020603" pitchFamily="34" charset="0"/>
              </a:rPr>
              <a:t>adalah percakapan dengan maksud tertentu (Molleong, 1989)</a:t>
            </a:r>
            <a:endParaRPr lang="id-ID" sz="2400" dirty="0">
              <a:solidFill>
                <a:srgbClr val="FF0000"/>
              </a:solidFill>
              <a:latin typeface="Tw Cen MT" panose="020B0602020104020603" pitchFamily="34" charset="0"/>
            </a:endParaRPr>
          </a:p>
        </p:txBody>
      </p:sp>
    </p:spTree>
    <p:extLst>
      <p:ext uri="{BB962C8B-B14F-4D97-AF65-F5344CB8AC3E}">
        <p14:creationId xmlns:p14="http://schemas.microsoft.com/office/powerpoint/2010/main" val="28848219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2391683" y="307231"/>
            <a:ext cx="2603149" cy="523220"/>
          </a:xfrm>
          <a:prstGeom prst="rect">
            <a:avLst/>
          </a:prstGeom>
        </p:spPr>
        <p:txBody>
          <a:bodyPr wrap="none">
            <a:spAutoFit/>
          </a:bodyPr>
          <a:lstStyle>
            <a:defPPr>
              <a:defRPr lang="en-US"/>
            </a:defPPr>
            <a:lvl1pPr>
              <a:defRPr sz="2000" b="1">
                <a:solidFill>
                  <a:srgbClr val="E84356"/>
                </a:solidFill>
                <a:effectLst>
                  <a:outerShdw blurRad="38100" dist="38100" dir="2700000" algn="tl">
                    <a:srgbClr val="000000">
                      <a:alpha val="43137"/>
                    </a:srgbClr>
                  </a:outerShdw>
                </a:effectLst>
                <a:latin typeface="Batang" panose="02030600000101010101" pitchFamily="18" charset="-127"/>
                <a:ea typeface="Batang" panose="02030600000101010101" pitchFamily="18" charset="-127"/>
              </a:defRPr>
            </a:lvl1pPr>
          </a:lstStyle>
          <a:p>
            <a:pPr>
              <a:defRPr/>
            </a:pPr>
            <a:r>
              <a:rPr lang="en-US" sz="2800" dirty="0" err="1">
                <a:solidFill>
                  <a:srgbClr val="0070C0"/>
                </a:solidFill>
                <a:effectLst/>
                <a:latin typeface="Tw Cen MT" panose="020B0602020104020603" pitchFamily="34" charset="0"/>
              </a:rPr>
              <a:t>Peran</a:t>
            </a:r>
            <a:r>
              <a:rPr lang="en-US" sz="2800" dirty="0">
                <a:solidFill>
                  <a:srgbClr val="0070C0"/>
                </a:solidFill>
                <a:effectLst/>
                <a:latin typeface="Tw Cen MT" panose="020B0602020104020603" pitchFamily="34" charset="0"/>
              </a:rPr>
              <a:t> </a:t>
            </a:r>
            <a:r>
              <a:rPr lang="en-US" sz="2800" dirty="0" err="1">
                <a:solidFill>
                  <a:srgbClr val="0070C0"/>
                </a:solidFill>
                <a:effectLst/>
                <a:latin typeface="Tw Cen MT" panose="020B0602020104020603" pitchFamily="34" charset="0"/>
              </a:rPr>
              <a:t>Fasilitator</a:t>
            </a:r>
            <a:endParaRPr lang="en-US" sz="2800" dirty="0">
              <a:solidFill>
                <a:srgbClr val="0070C0"/>
              </a:solidFill>
              <a:effectLst/>
              <a:latin typeface="Tw Cen MT" panose="020B0602020104020603" pitchFamily="34" charset="0"/>
            </a:endParaRPr>
          </a:p>
        </p:txBody>
      </p:sp>
      <p:graphicFrame>
        <p:nvGraphicFramePr>
          <p:cNvPr id="15" name="Diagram 14"/>
          <p:cNvGraphicFramePr/>
          <p:nvPr>
            <p:extLst>
              <p:ext uri="{D42A27DB-BD31-4B8C-83A1-F6EECF244321}">
                <p14:modId xmlns:p14="http://schemas.microsoft.com/office/powerpoint/2010/main" val="121482681"/>
              </p:ext>
            </p:extLst>
          </p:nvPr>
        </p:nvGraphicFramePr>
        <p:xfrm>
          <a:off x="-1" y="871311"/>
          <a:ext cx="7298267" cy="55125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Rectangle 15"/>
          <p:cNvSpPr/>
          <p:nvPr/>
        </p:nvSpPr>
        <p:spPr>
          <a:xfrm>
            <a:off x="6808639" y="307231"/>
            <a:ext cx="5061628" cy="4047262"/>
          </a:xfrm>
          <a:prstGeom prst="rect">
            <a:avLst/>
          </a:prstGeom>
          <a:solidFill>
            <a:schemeClr val="accent6">
              <a:lumMod val="20000"/>
              <a:lumOff val="80000"/>
            </a:schemeClr>
          </a:solidFill>
          <a:ln w="28575">
            <a:solidFill>
              <a:schemeClr val="bg1"/>
            </a:solidFill>
          </a:ln>
        </p:spPr>
        <p:txBody>
          <a:bodyPr wrap="square">
            <a:spAutoFit/>
          </a:bodyPr>
          <a:lstStyle/>
          <a:p>
            <a:pPr>
              <a:spcAft>
                <a:spcPts val="600"/>
              </a:spcAft>
              <a:defRPr/>
            </a:pPr>
            <a:r>
              <a:rPr lang="id-ID" b="1" dirty="0">
                <a:solidFill>
                  <a:srgbClr val="6569AD"/>
                </a:solidFill>
                <a:latin typeface="Tw Cen MT" panose="020B0602020104020603" pitchFamily="34" charset="0"/>
              </a:rPr>
              <a:t>FGD digunakan jika :</a:t>
            </a:r>
          </a:p>
          <a:p>
            <a:pPr marL="234950" indent="-234950">
              <a:buFont typeface="Arial" pitchFamily="34" charset="0"/>
              <a:buChar char="•"/>
              <a:defRPr/>
            </a:pPr>
            <a:r>
              <a:rPr lang="id-ID" dirty="0">
                <a:latin typeface="Tw Cen MT" panose="020B0602020104020603" pitchFamily="34" charset="0"/>
              </a:rPr>
              <a:t>Peneliti ingin </a:t>
            </a:r>
            <a:r>
              <a:rPr lang="id-ID" b="1" dirty="0">
                <a:solidFill>
                  <a:srgbClr val="7030A0"/>
                </a:solidFill>
                <a:latin typeface="Tw Cen MT" panose="020B0602020104020603" pitchFamily="34" charset="0"/>
              </a:rPr>
              <a:t>memperoleh informasi mendalam </a:t>
            </a:r>
            <a:r>
              <a:rPr lang="id-ID" dirty="0">
                <a:latin typeface="Tw Cen MT" panose="020B0602020104020603" pitchFamily="34" charset="0"/>
              </a:rPr>
              <a:t>tentang tingkatan persepsi, sikap, dan pengalaman yang dimiliki informan. </a:t>
            </a:r>
          </a:p>
          <a:p>
            <a:pPr marL="234950" indent="-234950">
              <a:buFont typeface="Arial" pitchFamily="34" charset="0"/>
              <a:buChar char="•"/>
              <a:defRPr/>
            </a:pPr>
            <a:r>
              <a:rPr lang="id-ID" dirty="0">
                <a:latin typeface="Tw Cen MT" panose="020B0602020104020603" pitchFamily="34" charset="0"/>
              </a:rPr>
              <a:t>Peneliti ingin </a:t>
            </a:r>
            <a:r>
              <a:rPr lang="id-ID" b="1" dirty="0">
                <a:solidFill>
                  <a:srgbClr val="7030A0"/>
                </a:solidFill>
                <a:latin typeface="Tw Cen MT" panose="020B0602020104020603" pitchFamily="34" charset="0"/>
              </a:rPr>
              <a:t>memahami lebih lanjut keragaman perspektif </a:t>
            </a:r>
            <a:r>
              <a:rPr lang="id-ID" dirty="0">
                <a:latin typeface="Tw Cen MT" panose="020B0602020104020603" pitchFamily="34" charset="0"/>
              </a:rPr>
              <a:t>di antara kelompok atau kategori masyarakat. </a:t>
            </a:r>
          </a:p>
          <a:p>
            <a:pPr marL="234950" indent="-234950">
              <a:buFont typeface="Arial" pitchFamily="34" charset="0"/>
              <a:buChar char="•"/>
              <a:defRPr/>
            </a:pPr>
            <a:r>
              <a:rPr lang="sv-SE" dirty="0">
                <a:latin typeface="Tw Cen MT" panose="020B0602020104020603" pitchFamily="34" charset="0"/>
              </a:rPr>
              <a:t>Peneliti </a:t>
            </a:r>
            <a:r>
              <a:rPr lang="sv-SE" b="1" dirty="0">
                <a:solidFill>
                  <a:srgbClr val="7030A0"/>
                </a:solidFill>
                <a:latin typeface="Tw Cen MT" panose="020B0602020104020603" pitchFamily="34" charset="0"/>
              </a:rPr>
              <a:t>membutuhkan informasi tambahan </a:t>
            </a:r>
            <a:r>
              <a:rPr lang="sv-SE" dirty="0">
                <a:latin typeface="Tw Cen MT" panose="020B0602020104020603" pitchFamily="34" charset="0"/>
              </a:rPr>
              <a:t>berupa data kualitatif dari riset kuantitatif yang melibatkan persoalan masyarakat yang kompleks dan berimplikasi luas. </a:t>
            </a:r>
          </a:p>
          <a:p>
            <a:pPr marL="234950" indent="-234950">
              <a:buFont typeface="Arial" pitchFamily="34" charset="0"/>
              <a:buChar char="•"/>
              <a:defRPr/>
            </a:pPr>
            <a:r>
              <a:rPr lang="id-ID" dirty="0">
                <a:latin typeface="Tw Cen MT" panose="020B0602020104020603" pitchFamily="34" charset="0"/>
              </a:rPr>
              <a:t>Peneliti </a:t>
            </a:r>
            <a:r>
              <a:rPr lang="id-ID" b="1" dirty="0">
                <a:solidFill>
                  <a:srgbClr val="7030A0"/>
                </a:solidFill>
                <a:latin typeface="Tw Cen MT" panose="020B0602020104020603" pitchFamily="34" charset="0"/>
              </a:rPr>
              <a:t>ingin memperoleh kepuasan dan nilai akurasi yang tinggi</a:t>
            </a:r>
            <a:r>
              <a:rPr lang="en-US" u="sng" dirty="0">
                <a:latin typeface="Tw Cen MT" panose="020B0602020104020603" pitchFamily="34" charset="0"/>
              </a:rPr>
              <a:t> </a:t>
            </a:r>
            <a:r>
              <a:rPr lang="id-ID" dirty="0">
                <a:latin typeface="Tw Cen MT" panose="020B0602020104020603" pitchFamily="34" charset="0"/>
              </a:rPr>
              <a:t>karena mendengar pendapat langsung dari subjek risetnya </a:t>
            </a:r>
          </a:p>
        </p:txBody>
      </p:sp>
    </p:spTree>
    <p:extLst>
      <p:ext uri="{BB962C8B-B14F-4D97-AF65-F5344CB8AC3E}">
        <p14:creationId xmlns:p14="http://schemas.microsoft.com/office/powerpoint/2010/main" val="4079852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Group 10"/>
          <p:cNvGraphicFramePr>
            <a:graphicFrameLocks noGrp="1"/>
          </p:cNvGraphicFramePr>
          <p:nvPr>
            <p:extLst>
              <p:ext uri="{D42A27DB-BD31-4B8C-83A1-F6EECF244321}">
                <p14:modId xmlns:p14="http://schemas.microsoft.com/office/powerpoint/2010/main" val="2964957324"/>
              </p:ext>
            </p:extLst>
          </p:nvPr>
        </p:nvGraphicFramePr>
        <p:xfrm>
          <a:off x="319614" y="672041"/>
          <a:ext cx="11550652" cy="3713692"/>
        </p:xfrm>
        <a:graphic>
          <a:graphicData uri="http://schemas.openxmlformats.org/drawingml/2006/table">
            <a:tbl>
              <a:tblPr/>
              <a:tblGrid>
                <a:gridCol w="5775326"/>
                <a:gridCol w="5775326"/>
              </a:tblGrid>
              <a:tr h="423827">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50000"/>
                        </a:spcBef>
                        <a:spcAft>
                          <a:spcPct val="0"/>
                        </a:spcAft>
                        <a:buClr>
                          <a:schemeClr val="hlink"/>
                        </a:buClr>
                        <a:buSzPct val="90000"/>
                        <a:buFont typeface="Wingdings" pitchFamily="2" charset="2"/>
                        <a:buNone/>
                        <a:tabLst/>
                      </a:pPr>
                      <a:r>
                        <a:rPr kumimoji="0" lang="en-US" sz="1600" b="1" i="0" u="none" strike="noStrike" cap="none" normalizeH="0" baseline="0" dirty="0" smtClean="0">
                          <a:ln>
                            <a:noFill/>
                          </a:ln>
                          <a:solidFill>
                            <a:schemeClr val="bg1"/>
                          </a:solidFill>
                          <a:effectLst/>
                          <a:latin typeface="Tw Cen MT" panose="020B0602020104020603" pitchFamily="34" charset="0"/>
                        </a:rPr>
                        <a:t> KEUNGGULAN FGD</a:t>
                      </a:r>
                      <a:endParaRPr kumimoji="0" lang="en-US" sz="1600" b="0" i="0" u="none" strike="noStrike" cap="none" normalizeH="0" baseline="0" dirty="0" smtClean="0">
                        <a:ln>
                          <a:noFill/>
                        </a:ln>
                        <a:solidFill>
                          <a:schemeClr val="bg1"/>
                        </a:solidFill>
                        <a:effectLst/>
                        <a:latin typeface="Tw Cen MT" panose="020B0602020104020603" pitchFamily="34" charset="0"/>
                      </a:endParaRPr>
                    </a:p>
                  </a:txBody>
                  <a:tcPr marL="91444" marR="91444" marT="45722" marB="45722"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1" i="0" u="none" strike="noStrike" cap="none" normalizeH="0" baseline="0" smtClean="0">
                          <a:ln>
                            <a:noFill/>
                          </a:ln>
                          <a:solidFill>
                            <a:schemeClr val="bg1"/>
                          </a:solidFill>
                          <a:effectLst/>
                          <a:latin typeface="Tw Cen MT" panose="020B0602020104020603" pitchFamily="34" charset="0"/>
                        </a:rPr>
                        <a:t> KELEMAHAN FGD</a:t>
                      </a:r>
                    </a:p>
                  </a:txBody>
                  <a:tcPr marL="91444" marR="91444" marT="45722" marB="45722"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4"/>
                    </a:solidFill>
                  </a:tcPr>
                </a:tc>
              </a:tr>
              <a:tr h="3289865">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285750" marR="0" indent="-285750" algn="l" defTabSz="914400" rtl="0" eaLnBrk="1" fontAlgn="auto" latinLnBrk="0" hangingPunct="1">
                        <a:lnSpc>
                          <a:spcPct val="100000"/>
                        </a:lnSpc>
                        <a:spcBef>
                          <a:spcPts val="0"/>
                        </a:spcBef>
                        <a:spcAft>
                          <a:spcPts val="0"/>
                        </a:spcAft>
                        <a:buClr>
                          <a:srgbClr val="7030A0"/>
                        </a:buClr>
                        <a:buSzTx/>
                        <a:buFont typeface="Wingdings" panose="05000000000000000000" pitchFamily="2" charset="2"/>
                        <a:buChar char="§"/>
                        <a:tabLst/>
                        <a:defRPr/>
                      </a:pPr>
                      <a:r>
                        <a:rPr lang="id-ID" sz="1600" dirty="0" smtClean="0">
                          <a:latin typeface="Tw Cen MT" panose="020B0602020104020603" pitchFamily="34" charset="0"/>
                        </a:rPr>
                        <a:t>Berguna dalam memperoleh </a:t>
                      </a:r>
                      <a:r>
                        <a:rPr lang="en-GB" sz="1600" dirty="0" smtClean="0">
                          <a:latin typeface="Tw Cen MT" panose="020B0602020104020603" pitchFamily="34" charset="0"/>
                        </a:rPr>
                        <a:t>ide-ide </a:t>
                      </a:r>
                      <a:r>
                        <a:rPr lang="en-GB" sz="1600" dirty="0" err="1" smtClean="0">
                          <a:latin typeface="Tw Cen MT" panose="020B0602020104020603" pitchFamily="34" charset="0"/>
                        </a:rPr>
                        <a:t>dan</a:t>
                      </a:r>
                      <a:r>
                        <a:rPr lang="en-GB" sz="1600" dirty="0" smtClean="0">
                          <a:latin typeface="Tw Cen MT" panose="020B0602020104020603" pitchFamily="34" charset="0"/>
                        </a:rPr>
                        <a:t> </a:t>
                      </a:r>
                      <a:r>
                        <a:rPr lang="id-ID" sz="1600" dirty="0" smtClean="0">
                          <a:latin typeface="Tw Cen MT" panose="020B0602020104020603" pitchFamily="34" charset="0"/>
                        </a:rPr>
                        <a:t>wawasan sebuah topik yang mungkin lebih sulit didapatkan melalui metode pengumpulan data lainnya</a:t>
                      </a:r>
                      <a:r>
                        <a:rPr lang="en-GB" sz="1600" dirty="0" smtClean="0">
                          <a:latin typeface="Tw Cen MT" panose="020B0602020104020603" pitchFamily="34" charset="0"/>
                        </a:rPr>
                        <a:t>, </a:t>
                      </a:r>
                      <a:r>
                        <a:rPr lang="en-GB" sz="1600" dirty="0" err="1" smtClean="0">
                          <a:latin typeface="Tw Cen MT" panose="020B0602020104020603" pitchFamily="34" charset="0"/>
                        </a:rPr>
                        <a:t>misalnya</a:t>
                      </a:r>
                      <a:r>
                        <a:rPr lang="en-GB" sz="1600" dirty="0" smtClean="0">
                          <a:latin typeface="Tw Cen MT" panose="020B0602020104020603" pitchFamily="34" charset="0"/>
                        </a:rPr>
                        <a:t> </a:t>
                      </a:r>
                      <a:r>
                        <a:rPr lang="en-GB" sz="1600" dirty="0" err="1" smtClean="0">
                          <a:latin typeface="Tw Cen MT" panose="020B0602020104020603" pitchFamily="34" charset="0"/>
                        </a:rPr>
                        <a:t>melalui</a:t>
                      </a:r>
                      <a:r>
                        <a:rPr lang="en-GB" sz="1600" baseline="0" dirty="0" smtClean="0">
                          <a:latin typeface="Tw Cen MT" panose="020B0602020104020603" pitchFamily="34" charset="0"/>
                        </a:rPr>
                        <a:t> </a:t>
                      </a:r>
                      <a:r>
                        <a:rPr lang="en-GB" sz="1600" baseline="0" dirty="0" err="1" smtClean="0">
                          <a:latin typeface="Tw Cen MT" panose="020B0602020104020603" pitchFamily="34" charset="0"/>
                        </a:rPr>
                        <a:t>wawancara</a:t>
                      </a:r>
                      <a:r>
                        <a:rPr lang="en-GB" sz="1600" baseline="0" dirty="0" smtClean="0">
                          <a:latin typeface="Tw Cen MT" panose="020B0602020104020603" pitchFamily="34" charset="0"/>
                        </a:rPr>
                        <a:t> </a:t>
                      </a:r>
                      <a:r>
                        <a:rPr lang="en-GB" sz="1600" baseline="0" dirty="0" err="1" smtClean="0">
                          <a:latin typeface="Tw Cen MT" panose="020B0602020104020603" pitchFamily="34" charset="0"/>
                        </a:rPr>
                        <a:t>perorangan</a:t>
                      </a:r>
                      <a:r>
                        <a:rPr lang="id-ID" sz="1600" dirty="0" smtClean="0">
                          <a:latin typeface="Tw Cen MT" panose="020B0602020104020603" pitchFamily="34" charset="0"/>
                        </a:rPr>
                        <a:t>.</a:t>
                      </a:r>
                      <a:endParaRPr lang="en-GB" sz="1600" dirty="0" smtClean="0">
                        <a:latin typeface="Tw Cen MT" panose="020B0602020104020603" pitchFamily="34" charset="0"/>
                      </a:endParaRPr>
                    </a:p>
                    <a:p>
                      <a:pPr marL="285750" indent="-285750" algn="l">
                        <a:lnSpc>
                          <a:spcPct val="100000"/>
                        </a:lnSpc>
                        <a:buClr>
                          <a:srgbClr val="7030A0"/>
                        </a:buClr>
                        <a:buFont typeface="Wingdings" panose="05000000000000000000" pitchFamily="2" charset="2"/>
                        <a:buChar char="§"/>
                      </a:pPr>
                      <a:r>
                        <a:rPr lang="id-ID" sz="1600" dirty="0" smtClean="0">
                          <a:latin typeface="Tw Cen MT" panose="020B0602020104020603" pitchFamily="34" charset="0"/>
                        </a:rPr>
                        <a:t>Dapat dengan cepat mengidentifikasi berbagai isu</a:t>
                      </a:r>
                      <a:r>
                        <a:rPr lang="en-US" sz="1600" baseline="0" dirty="0" smtClean="0">
                          <a:latin typeface="Tw Cen MT" panose="020B0602020104020603" pitchFamily="34" charset="0"/>
                        </a:rPr>
                        <a:t> </a:t>
                      </a:r>
                      <a:r>
                        <a:rPr lang="id-ID" sz="1600" dirty="0" smtClean="0">
                          <a:latin typeface="Tw Cen MT" panose="020B0602020104020603" pitchFamily="34" charset="0"/>
                        </a:rPr>
                        <a:t>yang</a:t>
                      </a:r>
                      <a:br>
                        <a:rPr lang="id-ID" sz="1600" dirty="0" smtClean="0">
                          <a:latin typeface="Tw Cen MT" panose="020B0602020104020603" pitchFamily="34" charset="0"/>
                        </a:rPr>
                      </a:br>
                      <a:r>
                        <a:rPr lang="id-ID" sz="1600" dirty="0" smtClean="0">
                          <a:latin typeface="Tw Cen MT" panose="020B0602020104020603" pitchFamily="34" charset="0"/>
                        </a:rPr>
                        <a:t>relevan dengan topik penelitian</a:t>
                      </a:r>
                      <a:endParaRPr lang="en-GB" sz="1600" dirty="0" smtClean="0">
                        <a:latin typeface="Tw Cen MT" panose="020B0602020104020603" pitchFamily="34" charset="0"/>
                      </a:endParaRPr>
                    </a:p>
                    <a:p>
                      <a:pPr marL="285750" indent="-285750" algn="l">
                        <a:lnSpc>
                          <a:spcPct val="100000"/>
                        </a:lnSpc>
                        <a:buClr>
                          <a:srgbClr val="7030A0"/>
                        </a:buClr>
                        <a:buFont typeface="Wingdings" panose="05000000000000000000" pitchFamily="2" charset="2"/>
                        <a:buChar char="§"/>
                      </a:pPr>
                      <a:r>
                        <a:rPr lang="id-ID" sz="1600" dirty="0" smtClean="0">
                          <a:latin typeface="Tw Cen MT" panose="020B0602020104020603" pitchFamily="34" charset="0"/>
                        </a:rPr>
                        <a:t>Kelompok yang dinamis dapat memberikan informasi yang berguna yang tidak diberikan oleh pengumpulan data secara individu</a:t>
                      </a:r>
                    </a:p>
                    <a:p>
                      <a:pPr marL="0" marR="0" lvl="0" indent="0" algn="l"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endParaRPr kumimoji="0" lang="en-US" sz="1600" b="0" i="0" u="none" strike="noStrike" cap="none" normalizeH="0" baseline="0" dirty="0" smtClean="0">
                        <a:ln>
                          <a:noFill/>
                        </a:ln>
                        <a:solidFill>
                          <a:schemeClr val="tx1"/>
                        </a:solidFill>
                        <a:effectLst/>
                        <a:latin typeface="Tw Cen MT" panose="020B0602020104020603" pitchFamily="34" charset="0"/>
                      </a:endParaRPr>
                    </a:p>
                    <a:p>
                      <a:pPr marL="0" marR="0" lvl="0" indent="0" algn="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sz="1600" b="0" i="0" u="none" strike="noStrike" cap="none" normalizeH="0" baseline="0" dirty="0" smtClean="0">
                        <a:ln>
                          <a:noFill/>
                        </a:ln>
                        <a:solidFill>
                          <a:schemeClr val="tx1"/>
                        </a:solidFill>
                        <a:effectLst/>
                        <a:latin typeface="Tw Cen MT" panose="020B0602020104020603" pitchFamily="34" charset="0"/>
                      </a:endParaRPr>
                    </a:p>
                  </a:txBody>
                  <a:tcPr marL="91444" marR="91444" marT="45722" marB="45722"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290513" marR="0" lvl="0" indent="-290513" algn="l" defTabSz="914400" rtl="0" eaLnBrk="1" fontAlgn="base" latinLnBrk="0" hangingPunct="1">
                        <a:lnSpc>
                          <a:spcPct val="100000"/>
                        </a:lnSpc>
                        <a:spcBef>
                          <a:spcPct val="50000"/>
                        </a:spcBef>
                        <a:spcAft>
                          <a:spcPct val="0"/>
                        </a:spcAft>
                        <a:buClr>
                          <a:srgbClr val="7030A0"/>
                        </a:buClr>
                        <a:buSzPct val="90000"/>
                        <a:buFont typeface="Wingdings" panose="05000000000000000000" pitchFamily="2" charset="2"/>
                        <a:buChar char="§"/>
                        <a:tabLst/>
                      </a:pPr>
                      <a:r>
                        <a:rPr kumimoji="0" lang="en-US" sz="1600" b="0" i="0" u="none" strike="noStrike" cap="none" normalizeH="0" baseline="0" dirty="0" err="1" smtClean="0">
                          <a:ln>
                            <a:noFill/>
                          </a:ln>
                          <a:solidFill>
                            <a:schemeClr val="tx1"/>
                          </a:solidFill>
                          <a:effectLst/>
                          <a:latin typeface="Tw Cen MT" panose="020B0602020104020603" pitchFamily="34" charset="0"/>
                        </a:rPr>
                        <a:t>Menghasilkan</a:t>
                      </a:r>
                      <a:r>
                        <a:rPr kumimoji="0" lang="en-US" sz="1600" b="0" i="0" u="none" strike="noStrike" cap="none" normalizeH="0" baseline="0" dirty="0" smtClean="0">
                          <a:ln>
                            <a:noFill/>
                          </a:ln>
                          <a:solidFill>
                            <a:schemeClr val="tx1"/>
                          </a:solidFill>
                          <a:effectLst/>
                          <a:latin typeface="Tw Cen MT" panose="020B0602020104020603" pitchFamily="34" charset="0"/>
                        </a:rPr>
                        <a:t> data </a:t>
                      </a:r>
                      <a:r>
                        <a:rPr kumimoji="0" lang="en-US" sz="1600" b="0" i="0" u="none" strike="noStrike" cap="none" normalizeH="0" baseline="0" dirty="0" err="1" smtClean="0">
                          <a:ln>
                            <a:noFill/>
                          </a:ln>
                          <a:solidFill>
                            <a:schemeClr val="tx1"/>
                          </a:solidFill>
                          <a:effectLst/>
                          <a:latin typeface="Tw Cen MT" panose="020B0602020104020603" pitchFamily="34" charset="0"/>
                        </a:rPr>
                        <a:t>dalam</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jumlah</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besar</a:t>
                      </a:r>
                      <a:endParaRPr kumimoji="0" lang="en-US" sz="1600" b="0" i="0" u="none" strike="noStrike" cap="none" normalizeH="0" baseline="0" dirty="0" smtClean="0">
                        <a:ln>
                          <a:noFill/>
                        </a:ln>
                        <a:solidFill>
                          <a:schemeClr val="tx1"/>
                        </a:solidFill>
                        <a:effectLst/>
                        <a:latin typeface="Tw Cen MT" panose="020B0602020104020603" pitchFamily="34" charset="0"/>
                      </a:endParaRPr>
                    </a:p>
                    <a:p>
                      <a:pPr marL="290513" marR="0" lvl="0" indent="-290513" algn="l" defTabSz="914400" rtl="0" eaLnBrk="1" fontAlgn="base" latinLnBrk="0" hangingPunct="1">
                        <a:lnSpc>
                          <a:spcPct val="100000"/>
                        </a:lnSpc>
                        <a:spcBef>
                          <a:spcPct val="50000"/>
                        </a:spcBef>
                        <a:spcAft>
                          <a:spcPct val="0"/>
                        </a:spcAft>
                        <a:buClr>
                          <a:srgbClr val="7030A0"/>
                        </a:buClr>
                        <a:buSzPct val="90000"/>
                        <a:buFont typeface="Wingdings" panose="05000000000000000000" pitchFamily="2" charset="2"/>
                        <a:buChar char="§"/>
                        <a:tabLst/>
                      </a:pPr>
                      <a:r>
                        <a:rPr kumimoji="0" lang="en-US" sz="1600" b="0" i="0" u="none" strike="noStrike" cap="none" normalizeH="0" baseline="0" dirty="0" err="1" smtClean="0">
                          <a:ln>
                            <a:noFill/>
                          </a:ln>
                          <a:solidFill>
                            <a:schemeClr val="tx1"/>
                          </a:solidFill>
                          <a:effectLst/>
                          <a:latin typeface="Tw Cen MT" panose="020B0602020104020603" pitchFamily="34" charset="0"/>
                        </a:rPr>
                        <a:t>Membutuhkan</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fasilitator</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terampil</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untuk</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mendapatkan</a:t>
                      </a:r>
                      <a:r>
                        <a:rPr kumimoji="0" lang="en-US" sz="1600" b="0" i="0" u="none" strike="noStrike" cap="none" normalizeH="0" baseline="0" dirty="0" smtClean="0">
                          <a:ln>
                            <a:noFill/>
                          </a:ln>
                          <a:solidFill>
                            <a:schemeClr val="tx1"/>
                          </a:solidFill>
                          <a:effectLst/>
                          <a:latin typeface="Tw Cen MT" panose="020B0602020104020603" pitchFamily="34" charset="0"/>
                        </a:rPr>
                        <a:t> data </a:t>
                      </a:r>
                      <a:r>
                        <a:rPr kumimoji="0" lang="en-US" sz="1600" b="0" i="0" u="none" strike="noStrike" cap="none" normalizeH="0" baseline="0" dirty="0" err="1" smtClean="0">
                          <a:ln>
                            <a:noFill/>
                          </a:ln>
                          <a:solidFill>
                            <a:schemeClr val="tx1"/>
                          </a:solidFill>
                          <a:effectLst/>
                          <a:latin typeface="Tw Cen MT" panose="020B0602020104020603" pitchFamily="34" charset="0"/>
                        </a:rPr>
                        <a:t>berkualitas</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baik</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dan</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menjaga</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peserta</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pada</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topik</a:t>
                      </a:r>
                      <a:endParaRPr kumimoji="0" lang="en-US" sz="1600" b="0" i="0" u="none" strike="noStrike" cap="none" normalizeH="0" baseline="0" dirty="0" smtClean="0">
                        <a:ln>
                          <a:noFill/>
                        </a:ln>
                        <a:solidFill>
                          <a:schemeClr val="tx1"/>
                        </a:solidFill>
                        <a:effectLst/>
                        <a:latin typeface="Tw Cen MT" panose="020B0602020104020603" pitchFamily="34" charset="0"/>
                      </a:endParaRPr>
                    </a:p>
                    <a:p>
                      <a:pPr marL="290513" marR="0" lvl="0" indent="-290513" algn="l" defTabSz="914400" rtl="0" eaLnBrk="1" fontAlgn="base" latinLnBrk="0" hangingPunct="1">
                        <a:lnSpc>
                          <a:spcPct val="100000"/>
                        </a:lnSpc>
                        <a:spcBef>
                          <a:spcPct val="50000"/>
                        </a:spcBef>
                        <a:spcAft>
                          <a:spcPct val="0"/>
                        </a:spcAft>
                        <a:buClr>
                          <a:srgbClr val="7030A0"/>
                        </a:buClr>
                        <a:buSzPct val="90000"/>
                        <a:buFont typeface="Wingdings" panose="05000000000000000000" pitchFamily="2" charset="2"/>
                        <a:buChar char="§"/>
                        <a:tabLst/>
                      </a:pPr>
                      <a:r>
                        <a:rPr kumimoji="0" lang="en-US" sz="1600" b="0" i="0" u="none" strike="noStrike" cap="none" normalizeH="0" baseline="0" dirty="0" err="1" smtClean="0">
                          <a:ln>
                            <a:noFill/>
                          </a:ln>
                          <a:solidFill>
                            <a:schemeClr val="tx1"/>
                          </a:solidFill>
                          <a:effectLst/>
                          <a:latin typeface="Tw Cen MT" panose="020B0602020104020603" pitchFamily="34" charset="0"/>
                        </a:rPr>
                        <a:t>Diskusi</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dapat</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didominasi</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atau</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teralihkan</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oleh</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beberapa</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individu</a:t>
                      </a:r>
                      <a:r>
                        <a:rPr kumimoji="0" lang="en-US" sz="1600" b="0" i="0" u="none" strike="noStrike" cap="none" normalizeH="0" baseline="0" dirty="0" smtClean="0">
                          <a:ln>
                            <a:noFill/>
                          </a:ln>
                          <a:solidFill>
                            <a:schemeClr val="tx1"/>
                          </a:solidFill>
                          <a:effectLst/>
                          <a:latin typeface="Tw Cen MT" panose="020B0602020104020603" pitchFamily="34" charset="0"/>
                        </a:rPr>
                        <a:t>.</a:t>
                      </a:r>
                    </a:p>
                    <a:p>
                      <a:pPr marL="290513" marR="0" lvl="0" indent="-290513" algn="l" defTabSz="914400" rtl="0" eaLnBrk="1" fontAlgn="base" latinLnBrk="0" hangingPunct="1">
                        <a:lnSpc>
                          <a:spcPct val="100000"/>
                        </a:lnSpc>
                        <a:spcBef>
                          <a:spcPct val="50000"/>
                        </a:spcBef>
                        <a:spcAft>
                          <a:spcPct val="0"/>
                        </a:spcAft>
                        <a:buClr>
                          <a:srgbClr val="7030A0"/>
                        </a:buClr>
                        <a:buSzPct val="90000"/>
                        <a:buFont typeface="Wingdings" panose="05000000000000000000" pitchFamily="2" charset="2"/>
                        <a:buChar char="§"/>
                        <a:tabLst/>
                      </a:pPr>
                      <a:r>
                        <a:rPr kumimoji="0" lang="en-US" sz="1600" b="0" i="0" u="none" strike="noStrike" cap="none" normalizeH="0" baseline="0" dirty="0" err="1" smtClean="0">
                          <a:ln>
                            <a:noFill/>
                          </a:ln>
                          <a:solidFill>
                            <a:schemeClr val="tx1"/>
                          </a:solidFill>
                          <a:effectLst/>
                          <a:latin typeface="Tw Cen MT" panose="020B0602020104020603" pitchFamily="34" charset="0"/>
                        </a:rPr>
                        <a:t>Ketika</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mengelola</a:t>
                      </a:r>
                      <a:r>
                        <a:rPr kumimoji="0" lang="en-US" sz="1600" b="0" i="0" u="none" strike="noStrike" cap="none" normalizeH="0" baseline="0" dirty="0" smtClean="0">
                          <a:ln>
                            <a:noFill/>
                          </a:ln>
                          <a:solidFill>
                            <a:schemeClr val="tx1"/>
                          </a:solidFill>
                          <a:effectLst/>
                          <a:latin typeface="Tw Cen MT" panose="020B0602020104020603" pitchFamily="34" charset="0"/>
                        </a:rPr>
                        <a:t> data </a:t>
                      </a:r>
                      <a:r>
                        <a:rPr kumimoji="0" lang="en-US" sz="1600" b="0" i="0" u="none" strike="noStrike" cap="none" normalizeH="0" baseline="0" dirty="0" err="1" smtClean="0">
                          <a:ln>
                            <a:noFill/>
                          </a:ln>
                          <a:solidFill>
                            <a:schemeClr val="tx1"/>
                          </a:solidFill>
                          <a:effectLst/>
                          <a:latin typeface="Tw Cen MT" panose="020B0602020104020603" pitchFamily="34" charset="0"/>
                        </a:rPr>
                        <a:t>memakan</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waktu</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banyak</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dan</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membutuhkan</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rencana</a:t>
                      </a:r>
                      <a:r>
                        <a:rPr kumimoji="0" lang="en-US" sz="1600" b="0" i="0" u="none" strike="noStrike" cap="none" normalizeH="0" baseline="0" dirty="0" smtClean="0">
                          <a:ln>
                            <a:noFill/>
                          </a:ln>
                          <a:solidFill>
                            <a:schemeClr val="tx1"/>
                          </a:solidFill>
                          <a:effectLst/>
                          <a:latin typeface="Tw Cen MT" panose="020B0602020104020603" pitchFamily="34" charset="0"/>
                        </a:rPr>
                        <a:t> yang </a:t>
                      </a:r>
                      <a:r>
                        <a:rPr kumimoji="0" lang="en-US" sz="1600" b="0" i="0" u="none" strike="noStrike" cap="none" normalizeH="0" baseline="0" dirty="0" err="1" smtClean="0">
                          <a:ln>
                            <a:noFill/>
                          </a:ln>
                          <a:solidFill>
                            <a:schemeClr val="tx1"/>
                          </a:solidFill>
                          <a:effectLst/>
                          <a:latin typeface="Tw Cen MT" panose="020B0602020104020603" pitchFamily="34" charset="0"/>
                        </a:rPr>
                        <a:t>baik</a:t>
                      </a:r>
                      <a:r>
                        <a:rPr kumimoji="0" lang="en-US" sz="1600" b="0" i="0" u="none" strike="noStrike" cap="none" normalizeH="0" baseline="0" dirty="0" smtClean="0">
                          <a:ln>
                            <a:noFill/>
                          </a:ln>
                          <a:solidFill>
                            <a:schemeClr val="tx1"/>
                          </a:solidFill>
                          <a:effectLst/>
                          <a:latin typeface="Tw Cen MT" panose="020B0602020104020603" pitchFamily="34" charset="0"/>
                        </a:rPr>
                        <a:t> di </a:t>
                      </a:r>
                      <a:r>
                        <a:rPr kumimoji="0" lang="en-US" sz="1600" b="0" i="0" u="none" strike="noStrike" cap="none" normalizeH="0" baseline="0" dirty="0" err="1" smtClean="0">
                          <a:ln>
                            <a:noFill/>
                          </a:ln>
                          <a:solidFill>
                            <a:schemeClr val="tx1"/>
                          </a:solidFill>
                          <a:effectLst/>
                          <a:latin typeface="Tw Cen MT" panose="020B0602020104020603" pitchFamily="34" charset="0"/>
                        </a:rPr>
                        <a:t>awal</a:t>
                      </a:r>
                      <a:r>
                        <a:rPr kumimoji="0" lang="en-US" sz="1600" b="0" i="0" u="none" strike="noStrike" cap="none" normalizeH="0" baseline="0" dirty="0" smtClean="0">
                          <a:ln>
                            <a:noFill/>
                          </a:ln>
                          <a:solidFill>
                            <a:schemeClr val="tx1"/>
                          </a:solidFill>
                          <a:effectLst/>
                          <a:latin typeface="Tw Cen MT" panose="020B0602020104020603" pitchFamily="34" charset="0"/>
                        </a:rPr>
                        <a:t>.</a:t>
                      </a:r>
                    </a:p>
                    <a:p>
                      <a:pPr marL="290513" marR="0" lvl="0" indent="-290513" algn="l" defTabSz="914400" rtl="0" eaLnBrk="1" fontAlgn="base" latinLnBrk="0" hangingPunct="1">
                        <a:lnSpc>
                          <a:spcPct val="100000"/>
                        </a:lnSpc>
                        <a:spcBef>
                          <a:spcPct val="50000"/>
                        </a:spcBef>
                        <a:spcAft>
                          <a:spcPct val="0"/>
                        </a:spcAft>
                        <a:buClr>
                          <a:srgbClr val="7030A0"/>
                        </a:buClr>
                        <a:buSzPct val="90000"/>
                        <a:buFont typeface="Wingdings" panose="05000000000000000000" pitchFamily="2" charset="2"/>
                        <a:buChar char="§"/>
                        <a:tabLst/>
                      </a:pPr>
                      <a:r>
                        <a:rPr kumimoji="0" lang="en-US" sz="1600" b="0" i="0" u="none" strike="noStrike" cap="none" normalizeH="0" baseline="0" dirty="0" err="1" smtClean="0">
                          <a:ln>
                            <a:noFill/>
                          </a:ln>
                          <a:solidFill>
                            <a:schemeClr val="tx1"/>
                          </a:solidFill>
                          <a:effectLst/>
                          <a:latin typeface="Tw Cen MT" panose="020B0602020104020603" pitchFamily="34" charset="0"/>
                        </a:rPr>
                        <a:t>Tidak</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memberikan</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informasi</a:t>
                      </a:r>
                      <a:r>
                        <a:rPr kumimoji="0" lang="en-US" sz="1600" b="0" i="0" u="none" strike="noStrike" cap="none" normalizeH="0" baseline="0" dirty="0" smtClean="0">
                          <a:ln>
                            <a:noFill/>
                          </a:ln>
                          <a:solidFill>
                            <a:schemeClr val="tx1"/>
                          </a:solidFill>
                          <a:effectLst/>
                          <a:latin typeface="Tw Cen MT" panose="020B0602020104020603" pitchFamily="34" charset="0"/>
                        </a:rPr>
                        <a:t> yang valid </a:t>
                      </a:r>
                      <a:r>
                        <a:rPr kumimoji="0" lang="en-US" sz="1600" b="0" i="0" u="none" strike="noStrike" cap="none" normalizeH="0" baseline="0" dirty="0" err="1" smtClean="0">
                          <a:ln>
                            <a:noFill/>
                          </a:ln>
                          <a:solidFill>
                            <a:schemeClr val="tx1"/>
                          </a:solidFill>
                          <a:effectLst/>
                          <a:latin typeface="Tw Cen MT" panose="020B0602020104020603" pitchFamily="34" charset="0"/>
                        </a:rPr>
                        <a:t>pada</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tingkat</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individu</a:t>
                      </a:r>
                      <a:r>
                        <a:rPr kumimoji="0" lang="en-US" sz="1600" b="0" i="0" u="none" strike="noStrike" cap="none" normalizeH="0" baseline="0" dirty="0" smtClean="0">
                          <a:ln>
                            <a:noFill/>
                          </a:ln>
                          <a:solidFill>
                            <a:schemeClr val="tx1"/>
                          </a:solidFill>
                          <a:effectLst/>
                          <a:latin typeface="Tw Cen MT" panose="020B0602020104020603" pitchFamily="34" charset="0"/>
                        </a:rPr>
                        <a:t>.</a:t>
                      </a:r>
                    </a:p>
                    <a:p>
                      <a:pPr marL="290513" marR="0" lvl="0" indent="-290513" algn="l" defTabSz="914400" rtl="0" eaLnBrk="1" fontAlgn="base" latinLnBrk="0" hangingPunct="1">
                        <a:lnSpc>
                          <a:spcPct val="100000"/>
                        </a:lnSpc>
                        <a:spcBef>
                          <a:spcPct val="50000"/>
                        </a:spcBef>
                        <a:spcAft>
                          <a:spcPct val="0"/>
                        </a:spcAft>
                        <a:buClr>
                          <a:srgbClr val="7030A0"/>
                        </a:buClr>
                        <a:buSzPct val="90000"/>
                        <a:buFont typeface="Wingdings" panose="05000000000000000000" pitchFamily="2" charset="2"/>
                        <a:buChar char="§"/>
                        <a:tabLst/>
                      </a:pPr>
                      <a:r>
                        <a:rPr kumimoji="0" lang="en-US" sz="1600" b="0" i="0" u="none" strike="noStrike" cap="none" normalizeH="0" baseline="0" dirty="0" err="1" smtClean="0">
                          <a:ln>
                            <a:noFill/>
                          </a:ln>
                          <a:solidFill>
                            <a:schemeClr val="tx1"/>
                          </a:solidFill>
                          <a:effectLst/>
                          <a:latin typeface="Tw Cen MT" panose="020B0602020104020603" pitchFamily="34" charset="0"/>
                        </a:rPr>
                        <a:t>Informasi</a:t>
                      </a:r>
                      <a:r>
                        <a:rPr kumimoji="0" lang="en-US" sz="1600" b="0" i="0" u="none" strike="noStrike" cap="none" normalizeH="0" baseline="0" dirty="0" smtClean="0">
                          <a:ln>
                            <a:noFill/>
                          </a:ln>
                          <a:solidFill>
                            <a:schemeClr val="tx1"/>
                          </a:solidFill>
                          <a:effectLst/>
                          <a:latin typeface="Tw Cen MT" panose="020B0602020104020603" pitchFamily="34" charset="0"/>
                        </a:rPr>
                        <a:t> yang </a:t>
                      </a:r>
                      <a:r>
                        <a:rPr kumimoji="0" lang="en-US" sz="1600" b="0" i="0" u="none" strike="noStrike" cap="none" normalizeH="0" baseline="0" dirty="0" err="1" smtClean="0">
                          <a:ln>
                            <a:noFill/>
                          </a:ln>
                          <a:solidFill>
                            <a:schemeClr val="tx1"/>
                          </a:solidFill>
                          <a:effectLst/>
                          <a:latin typeface="Tw Cen MT" panose="020B0602020104020603" pitchFamily="34" charset="0"/>
                        </a:rPr>
                        <a:t>didapat</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tidak</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mewakili</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kelompok</a:t>
                      </a:r>
                      <a:r>
                        <a:rPr kumimoji="0" lang="en-US" sz="1600" b="0" i="0" u="none" strike="noStrike" cap="none" normalizeH="0" baseline="0" dirty="0" smtClean="0">
                          <a:ln>
                            <a:noFill/>
                          </a:ln>
                          <a:solidFill>
                            <a:schemeClr val="tx1"/>
                          </a:solidFill>
                          <a:effectLst/>
                          <a:latin typeface="Tw Cen MT" panose="020B0602020104020603" pitchFamily="34" charset="0"/>
                        </a:rPr>
                        <a:t> lain.</a:t>
                      </a:r>
                    </a:p>
                  </a:txBody>
                  <a:tcPr marL="91444" marR="91444" marT="45722" marB="45722"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tr>
            </a:tbl>
          </a:graphicData>
        </a:graphic>
      </p:graphicFrame>
    </p:spTree>
    <p:extLst>
      <p:ext uri="{BB962C8B-B14F-4D97-AF65-F5344CB8AC3E}">
        <p14:creationId xmlns:p14="http://schemas.microsoft.com/office/powerpoint/2010/main" val="36574007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4555061"/>
            <a:ext cx="12192000" cy="1503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6600" b="1" dirty="0" smtClean="0"/>
              <a:t>TELAAH DOKUMEN</a:t>
            </a:r>
            <a:endParaRPr lang="id-ID" sz="6600" b="1" dirty="0"/>
          </a:p>
        </p:txBody>
      </p:sp>
      <p:sp>
        <p:nvSpPr>
          <p:cNvPr id="5" name="AutoShape 2" descr="http://fokusbisnis.com/wp-content/uploads/2015/06/berita-2-dokumen-kip-disita-polres-27029_a.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http://fokusbisnis.com/wp-content/uploads/2015/06/berita-2-dokumen-kip-disita-polres-27029_a.jpg"/>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http://fokusbisnis.com/wp-content/uploads/2015/06/berita-2-dokumen-kip-disita-polres-27029_a.jpg"/>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11537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hape 725"/>
          <p:cNvSpPr txBox="1">
            <a:spLocks/>
          </p:cNvSpPr>
          <p:nvPr/>
        </p:nvSpPr>
        <p:spPr>
          <a:xfrm>
            <a:off x="474134" y="1054261"/>
            <a:ext cx="9673697" cy="4603750"/>
          </a:xfrm>
          <a:prstGeom prst="rect">
            <a:avLst/>
          </a:prstGeom>
          <a:noFill/>
          <a:ln>
            <a:noFill/>
          </a:ln>
        </p:spPr>
        <p:txBody>
          <a:bodyPr lIns="91425" tIns="45700" rIns="91425" bIns="45700"/>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just">
              <a:lnSpc>
                <a:spcPct val="150000"/>
              </a:lnSpc>
              <a:buClr>
                <a:srgbClr val="7030A0"/>
              </a:buClr>
              <a:buSzPct val="90000"/>
              <a:buFont typeface="Wingdings" panose="05000000000000000000" pitchFamily="2" charset="2"/>
              <a:buChar char="§"/>
              <a:defRPr/>
            </a:pPr>
            <a:r>
              <a:rPr lang="en-US" sz="2000" i="1" dirty="0" err="1">
                <a:latin typeface="Tw Cen MT" panose="020B0602020104020603" pitchFamily="34" charset="0"/>
              </a:rPr>
              <a:t>Dokumen</a:t>
            </a:r>
            <a:r>
              <a:rPr lang="en-US" sz="2000" i="1" dirty="0">
                <a:latin typeface="Tw Cen MT" panose="020B0602020104020603" pitchFamily="34" charset="0"/>
              </a:rPr>
              <a:t> </a:t>
            </a:r>
            <a:r>
              <a:rPr lang="id-ID" sz="1800" dirty="0">
                <a:latin typeface="Tw Cen MT" panose="020B0602020104020603" pitchFamily="34" charset="0"/>
              </a:rPr>
              <a:t>adalah </a:t>
            </a:r>
            <a:r>
              <a:rPr lang="en-US" sz="1800" dirty="0" err="1">
                <a:latin typeface="Tw Cen MT" panose="020B0602020104020603" pitchFamily="34" charset="0"/>
              </a:rPr>
              <a:t>catatan</a:t>
            </a:r>
            <a:r>
              <a:rPr lang="en-US" sz="1800" dirty="0">
                <a:latin typeface="Tw Cen MT" panose="020B0602020104020603" pitchFamily="34" charset="0"/>
              </a:rPr>
              <a:t> </a:t>
            </a:r>
            <a:r>
              <a:rPr lang="en-US" sz="1800" dirty="0" err="1">
                <a:latin typeface="Tw Cen MT" panose="020B0602020104020603" pitchFamily="34" charset="0"/>
              </a:rPr>
              <a:t>peristiwa</a:t>
            </a:r>
            <a:r>
              <a:rPr lang="en-US" sz="1800" dirty="0">
                <a:latin typeface="Tw Cen MT" panose="020B0602020104020603" pitchFamily="34" charset="0"/>
              </a:rPr>
              <a:t> yang </a:t>
            </a:r>
            <a:r>
              <a:rPr lang="en-US" sz="1800" dirty="0" err="1">
                <a:latin typeface="Tw Cen MT" panose="020B0602020104020603" pitchFamily="34" charset="0"/>
              </a:rPr>
              <a:t>sudah</a:t>
            </a:r>
            <a:r>
              <a:rPr lang="en-US" sz="1800" dirty="0">
                <a:latin typeface="Tw Cen MT" panose="020B0602020104020603" pitchFamily="34" charset="0"/>
              </a:rPr>
              <a:t> </a:t>
            </a:r>
            <a:r>
              <a:rPr lang="en-US" sz="1800" dirty="0" err="1">
                <a:latin typeface="Tw Cen MT" panose="020B0602020104020603" pitchFamily="34" charset="0"/>
              </a:rPr>
              <a:t>berlalu</a:t>
            </a:r>
            <a:r>
              <a:rPr lang="id-ID" sz="1800" dirty="0">
                <a:latin typeface="Tw Cen MT" panose="020B0602020104020603" pitchFamily="34" charset="0"/>
              </a:rPr>
              <a:t> (</a:t>
            </a:r>
            <a:r>
              <a:rPr lang="en-US" sz="1800" dirty="0" err="1">
                <a:latin typeface="Tw Cen MT" panose="020B0602020104020603" pitchFamily="34" charset="0"/>
              </a:rPr>
              <a:t>Sugiyono</a:t>
            </a:r>
            <a:r>
              <a:rPr lang="id-ID" sz="1800" dirty="0">
                <a:latin typeface="Tw Cen MT" panose="020B0602020104020603" pitchFamily="34" charset="0"/>
              </a:rPr>
              <a:t>, </a:t>
            </a:r>
            <a:r>
              <a:rPr lang="en-US" sz="1800" dirty="0">
                <a:latin typeface="Tw Cen MT" panose="020B0602020104020603" pitchFamily="34" charset="0"/>
              </a:rPr>
              <a:t>2007</a:t>
            </a:r>
            <a:r>
              <a:rPr lang="id-ID" sz="1800" dirty="0" smtClean="0">
                <a:latin typeface="Tw Cen MT" panose="020B0602020104020603" pitchFamily="34" charset="0"/>
              </a:rPr>
              <a:t>)</a:t>
            </a:r>
            <a:endParaRPr lang="en-GB" sz="1800" dirty="0" smtClean="0">
              <a:solidFill>
                <a:schemeClr val="dk1"/>
              </a:solidFill>
              <a:latin typeface="Tw Cen MT" panose="020B0602020104020603" pitchFamily="34" charset="0"/>
              <a:ea typeface="Arial"/>
              <a:cs typeface="Arial"/>
              <a:sym typeface="Arial"/>
            </a:endParaRPr>
          </a:p>
          <a:p>
            <a:pPr marL="285750" indent="-285750" algn="just">
              <a:lnSpc>
                <a:spcPct val="150000"/>
              </a:lnSpc>
              <a:buClr>
                <a:srgbClr val="7030A0"/>
              </a:buClr>
              <a:buSzPct val="90000"/>
              <a:buFont typeface="Wingdings" panose="05000000000000000000" pitchFamily="2" charset="2"/>
              <a:buChar char="§"/>
              <a:defRPr/>
            </a:pPr>
            <a:r>
              <a:rPr lang="id-ID" sz="1800" dirty="0" smtClean="0">
                <a:solidFill>
                  <a:schemeClr val="dk1"/>
                </a:solidFill>
                <a:latin typeface="Tw Cen MT" panose="020B0602020104020603" pitchFamily="34" charset="0"/>
                <a:ea typeface="Arial"/>
                <a:cs typeface="Arial"/>
                <a:sym typeface="Arial"/>
              </a:rPr>
              <a:t>Dokumentasi </a:t>
            </a:r>
            <a:r>
              <a:rPr lang="id-ID" sz="1800" dirty="0">
                <a:solidFill>
                  <a:schemeClr val="dk1"/>
                </a:solidFill>
                <a:latin typeface="Tw Cen MT" panose="020B0602020104020603" pitchFamily="34" charset="0"/>
                <a:ea typeface="Arial"/>
                <a:cs typeface="Arial"/>
                <a:sym typeface="Arial"/>
              </a:rPr>
              <a:t>merupakan  sumber informasi yang bukan manusia (</a:t>
            </a:r>
            <a:r>
              <a:rPr lang="id-ID" sz="1800" i="1" dirty="0">
                <a:solidFill>
                  <a:schemeClr val="dk1"/>
                </a:solidFill>
                <a:latin typeface="Tw Cen MT" panose="020B0602020104020603" pitchFamily="34" charset="0"/>
                <a:ea typeface="Arial"/>
                <a:cs typeface="Arial"/>
                <a:sym typeface="Arial"/>
              </a:rPr>
              <a:t>non human resources</a:t>
            </a:r>
            <a:r>
              <a:rPr lang="id-ID" sz="1800" dirty="0">
                <a:solidFill>
                  <a:schemeClr val="dk1"/>
                </a:solidFill>
                <a:latin typeface="Tw Cen MT" panose="020B0602020104020603" pitchFamily="34" charset="0"/>
                <a:ea typeface="Arial"/>
                <a:cs typeface="Arial"/>
                <a:sym typeface="Arial"/>
              </a:rPr>
              <a:t>) </a:t>
            </a:r>
            <a:r>
              <a:rPr lang="id-ID" sz="1800" i="1" dirty="0">
                <a:solidFill>
                  <a:schemeClr val="dk1"/>
                </a:solidFill>
                <a:latin typeface="Tw Cen MT" panose="020B0602020104020603" pitchFamily="34" charset="0"/>
                <a:ea typeface="Arial"/>
                <a:cs typeface="Arial"/>
                <a:sym typeface="Arial"/>
              </a:rPr>
              <a:t>(Nasution (2003:85). </a:t>
            </a:r>
            <a:r>
              <a:rPr lang="id-ID" sz="1800" dirty="0">
                <a:solidFill>
                  <a:schemeClr val="dk1"/>
                </a:solidFill>
                <a:latin typeface="Tw Cen MT" panose="020B0602020104020603" pitchFamily="34" charset="0"/>
                <a:ea typeface="Arial"/>
                <a:cs typeface="Arial"/>
                <a:sym typeface="Arial"/>
              </a:rPr>
              <a:t>M</a:t>
            </a:r>
            <a:r>
              <a:rPr lang="en-US" sz="1800" dirty="0" err="1">
                <a:solidFill>
                  <a:schemeClr val="dk1"/>
                </a:solidFill>
                <a:latin typeface="Tw Cen MT" panose="020B0602020104020603" pitchFamily="34" charset="0"/>
                <a:ea typeface="Arial"/>
                <a:cs typeface="Arial"/>
                <a:sym typeface="Arial"/>
              </a:rPr>
              <a:t>encari</a:t>
            </a:r>
            <a:r>
              <a:rPr lang="en-US" sz="1800" dirty="0">
                <a:solidFill>
                  <a:schemeClr val="dk1"/>
                </a:solidFill>
                <a:latin typeface="Tw Cen MT" panose="020B0602020104020603" pitchFamily="34" charset="0"/>
                <a:ea typeface="Arial"/>
                <a:cs typeface="Arial"/>
                <a:sym typeface="Arial"/>
              </a:rPr>
              <a:t> data </a:t>
            </a:r>
            <a:r>
              <a:rPr lang="en-US" sz="1800" dirty="0" err="1">
                <a:solidFill>
                  <a:schemeClr val="dk1"/>
                </a:solidFill>
                <a:latin typeface="Tw Cen MT" panose="020B0602020104020603" pitchFamily="34" charset="0"/>
                <a:ea typeface="Arial"/>
                <a:cs typeface="Arial"/>
                <a:sym typeface="Arial"/>
              </a:rPr>
              <a:t>dengan</a:t>
            </a:r>
            <a:r>
              <a:rPr lang="en-US" sz="1800" dirty="0">
                <a:solidFill>
                  <a:schemeClr val="dk1"/>
                </a:solidFill>
                <a:latin typeface="Tw Cen MT" panose="020B0602020104020603" pitchFamily="34" charset="0"/>
                <a:ea typeface="Arial"/>
                <a:cs typeface="Arial"/>
                <a:sym typeface="Arial"/>
              </a:rPr>
              <a:t> </a:t>
            </a:r>
            <a:r>
              <a:rPr lang="en-US" sz="1800" dirty="0" err="1">
                <a:solidFill>
                  <a:schemeClr val="dk1"/>
                </a:solidFill>
                <a:latin typeface="Tw Cen MT" panose="020B0602020104020603" pitchFamily="34" charset="0"/>
                <a:ea typeface="Arial"/>
                <a:cs typeface="Arial"/>
                <a:sym typeface="Arial"/>
              </a:rPr>
              <a:t>memanfaatkan</a:t>
            </a:r>
            <a:r>
              <a:rPr lang="en-US" sz="1800" dirty="0">
                <a:solidFill>
                  <a:schemeClr val="dk1"/>
                </a:solidFill>
                <a:latin typeface="Tw Cen MT" panose="020B0602020104020603" pitchFamily="34" charset="0"/>
                <a:ea typeface="Arial"/>
                <a:cs typeface="Arial"/>
                <a:sym typeface="Arial"/>
              </a:rPr>
              <a:t> </a:t>
            </a:r>
            <a:r>
              <a:rPr lang="en-US" sz="1800" dirty="0" err="1">
                <a:solidFill>
                  <a:schemeClr val="dk1"/>
                </a:solidFill>
                <a:latin typeface="Tw Cen MT" panose="020B0602020104020603" pitchFamily="34" charset="0"/>
                <a:ea typeface="Arial"/>
                <a:cs typeface="Arial"/>
                <a:sym typeface="Arial"/>
              </a:rPr>
              <a:t>catatan</a:t>
            </a:r>
            <a:r>
              <a:rPr lang="en-US" sz="1800" dirty="0">
                <a:solidFill>
                  <a:schemeClr val="dk1"/>
                </a:solidFill>
                <a:latin typeface="Tw Cen MT" panose="020B0602020104020603" pitchFamily="34" charset="0"/>
                <a:ea typeface="Arial"/>
                <a:cs typeface="Arial"/>
                <a:sym typeface="Arial"/>
              </a:rPr>
              <a:t>, </a:t>
            </a:r>
            <a:r>
              <a:rPr lang="en-US" sz="1800" dirty="0" err="1">
                <a:solidFill>
                  <a:schemeClr val="dk1"/>
                </a:solidFill>
                <a:latin typeface="Tw Cen MT" panose="020B0602020104020603" pitchFamily="34" charset="0"/>
                <a:ea typeface="Arial"/>
                <a:cs typeface="Arial"/>
                <a:sym typeface="Arial"/>
              </a:rPr>
              <a:t>transkrip</a:t>
            </a:r>
            <a:r>
              <a:rPr lang="en-US" sz="1800" dirty="0">
                <a:solidFill>
                  <a:schemeClr val="dk1"/>
                </a:solidFill>
                <a:latin typeface="Tw Cen MT" panose="020B0602020104020603" pitchFamily="34" charset="0"/>
                <a:ea typeface="Arial"/>
                <a:cs typeface="Arial"/>
                <a:sym typeface="Arial"/>
              </a:rPr>
              <a:t>, </a:t>
            </a:r>
            <a:r>
              <a:rPr lang="en-US" sz="1800" dirty="0" err="1">
                <a:solidFill>
                  <a:schemeClr val="dk1"/>
                </a:solidFill>
                <a:latin typeface="Tw Cen MT" panose="020B0602020104020603" pitchFamily="34" charset="0"/>
                <a:ea typeface="Arial"/>
                <a:cs typeface="Arial"/>
                <a:sym typeface="Arial"/>
              </a:rPr>
              <a:t>buku</a:t>
            </a:r>
            <a:r>
              <a:rPr lang="en-US" sz="1800" dirty="0">
                <a:solidFill>
                  <a:schemeClr val="dk1"/>
                </a:solidFill>
                <a:latin typeface="Tw Cen MT" panose="020B0602020104020603" pitchFamily="34" charset="0"/>
                <a:ea typeface="Arial"/>
                <a:cs typeface="Arial"/>
                <a:sym typeface="Arial"/>
              </a:rPr>
              <a:t>, </a:t>
            </a:r>
            <a:r>
              <a:rPr lang="en-US" sz="1800" dirty="0" err="1">
                <a:solidFill>
                  <a:schemeClr val="dk1"/>
                </a:solidFill>
                <a:latin typeface="Tw Cen MT" panose="020B0602020104020603" pitchFamily="34" charset="0"/>
                <a:ea typeface="Arial"/>
                <a:cs typeface="Arial"/>
                <a:sym typeface="Arial"/>
              </a:rPr>
              <a:t>jurnal</a:t>
            </a:r>
            <a:r>
              <a:rPr lang="en-US" sz="1800" dirty="0">
                <a:solidFill>
                  <a:schemeClr val="dk1"/>
                </a:solidFill>
                <a:latin typeface="Tw Cen MT" panose="020B0602020104020603" pitchFamily="34" charset="0"/>
                <a:ea typeface="Arial"/>
                <a:cs typeface="Arial"/>
                <a:sym typeface="Arial"/>
              </a:rPr>
              <a:t>, </a:t>
            </a:r>
            <a:r>
              <a:rPr lang="en-US" sz="1800" dirty="0" err="1">
                <a:solidFill>
                  <a:schemeClr val="dk1"/>
                </a:solidFill>
                <a:latin typeface="Tw Cen MT" panose="020B0602020104020603" pitchFamily="34" charset="0"/>
                <a:ea typeface="Arial"/>
                <a:cs typeface="Arial"/>
                <a:sym typeface="Arial"/>
              </a:rPr>
              <a:t>prasasti</a:t>
            </a:r>
            <a:r>
              <a:rPr lang="en-US" sz="1800" dirty="0">
                <a:solidFill>
                  <a:schemeClr val="dk1"/>
                </a:solidFill>
                <a:latin typeface="Tw Cen MT" panose="020B0602020104020603" pitchFamily="34" charset="0"/>
                <a:ea typeface="Arial"/>
                <a:cs typeface="Arial"/>
                <a:sym typeface="Arial"/>
              </a:rPr>
              <a:t>, </a:t>
            </a:r>
            <a:r>
              <a:rPr lang="en-US" sz="1800" dirty="0" err="1">
                <a:solidFill>
                  <a:schemeClr val="dk1"/>
                </a:solidFill>
                <a:latin typeface="Tw Cen MT" panose="020B0602020104020603" pitchFamily="34" charset="0"/>
                <a:ea typeface="Arial"/>
                <a:cs typeface="Arial"/>
                <a:sym typeface="Arial"/>
              </a:rPr>
              <a:t>notulen</a:t>
            </a:r>
            <a:r>
              <a:rPr lang="en-US" sz="1800" dirty="0">
                <a:solidFill>
                  <a:schemeClr val="dk1"/>
                </a:solidFill>
                <a:latin typeface="Tw Cen MT" panose="020B0602020104020603" pitchFamily="34" charset="0"/>
                <a:ea typeface="Arial"/>
                <a:cs typeface="Arial"/>
                <a:sym typeface="Arial"/>
              </a:rPr>
              <a:t> </a:t>
            </a:r>
            <a:r>
              <a:rPr lang="en-US" sz="1800" dirty="0" err="1">
                <a:solidFill>
                  <a:schemeClr val="dk1"/>
                </a:solidFill>
                <a:latin typeface="Tw Cen MT" panose="020B0602020104020603" pitchFamily="34" charset="0"/>
                <a:ea typeface="Arial"/>
                <a:cs typeface="Arial"/>
                <a:sym typeface="Arial"/>
              </a:rPr>
              <a:t>rapat</a:t>
            </a:r>
            <a:r>
              <a:rPr lang="en-US" sz="1800" dirty="0">
                <a:solidFill>
                  <a:schemeClr val="dk1"/>
                </a:solidFill>
                <a:latin typeface="Tw Cen MT" panose="020B0602020104020603" pitchFamily="34" charset="0"/>
                <a:ea typeface="Arial"/>
                <a:cs typeface="Arial"/>
                <a:sym typeface="Arial"/>
              </a:rPr>
              <a:t> </a:t>
            </a:r>
            <a:r>
              <a:rPr lang="en-US" sz="1800" dirty="0" err="1">
                <a:solidFill>
                  <a:schemeClr val="dk1"/>
                </a:solidFill>
                <a:latin typeface="Tw Cen MT" panose="020B0602020104020603" pitchFamily="34" charset="0"/>
                <a:ea typeface="Arial"/>
                <a:cs typeface="Arial"/>
                <a:sym typeface="Arial"/>
              </a:rPr>
              <a:t>dan</a:t>
            </a:r>
            <a:r>
              <a:rPr lang="en-US" sz="1800" dirty="0">
                <a:solidFill>
                  <a:schemeClr val="dk1"/>
                </a:solidFill>
                <a:latin typeface="Tw Cen MT" panose="020B0602020104020603" pitchFamily="34" charset="0"/>
                <a:ea typeface="Arial"/>
                <a:cs typeface="Arial"/>
                <a:sym typeface="Arial"/>
              </a:rPr>
              <a:t> </a:t>
            </a:r>
            <a:r>
              <a:rPr lang="en-US" sz="1800" dirty="0" err="1">
                <a:solidFill>
                  <a:schemeClr val="dk1"/>
                </a:solidFill>
                <a:latin typeface="Tw Cen MT" panose="020B0602020104020603" pitchFamily="34" charset="0"/>
                <a:ea typeface="Arial"/>
                <a:cs typeface="Arial"/>
                <a:sym typeface="Arial"/>
              </a:rPr>
              <a:t>sebagainya</a:t>
            </a:r>
            <a:r>
              <a:rPr lang="en-US" sz="1800" dirty="0">
                <a:solidFill>
                  <a:schemeClr val="dk1"/>
                </a:solidFill>
                <a:latin typeface="Tw Cen MT" panose="020B0602020104020603" pitchFamily="34" charset="0"/>
                <a:ea typeface="Arial"/>
                <a:cs typeface="Arial"/>
                <a:sym typeface="Arial"/>
              </a:rPr>
              <a:t>. </a:t>
            </a:r>
            <a:endParaRPr lang="id-ID" sz="1800" dirty="0">
              <a:solidFill>
                <a:schemeClr val="dk1"/>
              </a:solidFill>
              <a:latin typeface="Tw Cen MT" panose="020B0602020104020603" pitchFamily="34" charset="0"/>
              <a:ea typeface="Arial"/>
              <a:cs typeface="Arial"/>
              <a:sym typeface="Arial"/>
            </a:endParaRPr>
          </a:p>
          <a:p>
            <a:pPr marL="285750" indent="-285750" algn="just">
              <a:lnSpc>
                <a:spcPct val="150000"/>
              </a:lnSpc>
              <a:buClr>
                <a:srgbClr val="7030A0"/>
              </a:buClr>
              <a:buSzPct val="90000"/>
              <a:buFont typeface="Wingdings" panose="05000000000000000000" pitchFamily="2" charset="2"/>
              <a:buChar char="§"/>
              <a:defRPr/>
            </a:pPr>
            <a:r>
              <a:rPr lang="id-ID" sz="1800" dirty="0">
                <a:solidFill>
                  <a:schemeClr val="dk1"/>
                </a:solidFill>
                <a:latin typeface="Tw Cen MT" panose="020B0602020104020603" pitchFamily="34" charset="0"/>
                <a:ea typeface="Arial"/>
                <a:cs typeface="Arial"/>
                <a:sym typeface="Arial"/>
              </a:rPr>
              <a:t>Merupakan pelengkap dari penggunaan metode observasi dan wawancara </a:t>
            </a:r>
            <a:r>
              <a:rPr lang="id-ID" sz="1800" dirty="0">
                <a:solidFill>
                  <a:schemeClr val="dk1"/>
                </a:solidFill>
                <a:latin typeface="Tw Cen MT" panose="020B0602020104020603" pitchFamily="34" charset="0"/>
                <a:ea typeface="Arial"/>
                <a:cs typeface="Arial"/>
                <a:sym typeface="Wingdings" pitchFamily="2" charset="2"/>
              </a:rPr>
              <a:t> hasil observasi/wawancara akan lebih kredibel/dapat dipercaya apabila didukung dokumen yang terkait dengan fokus penelitian.</a:t>
            </a:r>
          </a:p>
          <a:p>
            <a:pPr marL="285750" indent="-285750" algn="just">
              <a:lnSpc>
                <a:spcPct val="150000"/>
              </a:lnSpc>
              <a:buClr>
                <a:srgbClr val="7030A0"/>
              </a:buClr>
              <a:buSzPct val="90000"/>
              <a:buFont typeface="Wingdings" panose="05000000000000000000" pitchFamily="2" charset="2"/>
              <a:buChar char="§"/>
              <a:defRPr/>
            </a:pPr>
            <a:r>
              <a:rPr lang="id-ID" sz="1800" dirty="0">
                <a:solidFill>
                  <a:schemeClr val="dk1"/>
                </a:solidFill>
                <a:latin typeface="Tw Cen MT" panose="020B0602020104020603" pitchFamily="34" charset="0"/>
                <a:ea typeface="Arial"/>
                <a:cs typeface="Arial"/>
                <a:sym typeface="Wingdings" pitchFamily="2" charset="2"/>
              </a:rPr>
              <a:t>Jenis-jenis dokumen : dokumen pribadi dan buku harian, surat pribadi, autobiografi, dokumen resmi, fotografi, data statistik</a:t>
            </a:r>
            <a:r>
              <a:rPr lang="id-ID" sz="1800" dirty="0" smtClean="0">
                <a:solidFill>
                  <a:schemeClr val="dk1"/>
                </a:solidFill>
                <a:latin typeface="Tw Cen MT" panose="020B0602020104020603" pitchFamily="34" charset="0"/>
                <a:ea typeface="Arial"/>
                <a:cs typeface="Arial"/>
                <a:sym typeface="Wingdings" pitchFamily="2" charset="2"/>
              </a:rPr>
              <a:t>.</a:t>
            </a:r>
            <a:endParaRPr lang="en-GB" sz="1800" dirty="0">
              <a:solidFill>
                <a:schemeClr val="dk1"/>
              </a:solidFill>
              <a:latin typeface="Tw Cen MT" panose="020B0602020104020603" pitchFamily="34" charset="0"/>
              <a:ea typeface="Arial"/>
              <a:cs typeface="Arial"/>
              <a:sym typeface="Arial"/>
            </a:endParaRPr>
          </a:p>
          <a:p>
            <a:pPr marL="285750" indent="-285750" algn="just">
              <a:lnSpc>
                <a:spcPct val="150000"/>
              </a:lnSpc>
              <a:buClr>
                <a:srgbClr val="7030A0"/>
              </a:buClr>
              <a:buSzPct val="90000"/>
              <a:buFont typeface="Wingdings" panose="05000000000000000000" pitchFamily="2" charset="2"/>
              <a:buChar char="§"/>
              <a:defRPr/>
            </a:pPr>
            <a:r>
              <a:rPr lang="id-ID" sz="1800" dirty="0">
                <a:solidFill>
                  <a:schemeClr val="dk1"/>
                </a:solidFill>
                <a:latin typeface="Tw Cen MT" panose="020B0602020104020603" pitchFamily="34" charset="0"/>
                <a:ea typeface="Arial"/>
                <a:cs typeface="Arial"/>
                <a:sym typeface="Arial"/>
              </a:rPr>
              <a:t>Jenis telaah dokumen menurut Hamid Patilima (2004</a:t>
            </a:r>
            <a:r>
              <a:rPr lang="id-ID" sz="1800" dirty="0" smtClean="0">
                <a:solidFill>
                  <a:schemeClr val="dk1"/>
                </a:solidFill>
                <a:latin typeface="Tw Cen MT" panose="020B0602020104020603" pitchFamily="34" charset="0"/>
                <a:ea typeface="Arial"/>
                <a:cs typeface="Arial"/>
                <a:sym typeface="Arial"/>
              </a:rPr>
              <a:t>)</a:t>
            </a:r>
            <a:r>
              <a:rPr lang="en-GB" sz="1800" dirty="0" smtClean="0">
                <a:solidFill>
                  <a:schemeClr val="dk1"/>
                </a:solidFill>
                <a:latin typeface="Tw Cen MT" panose="020B0602020104020603" pitchFamily="34" charset="0"/>
                <a:ea typeface="Arial"/>
                <a:cs typeface="Arial"/>
                <a:sym typeface="Arial"/>
              </a:rPr>
              <a:t>:</a:t>
            </a:r>
            <a:endParaRPr lang="id-ID" sz="1800" dirty="0">
              <a:solidFill>
                <a:schemeClr val="dk1"/>
              </a:solidFill>
              <a:latin typeface="Tw Cen MT" panose="020B0602020104020603" pitchFamily="34" charset="0"/>
              <a:ea typeface="Arial"/>
              <a:cs typeface="Arial"/>
              <a:sym typeface="Arial"/>
            </a:endParaRPr>
          </a:p>
          <a:p>
            <a:pPr marL="627063" indent="-271463" algn="just">
              <a:lnSpc>
                <a:spcPct val="100000"/>
              </a:lnSpc>
              <a:buClr>
                <a:srgbClr val="7030A0"/>
              </a:buClr>
              <a:buSzPct val="90000"/>
              <a:buFont typeface="+mj-lt"/>
              <a:buAutoNum type="arabicPeriod"/>
              <a:defRPr/>
            </a:pPr>
            <a:r>
              <a:rPr lang="id-ID" sz="1800" dirty="0">
                <a:solidFill>
                  <a:schemeClr val="dk1"/>
                </a:solidFill>
                <a:latin typeface="Tw Cen MT" panose="020B0602020104020603" pitchFamily="34" charset="0"/>
                <a:ea typeface="Arial"/>
                <a:cs typeface="Arial"/>
                <a:sym typeface="Arial"/>
              </a:rPr>
              <a:t>Dokumentasi umum: notulen rapat, </a:t>
            </a:r>
            <a:r>
              <a:rPr lang="en-GB" sz="1800" dirty="0" err="1" smtClean="0">
                <a:solidFill>
                  <a:schemeClr val="dk1"/>
                </a:solidFill>
                <a:latin typeface="Tw Cen MT" panose="020B0602020104020603" pitchFamily="34" charset="0"/>
                <a:ea typeface="Arial"/>
                <a:cs typeface="Arial"/>
                <a:sym typeface="Arial"/>
              </a:rPr>
              <a:t>makalah</a:t>
            </a:r>
            <a:r>
              <a:rPr lang="en-GB" sz="1800" dirty="0" smtClean="0">
                <a:solidFill>
                  <a:schemeClr val="dk1"/>
                </a:solidFill>
                <a:latin typeface="Tw Cen MT" panose="020B0602020104020603" pitchFamily="34" charset="0"/>
                <a:ea typeface="Arial"/>
                <a:cs typeface="Arial"/>
                <a:sym typeface="Arial"/>
              </a:rPr>
              <a:t>, </a:t>
            </a:r>
            <a:r>
              <a:rPr lang="en-GB" sz="1800" dirty="0" err="1" smtClean="0">
                <a:solidFill>
                  <a:schemeClr val="dk1"/>
                </a:solidFill>
                <a:latin typeface="Tw Cen MT" panose="020B0602020104020603" pitchFamily="34" charset="0"/>
                <a:ea typeface="Arial"/>
                <a:cs typeface="Arial"/>
                <a:sym typeface="Arial"/>
              </a:rPr>
              <a:t>atau</a:t>
            </a:r>
            <a:r>
              <a:rPr lang="en-GB" sz="1800" dirty="0" smtClean="0">
                <a:solidFill>
                  <a:schemeClr val="dk1"/>
                </a:solidFill>
                <a:latin typeface="Tw Cen MT" panose="020B0602020104020603" pitchFamily="34" charset="0"/>
                <a:ea typeface="Arial"/>
                <a:cs typeface="Arial"/>
                <a:sym typeface="Arial"/>
              </a:rPr>
              <a:t> </a:t>
            </a:r>
            <a:r>
              <a:rPr lang="id-ID" sz="1800" dirty="0" smtClean="0">
                <a:solidFill>
                  <a:schemeClr val="dk1"/>
                </a:solidFill>
                <a:latin typeface="Tw Cen MT" panose="020B0602020104020603" pitchFamily="34" charset="0"/>
                <a:ea typeface="Arial"/>
                <a:cs typeface="Arial"/>
                <a:sym typeface="Arial"/>
              </a:rPr>
              <a:t>koran</a:t>
            </a:r>
            <a:endParaRPr lang="id-ID" sz="1800" dirty="0">
              <a:solidFill>
                <a:schemeClr val="dk1"/>
              </a:solidFill>
              <a:latin typeface="Tw Cen MT" panose="020B0602020104020603" pitchFamily="34" charset="0"/>
              <a:ea typeface="Arial"/>
              <a:cs typeface="Arial"/>
              <a:sym typeface="Arial"/>
            </a:endParaRPr>
          </a:p>
          <a:p>
            <a:pPr marL="627063" indent="-271463" algn="just">
              <a:lnSpc>
                <a:spcPct val="100000"/>
              </a:lnSpc>
              <a:buClr>
                <a:srgbClr val="7030A0"/>
              </a:buClr>
              <a:buSzPct val="90000"/>
              <a:buFont typeface="+mj-lt"/>
              <a:buAutoNum type="arabicPeriod"/>
              <a:defRPr/>
            </a:pPr>
            <a:r>
              <a:rPr lang="id-ID" sz="1800" dirty="0">
                <a:solidFill>
                  <a:schemeClr val="dk1"/>
                </a:solidFill>
                <a:latin typeface="Tw Cen MT" panose="020B0602020104020603" pitchFamily="34" charset="0"/>
                <a:ea typeface="Arial"/>
                <a:cs typeface="Arial"/>
                <a:sym typeface="Arial"/>
              </a:rPr>
              <a:t>Dokumentasi pribadi: jurnal atau buku harian, </a:t>
            </a:r>
            <a:r>
              <a:rPr lang="id-ID" sz="1800" dirty="0" smtClean="0">
                <a:solidFill>
                  <a:schemeClr val="dk1"/>
                </a:solidFill>
                <a:latin typeface="Tw Cen MT" panose="020B0602020104020603" pitchFamily="34" charset="0"/>
                <a:ea typeface="Arial"/>
                <a:cs typeface="Arial"/>
                <a:sym typeface="Arial"/>
              </a:rPr>
              <a:t>surat</a:t>
            </a:r>
          </a:p>
          <a:p>
            <a:pPr algn="l">
              <a:buClr>
                <a:schemeClr val="dk1"/>
              </a:buClr>
              <a:buSzPct val="25000"/>
              <a:defRPr/>
            </a:pPr>
            <a:r>
              <a:rPr lang="en-US" sz="1800" dirty="0">
                <a:solidFill>
                  <a:schemeClr val="dk1"/>
                </a:solidFill>
                <a:latin typeface="Tw Cen MT" panose="020B0602020104020603" pitchFamily="34" charset="0"/>
                <a:ea typeface="Arial"/>
                <a:cs typeface="Arial"/>
                <a:sym typeface="Arial"/>
              </a:rPr>
              <a:t>	</a:t>
            </a:r>
          </a:p>
          <a:p>
            <a:pPr algn="l">
              <a:buClr>
                <a:schemeClr val="dk1"/>
              </a:buClr>
              <a:buSzPct val="25000"/>
              <a:defRPr/>
            </a:pPr>
            <a:r>
              <a:rPr lang="en-US" dirty="0">
                <a:solidFill>
                  <a:schemeClr val="dk1"/>
                </a:solidFill>
                <a:latin typeface="Tw Cen MT" panose="020B0602020104020603" pitchFamily="34" charset="0"/>
                <a:ea typeface="Arial"/>
                <a:cs typeface="Arial"/>
                <a:sym typeface="Arial"/>
              </a:rPr>
              <a:t>	</a:t>
            </a:r>
          </a:p>
        </p:txBody>
      </p:sp>
      <p:sp>
        <p:nvSpPr>
          <p:cNvPr id="12" name="Title 1"/>
          <p:cNvSpPr txBox="1">
            <a:spLocks/>
          </p:cNvSpPr>
          <p:nvPr/>
        </p:nvSpPr>
        <p:spPr>
          <a:xfrm>
            <a:off x="3550399" y="229678"/>
            <a:ext cx="5270492" cy="82458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600" b="1" dirty="0" err="1" smtClean="0">
                <a:latin typeface="Tw Cen MT" panose="020B0602020104020603" pitchFamily="34" charset="0"/>
              </a:rPr>
              <a:t>Telaah</a:t>
            </a:r>
            <a:r>
              <a:rPr lang="en-GB" sz="3600" b="1" dirty="0" smtClean="0">
                <a:latin typeface="Tw Cen MT" panose="020B0602020104020603" pitchFamily="34" charset="0"/>
              </a:rPr>
              <a:t> </a:t>
            </a:r>
            <a:r>
              <a:rPr lang="en-GB" sz="3600" b="1" dirty="0" err="1" smtClean="0">
                <a:latin typeface="Tw Cen MT" panose="020B0602020104020603" pitchFamily="34" charset="0"/>
              </a:rPr>
              <a:t>Dokumen</a:t>
            </a:r>
            <a:endParaRPr lang="id-ID" sz="3600" b="1" dirty="0">
              <a:latin typeface="Tw Cen MT" panose="020B0602020104020603" pitchFamily="34" charset="0"/>
            </a:endParaRPr>
          </a:p>
        </p:txBody>
      </p:sp>
    </p:spTree>
    <p:extLst>
      <p:ext uri="{BB962C8B-B14F-4D97-AF65-F5344CB8AC3E}">
        <p14:creationId xmlns:p14="http://schemas.microsoft.com/office/powerpoint/2010/main" val="26344016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Group 10"/>
          <p:cNvGraphicFramePr>
            <a:graphicFrameLocks noGrp="1"/>
          </p:cNvGraphicFramePr>
          <p:nvPr>
            <p:extLst>
              <p:ext uri="{D42A27DB-BD31-4B8C-83A1-F6EECF244321}">
                <p14:modId xmlns:p14="http://schemas.microsoft.com/office/powerpoint/2010/main" val="2296759298"/>
              </p:ext>
            </p:extLst>
          </p:nvPr>
        </p:nvGraphicFramePr>
        <p:xfrm>
          <a:off x="319614" y="672041"/>
          <a:ext cx="11550652" cy="4709319"/>
        </p:xfrm>
        <a:graphic>
          <a:graphicData uri="http://schemas.openxmlformats.org/drawingml/2006/table">
            <a:tbl>
              <a:tblPr/>
              <a:tblGrid>
                <a:gridCol w="5775326"/>
                <a:gridCol w="5775326"/>
              </a:tblGrid>
              <a:tr h="423827">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50000"/>
                        </a:spcBef>
                        <a:spcAft>
                          <a:spcPct val="0"/>
                        </a:spcAft>
                        <a:buClr>
                          <a:schemeClr val="hlink"/>
                        </a:buClr>
                        <a:buSzPct val="90000"/>
                        <a:buFont typeface="Wingdings" pitchFamily="2" charset="2"/>
                        <a:buNone/>
                        <a:tabLst/>
                      </a:pPr>
                      <a:r>
                        <a:rPr kumimoji="0" lang="en-US" sz="1600" b="1" i="0" u="none" strike="noStrike" cap="none" normalizeH="0" baseline="0" dirty="0" smtClean="0">
                          <a:ln>
                            <a:noFill/>
                          </a:ln>
                          <a:solidFill>
                            <a:schemeClr val="bg1"/>
                          </a:solidFill>
                          <a:effectLst/>
                          <a:latin typeface="Tw Cen MT" panose="020B0602020104020603" pitchFamily="34" charset="0"/>
                        </a:rPr>
                        <a:t> KEUNGGULAN </a:t>
                      </a:r>
                      <a:r>
                        <a:rPr kumimoji="0" lang="en-US" sz="1600" b="1" i="0" u="none" strike="noStrike" cap="none" normalizeH="0" baseline="0" dirty="0" err="1" smtClean="0">
                          <a:ln>
                            <a:noFill/>
                          </a:ln>
                          <a:solidFill>
                            <a:schemeClr val="bg1"/>
                          </a:solidFill>
                          <a:effectLst/>
                          <a:latin typeface="Tw Cen MT" panose="020B0602020104020603" pitchFamily="34" charset="0"/>
                        </a:rPr>
                        <a:t>Telaah</a:t>
                      </a:r>
                      <a:r>
                        <a:rPr kumimoji="0" lang="en-US" sz="1600" b="1" i="0" u="none" strike="noStrike" cap="none" normalizeH="0" baseline="0" dirty="0" smtClean="0">
                          <a:ln>
                            <a:noFill/>
                          </a:ln>
                          <a:solidFill>
                            <a:schemeClr val="bg1"/>
                          </a:solidFill>
                          <a:effectLst/>
                          <a:latin typeface="Tw Cen MT" panose="020B0602020104020603" pitchFamily="34" charset="0"/>
                        </a:rPr>
                        <a:t> </a:t>
                      </a:r>
                      <a:r>
                        <a:rPr kumimoji="0" lang="en-US" sz="1600" b="1" i="0" u="none" strike="noStrike" cap="none" normalizeH="0" baseline="0" dirty="0" err="1" smtClean="0">
                          <a:ln>
                            <a:noFill/>
                          </a:ln>
                          <a:solidFill>
                            <a:schemeClr val="bg1"/>
                          </a:solidFill>
                          <a:effectLst/>
                          <a:latin typeface="Tw Cen MT" panose="020B0602020104020603" pitchFamily="34" charset="0"/>
                        </a:rPr>
                        <a:t>Dokumen</a:t>
                      </a:r>
                      <a:endParaRPr kumimoji="0" lang="en-US" sz="1600" b="0" i="0" u="none" strike="noStrike" cap="none" normalizeH="0" baseline="0" dirty="0" smtClean="0">
                        <a:ln>
                          <a:noFill/>
                        </a:ln>
                        <a:solidFill>
                          <a:schemeClr val="bg1"/>
                        </a:solidFill>
                        <a:effectLst/>
                        <a:latin typeface="Tw Cen MT" panose="020B0602020104020603" pitchFamily="34" charset="0"/>
                      </a:endParaRPr>
                    </a:p>
                  </a:txBody>
                  <a:tcPr marL="91444" marR="91444" marT="45722" marB="45722"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1" i="0" u="none" strike="noStrike" cap="none" normalizeH="0" baseline="0" dirty="0" smtClean="0">
                          <a:ln>
                            <a:noFill/>
                          </a:ln>
                          <a:solidFill>
                            <a:schemeClr val="bg1"/>
                          </a:solidFill>
                          <a:effectLst/>
                          <a:latin typeface="Tw Cen MT" panose="020B0602020104020603" pitchFamily="34" charset="0"/>
                        </a:rPr>
                        <a:t> KELEMAHAN </a:t>
                      </a:r>
                      <a:r>
                        <a:rPr kumimoji="0" lang="en-US" sz="1600" b="1" i="0" u="none" strike="noStrike" cap="none" normalizeH="0" baseline="0" dirty="0" err="1" smtClean="0">
                          <a:ln>
                            <a:noFill/>
                          </a:ln>
                          <a:solidFill>
                            <a:schemeClr val="bg1"/>
                          </a:solidFill>
                          <a:effectLst/>
                          <a:latin typeface="Tw Cen MT" panose="020B0602020104020603" pitchFamily="34" charset="0"/>
                        </a:rPr>
                        <a:t>Telaah</a:t>
                      </a:r>
                      <a:r>
                        <a:rPr kumimoji="0" lang="en-US" sz="1600" b="1" i="0" u="none" strike="noStrike" cap="none" normalizeH="0" baseline="0" dirty="0" smtClean="0">
                          <a:ln>
                            <a:noFill/>
                          </a:ln>
                          <a:solidFill>
                            <a:schemeClr val="bg1"/>
                          </a:solidFill>
                          <a:effectLst/>
                          <a:latin typeface="Tw Cen MT" panose="020B0602020104020603" pitchFamily="34" charset="0"/>
                        </a:rPr>
                        <a:t> </a:t>
                      </a:r>
                      <a:r>
                        <a:rPr kumimoji="0" lang="en-US" sz="1600" b="1" i="0" u="none" strike="noStrike" cap="none" normalizeH="0" baseline="0" dirty="0" err="1" smtClean="0">
                          <a:ln>
                            <a:noFill/>
                          </a:ln>
                          <a:solidFill>
                            <a:schemeClr val="bg1"/>
                          </a:solidFill>
                          <a:effectLst/>
                          <a:latin typeface="Tw Cen MT" panose="020B0602020104020603" pitchFamily="34" charset="0"/>
                        </a:rPr>
                        <a:t>Dokumen</a:t>
                      </a:r>
                      <a:endParaRPr kumimoji="0" lang="en-US" sz="1600" b="1" i="0" u="none" strike="noStrike" cap="none" normalizeH="0" baseline="0" dirty="0" smtClean="0">
                        <a:ln>
                          <a:noFill/>
                        </a:ln>
                        <a:solidFill>
                          <a:schemeClr val="bg1"/>
                        </a:solidFill>
                        <a:effectLst/>
                        <a:latin typeface="Tw Cen MT" panose="020B0602020104020603" pitchFamily="34" charset="0"/>
                      </a:endParaRPr>
                    </a:p>
                  </a:txBody>
                  <a:tcPr marL="91444" marR="91444" marT="45722" marB="45722"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4"/>
                    </a:solidFill>
                  </a:tcPr>
                </a:tc>
              </a:tr>
              <a:tr h="3289865">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285750" marR="0" indent="-285750" algn="l" defTabSz="914400" rtl="0" eaLnBrk="1" fontAlgn="auto" latinLnBrk="0" hangingPunct="1">
                        <a:lnSpc>
                          <a:spcPct val="100000"/>
                        </a:lnSpc>
                        <a:spcBef>
                          <a:spcPts val="0"/>
                        </a:spcBef>
                        <a:spcAft>
                          <a:spcPts val="0"/>
                        </a:spcAft>
                        <a:buClr>
                          <a:srgbClr val="7030A0"/>
                        </a:buClr>
                        <a:buSzTx/>
                        <a:buFont typeface="Wingdings" panose="05000000000000000000" pitchFamily="2" charset="2"/>
                        <a:buChar char="§"/>
                        <a:tabLst/>
                        <a:defRPr/>
                      </a:pPr>
                      <a:r>
                        <a:rPr lang="id-ID" sz="1600" dirty="0" smtClean="0">
                          <a:latin typeface="Tw Cen MT" panose="020B0602020104020603" pitchFamily="34" charset="0"/>
                        </a:rPr>
                        <a:t>Menyajikan data yang berbobot. Data ini biasanya sudah ditulis secara mendalam oleh partisipan</a:t>
                      </a:r>
                    </a:p>
                    <a:p>
                      <a:pPr marL="285750" marR="0" indent="-285750" algn="l" defTabSz="914400" rtl="0" eaLnBrk="1" fontAlgn="auto" latinLnBrk="0" hangingPunct="1">
                        <a:lnSpc>
                          <a:spcPct val="100000"/>
                        </a:lnSpc>
                        <a:spcBef>
                          <a:spcPts val="0"/>
                        </a:spcBef>
                        <a:spcAft>
                          <a:spcPts val="0"/>
                        </a:spcAft>
                        <a:buClr>
                          <a:srgbClr val="7030A0"/>
                        </a:buClr>
                        <a:buSzTx/>
                        <a:buFont typeface="Wingdings" panose="05000000000000000000" pitchFamily="2" charset="2"/>
                        <a:buChar char="§"/>
                        <a:tabLst/>
                        <a:defRPr/>
                      </a:pPr>
                      <a:r>
                        <a:rPr lang="id-ID" sz="1600" dirty="0" smtClean="0">
                          <a:latin typeface="Tw Cen MT" panose="020B0602020104020603" pitchFamily="34" charset="0"/>
                        </a:rPr>
                        <a:t>Sebagai bukti tertulis, data ini benar-benar dapat menghemat waktu peneliti dalam mentranskrip</a:t>
                      </a:r>
                    </a:p>
                    <a:p>
                      <a:pPr marL="285750" marR="0" indent="-285750" algn="l" defTabSz="914400" rtl="0" eaLnBrk="1" fontAlgn="auto" latinLnBrk="0" hangingPunct="1">
                        <a:lnSpc>
                          <a:spcPct val="100000"/>
                        </a:lnSpc>
                        <a:spcBef>
                          <a:spcPts val="0"/>
                        </a:spcBef>
                        <a:spcAft>
                          <a:spcPts val="0"/>
                        </a:spcAft>
                        <a:buClr>
                          <a:srgbClr val="7030A0"/>
                        </a:buClr>
                        <a:buSzTx/>
                        <a:buFont typeface="Wingdings" panose="05000000000000000000" pitchFamily="2" charset="2"/>
                        <a:buChar char="§"/>
                        <a:tabLst/>
                        <a:defRPr/>
                      </a:pPr>
                      <a:r>
                        <a:rPr lang="id-ID" sz="1600" dirty="0" smtClean="0">
                          <a:latin typeface="Tw Cen MT" panose="020B0602020104020603" pitchFamily="34" charset="0"/>
                        </a:rPr>
                        <a:t>Tersedia secara lokal dan murah</a:t>
                      </a:r>
                    </a:p>
                    <a:p>
                      <a:pPr marL="285750" marR="0" indent="-285750" algn="l" defTabSz="914400" rtl="0" eaLnBrk="1" fontAlgn="auto" latinLnBrk="0" hangingPunct="1">
                        <a:lnSpc>
                          <a:spcPct val="100000"/>
                        </a:lnSpc>
                        <a:spcBef>
                          <a:spcPts val="0"/>
                        </a:spcBef>
                        <a:spcAft>
                          <a:spcPts val="0"/>
                        </a:spcAft>
                        <a:buClr>
                          <a:srgbClr val="7030A0"/>
                        </a:buClr>
                        <a:buSzTx/>
                        <a:buFont typeface="Wingdings" panose="05000000000000000000" pitchFamily="2" charset="2"/>
                        <a:buChar char="§"/>
                        <a:tabLst/>
                        <a:defRPr/>
                      </a:pPr>
                      <a:r>
                        <a:rPr lang="id-ID" sz="1600" dirty="0" smtClean="0">
                          <a:latin typeface="Tw Cen MT" panose="020B0602020104020603" pitchFamily="34" charset="0"/>
                        </a:rPr>
                        <a:t>Memberikan informasi mengenai tren historis</a:t>
                      </a:r>
                    </a:p>
                    <a:p>
                      <a:pPr marL="285750" marR="0" indent="-285750" algn="l" defTabSz="914400" rtl="0" eaLnBrk="1" fontAlgn="auto" latinLnBrk="0" hangingPunct="1">
                        <a:lnSpc>
                          <a:spcPct val="100000"/>
                        </a:lnSpc>
                        <a:spcBef>
                          <a:spcPts val="0"/>
                        </a:spcBef>
                        <a:spcAft>
                          <a:spcPts val="0"/>
                        </a:spcAft>
                        <a:buClr>
                          <a:srgbClr val="7030A0"/>
                        </a:buClr>
                        <a:buSzTx/>
                        <a:buFont typeface="Wingdings" panose="05000000000000000000" pitchFamily="2" charset="2"/>
                        <a:buChar char="§"/>
                        <a:tabLst/>
                        <a:defRPr/>
                      </a:pPr>
                      <a:r>
                        <a:rPr lang="id-ID" sz="1600" dirty="0" smtClean="0">
                          <a:latin typeface="Tw Cen MT" panose="020B0602020104020603" pitchFamily="34" charset="0"/>
                        </a:rPr>
                        <a:t>Berguna untuk menentukan nilai, kepentingan, posisi, iklim politik, sikap masyarakat</a:t>
                      </a:r>
                      <a:endParaRPr lang="en-GB" sz="1600" dirty="0" smtClean="0">
                        <a:latin typeface="Tw Cen MT" panose="020B0602020104020603" pitchFamily="34" charset="0"/>
                      </a:endParaRPr>
                    </a:p>
                    <a:p>
                      <a:pPr marL="285750" marR="0" indent="-285750" algn="l" defTabSz="914400" rtl="0" eaLnBrk="1" fontAlgn="auto" latinLnBrk="0" hangingPunct="1">
                        <a:lnSpc>
                          <a:spcPct val="100000"/>
                        </a:lnSpc>
                        <a:spcBef>
                          <a:spcPts val="0"/>
                        </a:spcBef>
                        <a:spcAft>
                          <a:spcPts val="0"/>
                        </a:spcAft>
                        <a:buClr>
                          <a:srgbClr val="7030A0"/>
                        </a:buClr>
                        <a:buSzTx/>
                        <a:buFont typeface="Wingdings" panose="05000000000000000000" pitchFamily="2" charset="2"/>
                        <a:buChar char="§"/>
                        <a:tabLst/>
                        <a:defRPr/>
                      </a:pPr>
                      <a:r>
                        <a:rPr lang="id-ID" sz="1600" dirty="0" smtClean="0">
                          <a:latin typeface="Tw Cen MT" panose="020B0602020104020603" pitchFamily="34" charset="0"/>
                        </a:rPr>
                        <a:t>Dokumen lebih mudah dan murah diakses daripada metode pengumpula</a:t>
                      </a:r>
                      <a:r>
                        <a:rPr lang="en-GB" sz="1600" dirty="0" smtClean="0">
                          <a:latin typeface="Tw Cen MT" panose="020B0602020104020603" pitchFamily="34" charset="0"/>
                        </a:rPr>
                        <a:t>n</a:t>
                      </a:r>
                      <a:r>
                        <a:rPr lang="id-ID" sz="1600" dirty="0" smtClean="0">
                          <a:latin typeface="Tw Cen MT" panose="020B0602020104020603" pitchFamily="34" charset="0"/>
                        </a:rPr>
                        <a:t> data yang lain</a:t>
                      </a:r>
                    </a:p>
                    <a:p>
                      <a:pPr marL="285750" marR="0" indent="-285750" algn="l" defTabSz="914400" rtl="0" eaLnBrk="1" fontAlgn="auto" latinLnBrk="0" hangingPunct="1">
                        <a:lnSpc>
                          <a:spcPct val="100000"/>
                        </a:lnSpc>
                        <a:spcBef>
                          <a:spcPts val="0"/>
                        </a:spcBef>
                        <a:spcAft>
                          <a:spcPts val="0"/>
                        </a:spcAft>
                        <a:buClr>
                          <a:srgbClr val="7030A0"/>
                        </a:buClr>
                        <a:buSzTx/>
                        <a:buFont typeface="Wingdings" panose="05000000000000000000" pitchFamily="2" charset="2"/>
                        <a:buChar char="§"/>
                        <a:tabLst/>
                        <a:defRPr/>
                      </a:pPr>
                      <a:r>
                        <a:rPr lang="id-ID" sz="1600" dirty="0" smtClean="0">
                          <a:latin typeface="Tw Cen MT" panose="020B0602020104020603" pitchFamily="34" charset="0"/>
                        </a:rPr>
                        <a:t>Dokumen lebih mudah ditelusuri, transparan, dan jelas rekam jejaknya</a:t>
                      </a:r>
                      <a:r>
                        <a:rPr lang="en-GB" sz="1600" dirty="0" smtClean="0">
                          <a:latin typeface="Tw Cen MT" panose="020B0602020104020603" pitchFamily="34" charset="0"/>
                        </a:rPr>
                        <a:t> </a:t>
                      </a:r>
                      <a:r>
                        <a:rPr lang="id-ID" sz="1600" dirty="0" smtClean="0">
                          <a:latin typeface="Tw Cen MT" panose="020B0602020104020603" pitchFamily="34" charset="0"/>
                        </a:rPr>
                        <a:t>– sumber informasi yang tidak terlalu menonjol</a:t>
                      </a:r>
                    </a:p>
                    <a:p>
                      <a:pPr marL="285750" marR="0" indent="-285750" algn="l" defTabSz="914400" rtl="0" eaLnBrk="1" fontAlgn="auto" latinLnBrk="0" hangingPunct="1">
                        <a:lnSpc>
                          <a:spcPct val="100000"/>
                        </a:lnSpc>
                        <a:spcBef>
                          <a:spcPts val="0"/>
                        </a:spcBef>
                        <a:spcAft>
                          <a:spcPts val="0"/>
                        </a:spcAft>
                        <a:buClr>
                          <a:srgbClr val="7030A0"/>
                        </a:buClr>
                        <a:buSzTx/>
                        <a:buFont typeface="Wingdings" panose="05000000000000000000" pitchFamily="2" charset="2"/>
                        <a:buChar char="§"/>
                        <a:tabLst/>
                        <a:defRPr/>
                      </a:pPr>
                      <a:r>
                        <a:rPr lang="id-ID" sz="1600" dirty="0" smtClean="0">
                          <a:latin typeface="Tw Cen MT" panose="020B0602020104020603" pitchFamily="34" charset="0"/>
                        </a:rPr>
                        <a:t>Kadang dokumen berisi data yang tidak dapat diperoleh dari sumber lainya </a:t>
                      </a:r>
                    </a:p>
                    <a:p>
                      <a:pPr marL="285750" marR="0" indent="-285750" algn="l" defTabSz="914400" rtl="0" eaLnBrk="1" fontAlgn="auto" latinLnBrk="0" hangingPunct="1">
                        <a:lnSpc>
                          <a:spcPct val="100000"/>
                        </a:lnSpc>
                        <a:spcBef>
                          <a:spcPts val="0"/>
                        </a:spcBef>
                        <a:spcAft>
                          <a:spcPts val="0"/>
                        </a:spcAft>
                        <a:buClr>
                          <a:srgbClr val="7030A0"/>
                        </a:buClr>
                        <a:buSzTx/>
                        <a:buFont typeface="Wingdings" panose="05000000000000000000" pitchFamily="2" charset="2"/>
                        <a:buChar char="§"/>
                        <a:tabLst/>
                        <a:defRPr/>
                      </a:pPr>
                      <a:endParaRPr lang="id-ID" sz="1600" dirty="0" smtClean="0">
                        <a:latin typeface="Tw Cen MT" panose="020B0602020104020603" pitchFamily="34" charset="0"/>
                      </a:endParaRPr>
                    </a:p>
                    <a:p>
                      <a:pPr marL="0" marR="0" lvl="0" indent="0" algn="l"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endParaRPr kumimoji="0" lang="en-US" sz="1600" b="0" i="0" u="none" strike="noStrike" cap="none" normalizeH="0" baseline="0" dirty="0" smtClean="0">
                        <a:ln>
                          <a:noFill/>
                        </a:ln>
                        <a:solidFill>
                          <a:schemeClr val="tx1"/>
                        </a:solidFill>
                        <a:effectLst/>
                        <a:latin typeface="Tw Cen MT" panose="020B0602020104020603" pitchFamily="34" charset="0"/>
                      </a:endParaRPr>
                    </a:p>
                    <a:p>
                      <a:pPr marL="0" marR="0" lvl="0" indent="0" algn="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sz="1600" b="0" i="0" u="none" strike="noStrike" cap="none" normalizeH="0" baseline="0" dirty="0" smtClean="0">
                        <a:ln>
                          <a:noFill/>
                        </a:ln>
                        <a:solidFill>
                          <a:schemeClr val="tx1"/>
                        </a:solidFill>
                        <a:effectLst/>
                        <a:latin typeface="Tw Cen MT" panose="020B0602020104020603" pitchFamily="34" charset="0"/>
                      </a:endParaRPr>
                    </a:p>
                  </a:txBody>
                  <a:tcPr marL="91444" marR="91444" marT="45722" marB="45722"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290513" marR="0" lvl="0" indent="-290513" algn="l" defTabSz="914400" rtl="0" eaLnBrk="1" fontAlgn="base" latinLnBrk="0" hangingPunct="1">
                        <a:lnSpc>
                          <a:spcPct val="100000"/>
                        </a:lnSpc>
                        <a:spcBef>
                          <a:spcPct val="50000"/>
                        </a:spcBef>
                        <a:spcAft>
                          <a:spcPct val="0"/>
                        </a:spcAft>
                        <a:buClr>
                          <a:srgbClr val="7030A0"/>
                        </a:buClr>
                        <a:buSzPct val="90000"/>
                        <a:buFont typeface="Wingdings" panose="05000000000000000000" pitchFamily="2" charset="2"/>
                        <a:buChar char="§"/>
                        <a:tabLst/>
                        <a:defRPr/>
                      </a:pPr>
                      <a:r>
                        <a:rPr kumimoji="0" lang="en-US" sz="1600" b="0" i="0" u="none" strike="noStrike" cap="none" normalizeH="0" baseline="0" dirty="0" err="1" smtClean="0">
                          <a:ln>
                            <a:noFill/>
                          </a:ln>
                          <a:solidFill>
                            <a:schemeClr val="tx1"/>
                          </a:solidFill>
                          <a:effectLst/>
                          <a:latin typeface="Tw Cen MT" panose="020B0602020104020603" pitchFamily="34" charset="0"/>
                        </a:rPr>
                        <a:t>Dokumen</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ini</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bisa</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saja</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diproteksi</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dan</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tidak</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memberikan</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akses</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privat</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maupun</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publik</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dokumen</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organisasi</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dll</a:t>
                      </a:r>
                      <a:r>
                        <a:rPr kumimoji="0" lang="en-US" sz="1600" b="0" i="0" u="none" strike="noStrike" cap="none" normalizeH="0" baseline="0" dirty="0" smtClean="0">
                          <a:ln>
                            <a:noFill/>
                          </a:ln>
                          <a:solidFill>
                            <a:schemeClr val="tx1"/>
                          </a:solidFill>
                          <a:effectLst/>
                          <a:latin typeface="Tw Cen MT" panose="020B0602020104020603" pitchFamily="34" charset="0"/>
                        </a:rPr>
                        <a:t>)</a:t>
                      </a:r>
                    </a:p>
                    <a:p>
                      <a:pPr marL="290513" marR="0" lvl="0" indent="-290513" algn="l" defTabSz="914400" rtl="0" eaLnBrk="1" fontAlgn="base" latinLnBrk="0" hangingPunct="1">
                        <a:lnSpc>
                          <a:spcPct val="100000"/>
                        </a:lnSpc>
                        <a:spcBef>
                          <a:spcPct val="50000"/>
                        </a:spcBef>
                        <a:spcAft>
                          <a:spcPct val="0"/>
                        </a:spcAft>
                        <a:buClr>
                          <a:srgbClr val="7030A0"/>
                        </a:buClr>
                        <a:buSzPct val="90000"/>
                        <a:buFont typeface="Wingdings" panose="05000000000000000000" pitchFamily="2" charset="2"/>
                        <a:buChar char="§"/>
                        <a:tabLst/>
                      </a:pPr>
                      <a:r>
                        <a:rPr kumimoji="0" lang="en-US" sz="1600" b="0" i="0" u="none" strike="noStrike" cap="none" normalizeH="0" baseline="0" dirty="0" err="1" smtClean="0">
                          <a:ln>
                            <a:noFill/>
                          </a:ln>
                          <a:solidFill>
                            <a:schemeClr val="tx1"/>
                          </a:solidFill>
                          <a:effectLst/>
                          <a:latin typeface="Tw Cen MT" panose="020B0602020104020603" pitchFamily="34" charset="0"/>
                        </a:rPr>
                        <a:t>Mengharuskan</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peneliti</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menggali</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informasi</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dari</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tempat</a:t>
                      </a:r>
                      <a:r>
                        <a:rPr kumimoji="0" lang="en-US" sz="1600" b="0" i="0" u="none" strike="noStrike" cap="none" normalizeH="0" baseline="0" dirty="0" smtClean="0">
                          <a:ln>
                            <a:noFill/>
                          </a:ln>
                          <a:solidFill>
                            <a:schemeClr val="tx1"/>
                          </a:solidFill>
                          <a:effectLst/>
                          <a:latin typeface="Tw Cen MT" panose="020B0602020104020603" pitchFamily="34" charset="0"/>
                        </a:rPr>
                        <a:t> yang </a:t>
                      </a:r>
                      <a:r>
                        <a:rPr kumimoji="0" lang="en-US" sz="1600" b="0" i="0" u="none" strike="noStrike" cap="none" normalizeH="0" baseline="0" dirty="0" err="1" smtClean="0">
                          <a:ln>
                            <a:noFill/>
                          </a:ln>
                          <a:solidFill>
                            <a:schemeClr val="tx1"/>
                          </a:solidFill>
                          <a:effectLst/>
                          <a:latin typeface="Tw Cen MT" panose="020B0602020104020603" pitchFamily="34" charset="0"/>
                        </a:rPr>
                        <a:t>mungkin</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saja</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sulit</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ditemukan</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dan</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memakan</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waktu</a:t>
                      </a:r>
                      <a:r>
                        <a:rPr kumimoji="0" lang="en-US" sz="1600" b="0" i="0" u="none" strike="noStrike" cap="none" normalizeH="0" baseline="0" dirty="0" smtClean="0">
                          <a:ln>
                            <a:noFill/>
                          </a:ln>
                          <a:solidFill>
                            <a:schemeClr val="tx1"/>
                          </a:solidFill>
                          <a:effectLst/>
                          <a:latin typeface="Tw Cen MT" panose="020B0602020104020603" pitchFamily="34" charset="0"/>
                        </a:rPr>
                        <a:t>.</a:t>
                      </a:r>
                    </a:p>
                    <a:p>
                      <a:pPr marL="290513" marR="0" lvl="0" indent="-290513" algn="l" defTabSz="914400" rtl="0" eaLnBrk="1" fontAlgn="base" latinLnBrk="0" hangingPunct="1">
                        <a:lnSpc>
                          <a:spcPct val="100000"/>
                        </a:lnSpc>
                        <a:spcBef>
                          <a:spcPct val="50000"/>
                        </a:spcBef>
                        <a:spcAft>
                          <a:spcPct val="0"/>
                        </a:spcAft>
                        <a:buClr>
                          <a:srgbClr val="7030A0"/>
                        </a:buClr>
                        <a:buSzPct val="90000"/>
                        <a:buFont typeface="Wingdings" panose="05000000000000000000" pitchFamily="2" charset="2"/>
                        <a:buChar char="§"/>
                        <a:tabLst/>
                      </a:pPr>
                      <a:r>
                        <a:rPr kumimoji="0" lang="en-US" sz="1600" b="0" i="0" u="none" strike="noStrike" cap="none" normalizeH="0" baseline="0" dirty="0" err="1" smtClean="0">
                          <a:ln>
                            <a:noFill/>
                          </a:ln>
                          <a:solidFill>
                            <a:schemeClr val="tx1"/>
                          </a:solidFill>
                          <a:effectLst/>
                          <a:latin typeface="Tw Cen MT" panose="020B0602020104020603" pitchFamily="34" charset="0"/>
                        </a:rPr>
                        <a:t>Dokumen</a:t>
                      </a:r>
                      <a:r>
                        <a:rPr kumimoji="0" lang="en-US" sz="1600" b="0" i="0" u="none" strike="noStrike" cap="none" normalizeH="0" baseline="0" dirty="0" smtClean="0">
                          <a:ln>
                            <a:noFill/>
                          </a:ln>
                          <a:solidFill>
                            <a:schemeClr val="tx1"/>
                          </a:solidFill>
                          <a:effectLst/>
                          <a:latin typeface="Tw Cen MT" panose="020B0602020104020603" pitchFamily="34" charset="0"/>
                        </a:rPr>
                        <a:t> yang </a:t>
                      </a:r>
                      <a:r>
                        <a:rPr kumimoji="0" lang="en-US" sz="1600" b="0" i="0" u="none" strike="noStrike" cap="none" normalizeH="0" baseline="0" dirty="0" err="1" smtClean="0">
                          <a:ln>
                            <a:noFill/>
                          </a:ln>
                          <a:solidFill>
                            <a:schemeClr val="tx1"/>
                          </a:solidFill>
                          <a:effectLst/>
                          <a:latin typeface="Tw Cen MT" panose="020B0602020104020603" pitchFamily="34" charset="0"/>
                        </a:rPr>
                        <a:t>terkomputerisasi</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masih</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mengharuskan</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peneliti</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untuk</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mentranskrip</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secara</a:t>
                      </a:r>
                      <a:r>
                        <a:rPr kumimoji="0" lang="en-US" sz="1600" b="0" i="0" u="none" strike="noStrike" cap="none" normalizeH="0" baseline="0" dirty="0" smtClean="0">
                          <a:ln>
                            <a:noFill/>
                          </a:ln>
                          <a:solidFill>
                            <a:schemeClr val="tx1"/>
                          </a:solidFill>
                          <a:effectLst/>
                          <a:latin typeface="Tw Cen MT" panose="020B0602020104020603" pitchFamily="34" charset="0"/>
                        </a:rPr>
                        <a:t> online </a:t>
                      </a:r>
                      <a:r>
                        <a:rPr kumimoji="0" lang="en-US" sz="1600" b="0" i="0" u="none" strike="noStrike" cap="none" normalizeH="0" baseline="0" dirty="0" err="1" smtClean="0">
                          <a:ln>
                            <a:noFill/>
                          </a:ln>
                          <a:solidFill>
                            <a:schemeClr val="tx1"/>
                          </a:solidFill>
                          <a:effectLst/>
                          <a:latin typeface="Tw Cen MT" panose="020B0602020104020603" pitchFamily="34" charset="0"/>
                        </a:rPr>
                        <a:t>atau</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mengscanning-nya</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terlebih</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dahulu</a:t>
                      </a:r>
                      <a:r>
                        <a:rPr kumimoji="0" lang="en-US" sz="1600" b="0" i="0" u="none" strike="noStrike" cap="none" normalizeH="0" baseline="0" dirty="0" smtClean="0">
                          <a:ln>
                            <a:noFill/>
                          </a:ln>
                          <a:solidFill>
                            <a:schemeClr val="tx1"/>
                          </a:solidFill>
                          <a:effectLst/>
                          <a:latin typeface="Tw Cen MT" panose="020B0602020104020603" pitchFamily="34" charset="0"/>
                        </a:rPr>
                        <a:t>.</a:t>
                      </a:r>
                    </a:p>
                    <a:p>
                      <a:pPr marL="290513" marR="0" lvl="0" indent="-290513" algn="l" defTabSz="914400" rtl="0" eaLnBrk="1" fontAlgn="base" latinLnBrk="0" hangingPunct="1">
                        <a:lnSpc>
                          <a:spcPct val="100000"/>
                        </a:lnSpc>
                        <a:spcBef>
                          <a:spcPct val="50000"/>
                        </a:spcBef>
                        <a:spcAft>
                          <a:spcPct val="0"/>
                        </a:spcAft>
                        <a:buClr>
                          <a:srgbClr val="7030A0"/>
                        </a:buClr>
                        <a:buSzPct val="90000"/>
                        <a:buFont typeface="Wingdings" panose="05000000000000000000" pitchFamily="2" charset="2"/>
                        <a:buChar char="§"/>
                        <a:tabLst/>
                      </a:pPr>
                      <a:r>
                        <a:rPr kumimoji="0" lang="en-US" sz="1600" b="0" i="0" u="none" strike="noStrike" cap="none" normalizeH="0" baseline="0" dirty="0" err="1" smtClean="0">
                          <a:ln>
                            <a:noFill/>
                          </a:ln>
                          <a:solidFill>
                            <a:schemeClr val="tx1"/>
                          </a:solidFill>
                          <a:effectLst/>
                          <a:latin typeface="Tw Cen MT" panose="020B0602020104020603" pitchFamily="34" charset="0"/>
                        </a:rPr>
                        <a:t>Materi-materinya</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sangat</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mungkin</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tidak</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lengkap</a:t>
                      </a:r>
                      <a:endParaRPr kumimoji="0" lang="en-US" sz="1600" b="0" i="0" u="none" strike="noStrike" cap="none" normalizeH="0" baseline="0" dirty="0" smtClean="0">
                        <a:ln>
                          <a:noFill/>
                        </a:ln>
                        <a:solidFill>
                          <a:schemeClr val="tx1"/>
                        </a:solidFill>
                        <a:effectLst/>
                        <a:latin typeface="Tw Cen MT" panose="020B0602020104020603" pitchFamily="34" charset="0"/>
                      </a:endParaRPr>
                    </a:p>
                    <a:p>
                      <a:pPr marL="290513" marR="0" lvl="0" indent="-290513" algn="l" defTabSz="914400" rtl="0" eaLnBrk="1" fontAlgn="base" latinLnBrk="0" hangingPunct="1">
                        <a:lnSpc>
                          <a:spcPct val="100000"/>
                        </a:lnSpc>
                        <a:spcBef>
                          <a:spcPct val="50000"/>
                        </a:spcBef>
                        <a:spcAft>
                          <a:spcPct val="0"/>
                        </a:spcAft>
                        <a:buClr>
                          <a:srgbClr val="7030A0"/>
                        </a:buClr>
                        <a:buSzPct val="90000"/>
                        <a:buFont typeface="Wingdings" panose="05000000000000000000" pitchFamily="2" charset="2"/>
                        <a:buChar char="§"/>
                        <a:tabLst/>
                      </a:pPr>
                      <a:r>
                        <a:rPr kumimoji="0" lang="en-US" sz="1600" b="0" i="0" u="none" strike="noStrike" cap="none" normalizeH="0" baseline="0" dirty="0" err="1" smtClean="0">
                          <a:ln>
                            <a:noFill/>
                          </a:ln>
                          <a:solidFill>
                            <a:schemeClr val="tx1"/>
                          </a:solidFill>
                          <a:effectLst/>
                          <a:latin typeface="Tw Cen MT" panose="020B0602020104020603" pitchFamily="34" charset="0"/>
                        </a:rPr>
                        <a:t>Dokumen</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tersebut</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bisa</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saja</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tidak</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akurat</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atau</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tidak</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asli</a:t>
                      </a:r>
                      <a:endParaRPr kumimoji="0" lang="en-US" sz="1600" b="0" i="0" u="none" strike="noStrike" cap="none" normalizeH="0" baseline="0" dirty="0" smtClean="0">
                        <a:ln>
                          <a:noFill/>
                        </a:ln>
                        <a:solidFill>
                          <a:schemeClr val="tx1"/>
                        </a:solidFill>
                        <a:effectLst/>
                        <a:latin typeface="Tw Cen MT" panose="020B0602020104020603" pitchFamily="34" charset="0"/>
                      </a:endParaRPr>
                    </a:p>
                    <a:p>
                      <a:pPr marL="290513" marR="0" lvl="0" indent="-290513" algn="l" defTabSz="914400" rtl="0" eaLnBrk="1" fontAlgn="base" latinLnBrk="0" hangingPunct="1">
                        <a:lnSpc>
                          <a:spcPct val="100000"/>
                        </a:lnSpc>
                        <a:spcBef>
                          <a:spcPct val="50000"/>
                        </a:spcBef>
                        <a:spcAft>
                          <a:spcPct val="0"/>
                        </a:spcAft>
                        <a:buClr>
                          <a:srgbClr val="7030A0"/>
                        </a:buClr>
                        <a:buSzPct val="90000"/>
                        <a:buFont typeface="Wingdings" panose="05000000000000000000" pitchFamily="2" charset="2"/>
                        <a:buChar char="§"/>
                        <a:tabLst/>
                      </a:pPr>
                      <a:r>
                        <a:rPr kumimoji="0" lang="en-US" sz="1600" b="0" i="0" u="none" strike="noStrike" cap="none" normalizeH="0" baseline="0" dirty="0" err="1" smtClean="0">
                          <a:ln>
                            <a:noFill/>
                          </a:ln>
                          <a:solidFill>
                            <a:schemeClr val="tx1"/>
                          </a:solidFill>
                          <a:effectLst/>
                          <a:latin typeface="Tw Cen MT" panose="020B0602020104020603" pitchFamily="34" charset="0"/>
                        </a:rPr>
                        <a:t>Sulit</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melakukan</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verifikasi</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dan</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validasi</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terhadap</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kualitas</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dokumen</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terlebih</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jika</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penulisnya</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tidak</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dapat</a:t>
                      </a:r>
                      <a:r>
                        <a:rPr kumimoji="0" lang="en-US" sz="1600" b="0" i="0" u="none" strike="noStrike" cap="none" normalizeH="0" baseline="0" dirty="0" smtClean="0">
                          <a:ln>
                            <a:noFill/>
                          </a:ln>
                          <a:solidFill>
                            <a:schemeClr val="tx1"/>
                          </a:solidFill>
                          <a:effectLst/>
                          <a:latin typeface="Tw Cen MT" panose="020B0602020104020603" pitchFamily="34" charset="0"/>
                        </a:rPr>
                        <a:t> </a:t>
                      </a:r>
                      <a:r>
                        <a:rPr kumimoji="0" lang="en-US" sz="1600" b="0" i="0" u="none" strike="noStrike" cap="none" normalizeH="0" baseline="0" dirty="0" err="1" smtClean="0">
                          <a:ln>
                            <a:noFill/>
                          </a:ln>
                          <a:solidFill>
                            <a:schemeClr val="tx1"/>
                          </a:solidFill>
                          <a:effectLst/>
                          <a:latin typeface="Tw Cen MT" panose="020B0602020104020603" pitchFamily="34" charset="0"/>
                        </a:rPr>
                        <a:t>ditemui</a:t>
                      </a:r>
                      <a:r>
                        <a:rPr kumimoji="0" lang="en-US" sz="1600" b="0" i="0" u="none" strike="noStrike" cap="none" normalizeH="0" baseline="0" dirty="0" smtClean="0">
                          <a:ln>
                            <a:noFill/>
                          </a:ln>
                          <a:solidFill>
                            <a:schemeClr val="tx1"/>
                          </a:solidFill>
                          <a:effectLst/>
                          <a:latin typeface="Tw Cen MT" panose="020B0602020104020603" pitchFamily="34" charset="0"/>
                        </a:rPr>
                        <a:t>.</a:t>
                      </a:r>
                    </a:p>
                  </a:txBody>
                  <a:tcPr marL="91444" marR="91444" marT="45722" marB="45722"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tr>
            </a:tbl>
          </a:graphicData>
        </a:graphic>
      </p:graphicFrame>
    </p:spTree>
    <p:extLst>
      <p:ext uri="{BB962C8B-B14F-4D97-AF65-F5344CB8AC3E}">
        <p14:creationId xmlns:p14="http://schemas.microsoft.com/office/powerpoint/2010/main" val="2336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858" y="980410"/>
            <a:ext cx="4250673" cy="4997076"/>
          </a:xfrm>
        </p:spPr>
        <p:txBody>
          <a:bodyPr>
            <a:normAutofit/>
          </a:bodyPr>
          <a:lstStyle/>
          <a:p>
            <a:pPr marL="0" indent="0">
              <a:lnSpc>
                <a:spcPct val="100000"/>
              </a:lnSpc>
              <a:buNone/>
            </a:pPr>
            <a:r>
              <a:rPr lang="id-ID" sz="2000" b="1" u="sng" dirty="0" smtClean="0">
                <a:latin typeface="Tw Cen MT" panose="020B0602020104020603" pitchFamily="34" charset="0"/>
              </a:rPr>
              <a:t>Kuantitatif</a:t>
            </a:r>
            <a:endParaRPr lang="id-ID" sz="2000" b="1" u="sng" dirty="0">
              <a:latin typeface="Tw Cen MT" panose="020B0602020104020603" pitchFamily="34" charset="0"/>
            </a:endParaRPr>
          </a:p>
          <a:p>
            <a:pPr marL="0" indent="0">
              <a:buNone/>
            </a:pPr>
            <a:r>
              <a:rPr lang="id-ID" b="1" dirty="0" smtClean="0">
                <a:latin typeface="Tw Cen MT" panose="020B0602020104020603" pitchFamily="34" charset="0"/>
              </a:rPr>
              <a:t>Populasi </a:t>
            </a:r>
            <a:r>
              <a:rPr lang="id-ID" sz="1800" dirty="0">
                <a:latin typeface="Tw Cen MT" panose="020B0602020104020603" pitchFamily="34" charset="0"/>
              </a:rPr>
              <a:t>adalah wilayah generalisai yang terdiri atas: obyek/subyek yang mempunyai kualitas dan karakteristik tertentu yang ditetapkan oleh peneliti untuk dipelajari dan kemudian ditarik kesimpulannya. </a:t>
            </a:r>
          </a:p>
          <a:p>
            <a:pPr marL="0" indent="0">
              <a:buNone/>
            </a:pPr>
            <a:r>
              <a:rPr lang="id-ID" b="1" dirty="0">
                <a:latin typeface="Tw Cen MT" panose="020B0602020104020603" pitchFamily="34" charset="0"/>
              </a:rPr>
              <a:t>Sampel </a:t>
            </a:r>
            <a:r>
              <a:rPr lang="id-ID" sz="1800" dirty="0">
                <a:latin typeface="Tw Cen MT" panose="020B0602020104020603" pitchFamily="34" charset="0"/>
              </a:rPr>
              <a:t>adalah sebagian dari populasi tersebut. </a:t>
            </a:r>
            <a:endParaRPr lang="en-GB" sz="1800" dirty="0">
              <a:latin typeface="Tw Cen MT" panose="020B0602020104020603" pitchFamily="34" charset="0"/>
            </a:endParaRPr>
          </a:p>
          <a:p>
            <a:pPr marL="0" indent="0">
              <a:buNone/>
            </a:pPr>
            <a:r>
              <a:rPr lang="en-GB" sz="1800" dirty="0" err="1" smtClean="0">
                <a:latin typeface="Tw Cen MT" panose="020B0602020104020603" pitchFamily="34" charset="0"/>
              </a:rPr>
              <a:t>Sampel</a:t>
            </a:r>
            <a:r>
              <a:rPr lang="en-GB" sz="1800" dirty="0" smtClean="0">
                <a:latin typeface="Tw Cen MT" panose="020B0602020104020603" pitchFamily="34" charset="0"/>
              </a:rPr>
              <a:t> </a:t>
            </a:r>
            <a:r>
              <a:rPr lang="en-GB" sz="1800" dirty="0" err="1" smtClean="0">
                <a:latin typeface="Tw Cen MT" panose="020B0602020104020603" pitchFamily="34" charset="0"/>
              </a:rPr>
              <a:t>meliputi</a:t>
            </a:r>
            <a:r>
              <a:rPr lang="en-GB" sz="1800" dirty="0" smtClean="0">
                <a:latin typeface="Tw Cen MT" panose="020B0602020104020603" pitchFamily="34" charset="0"/>
              </a:rPr>
              <a:t>:</a:t>
            </a:r>
          </a:p>
          <a:p>
            <a:pPr marL="0" indent="0">
              <a:buNone/>
            </a:pPr>
            <a:r>
              <a:rPr lang="en-GB" sz="1800" dirty="0" err="1" smtClean="0">
                <a:latin typeface="Tw Cen MT" panose="020B0602020104020603" pitchFamily="34" charset="0"/>
              </a:rPr>
              <a:t>Responden</a:t>
            </a:r>
            <a:endParaRPr lang="en-GB" sz="1800" dirty="0" smtClean="0">
              <a:latin typeface="Tw Cen MT" panose="020B0602020104020603" pitchFamily="34" charset="0"/>
            </a:endParaRPr>
          </a:p>
          <a:p>
            <a:pPr marL="0" indent="0">
              <a:buNone/>
            </a:pPr>
            <a:r>
              <a:rPr lang="en-GB" sz="1800" dirty="0" err="1" smtClean="0">
                <a:latin typeface="Tw Cen MT" panose="020B0602020104020603" pitchFamily="34" charset="0"/>
              </a:rPr>
              <a:t>Sampel</a:t>
            </a:r>
            <a:r>
              <a:rPr lang="en-GB" sz="1800" dirty="0" smtClean="0">
                <a:latin typeface="Tw Cen MT" panose="020B0602020104020603" pitchFamily="34" charset="0"/>
              </a:rPr>
              <a:t> </a:t>
            </a:r>
            <a:r>
              <a:rPr lang="en-GB" sz="1800" dirty="0" err="1" smtClean="0">
                <a:latin typeface="Tw Cen MT" panose="020B0602020104020603" pitchFamily="34" charset="0"/>
              </a:rPr>
              <a:t>sebagai</a:t>
            </a:r>
            <a:r>
              <a:rPr lang="en-GB" sz="1800" dirty="0" smtClean="0">
                <a:latin typeface="Tw Cen MT" panose="020B0602020104020603" pitchFamily="34" charset="0"/>
              </a:rPr>
              <a:t> </a:t>
            </a:r>
            <a:r>
              <a:rPr lang="en-GB" sz="1800" dirty="0" err="1" smtClean="0">
                <a:latin typeface="Tw Cen MT" panose="020B0602020104020603" pitchFamily="34" charset="0"/>
              </a:rPr>
              <a:t>objek</a:t>
            </a:r>
            <a:endParaRPr lang="id-ID" sz="1800" dirty="0">
              <a:latin typeface="Tw Cen MT" panose="020B0602020104020603" pitchFamily="34" charset="0"/>
            </a:endParaRPr>
          </a:p>
        </p:txBody>
      </p:sp>
      <p:sp>
        <p:nvSpPr>
          <p:cNvPr id="7" name="Content Placeholder 2"/>
          <p:cNvSpPr txBox="1">
            <a:spLocks/>
          </p:cNvSpPr>
          <p:nvPr/>
        </p:nvSpPr>
        <p:spPr>
          <a:xfrm>
            <a:off x="4512191" y="929608"/>
            <a:ext cx="7395361" cy="4997076"/>
          </a:xfrm>
          <a:prstGeom prst="rect">
            <a:avLst/>
          </a:prstGeom>
        </p:spPr>
        <p:txBody>
          <a:bodyPr vert="horz" lIns="117150" tIns="58575" rIns="117150" bIns="58575" rtlCol="0">
            <a:noAutofit/>
          </a:bodyPr>
          <a:lstStyle>
            <a:lvl1pPr marL="439255" indent="-439255" algn="l" defTabSz="1171346" rtl="0" eaLnBrk="1" latinLnBrk="0" hangingPunct="1">
              <a:spcBef>
                <a:spcPct val="20000"/>
              </a:spcBef>
              <a:buFont typeface="Arial" pitchFamily="34" charset="0"/>
              <a:buChar char="•"/>
              <a:defRPr sz="4100" kern="1200">
                <a:solidFill>
                  <a:schemeClr val="tx1"/>
                </a:solidFill>
                <a:latin typeface="+mn-lt"/>
                <a:ea typeface="+mn-ea"/>
                <a:cs typeface="+mn-cs"/>
              </a:defRPr>
            </a:lvl1pPr>
            <a:lvl2pPr marL="951719" indent="-366046" algn="l" defTabSz="1171346"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464183" indent="-292837" algn="l" defTabSz="1171346"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049856" indent="-292837" algn="l" defTabSz="1171346"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635529" indent="-292837" algn="l" defTabSz="1171346"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221203" indent="-292837" algn="l" defTabSz="1171346"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6876" indent="-292837" algn="l" defTabSz="1171346"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92549" indent="-292837" algn="l" defTabSz="1171346"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78222" indent="-292837" algn="l" defTabSz="1171346"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marL="0" indent="0">
              <a:lnSpc>
                <a:spcPct val="150000"/>
              </a:lnSpc>
              <a:buNone/>
            </a:pPr>
            <a:r>
              <a:rPr lang="id-ID" sz="2000" b="1" u="sng" dirty="0">
                <a:latin typeface="Tw Cen MT" panose="020B0602020104020603" pitchFamily="34" charset="0"/>
              </a:rPr>
              <a:t>Kualitatif</a:t>
            </a:r>
          </a:p>
          <a:p>
            <a:pPr marL="0" indent="0">
              <a:buNone/>
            </a:pPr>
            <a:r>
              <a:rPr lang="id-ID" sz="1800" dirty="0">
                <a:latin typeface="Tw Cen MT" panose="020B0602020104020603" pitchFamily="34" charset="0"/>
              </a:rPr>
              <a:t>Tidak dikenal istilah populasi, tetapi oleh Spradley dinamakan </a:t>
            </a:r>
            <a:r>
              <a:rPr lang="id-ID" sz="1800" i="1" dirty="0">
                <a:latin typeface="Tw Cen MT" panose="020B0602020104020603" pitchFamily="34" charset="0"/>
              </a:rPr>
              <a:t>social situation</a:t>
            </a:r>
            <a:r>
              <a:rPr lang="id-ID" sz="1800" dirty="0">
                <a:latin typeface="Tw Cen MT" panose="020B0602020104020603" pitchFamily="34" charset="0"/>
              </a:rPr>
              <a:t> atau </a:t>
            </a:r>
            <a:r>
              <a:rPr lang="id-ID" sz="2400" b="1" dirty="0">
                <a:solidFill>
                  <a:schemeClr val="accent1">
                    <a:lumMod val="75000"/>
                  </a:schemeClr>
                </a:solidFill>
                <a:latin typeface="Tw Cen MT" panose="020B0602020104020603" pitchFamily="34" charset="0"/>
              </a:rPr>
              <a:t>situasi sosial </a:t>
            </a:r>
            <a:r>
              <a:rPr lang="id-ID" sz="1800" dirty="0">
                <a:latin typeface="Tw Cen MT" panose="020B0602020104020603" pitchFamily="34" charset="0"/>
              </a:rPr>
              <a:t>yang terdiri dari 3 </a:t>
            </a:r>
            <a:r>
              <a:rPr lang="id-ID" sz="1800" dirty="0" smtClean="0">
                <a:latin typeface="Tw Cen MT" panose="020B0602020104020603" pitchFamily="34" charset="0"/>
              </a:rPr>
              <a:t>elemen</a:t>
            </a:r>
            <a:r>
              <a:rPr lang="id-ID" sz="1800" dirty="0">
                <a:latin typeface="Tw Cen MT" panose="020B0602020104020603" pitchFamily="34" charset="0"/>
              </a:rPr>
              <a:t> yang berinteraksi secara </a:t>
            </a:r>
            <a:r>
              <a:rPr lang="id-ID" sz="1800" dirty="0" smtClean="0">
                <a:latin typeface="Tw Cen MT" panose="020B0602020104020603" pitchFamily="34" charset="0"/>
              </a:rPr>
              <a:t>sinergis, </a:t>
            </a:r>
            <a:r>
              <a:rPr lang="id-ID" sz="1800" dirty="0">
                <a:latin typeface="Tw Cen MT" panose="020B0602020104020603" pitchFamily="34" charset="0"/>
              </a:rPr>
              <a:t>yaitu:</a:t>
            </a:r>
          </a:p>
          <a:p>
            <a:pPr marL="541338" indent="-269875">
              <a:buFont typeface="Arial" pitchFamily="34" charset="0"/>
              <a:buAutoNum type="arabicPeriod"/>
            </a:pPr>
            <a:r>
              <a:rPr lang="id-ID" sz="1800" b="1" dirty="0">
                <a:latin typeface="Tw Cen MT" panose="020B0602020104020603" pitchFamily="34" charset="0"/>
              </a:rPr>
              <a:t>Tempat (</a:t>
            </a:r>
            <a:r>
              <a:rPr lang="id-ID" sz="1800" b="1" i="1" dirty="0">
                <a:latin typeface="Tw Cen MT" panose="020B0602020104020603" pitchFamily="34" charset="0"/>
              </a:rPr>
              <a:t>place</a:t>
            </a:r>
            <a:r>
              <a:rPr lang="id-ID" sz="1800" b="1" dirty="0">
                <a:latin typeface="Tw Cen MT" panose="020B0602020104020603" pitchFamily="34" charset="0"/>
              </a:rPr>
              <a:t>)</a:t>
            </a:r>
            <a:endParaRPr lang="id-ID" sz="1600" b="1" dirty="0">
              <a:latin typeface="Tw Cen MT" panose="020B0602020104020603" pitchFamily="34" charset="0"/>
            </a:endParaRPr>
          </a:p>
          <a:p>
            <a:pPr marL="541338" indent="-269875">
              <a:buFont typeface="Arial" pitchFamily="34" charset="0"/>
              <a:buAutoNum type="arabicPeriod"/>
            </a:pPr>
            <a:r>
              <a:rPr lang="id-ID" sz="1800" b="1" dirty="0">
                <a:latin typeface="Tw Cen MT" panose="020B0602020104020603" pitchFamily="34" charset="0"/>
              </a:rPr>
              <a:t>Pelaku (</a:t>
            </a:r>
            <a:r>
              <a:rPr lang="id-ID" sz="1800" b="1" i="1" dirty="0">
                <a:latin typeface="Tw Cen MT" panose="020B0602020104020603" pitchFamily="34" charset="0"/>
              </a:rPr>
              <a:t>actors</a:t>
            </a:r>
            <a:r>
              <a:rPr lang="id-ID" sz="1800" b="1" dirty="0">
                <a:latin typeface="Tw Cen MT" panose="020B0602020104020603" pitchFamily="34" charset="0"/>
              </a:rPr>
              <a:t>)</a:t>
            </a:r>
          </a:p>
          <a:p>
            <a:pPr marL="541338" indent="-269875">
              <a:buFont typeface="Arial" pitchFamily="34" charset="0"/>
              <a:buAutoNum type="arabicPeriod"/>
            </a:pPr>
            <a:r>
              <a:rPr lang="id-ID" sz="1800" b="1" dirty="0">
                <a:latin typeface="Tw Cen MT" panose="020B0602020104020603" pitchFamily="34" charset="0"/>
              </a:rPr>
              <a:t>Aktivitas (</a:t>
            </a:r>
            <a:r>
              <a:rPr lang="id-ID" sz="1800" b="1" i="1" dirty="0">
                <a:latin typeface="Tw Cen MT" panose="020B0602020104020603" pitchFamily="34" charset="0"/>
              </a:rPr>
              <a:t>activity</a:t>
            </a:r>
            <a:r>
              <a:rPr lang="id-ID" sz="1800" b="1" dirty="0">
                <a:latin typeface="Tw Cen MT" panose="020B0602020104020603" pitchFamily="34" charset="0"/>
              </a:rPr>
              <a:t>)</a:t>
            </a:r>
          </a:p>
          <a:p>
            <a:pPr marL="0" indent="0">
              <a:buNone/>
            </a:pPr>
            <a:r>
              <a:rPr lang="id-ID" sz="1800" dirty="0" smtClean="0">
                <a:latin typeface="Tw Cen MT" panose="020B0602020104020603" pitchFamily="34" charset="0"/>
              </a:rPr>
              <a:t>Situasi </a:t>
            </a:r>
            <a:r>
              <a:rPr lang="id-ID" sz="1800" dirty="0">
                <a:latin typeface="Tw Cen MT" panose="020B0602020104020603" pitchFamily="34" charset="0"/>
              </a:rPr>
              <a:t>sosial tersebut dapat dinyatakan sebagai obyek penelitian yang ingin diketahui </a:t>
            </a:r>
            <a:r>
              <a:rPr lang="id-ID" sz="1800" b="1" dirty="0">
                <a:solidFill>
                  <a:schemeClr val="accent6">
                    <a:lumMod val="75000"/>
                  </a:schemeClr>
                </a:solidFill>
                <a:latin typeface="Tw Cen MT" panose="020B0602020104020603" pitchFamily="34" charset="0"/>
              </a:rPr>
              <a:t>“apa yang terjadi” </a:t>
            </a:r>
            <a:r>
              <a:rPr lang="id-ID" sz="1800" dirty="0">
                <a:latin typeface="Tw Cen MT" panose="020B0602020104020603" pitchFamily="34" charset="0"/>
              </a:rPr>
              <a:t>di dalamnya. </a:t>
            </a:r>
          </a:p>
          <a:p>
            <a:pPr marL="0" indent="0">
              <a:buNone/>
            </a:pPr>
            <a:r>
              <a:rPr lang="id-ID" sz="1800" dirty="0">
                <a:latin typeface="Tw Cen MT" panose="020B0602020104020603" pitchFamily="34" charset="0"/>
              </a:rPr>
              <a:t>Obyek penelitian kualitatif juga bisa berupa peristiwa alam, tumbuh-tumbuhan, binatang, kendaraan, atau sejenisnya. </a:t>
            </a:r>
          </a:p>
          <a:p>
            <a:pPr marL="711200" indent="-711200">
              <a:buNone/>
            </a:pPr>
            <a:r>
              <a:rPr lang="id-ID" sz="1800" dirty="0">
                <a:latin typeface="Tw Cen MT" panose="020B0602020104020603" pitchFamily="34" charset="0"/>
              </a:rPr>
              <a:t>Contoh: Penelitian mendalam terkait peritiwa kerusakan alam oleh bencana banjir; Penelitian mendalam terkait tumbuh-tumbuhan; dan </a:t>
            </a:r>
            <a:r>
              <a:rPr lang="id-ID" sz="1800" dirty="0" smtClean="0">
                <a:latin typeface="Tw Cen MT" panose="020B0602020104020603" pitchFamily="34" charset="0"/>
              </a:rPr>
              <a:t>sebagainya</a:t>
            </a:r>
            <a:r>
              <a:rPr lang="en-GB" sz="1800" dirty="0" smtClean="0">
                <a:latin typeface="Tw Cen MT" panose="020B0602020104020603" pitchFamily="34" charset="0"/>
              </a:rPr>
              <a:t>.</a:t>
            </a:r>
            <a:endParaRPr lang="en-GB" sz="1800" dirty="0">
              <a:latin typeface="Tw Cen MT" panose="020B0602020104020603" pitchFamily="34" charset="0"/>
            </a:endParaRPr>
          </a:p>
          <a:p>
            <a:pPr marL="0" indent="0">
              <a:buNone/>
            </a:pPr>
            <a:r>
              <a:rPr lang="en-GB" sz="1800" dirty="0" err="1" smtClean="0">
                <a:latin typeface="Tw Cen MT" panose="020B0602020104020603" pitchFamily="34" charset="0"/>
              </a:rPr>
              <a:t>Sampel</a:t>
            </a:r>
            <a:r>
              <a:rPr lang="en-GB" sz="1800" dirty="0" smtClean="0">
                <a:latin typeface="Tw Cen MT" panose="020B0602020104020603" pitchFamily="34" charset="0"/>
              </a:rPr>
              <a:t>:</a:t>
            </a:r>
          </a:p>
          <a:p>
            <a:pPr marL="285750" indent="-285750">
              <a:buFontTx/>
              <a:buChar char="-"/>
            </a:pPr>
            <a:r>
              <a:rPr lang="id-ID" sz="1800" dirty="0">
                <a:latin typeface="Tw Cen MT" panose="020B0602020104020603" pitchFamily="34" charset="0"/>
              </a:rPr>
              <a:t>Narasumber, partisipan, atau informan </a:t>
            </a:r>
          </a:p>
          <a:p>
            <a:pPr marL="285750" indent="-285750">
              <a:buFontTx/>
              <a:buChar char="-"/>
            </a:pPr>
            <a:r>
              <a:rPr lang="id-ID" sz="1800" dirty="0">
                <a:latin typeface="Tw Cen MT" panose="020B0602020104020603" pitchFamily="34" charset="0"/>
              </a:rPr>
              <a:t>Sampel sebagai subjek (pemberi informasi)</a:t>
            </a:r>
          </a:p>
          <a:p>
            <a:pPr marL="0" indent="0">
              <a:buNone/>
            </a:pPr>
            <a:endParaRPr lang="id-ID" sz="1600" dirty="0">
              <a:latin typeface="Tw Cen MT" panose="020B0602020104020603" pitchFamily="34" charset="0"/>
            </a:endParaRPr>
          </a:p>
        </p:txBody>
      </p:sp>
      <p:sp>
        <p:nvSpPr>
          <p:cNvPr id="10" name="TextBox 9"/>
          <p:cNvSpPr txBox="1"/>
          <p:nvPr/>
        </p:nvSpPr>
        <p:spPr>
          <a:xfrm>
            <a:off x="10071063" y="6519402"/>
            <a:ext cx="3005934" cy="338598"/>
          </a:xfrm>
          <a:prstGeom prst="rect">
            <a:avLst/>
          </a:prstGeom>
          <a:noFill/>
        </p:spPr>
        <p:txBody>
          <a:bodyPr wrap="square" rtlCol="0">
            <a:spAutoFit/>
          </a:bodyPr>
          <a:lstStyle/>
          <a:p>
            <a:r>
              <a:rPr lang="id-ID" sz="1600" i="1" dirty="0">
                <a:solidFill>
                  <a:schemeClr val="tx1">
                    <a:lumMod val="75000"/>
                    <a:lumOff val="25000"/>
                  </a:schemeClr>
                </a:solidFill>
                <a:latin typeface="Tw Cen MT" panose="020B0602020104020603" pitchFamily="34" charset="0"/>
              </a:rPr>
              <a:t>Sumber: Cresswel, 2013</a:t>
            </a:r>
            <a:endParaRPr lang="en-US" sz="1600" i="1" dirty="0">
              <a:solidFill>
                <a:schemeClr val="tx1">
                  <a:lumMod val="75000"/>
                  <a:lumOff val="25000"/>
                </a:schemeClr>
              </a:solidFill>
              <a:latin typeface="Tw Cen MT" panose="020B0602020104020603" pitchFamily="34" charset="0"/>
            </a:endParaRPr>
          </a:p>
        </p:txBody>
      </p:sp>
      <p:sp>
        <p:nvSpPr>
          <p:cNvPr id="2" name="TextBox 1"/>
          <p:cNvSpPr txBox="1"/>
          <p:nvPr/>
        </p:nvSpPr>
        <p:spPr>
          <a:xfrm>
            <a:off x="4436531" y="71338"/>
            <a:ext cx="3773341" cy="646331"/>
          </a:xfrm>
          <a:prstGeom prst="rect">
            <a:avLst/>
          </a:prstGeom>
          <a:noFill/>
        </p:spPr>
        <p:txBody>
          <a:bodyPr wrap="none" rtlCol="0">
            <a:spAutoFit/>
          </a:bodyPr>
          <a:lstStyle/>
          <a:p>
            <a:r>
              <a:rPr lang="en-GB" sz="3600" b="1" dirty="0" err="1" smtClean="0">
                <a:latin typeface="Tw Cen MT" panose="020B0602020104020603" pitchFamily="34" charset="0"/>
              </a:rPr>
              <a:t>Populasi</a:t>
            </a:r>
            <a:r>
              <a:rPr lang="en-GB" sz="3600" b="1" dirty="0" smtClean="0">
                <a:latin typeface="Tw Cen MT" panose="020B0602020104020603" pitchFamily="34" charset="0"/>
              </a:rPr>
              <a:t> &amp; </a:t>
            </a:r>
            <a:r>
              <a:rPr lang="en-GB" sz="3600" b="1" dirty="0" err="1" smtClean="0">
                <a:latin typeface="Tw Cen MT" panose="020B0602020104020603" pitchFamily="34" charset="0"/>
              </a:rPr>
              <a:t>Sampel</a:t>
            </a:r>
            <a:endParaRPr lang="en-GB" sz="3600" b="1" dirty="0">
              <a:latin typeface="Tw Cen MT" panose="020B0602020104020603" pitchFamily="34" charset="0"/>
            </a:endParaRPr>
          </a:p>
        </p:txBody>
      </p:sp>
      <p:cxnSp>
        <p:nvCxnSpPr>
          <p:cNvPr id="6" name="Straight Connector 5"/>
          <p:cNvCxnSpPr/>
          <p:nvPr/>
        </p:nvCxnSpPr>
        <p:spPr>
          <a:xfrm>
            <a:off x="4436531" y="929608"/>
            <a:ext cx="0" cy="592839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6435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4673595"/>
            <a:ext cx="12192000" cy="1503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6600" b="1" dirty="0" smtClean="0"/>
              <a:t>PENELURUSAN DATA </a:t>
            </a:r>
            <a:r>
              <a:rPr lang="en-US" sz="6600" b="1" i="1" dirty="0" smtClean="0"/>
              <a:t>ONLINE</a:t>
            </a:r>
            <a:endParaRPr lang="id-ID" sz="6600" b="1" i="1" dirty="0"/>
          </a:p>
        </p:txBody>
      </p:sp>
    </p:spTree>
    <p:extLst>
      <p:ext uri="{BB962C8B-B14F-4D97-AF65-F5344CB8AC3E}">
        <p14:creationId xmlns:p14="http://schemas.microsoft.com/office/powerpoint/2010/main" val="12222959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161" y="-147088"/>
            <a:ext cx="9425306" cy="1560716"/>
          </a:xfrm>
        </p:spPr>
        <p:txBody>
          <a:bodyPr>
            <a:normAutofit/>
          </a:bodyPr>
          <a:lstStyle/>
          <a:p>
            <a:r>
              <a:rPr lang="en-US" sz="3600" b="1" dirty="0" smtClean="0">
                <a:latin typeface="Tw Cen MT" panose="020B0602020104020603" pitchFamily="34" charset="0"/>
              </a:rPr>
              <a:t>PENELUSURAN DATA ONLINE</a:t>
            </a:r>
            <a:endParaRPr lang="en-US" sz="3600" b="1" dirty="0">
              <a:latin typeface="Tw Cen MT" panose="020B0602020104020603" pitchFamily="34" charset="0"/>
            </a:endParaRPr>
          </a:p>
        </p:txBody>
      </p:sp>
      <p:sp>
        <p:nvSpPr>
          <p:cNvPr id="3" name="Content Placeholder 2"/>
          <p:cNvSpPr>
            <a:spLocks noGrp="1"/>
          </p:cNvSpPr>
          <p:nvPr>
            <p:ph idx="1"/>
          </p:nvPr>
        </p:nvSpPr>
        <p:spPr>
          <a:xfrm>
            <a:off x="365761" y="1120140"/>
            <a:ext cx="11338512" cy="4261104"/>
          </a:xfrm>
        </p:spPr>
        <p:txBody>
          <a:bodyPr>
            <a:noAutofit/>
          </a:bodyPr>
          <a:lstStyle/>
          <a:p>
            <a:pPr marL="0" indent="0" algn="just">
              <a:buNone/>
            </a:pPr>
            <a:r>
              <a:rPr lang="en-US" sz="2000" dirty="0" err="1" smtClean="0">
                <a:latin typeface="Tw Cen MT" panose="020B0602020104020603" pitchFamily="34" charset="0"/>
              </a:rPr>
              <a:t>Perkembangan</a:t>
            </a:r>
            <a:r>
              <a:rPr lang="en-US" sz="2000" dirty="0" smtClean="0">
                <a:latin typeface="Tw Cen MT" panose="020B0602020104020603" pitchFamily="34" charset="0"/>
              </a:rPr>
              <a:t> internet yang </a:t>
            </a:r>
            <a:r>
              <a:rPr lang="en-US" sz="2000" dirty="0" err="1" smtClean="0">
                <a:latin typeface="Tw Cen MT" panose="020B0602020104020603" pitchFamily="34" charset="0"/>
              </a:rPr>
              <a:t>sudah</a:t>
            </a:r>
            <a:r>
              <a:rPr lang="en-US" sz="2000" dirty="0" smtClean="0">
                <a:latin typeface="Tw Cen MT" panose="020B0602020104020603" pitchFamily="34" charset="0"/>
              </a:rPr>
              <a:t> </a:t>
            </a:r>
            <a:r>
              <a:rPr lang="en-US" sz="2000" dirty="0" err="1" smtClean="0">
                <a:latin typeface="Tw Cen MT" panose="020B0602020104020603" pitchFamily="34" charset="0"/>
              </a:rPr>
              <a:t>semakin</a:t>
            </a:r>
            <a:r>
              <a:rPr lang="en-US" sz="2000" dirty="0" smtClean="0">
                <a:latin typeface="Tw Cen MT" panose="020B0602020104020603" pitchFamily="34" charset="0"/>
              </a:rPr>
              <a:t> </a:t>
            </a:r>
            <a:r>
              <a:rPr lang="en-US" sz="2000" dirty="0" err="1" smtClean="0">
                <a:latin typeface="Tw Cen MT" panose="020B0602020104020603" pitchFamily="34" charset="0"/>
              </a:rPr>
              <a:t>maju</a:t>
            </a:r>
            <a:r>
              <a:rPr lang="en-US" sz="2000" dirty="0" smtClean="0">
                <a:latin typeface="Tw Cen MT" panose="020B0602020104020603" pitchFamily="34" charset="0"/>
              </a:rPr>
              <a:t> </a:t>
            </a:r>
            <a:r>
              <a:rPr lang="en-US" sz="2000" dirty="0" err="1" smtClean="0">
                <a:latin typeface="Tw Cen MT" panose="020B0602020104020603" pitchFamily="34" charset="0"/>
              </a:rPr>
              <a:t>dan</a:t>
            </a:r>
            <a:r>
              <a:rPr lang="en-US" sz="2000" dirty="0" smtClean="0">
                <a:latin typeface="Tw Cen MT" panose="020B0602020104020603" pitchFamily="34" charset="0"/>
              </a:rPr>
              <a:t> </a:t>
            </a:r>
            <a:r>
              <a:rPr lang="en-US" sz="2000" dirty="0" err="1" smtClean="0">
                <a:latin typeface="Tw Cen MT" panose="020B0602020104020603" pitchFamily="34" charset="0"/>
              </a:rPr>
              <a:t>pesat</a:t>
            </a:r>
            <a:r>
              <a:rPr lang="en-US" sz="2000" dirty="0" smtClean="0">
                <a:latin typeface="Tw Cen MT" panose="020B0602020104020603" pitchFamily="34" charset="0"/>
              </a:rPr>
              <a:t> </a:t>
            </a:r>
            <a:r>
              <a:rPr lang="en-US" sz="2000" dirty="0" err="1" smtClean="0">
                <a:latin typeface="Tw Cen MT" panose="020B0602020104020603" pitchFamily="34" charset="0"/>
              </a:rPr>
              <a:t>telah</a:t>
            </a:r>
            <a:r>
              <a:rPr lang="en-US" sz="2000" dirty="0" smtClean="0">
                <a:latin typeface="Tw Cen MT" panose="020B0602020104020603" pitchFamily="34" charset="0"/>
              </a:rPr>
              <a:t> </a:t>
            </a:r>
            <a:r>
              <a:rPr lang="en-US" sz="2000" dirty="0" err="1" smtClean="0">
                <a:latin typeface="Tw Cen MT" panose="020B0602020104020603" pitchFamily="34" charset="0"/>
              </a:rPr>
              <a:t>mampu</a:t>
            </a:r>
            <a:r>
              <a:rPr lang="en-US" sz="2000" dirty="0" smtClean="0">
                <a:latin typeface="Tw Cen MT" panose="020B0602020104020603" pitchFamily="34" charset="0"/>
              </a:rPr>
              <a:t> </a:t>
            </a:r>
            <a:r>
              <a:rPr lang="en-US" sz="2000" dirty="0" err="1" smtClean="0">
                <a:latin typeface="Tw Cen MT" panose="020B0602020104020603" pitchFamily="34" charset="0"/>
              </a:rPr>
              <a:t>menjawab</a:t>
            </a:r>
            <a:r>
              <a:rPr lang="en-US" sz="2000" dirty="0" smtClean="0">
                <a:latin typeface="Tw Cen MT" panose="020B0602020104020603" pitchFamily="34" charset="0"/>
              </a:rPr>
              <a:t> </a:t>
            </a:r>
            <a:r>
              <a:rPr lang="en-US" sz="2000" dirty="0" err="1" smtClean="0">
                <a:latin typeface="Tw Cen MT" panose="020B0602020104020603" pitchFamily="34" charset="0"/>
              </a:rPr>
              <a:t>berbagai</a:t>
            </a:r>
            <a:r>
              <a:rPr lang="en-US" sz="2000" dirty="0" smtClean="0">
                <a:latin typeface="Tw Cen MT" panose="020B0602020104020603" pitchFamily="34" charset="0"/>
              </a:rPr>
              <a:t> </a:t>
            </a:r>
            <a:r>
              <a:rPr lang="en-US" sz="2000" dirty="0" err="1" smtClean="0">
                <a:latin typeface="Tw Cen MT" panose="020B0602020104020603" pitchFamily="34" charset="0"/>
              </a:rPr>
              <a:t>kebutuhan</a:t>
            </a:r>
            <a:r>
              <a:rPr lang="en-US" sz="2000" dirty="0" smtClean="0">
                <a:latin typeface="Tw Cen MT" panose="020B0602020104020603" pitchFamily="34" charset="0"/>
              </a:rPr>
              <a:t> </a:t>
            </a:r>
            <a:r>
              <a:rPr lang="en-US" sz="2000" dirty="0" err="1" smtClean="0">
                <a:latin typeface="Tw Cen MT" panose="020B0602020104020603" pitchFamily="34" charset="0"/>
              </a:rPr>
              <a:t>masyarakat</a:t>
            </a:r>
            <a:r>
              <a:rPr lang="en-US" sz="2000" dirty="0" smtClean="0">
                <a:latin typeface="Tw Cen MT" panose="020B0602020104020603" pitchFamily="34" charset="0"/>
              </a:rPr>
              <a:t> </a:t>
            </a:r>
            <a:r>
              <a:rPr lang="en-US" sz="2000" dirty="0" err="1" smtClean="0">
                <a:latin typeface="Tw Cen MT" panose="020B0602020104020603" pitchFamily="34" charset="0"/>
              </a:rPr>
              <a:t>saat</a:t>
            </a:r>
            <a:r>
              <a:rPr lang="en-US" sz="2000" dirty="0" smtClean="0">
                <a:latin typeface="Tw Cen MT" panose="020B0602020104020603" pitchFamily="34" charset="0"/>
              </a:rPr>
              <a:t> </a:t>
            </a:r>
            <a:r>
              <a:rPr lang="en-US" sz="2000" dirty="0" err="1" smtClean="0">
                <a:latin typeface="Tw Cen MT" panose="020B0602020104020603" pitchFamily="34" charset="0"/>
              </a:rPr>
              <a:t>ini</a:t>
            </a:r>
            <a:r>
              <a:rPr lang="en-US" sz="2000" dirty="0" smtClean="0">
                <a:latin typeface="Tw Cen MT" panose="020B0602020104020603" pitchFamily="34" charset="0"/>
              </a:rPr>
              <a:t> </a:t>
            </a:r>
            <a:r>
              <a:rPr lang="en-US" sz="2000" dirty="0" err="1" smtClean="0">
                <a:latin typeface="Tw Cen MT" panose="020B0602020104020603" pitchFamily="34" charset="0"/>
              </a:rPr>
              <a:t>memungkinkan</a:t>
            </a:r>
            <a:r>
              <a:rPr lang="en-US" sz="2000" dirty="0" smtClean="0">
                <a:latin typeface="Tw Cen MT" panose="020B0602020104020603" pitchFamily="34" charset="0"/>
              </a:rPr>
              <a:t> </a:t>
            </a:r>
            <a:r>
              <a:rPr lang="en-US" sz="2000" dirty="0" err="1" smtClean="0">
                <a:latin typeface="Tw Cen MT" panose="020B0602020104020603" pitchFamily="34" charset="0"/>
              </a:rPr>
              <a:t>para</a:t>
            </a:r>
            <a:r>
              <a:rPr lang="en-US" sz="2000" dirty="0" smtClean="0">
                <a:latin typeface="Tw Cen MT" panose="020B0602020104020603" pitchFamily="34" charset="0"/>
              </a:rPr>
              <a:t> </a:t>
            </a:r>
            <a:r>
              <a:rPr lang="en-US" sz="2000" dirty="0" err="1" smtClean="0">
                <a:latin typeface="Tw Cen MT" panose="020B0602020104020603" pitchFamily="34" charset="0"/>
              </a:rPr>
              <a:t>akademisi</a:t>
            </a:r>
            <a:r>
              <a:rPr lang="en-US" sz="2000" dirty="0" smtClean="0">
                <a:latin typeface="Tw Cen MT" panose="020B0602020104020603" pitchFamily="34" charset="0"/>
              </a:rPr>
              <a:t> </a:t>
            </a:r>
            <a:r>
              <a:rPr lang="en-US" sz="2000" dirty="0" err="1" smtClean="0">
                <a:latin typeface="Tw Cen MT" panose="020B0602020104020603" pitchFamily="34" charset="0"/>
              </a:rPr>
              <a:t>menjadikan</a:t>
            </a:r>
            <a:r>
              <a:rPr lang="en-US" sz="2000" dirty="0" smtClean="0">
                <a:latin typeface="Tw Cen MT" panose="020B0602020104020603" pitchFamily="34" charset="0"/>
              </a:rPr>
              <a:t> media online </a:t>
            </a:r>
            <a:r>
              <a:rPr lang="en-US" sz="2000" dirty="0" err="1" smtClean="0">
                <a:latin typeface="Tw Cen MT" panose="020B0602020104020603" pitchFamily="34" charset="0"/>
              </a:rPr>
              <a:t>seperti</a:t>
            </a:r>
            <a:r>
              <a:rPr lang="en-US" sz="2000" dirty="0" smtClean="0">
                <a:latin typeface="Tw Cen MT" panose="020B0602020104020603" pitchFamily="34" charset="0"/>
              </a:rPr>
              <a:t> internet </a:t>
            </a:r>
            <a:r>
              <a:rPr lang="en-US" sz="2000" dirty="0" err="1" smtClean="0">
                <a:latin typeface="Tw Cen MT" panose="020B0602020104020603" pitchFamily="34" charset="0"/>
              </a:rPr>
              <a:t>sebagai</a:t>
            </a:r>
            <a:r>
              <a:rPr lang="en-US" sz="2000" dirty="0" smtClean="0">
                <a:latin typeface="Tw Cen MT" panose="020B0602020104020603" pitchFamily="34" charset="0"/>
              </a:rPr>
              <a:t> </a:t>
            </a:r>
            <a:r>
              <a:rPr lang="en-US" sz="2000" dirty="0" err="1" smtClean="0">
                <a:latin typeface="Tw Cen MT" panose="020B0602020104020603" pitchFamily="34" charset="0"/>
              </a:rPr>
              <a:t>salah</a:t>
            </a:r>
            <a:r>
              <a:rPr lang="en-US" sz="2000" dirty="0" smtClean="0">
                <a:latin typeface="Tw Cen MT" panose="020B0602020104020603" pitchFamily="34" charset="0"/>
              </a:rPr>
              <a:t> </a:t>
            </a:r>
            <a:r>
              <a:rPr lang="en-US" sz="2000" dirty="0" err="1" smtClean="0">
                <a:latin typeface="Tw Cen MT" panose="020B0602020104020603" pitchFamily="34" charset="0"/>
              </a:rPr>
              <a:t>satu</a:t>
            </a:r>
            <a:r>
              <a:rPr lang="en-US" sz="2000" dirty="0" smtClean="0">
                <a:latin typeface="Tw Cen MT" panose="020B0602020104020603" pitchFamily="34" charset="0"/>
              </a:rPr>
              <a:t> media </a:t>
            </a:r>
            <a:r>
              <a:rPr lang="en-US" sz="2000" dirty="0" err="1" smtClean="0">
                <a:latin typeface="Tw Cen MT" panose="020B0602020104020603" pitchFamily="34" charset="0"/>
              </a:rPr>
              <a:t>untuk</a:t>
            </a:r>
            <a:r>
              <a:rPr lang="en-US" sz="2000" dirty="0" smtClean="0">
                <a:latin typeface="Tw Cen MT" panose="020B0602020104020603" pitchFamily="34" charset="0"/>
              </a:rPr>
              <a:t> </a:t>
            </a:r>
            <a:r>
              <a:rPr lang="en-US" sz="2000" dirty="0" err="1" smtClean="0">
                <a:latin typeface="Tw Cen MT" panose="020B0602020104020603" pitchFamily="34" charset="0"/>
              </a:rPr>
              <a:t>mencari</a:t>
            </a:r>
            <a:r>
              <a:rPr lang="en-US" sz="2000" dirty="0" smtClean="0">
                <a:latin typeface="Tw Cen MT" panose="020B0602020104020603" pitchFamily="34" charset="0"/>
              </a:rPr>
              <a:t> </a:t>
            </a:r>
            <a:r>
              <a:rPr lang="en-US" sz="2000" dirty="0" err="1" smtClean="0">
                <a:latin typeface="Tw Cen MT" panose="020B0602020104020603" pitchFamily="34" charset="0"/>
              </a:rPr>
              <a:t>informasi</a:t>
            </a:r>
            <a:r>
              <a:rPr lang="en-US" sz="2000" dirty="0" smtClean="0">
                <a:latin typeface="Tw Cen MT" panose="020B0602020104020603" pitchFamily="34" charset="0"/>
              </a:rPr>
              <a:t> </a:t>
            </a:r>
            <a:r>
              <a:rPr lang="en-US" sz="2000" dirty="0" err="1" smtClean="0">
                <a:latin typeface="Tw Cen MT" panose="020B0602020104020603" pitchFamily="34" charset="0"/>
              </a:rPr>
              <a:t>teoritis</a:t>
            </a:r>
            <a:r>
              <a:rPr lang="en-US" sz="2000" dirty="0" smtClean="0">
                <a:latin typeface="Tw Cen MT" panose="020B0602020104020603" pitchFamily="34" charset="0"/>
              </a:rPr>
              <a:t> </a:t>
            </a:r>
            <a:r>
              <a:rPr lang="en-US" sz="2000" dirty="0" err="1" smtClean="0">
                <a:latin typeface="Tw Cen MT" panose="020B0602020104020603" pitchFamily="34" charset="0"/>
              </a:rPr>
              <a:t>maupun</a:t>
            </a:r>
            <a:r>
              <a:rPr lang="en-US" sz="2000" dirty="0" smtClean="0">
                <a:latin typeface="Tw Cen MT" panose="020B0602020104020603" pitchFamily="34" charset="0"/>
              </a:rPr>
              <a:t> data-data primer </a:t>
            </a:r>
            <a:r>
              <a:rPr lang="en-US" sz="2000" dirty="0" err="1" smtClean="0">
                <a:latin typeface="Tw Cen MT" panose="020B0602020104020603" pitchFamily="34" charset="0"/>
              </a:rPr>
              <a:t>ataupun</a:t>
            </a:r>
            <a:r>
              <a:rPr lang="en-US" sz="2000" dirty="0" smtClean="0">
                <a:latin typeface="Tw Cen MT" panose="020B0602020104020603" pitchFamily="34" charset="0"/>
              </a:rPr>
              <a:t> </a:t>
            </a:r>
            <a:r>
              <a:rPr lang="en-US" sz="2000" dirty="0" err="1" smtClean="0">
                <a:latin typeface="Tw Cen MT" panose="020B0602020104020603" pitchFamily="34" charset="0"/>
              </a:rPr>
              <a:t>sekunder</a:t>
            </a:r>
            <a:r>
              <a:rPr lang="en-US" sz="2000" dirty="0" smtClean="0">
                <a:latin typeface="Tw Cen MT" panose="020B0602020104020603" pitchFamily="34" charset="0"/>
              </a:rPr>
              <a:t>. (</a:t>
            </a:r>
            <a:r>
              <a:rPr lang="en-US" sz="2000" dirty="0" err="1" smtClean="0">
                <a:latin typeface="Tw Cen MT" panose="020B0602020104020603" pitchFamily="34" charset="0"/>
              </a:rPr>
              <a:t>Bungin</a:t>
            </a:r>
            <a:r>
              <a:rPr lang="en-US" sz="2000" dirty="0" smtClean="0">
                <a:latin typeface="Tw Cen MT" panose="020B0602020104020603" pitchFamily="34" charset="0"/>
              </a:rPr>
              <a:t>, 2008)</a:t>
            </a:r>
          </a:p>
          <a:p>
            <a:pPr marL="1981200" indent="-1981200" algn="just">
              <a:buNone/>
            </a:pPr>
            <a:r>
              <a:rPr lang="en-US" sz="2000" b="1" dirty="0" err="1" smtClean="0">
                <a:latin typeface="Tw Cen MT" panose="020B0602020104020603" pitchFamily="34" charset="0"/>
              </a:rPr>
              <a:t>Kelebihan</a:t>
            </a:r>
            <a:r>
              <a:rPr lang="en-US" sz="2000" b="1" dirty="0" smtClean="0">
                <a:latin typeface="Tw Cen MT" panose="020B0602020104020603" pitchFamily="34" charset="0"/>
              </a:rPr>
              <a:t>	: </a:t>
            </a:r>
            <a:r>
              <a:rPr lang="en-US" sz="2000" dirty="0" err="1" smtClean="0">
                <a:latin typeface="Tw Cen MT" panose="020B0602020104020603" pitchFamily="34" charset="0"/>
              </a:rPr>
              <a:t>penelitian</a:t>
            </a:r>
            <a:r>
              <a:rPr lang="en-US" sz="2000" dirty="0" smtClean="0">
                <a:latin typeface="Tw Cen MT" panose="020B0602020104020603" pitchFamily="34" charset="0"/>
              </a:rPr>
              <a:t> </a:t>
            </a:r>
            <a:r>
              <a:rPr lang="en-US" sz="2000" dirty="0">
                <a:latin typeface="Tw Cen MT" panose="020B0602020104020603" pitchFamily="34" charset="0"/>
              </a:rPr>
              <a:t>di Internet </a:t>
            </a:r>
            <a:r>
              <a:rPr lang="en-US" sz="2000" dirty="0" err="1">
                <a:latin typeface="Tw Cen MT" panose="020B0602020104020603" pitchFamily="34" charset="0"/>
              </a:rPr>
              <a:t>ialah</a:t>
            </a:r>
            <a:r>
              <a:rPr lang="en-US" sz="2000" dirty="0">
                <a:latin typeface="Tw Cen MT" panose="020B0602020104020603" pitchFamily="34" charset="0"/>
              </a:rPr>
              <a:t> </a:t>
            </a:r>
            <a:r>
              <a:rPr lang="en-US" sz="2000" dirty="0" err="1">
                <a:latin typeface="Tw Cen MT" panose="020B0602020104020603" pitchFamily="34" charset="0"/>
              </a:rPr>
              <a:t>terletak</a:t>
            </a:r>
            <a:r>
              <a:rPr lang="en-US" sz="2000" dirty="0">
                <a:latin typeface="Tw Cen MT" panose="020B0602020104020603" pitchFamily="34" charset="0"/>
              </a:rPr>
              <a:t> </a:t>
            </a:r>
            <a:r>
              <a:rPr lang="en-US" sz="2000" dirty="0" err="1">
                <a:latin typeface="Tw Cen MT" panose="020B0602020104020603" pitchFamily="34" charset="0"/>
              </a:rPr>
              <a:t>pada</a:t>
            </a:r>
            <a:r>
              <a:rPr lang="en-US" sz="2000" dirty="0">
                <a:latin typeface="Tw Cen MT" panose="020B0602020104020603" pitchFamily="34" charset="0"/>
              </a:rPr>
              <a:t> </a:t>
            </a:r>
            <a:r>
              <a:rPr lang="en-US" sz="2000" dirty="0" err="1">
                <a:latin typeface="Tw Cen MT" panose="020B0602020104020603" pitchFamily="34" charset="0"/>
              </a:rPr>
              <a:t>kecepatan</a:t>
            </a:r>
            <a:r>
              <a:rPr lang="en-US" sz="2000" dirty="0">
                <a:latin typeface="Tw Cen MT" panose="020B0602020104020603" pitchFamily="34" charset="0"/>
              </a:rPr>
              <a:t> proses </a:t>
            </a:r>
            <a:r>
              <a:rPr lang="en-US" sz="2000" dirty="0" err="1">
                <a:latin typeface="Tw Cen MT" panose="020B0602020104020603" pitchFamily="34" charset="0"/>
              </a:rPr>
              <a:t>koleksi</a:t>
            </a:r>
            <a:r>
              <a:rPr lang="en-US" sz="2000" dirty="0">
                <a:latin typeface="Tw Cen MT" panose="020B0602020104020603" pitchFamily="34" charset="0"/>
              </a:rPr>
              <a:t> data </a:t>
            </a:r>
            <a:r>
              <a:rPr lang="en-US" sz="2000" dirty="0" err="1">
                <a:latin typeface="Tw Cen MT" panose="020B0602020104020603" pitchFamily="34" charset="0"/>
              </a:rPr>
              <a:t>dan</a:t>
            </a:r>
            <a:r>
              <a:rPr lang="en-US" sz="2000" dirty="0">
                <a:latin typeface="Tw Cen MT" panose="020B0602020104020603" pitchFamily="34" charset="0"/>
              </a:rPr>
              <a:t> </a:t>
            </a:r>
            <a:r>
              <a:rPr lang="en-US" sz="2000" dirty="0" err="1">
                <a:latin typeface="Tw Cen MT" panose="020B0602020104020603" pitchFamily="34" charset="0"/>
              </a:rPr>
              <a:t>tabulasinya</a:t>
            </a:r>
            <a:r>
              <a:rPr lang="en-US" sz="2000" dirty="0">
                <a:latin typeface="Tw Cen MT" panose="020B0602020104020603" pitchFamily="34" charset="0"/>
              </a:rPr>
              <a:t> yang </a:t>
            </a:r>
            <a:r>
              <a:rPr lang="en-US" sz="2000" dirty="0" err="1">
                <a:latin typeface="Tw Cen MT" panose="020B0602020104020603" pitchFamily="34" charset="0"/>
              </a:rPr>
              <a:t>dapat</a:t>
            </a:r>
            <a:r>
              <a:rPr lang="en-US" sz="2000" dirty="0">
                <a:latin typeface="Tw Cen MT" panose="020B0602020104020603" pitchFamily="34" charset="0"/>
              </a:rPr>
              <a:t> </a:t>
            </a:r>
            <a:r>
              <a:rPr lang="en-US" sz="2000" dirty="0" err="1">
                <a:latin typeface="Tw Cen MT" panose="020B0602020104020603" pitchFamily="34" charset="0"/>
              </a:rPr>
              <a:t>dilakukan</a:t>
            </a:r>
            <a:r>
              <a:rPr lang="en-US" sz="2000" dirty="0">
                <a:latin typeface="Tw Cen MT" panose="020B0602020104020603" pitchFamily="34" charset="0"/>
              </a:rPr>
              <a:t> </a:t>
            </a:r>
            <a:r>
              <a:rPr lang="en-US" sz="2000" dirty="0" err="1">
                <a:latin typeface="Tw Cen MT" panose="020B0602020104020603" pitchFamily="34" charset="0"/>
              </a:rPr>
              <a:t>secara</a:t>
            </a:r>
            <a:r>
              <a:rPr lang="en-US" sz="2000" dirty="0">
                <a:latin typeface="Tw Cen MT" panose="020B0602020104020603" pitchFamily="34" charset="0"/>
              </a:rPr>
              <a:t> </a:t>
            </a:r>
            <a:r>
              <a:rPr lang="en-US" sz="2000" dirty="0" err="1">
                <a:latin typeface="Tw Cen MT" panose="020B0602020104020603" pitchFamily="34" charset="0"/>
              </a:rPr>
              <a:t>otomatis</a:t>
            </a:r>
            <a:r>
              <a:rPr lang="en-US" sz="2000" dirty="0">
                <a:latin typeface="Tw Cen MT" panose="020B0602020104020603" pitchFamily="34" charset="0"/>
              </a:rPr>
              <a:t> </a:t>
            </a:r>
            <a:r>
              <a:rPr lang="en-US" sz="2000" dirty="0" err="1">
                <a:latin typeface="Tw Cen MT" panose="020B0602020104020603" pitchFamily="34" charset="0"/>
              </a:rPr>
              <a:t>oleh</a:t>
            </a:r>
            <a:r>
              <a:rPr lang="en-US" sz="2000" dirty="0">
                <a:latin typeface="Tw Cen MT" panose="020B0602020104020603" pitchFamily="34" charset="0"/>
              </a:rPr>
              <a:t> program. </a:t>
            </a:r>
            <a:r>
              <a:rPr lang="en-US" sz="2000" dirty="0" err="1">
                <a:latin typeface="Tw Cen MT" panose="020B0602020104020603" pitchFamily="34" charset="0"/>
              </a:rPr>
              <a:t>Karena</a:t>
            </a:r>
            <a:r>
              <a:rPr lang="en-US" sz="2000" dirty="0">
                <a:latin typeface="Tw Cen MT" panose="020B0602020104020603" pitchFamily="34" charset="0"/>
              </a:rPr>
              <a:t> </a:t>
            </a:r>
            <a:r>
              <a:rPr lang="en-US" sz="2000" dirty="0" err="1">
                <a:latin typeface="Tw Cen MT" panose="020B0602020104020603" pitchFamily="34" charset="0"/>
              </a:rPr>
              <a:t>tugas</a:t>
            </a:r>
            <a:r>
              <a:rPr lang="en-US" sz="2000" dirty="0">
                <a:latin typeface="Tw Cen MT" panose="020B0602020104020603" pitchFamily="34" charset="0"/>
              </a:rPr>
              <a:t> </a:t>
            </a:r>
            <a:r>
              <a:rPr lang="en-US" sz="2000" dirty="0" err="1">
                <a:latin typeface="Tw Cen MT" panose="020B0602020104020603" pitchFamily="34" charset="0"/>
              </a:rPr>
              <a:t>ini</a:t>
            </a:r>
            <a:r>
              <a:rPr lang="en-US" sz="2000" dirty="0">
                <a:latin typeface="Tw Cen MT" panose="020B0602020104020603" pitchFamily="34" charset="0"/>
              </a:rPr>
              <a:t> </a:t>
            </a:r>
            <a:r>
              <a:rPr lang="en-US" sz="2000" dirty="0" err="1">
                <a:latin typeface="Tw Cen MT" panose="020B0602020104020603" pitchFamily="34" charset="0"/>
              </a:rPr>
              <a:t>sudah</a:t>
            </a:r>
            <a:r>
              <a:rPr lang="en-US" sz="2000" dirty="0">
                <a:latin typeface="Tw Cen MT" panose="020B0602020104020603" pitchFamily="34" charset="0"/>
              </a:rPr>
              <a:t> </a:t>
            </a:r>
            <a:r>
              <a:rPr lang="en-US" sz="2000" dirty="0" err="1">
                <a:latin typeface="Tw Cen MT" panose="020B0602020104020603" pitchFamily="34" charset="0"/>
              </a:rPr>
              <a:t>diambil</a:t>
            </a:r>
            <a:r>
              <a:rPr lang="en-US" sz="2000" dirty="0">
                <a:latin typeface="Tw Cen MT" panose="020B0602020104020603" pitchFamily="34" charset="0"/>
              </a:rPr>
              <a:t> </a:t>
            </a:r>
            <a:r>
              <a:rPr lang="en-US" sz="2000" dirty="0" err="1">
                <a:latin typeface="Tw Cen MT" panose="020B0602020104020603" pitchFamily="34" charset="0"/>
              </a:rPr>
              <a:t>alih</a:t>
            </a:r>
            <a:r>
              <a:rPr lang="en-US" sz="2000" dirty="0">
                <a:latin typeface="Tw Cen MT" panose="020B0602020104020603" pitchFamily="34" charset="0"/>
              </a:rPr>
              <a:t> </a:t>
            </a:r>
            <a:r>
              <a:rPr lang="en-US" sz="2000" dirty="0" err="1">
                <a:latin typeface="Tw Cen MT" panose="020B0602020104020603" pitchFamily="34" charset="0"/>
              </a:rPr>
              <a:t>oleh</a:t>
            </a:r>
            <a:r>
              <a:rPr lang="en-US" sz="2000" dirty="0">
                <a:latin typeface="Tw Cen MT" panose="020B0602020104020603" pitchFamily="34" charset="0"/>
              </a:rPr>
              <a:t> </a:t>
            </a:r>
            <a:r>
              <a:rPr lang="en-US" sz="2000" dirty="0" err="1">
                <a:latin typeface="Tw Cen MT" panose="020B0602020104020603" pitchFamily="34" charset="0"/>
              </a:rPr>
              <a:t>mesin</a:t>
            </a:r>
            <a:r>
              <a:rPr lang="en-US" sz="2000" dirty="0">
                <a:latin typeface="Tw Cen MT" panose="020B0602020104020603" pitchFamily="34" charset="0"/>
              </a:rPr>
              <a:t>, </a:t>
            </a:r>
            <a:r>
              <a:rPr lang="en-US" sz="2000" dirty="0" err="1">
                <a:latin typeface="Tw Cen MT" panose="020B0602020104020603" pitchFamily="34" charset="0"/>
              </a:rPr>
              <a:t>maka</a:t>
            </a:r>
            <a:r>
              <a:rPr lang="en-US" sz="2000" dirty="0">
                <a:latin typeface="Tw Cen MT" panose="020B0602020104020603" pitchFamily="34" charset="0"/>
              </a:rPr>
              <a:t> </a:t>
            </a:r>
            <a:r>
              <a:rPr lang="en-US" sz="2000" dirty="0" err="1">
                <a:latin typeface="Tw Cen MT" panose="020B0602020104020603" pitchFamily="34" charset="0"/>
              </a:rPr>
              <a:t>peneliti</a:t>
            </a:r>
            <a:r>
              <a:rPr lang="en-US" sz="2000" dirty="0">
                <a:latin typeface="Tw Cen MT" panose="020B0602020104020603" pitchFamily="34" charset="0"/>
              </a:rPr>
              <a:t> </a:t>
            </a:r>
            <a:r>
              <a:rPr lang="en-US" sz="2000" dirty="0" err="1">
                <a:latin typeface="Tw Cen MT" panose="020B0602020104020603" pitchFamily="34" charset="0"/>
              </a:rPr>
              <a:t>berhemat</a:t>
            </a:r>
            <a:r>
              <a:rPr lang="en-US" sz="2000" dirty="0">
                <a:latin typeface="Tw Cen MT" panose="020B0602020104020603" pitchFamily="34" charset="0"/>
              </a:rPr>
              <a:t> </a:t>
            </a:r>
            <a:r>
              <a:rPr lang="en-US" sz="2000" dirty="0" err="1">
                <a:latin typeface="Tw Cen MT" panose="020B0602020104020603" pitchFamily="34" charset="0"/>
              </a:rPr>
              <a:t>biaya</a:t>
            </a:r>
            <a:r>
              <a:rPr lang="en-US" sz="2000" dirty="0">
                <a:latin typeface="Tw Cen MT" panose="020B0602020104020603" pitchFamily="34" charset="0"/>
              </a:rPr>
              <a:t> </a:t>
            </a:r>
            <a:r>
              <a:rPr lang="en-US" sz="2000" dirty="0" err="1">
                <a:latin typeface="Tw Cen MT" panose="020B0602020104020603" pitchFamily="34" charset="0"/>
              </a:rPr>
              <a:t>dengan</a:t>
            </a:r>
            <a:r>
              <a:rPr lang="en-US" sz="2000" dirty="0">
                <a:latin typeface="Tw Cen MT" panose="020B0602020104020603" pitchFamily="34" charset="0"/>
              </a:rPr>
              <a:t> </a:t>
            </a:r>
            <a:r>
              <a:rPr lang="en-US" sz="2000" dirty="0" err="1">
                <a:latin typeface="Tw Cen MT" panose="020B0602020104020603" pitchFamily="34" charset="0"/>
              </a:rPr>
              <a:t>tidak</a:t>
            </a:r>
            <a:r>
              <a:rPr lang="en-US" sz="2000" dirty="0">
                <a:latin typeface="Tw Cen MT" panose="020B0602020104020603" pitchFamily="34" charset="0"/>
              </a:rPr>
              <a:t> </a:t>
            </a:r>
            <a:r>
              <a:rPr lang="en-US" sz="2000" dirty="0" err="1">
                <a:latin typeface="Tw Cen MT" panose="020B0602020104020603" pitchFamily="34" charset="0"/>
              </a:rPr>
              <a:t>mempekerjakan</a:t>
            </a:r>
            <a:r>
              <a:rPr lang="en-US" sz="2000" dirty="0">
                <a:latin typeface="Tw Cen MT" panose="020B0602020104020603" pitchFamily="34" charset="0"/>
              </a:rPr>
              <a:t> </a:t>
            </a:r>
            <a:r>
              <a:rPr lang="en-US" sz="2000" dirty="0" smtClean="0">
                <a:latin typeface="Tw Cen MT" panose="020B0602020104020603" pitchFamily="34" charset="0"/>
              </a:rPr>
              <a:t>surveyor</a:t>
            </a:r>
          </a:p>
          <a:p>
            <a:pPr marL="1981200" indent="-1981200" algn="just">
              <a:buNone/>
            </a:pPr>
            <a:r>
              <a:rPr lang="en-US" sz="2000" b="1" dirty="0" err="1" smtClean="0">
                <a:latin typeface="Tw Cen MT" panose="020B0602020104020603" pitchFamily="34" charset="0"/>
              </a:rPr>
              <a:t>Kekurangan</a:t>
            </a:r>
            <a:r>
              <a:rPr lang="en-US" sz="2000" b="1" dirty="0" smtClean="0">
                <a:latin typeface="Tw Cen MT" panose="020B0602020104020603" pitchFamily="34" charset="0"/>
              </a:rPr>
              <a:t>	: </a:t>
            </a:r>
            <a:r>
              <a:rPr lang="en-US" sz="2000" dirty="0" err="1" smtClean="0">
                <a:latin typeface="Tw Cen MT" panose="020B0602020104020603" pitchFamily="34" charset="0"/>
              </a:rPr>
              <a:t>tidak</a:t>
            </a:r>
            <a:r>
              <a:rPr lang="en-US" sz="2000" dirty="0" smtClean="0">
                <a:latin typeface="Tw Cen MT" panose="020B0602020104020603" pitchFamily="34" charset="0"/>
              </a:rPr>
              <a:t> </a:t>
            </a:r>
            <a:r>
              <a:rPr lang="en-US" sz="2000" dirty="0" err="1" smtClean="0">
                <a:latin typeface="Tw Cen MT" panose="020B0602020104020603" pitchFamily="34" charset="0"/>
              </a:rPr>
              <a:t>semua</a:t>
            </a:r>
            <a:r>
              <a:rPr lang="en-US" sz="2000" dirty="0" smtClean="0">
                <a:latin typeface="Tw Cen MT" panose="020B0602020104020603" pitchFamily="34" charset="0"/>
              </a:rPr>
              <a:t> data yang </a:t>
            </a:r>
            <a:r>
              <a:rPr lang="en-US" sz="2000" dirty="0" err="1" smtClean="0">
                <a:latin typeface="Tw Cen MT" panose="020B0602020104020603" pitchFamily="34" charset="0"/>
              </a:rPr>
              <a:t>ada</a:t>
            </a:r>
            <a:r>
              <a:rPr lang="en-US" sz="2000" dirty="0" smtClean="0">
                <a:latin typeface="Tw Cen MT" panose="020B0602020104020603" pitchFamily="34" charset="0"/>
              </a:rPr>
              <a:t> di internet </a:t>
            </a:r>
            <a:r>
              <a:rPr lang="en-US" sz="2000" dirty="0" err="1" smtClean="0">
                <a:latin typeface="Tw Cen MT" panose="020B0602020104020603" pitchFamily="34" charset="0"/>
              </a:rPr>
              <a:t>merupakan</a:t>
            </a:r>
            <a:r>
              <a:rPr lang="en-US" sz="2000" dirty="0" smtClean="0">
                <a:latin typeface="Tw Cen MT" panose="020B0602020104020603" pitchFamily="34" charset="0"/>
              </a:rPr>
              <a:t> data yang valid </a:t>
            </a:r>
            <a:r>
              <a:rPr lang="en-US" sz="2000" dirty="0" err="1" smtClean="0">
                <a:latin typeface="Tw Cen MT" panose="020B0602020104020603" pitchFamily="34" charset="0"/>
              </a:rPr>
              <a:t>dan</a:t>
            </a:r>
            <a:r>
              <a:rPr lang="en-US" sz="2000" dirty="0" smtClean="0">
                <a:latin typeface="Tw Cen MT" panose="020B0602020104020603" pitchFamily="34" charset="0"/>
              </a:rPr>
              <a:t> </a:t>
            </a:r>
            <a:r>
              <a:rPr lang="en-US" sz="2000" dirty="0" err="1" smtClean="0">
                <a:latin typeface="Tw Cen MT" panose="020B0602020104020603" pitchFamily="34" charset="0"/>
              </a:rPr>
              <a:t>sumbernya</a:t>
            </a:r>
            <a:r>
              <a:rPr lang="en-US" sz="2000" dirty="0" smtClean="0">
                <a:latin typeface="Tw Cen MT" panose="020B0602020104020603" pitchFamily="34" charset="0"/>
              </a:rPr>
              <a:t> </a:t>
            </a:r>
            <a:r>
              <a:rPr lang="en-US" sz="2000" dirty="0" err="1" smtClean="0">
                <a:latin typeface="Tw Cen MT" panose="020B0602020104020603" pitchFamily="34" charset="0"/>
              </a:rPr>
              <a:t>belum</a:t>
            </a:r>
            <a:r>
              <a:rPr lang="en-US" sz="2000" dirty="0" smtClean="0">
                <a:latin typeface="Tw Cen MT" panose="020B0602020104020603" pitchFamily="34" charset="0"/>
              </a:rPr>
              <a:t> </a:t>
            </a:r>
            <a:r>
              <a:rPr lang="en-US" sz="2000" dirty="0" err="1" smtClean="0">
                <a:latin typeface="Tw Cen MT" panose="020B0602020104020603" pitchFamily="34" charset="0"/>
              </a:rPr>
              <a:t>bisa</a:t>
            </a:r>
            <a:r>
              <a:rPr lang="en-US" sz="2000" dirty="0" smtClean="0">
                <a:latin typeface="Tw Cen MT" panose="020B0602020104020603" pitchFamily="34" charset="0"/>
              </a:rPr>
              <a:t> </a:t>
            </a:r>
            <a:r>
              <a:rPr lang="en-US" sz="2000" dirty="0" err="1" smtClean="0">
                <a:latin typeface="Tw Cen MT" panose="020B0602020104020603" pitchFamily="34" charset="0"/>
              </a:rPr>
              <a:t>dipertanggung</a:t>
            </a:r>
            <a:r>
              <a:rPr lang="en-US" sz="2000" dirty="0" smtClean="0">
                <a:latin typeface="Tw Cen MT" panose="020B0602020104020603" pitchFamily="34" charset="0"/>
              </a:rPr>
              <a:t> </a:t>
            </a:r>
            <a:r>
              <a:rPr lang="en-US" sz="2000" dirty="0" err="1" smtClean="0">
                <a:latin typeface="Tw Cen MT" panose="020B0602020104020603" pitchFamily="34" charset="0"/>
              </a:rPr>
              <a:t>jawabkan</a:t>
            </a:r>
            <a:endParaRPr lang="en-US" sz="2000" dirty="0" smtClean="0">
              <a:latin typeface="Tw Cen MT" panose="020B0602020104020603" pitchFamily="34" charset="0"/>
            </a:endParaRPr>
          </a:p>
        </p:txBody>
      </p:sp>
    </p:spTree>
    <p:extLst>
      <p:ext uri="{BB962C8B-B14F-4D97-AF65-F5344CB8AC3E}">
        <p14:creationId xmlns:p14="http://schemas.microsoft.com/office/powerpoint/2010/main" val="22920107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50001" y="5183923"/>
            <a:ext cx="5842000" cy="1370130"/>
          </a:xfrm>
        </p:spPr>
        <p:txBody>
          <a:bodyPr>
            <a:normAutofit fontScale="90000"/>
          </a:bodyPr>
          <a:lstStyle/>
          <a:p>
            <a:r>
              <a:rPr lang="en-US" sz="2800" i="1" dirty="0" err="1" smtClean="0">
                <a:latin typeface="Tw Cen MT" panose="020B0602020104020603" pitchFamily="34" charset="0"/>
              </a:rPr>
              <a:t>Dokumentasi</a:t>
            </a:r>
            <a:r>
              <a:rPr lang="en-US" sz="2800" i="1" dirty="0" smtClean="0">
                <a:latin typeface="Tw Cen MT" panose="020B0602020104020603" pitchFamily="34" charset="0"/>
              </a:rPr>
              <a:t>/Audio Visual </a:t>
            </a:r>
            <a:r>
              <a:rPr lang="id-ID" sz="2400" dirty="0">
                <a:latin typeface="Tw Cen MT" panose="020B0602020104020603" pitchFamily="34" charset="0"/>
              </a:rPr>
              <a:t>adalah </a:t>
            </a:r>
            <a:r>
              <a:rPr lang="id-ID" sz="2400" dirty="0" smtClean="0">
                <a:latin typeface="Tw Cen MT" panose="020B0602020104020603" pitchFamily="34" charset="0"/>
              </a:rPr>
              <a:t>media </a:t>
            </a:r>
            <a:r>
              <a:rPr lang="id-ID" sz="2400" dirty="0">
                <a:latin typeface="Tw Cen MT" panose="020B0602020104020603" pitchFamily="34" charset="0"/>
              </a:rPr>
              <a:t>audio visual yaitu jenis media yang selain mengandung unsur suara juga mengandung unsur gambar yang bisa </a:t>
            </a:r>
            <a:r>
              <a:rPr lang="id-ID" sz="2400" dirty="0" smtClean="0">
                <a:latin typeface="Tw Cen MT" panose="020B0602020104020603" pitchFamily="34" charset="0"/>
              </a:rPr>
              <a:t>dilihat</a:t>
            </a:r>
            <a:r>
              <a:rPr lang="en-US" sz="2400" dirty="0" smtClean="0">
                <a:latin typeface="Tw Cen MT" panose="020B0602020104020603" pitchFamily="34" charset="0"/>
              </a:rPr>
              <a:t>. </a:t>
            </a:r>
            <a:r>
              <a:rPr lang="id-ID" sz="2800" dirty="0" smtClean="0">
                <a:latin typeface="Tw Cen MT" panose="020B0602020104020603" pitchFamily="34" charset="0"/>
              </a:rPr>
              <a:t>Wina </a:t>
            </a:r>
            <a:r>
              <a:rPr lang="id-ID" sz="2800" dirty="0">
                <a:latin typeface="Tw Cen MT" panose="020B0602020104020603" pitchFamily="34" charset="0"/>
              </a:rPr>
              <a:t>Sanjaya (2010) </a:t>
            </a:r>
            <a:endParaRPr lang="id-ID" sz="2800" dirty="0">
              <a:solidFill>
                <a:srgbClr val="FF0000"/>
              </a:solidFill>
              <a:latin typeface="Tw Cen MT" panose="020B0602020104020603" pitchFamily="34" charset="0"/>
            </a:endParaRPr>
          </a:p>
        </p:txBody>
      </p:sp>
      <p:sp>
        <p:nvSpPr>
          <p:cNvPr id="9" name="Rectangle 8"/>
          <p:cNvSpPr/>
          <p:nvPr/>
        </p:nvSpPr>
        <p:spPr>
          <a:xfrm>
            <a:off x="0" y="0"/>
            <a:ext cx="12192000" cy="1503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smtClean="0"/>
              <a:t>DOKUMENTASI</a:t>
            </a:r>
            <a:r>
              <a:rPr lang="en-US" sz="6600" b="1" i="1" dirty="0" smtClean="0"/>
              <a:t> / AUDIO VISUAL</a:t>
            </a:r>
            <a:endParaRPr lang="id-ID" sz="6600" b="1" i="1" dirty="0"/>
          </a:p>
        </p:txBody>
      </p:sp>
      <p:pic>
        <p:nvPicPr>
          <p:cNvPr id="8" name="Content Placeholder 7"/>
          <p:cNvPicPr>
            <a:picLocks noGrp="1" noChangeAspect="1"/>
          </p:cNvPicPr>
          <p:nvPr>
            <p:ph idx="1"/>
          </p:nvPr>
        </p:nvPicPr>
        <p:blipFill rotWithShape="1">
          <a:blip r:embed="rId2">
            <a:extLst>
              <a:ext uri="{28A0092B-C50C-407E-A947-70E740481C1C}">
                <a14:useLocalDpi xmlns:a14="http://schemas.microsoft.com/office/drawing/2010/main" val="0"/>
              </a:ext>
            </a:extLst>
          </a:blip>
          <a:srcRect l="-1" r="42423"/>
          <a:stretch/>
        </p:blipFill>
        <p:spPr>
          <a:xfrm>
            <a:off x="0" y="1503906"/>
            <a:ext cx="6196083" cy="5364565"/>
          </a:xfrm>
        </p:spPr>
      </p:pic>
    </p:spTree>
    <p:extLst>
      <p:ext uri="{BB962C8B-B14F-4D97-AF65-F5344CB8AC3E}">
        <p14:creationId xmlns:p14="http://schemas.microsoft.com/office/powerpoint/2010/main" val="10634059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48098720"/>
              </p:ext>
            </p:extLst>
          </p:nvPr>
        </p:nvGraphicFramePr>
        <p:xfrm>
          <a:off x="-19735" y="260236"/>
          <a:ext cx="12211735" cy="6136548"/>
        </p:xfrm>
        <a:graphic>
          <a:graphicData uri="http://schemas.openxmlformats.org/drawingml/2006/table">
            <a:tbl>
              <a:tblPr firstRow="1" bandRow="1">
                <a:tableStyleId>{5FD0F851-EC5A-4D38-B0AD-8093EC10F338}</a:tableStyleId>
              </a:tblPr>
              <a:tblGrid>
                <a:gridCol w="1587056"/>
                <a:gridCol w="3949942"/>
                <a:gridCol w="3261520"/>
                <a:gridCol w="3413217"/>
              </a:tblGrid>
              <a:tr h="370888">
                <a:tc>
                  <a:txBody>
                    <a:bodyPr/>
                    <a:lstStyle/>
                    <a:p>
                      <a:r>
                        <a:rPr lang="id-ID" sz="1800" dirty="0" smtClean="0">
                          <a:latin typeface="Tw Cen MT" panose="020B0602020104020603" pitchFamily="34" charset="0"/>
                        </a:rPr>
                        <a:t>Jenis-jenis</a:t>
                      </a:r>
                      <a:endParaRPr lang="id-ID" sz="1800" dirty="0">
                        <a:latin typeface="Tw Cen MT" panose="020B0602020104020603" pitchFamily="34" charset="0"/>
                      </a:endParaRPr>
                    </a:p>
                  </a:txBody>
                  <a:tcPr marL="91452" marR="91452" marT="45726" marB="45726"/>
                </a:tc>
                <a:tc>
                  <a:txBody>
                    <a:bodyPr/>
                    <a:lstStyle/>
                    <a:p>
                      <a:r>
                        <a:rPr lang="id-ID" sz="1800" dirty="0" smtClean="0">
                          <a:latin typeface="Tw Cen MT" panose="020B0602020104020603" pitchFamily="34" charset="0"/>
                        </a:rPr>
                        <a:t>Opsi-opsi</a:t>
                      </a:r>
                      <a:endParaRPr lang="id-ID" sz="1800" dirty="0">
                        <a:latin typeface="Tw Cen MT" panose="020B0602020104020603" pitchFamily="34" charset="0"/>
                      </a:endParaRPr>
                    </a:p>
                  </a:txBody>
                  <a:tcPr marL="91452" marR="91452" marT="45726" marB="45726"/>
                </a:tc>
                <a:tc>
                  <a:txBody>
                    <a:bodyPr/>
                    <a:lstStyle/>
                    <a:p>
                      <a:r>
                        <a:rPr lang="id-ID" sz="1800" dirty="0" smtClean="0">
                          <a:latin typeface="Tw Cen MT" panose="020B0602020104020603" pitchFamily="34" charset="0"/>
                        </a:rPr>
                        <a:t>Kelebihan</a:t>
                      </a:r>
                      <a:endParaRPr lang="id-ID" sz="1800" dirty="0">
                        <a:latin typeface="Tw Cen MT" panose="020B0602020104020603" pitchFamily="34" charset="0"/>
                      </a:endParaRPr>
                    </a:p>
                  </a:txBody>
                  <a:tcPr marL="91452" marR="91452" marT="45726" marB="45726"/>
                </a:tc>
                <a:tc>
                  <a:txBody>
                    <a:bodyPr/>
                    <a:lstStyle/>
                    <a:p>
                      <a:r>
                        <a:rPr lang="id-ID" sz="1800" dirty="0" smtClean="0">
                          <a:latin typeface="Tw Cen MT" panose="020B0602020104020603" pitchFamily="34" charset="0"/>
                        </a:rPr>
                        <a:t>Kelemahan</a:t>
                      </a:r>
                      <a:endParaRPr lang="id-ID" sz="1800" dirty="0">
                        <a:latin typeface="Tw Cen MT" panose="020B0602020104020603" pitchFamily="34" charset="0"/>
                      </a:endParaRPr>
                    </a:p>
                  </a:txBody>
                  <a:tcPr marL="91452" marR="91452" marT="45726" marB="45726"/>
                </a:tc>
              </a:tr>
              <a:tr h="2656295">
                <a:tc>
                  <a:txBody>
                    <a:bodyPr/>
                    <a:lstStyle/>
                    <a:p>
                      <a:r>
                        <a:rPr lang="id-ID" sz="1800" dirty="0" smtClean="0">
                          <a:latin typeface="Tw Cen MT" panose="020B0602020104020603" pitchFamily="34" charset="0"/>
                        </a:rPr>
                        <a:t>Catatan Pengamatan Lapangan</a:t>
                      </a:r>
                      <a:endParaRPr lang="id-ID" sz="1800" dirty="0">
                        <a:latin typeface="Tw Cen MT" panose="020B0602020104020603" pitchFamily="34" charset="0"/>
                      </a:endParaRPr>
                    </a:p>
                  </a:txBody>
                  <a:tcPr marL="91452" marR="91452" marT="45726" marB="45726">
                    <a:lnB w="12700" cap="flat" cmpd="sng" algn="ctr">
                      <a:solidFill>
                        <a:scrgbClr r="0" g="0" b="0"/>
                      </a:solidFill>
                      <a:prstDash val="solid"/>
                      <a:round/>
                      <a:headEnd type="none" w="med" len="med"/>
                      <a:tailEnd type="none" w="med" len="med"/>
                    </a:lnB>
                  </a:tcPr>
                </a:tc>
                <a:tc>
                  <a:txBody>
                    <a:bodyPr/>
                    <a:lstStyle/>
                    <a:p>
                      <a:pPr marL="285750" indent="-285750">
                        <a:buFont typeface="Wingdings" pitchFamily="2" charset="2"/>
                        <a:buChar char="§"/>
                      </a:pPr>
                      <a:r>
                        <a:rPr lang="id-ID" sz="1800" dirty="0" smtClean="0">
                          <a:latin typeface="Tw Cen MT" panose="020B0602020104020603" pitchFamily="34" charset="0"/>
                        </a:rPr>
                        <a:t>Field notes</a:t>
                      </a:r>
                    </a:p>
                    <a:p>
                      <a:pPr marL="285750" indent="-285750">
                        <a:buFont typeface="Wingdings" pitchFamily="2" charset="2"/>
                        <a:buChar char="§"/>
                      </a:pPr>
                      <a:r>
                        <a:rPr lang="id-ID" sz="1800" dirty="0" smtClean="0">
                          <a:latin typeface="Tw Cen MT" panose="020B0602020104020603" pitchFamily="34" charset="0"/>
                        </a:rPr>
                        <a:t>Reflective data</a:t>
                      </a:r>
                    </a:p>
                    <a:p>
                      <a:pPr marL="285750" indent="-285750">
                        <a:buFont typeface="Wingdings" pitchFamily="2" charset="2"/>
                        <a:buChar char="§"/>
                      </a:pPr>
                      <a:r>
                        <a:rPr lang="id-ID" sz="1800" dirty="0" smtClean="0">
                          <a:latin typeface="Tw Cen MT" panose="020B0602020104020603" pitchFamily="34" charset="0"/>
                        </a:rPr>
                        <a:t>Anecdote Accounts</a:t>
                      </a:r>
                      <a:endParaRPr lang="id-ID" sz="1800" dirty="0">
                        <a:latin typeface="Tw Cen MT" panose="020B0602020104020603" pitchFamily="34" charset="0"/>
                      </a:endParaRPr>
                    </a:p>
                  </a:txBody>
                  <a:tcPr marL="91452" marR="91452" marT="45726" marB="45726">
                    <a:lnB w="12700" cap="flat" cmpd="sng" algn="ctr">
                      <a:solidFill>
                        <a:scrgbClr r="0" g="0" b="0"/>
                      </a:solidFill>
                      <a:prstDash val="solid"/>
                      <a:round/>
                      <a:headEnd type="none" w="med" len="med"/>
                      <a:tailEnd type="none" w="med" len="med"/>
                    </a:lnB>
                  </a:tcPr>
                </a:tc>
                <a:tc>
                  <a:txBody>
                    <a:bodyPr/>
                    <a:lstStyle/>
                    <a:p>
                      <a:pPr marL="342900" indent="-342900">
                        <a:buFont typeface="Wingdings" pitchFamily="2" charset="2"/>
                        <a:buChar char="§"/>
                      </a:pPr>
                      <a:r>
                        <a:rPr lang="nl-NL" sz="1800" baseline="0" dirty="0" err="1" smtClean="0">
                          <a:latin typeface="Tw Cen MT" panose="020B0602020104020603" pitchFamily="34" charset="0"/>
                        </a:rPr>
                        <a:t>Dapat</a:t>
                      </a:r>
                      <a:r>
                        <a:rPr lang="nl-NL" sz="1800" baseline="0" dirty="0" smtClean="0">
                          <a:latin typeface="Tw Cen MT" panose="020B0602020104020603" pitchFamily="34" charset="0"/>
                        </a:rPr>
                        <a:t> </a:t>
                      </a:r>
                      <a:r>
                        <a:rPr lang="nl-NL" sz="1800" baseline="0" dirty="0" err="1" smtClean="0">
                          <a:latin typeface="Tw Cen MT" panose="020B0602020104020603" pitchFamily="34" charset="0"/>
                        </a:rPr>
                        <a:t>menangkap</a:t>
                      </a:r>
                      <a:r>
                        <a:rPr lang="nl-NL" sz="1800" baseline="0" dirty="0" smtClean="0">
                          <a:latin typeface="Tw Cen MT" panose="020B0602020104020603" pitchFamily="34" charset="0"/>
                        </a:rPr>
                        <a:t> </a:t>
                      </a:r>
                      <a:r>
                        <a:rPr lang="nl-NL" sz="1800" baseline="0" dirty="0" err="1" smtClean="0">
                          <a:latin typeface="Tw Cen MT" panose="020B0602020104020603" pitchFamily="34" charset="0"/>
                        </a:rPr>
                        <a:t>rincian</a:t>
                      </a:r>
                      <a:r>
                        <a:rPr lang="nl-NL" sz="1800" baseline="0" dirty="0" smtClean="0">
                          <a:latin typeface="Tw Cen MT" panose="020B0602020104020603" pitchFamily="34" charset="0"/>
                        </a:rPr>
                        <a:t> dan </a:t>
                      </a:r>
                      <a:r>
                        <a:rPr lang="nl-NL" sz="1800" baseline="0" dirty="0" err="1" smtClean="0">
                          <a:latin typeface="Tw Cen MT" panose="020B0602020104020603" pitchFamily="34" charset="0"/>
                        </a:rPr>
                        <a:t>ide-ide</a:t>
                      </a:r>
                      <a:r>
                        <a:rPr lang="nl-NL" sz="1800" baseline="0" dirty="0" smtClean="0">
                          <a:latin typeface="Tw Cen MT" panose="020B0602020104020603" pitchFamily="34" charset="0"/>
                        </a:rPr>
                        <a:t> </a:t>
                      </a:r>
                      <a:r>
                        <a:rPr lang="nl-NL" sz="1800" baseline="0" dirty="0" err="1" smtClean="0">
                          <a:latin typeface="Tw Cen MT" panose="020B0602020104020603" pitchFamily="34" charset="0"/>
                        </a:rPr>
                        <a:t>tentang</a:t>
                      </a:r>
                      <a:r>
                        <a:rPr lang="nl-NL" sz="1800" baseline="0" dirty="0" smtClean="0">
                          <a:latin typeface="Tw Cen MT" panose="020B0602020104020603" pitchFamily="34" charset="0"/>
                        </a:rPr>
                        <a:t> </a:t>
                      </a:r>
                      <a:r>
                        <a:rPr lang="nl-NL" sz="1800" baseline="0" dirty="0" err="1" smtClean="0">
                          <a:latin typeface="Tw Cen MT" panose="020B0602020104020603" pitchFamily="34" charset="0"/>
                        </a:rPr>
                        <a:t>peristiwa</a:t>
                      </a:r>
                      <a:r>
                        <a:rPr lang="nl-NL" sz="1800" baseline="0" dirty="0" smtClean="0">
                          <a:latin typeface="Tw Cen MT" panose="020B0602020104020603" pitchFamily="34" charset="0"/>
                        </a:rPr>
                        <a:t>/ </a:t>
                      </a:r>
                      <a:r>
                        <a:rPr lang="nl-NL" sz="1800" baseline="0" dirty="0" err="1" smtClean="0">
                          <a:latin typeface="Tw Cen MT" panose="020B0602020104020603" pitchFamily="34" charset="0"/>
                        </a:rPr>
                        <a:t>topik</a:t>
                      </a:r>
                      <a:r>
                        <a:rPr lang="nl-NL" sz="1800" baseline="0" dirty="0" smtClean="0">
                          <a:latin typeface="Tw Cen MT" panose="020B0602020104020603" pitchFamily="34" charset="0"/>
                        </a:rPr>
                        <a:t> </a:t>
                      </a:r>
                      <a:r>
                        <a:rPr lang="nl-NL" sz="1800" baseline="0" dirty="0" err="1" smtClean="0">
                          <a:latin typeface="Tw Cen MT" panose="020B0602020104020603" pitchFamily="34" charset="0"/>
                        </a:rPr>
                        <a:t>bahasan</a:t>
                      </a:r>
                      <a:endParaRPr lang="nl-NL" sz="1800" baseline="0" dirty="0" smtClean="0">
                        <a:latin typeface="Tw Cen MT" panose="020B0602020104020603" pitchFamily="34" charset="0"/>
                      </a:endParaRPr>
                    </a:p>
                    <a:p>
                      <a:pPr marL="342900" indent="-342900">
                        <a:buFont typeface="Wingdings" pitchFamily="2" charset="2"/>
                        <a:buChar char="§"/>
                      </a:pPr>
                      <a:r>
                        <a:rPr lang="id-ID" sz="1800" baseline="0" dirty="0" smtClean="0">
                          <a:latin typeface="Tw Cen MT" panose="020B0602020104020603" pitchFamily="34" charset="0"/>
                        </a:rPr>
                        <a:t>Memberikan informasi data yang rinci sebanyak mungkin</a:t>
                      </a:r>
                    </a:p>
                    <a:p>
                      <a:pPr marL="342900" indent="-342900">
                        <a:buFont typeface="Wingdings" pitchFamily="2" charset="2"/>
                        <a:buChar char="§"/>
                      </a:pPr>
                      <a:r>
                        <a:rPr lang="id-ID" sz="1800" baseline="0" dirty="0" smtClean="0">
                          <a:latin typeface="Tw Cen MT" panose="020B0602020104020603" pitchFamily="34" charset="0"/>
                        </a:rPr>
                        <a:t>Tercantum tanggal dan lampiran kejadian </a:t>
                      </a:r>
                    </a:p>
                  </a:txBody>
                  <a:tcPr marL="91452" marR="91452" marT="45726" marB="45726">
                    <a:lnB w="12700" cap="flat" cmpd="sng" algn="ctr">
                      <a:solidFill>
                        <a:scrgbClr r="0" g="0" b="0"/>
                      </a:solidFill>
                      <a:prstDash val="solid"/>
                      <a:round/>
                      <a:headEnd type="none" w="med" len="med"/>
                      <a:tailEnd type="none" w="med" len="med"/>
                    </a:lnB>
                  </a:tcPr>
                </a:tc>
                <a:tc>
                  <a:txBody>
                    <a:bodyPr/>
                    <a:lstStyle/>
                    <a:p>
                      <a:pPr marL="342900" indent="-342900">
                        <a:buFont typeface="Wingdings" pitchFamily="2" charset="2"/>
                        <a:buChar char="§"/>
                      </a:pPr>
                      <a:r>
                        <a:rPr lang="tr-TR" sz="1800" baseline="0" dirty="0" err="1" smtClean="0">
                          <a:latin typeface="Tw Cen MT" panose="020B0602020104020603" pitchFamily="34" charset="0"/>
                        </a:rPr>
                        <a:t>Kemungkinan</a:t>
                      </a:r>
                      <a:r>
                        <a:rPr lang="tr-TR" sz="1800" baseline="0" dirty="0" smtClean="0">
                          <a:latin typeface="Tw Cen MT" panose="020B0602020104020603" pitchFamily="34" charset="0"/>
                        </a:rPr>
                        <a:t> </a:t>
                      </a:r>
                      <a:r>
                        <a:rPr lang="tr-TR" sz="1800" baseline="0" dirty="0" err="1" smtClean="0">
                          <a:latin typeface="Tw Cen MT" panose="020B0602020104020603" pitchFamily="34" charset="0"/>
                        </a:rPr>
                        <a:t>tidak</a:t>
                      </a:r>
                      <a:r>
                        <a:rPr lang="tr-TR" sz="1800" baseline="0" dirty="0" smtClean="0">
                          <a:latin typeface="Tw Cen MT" panose="020B0602020104020603" pitchFamily="34" charset="0"/>
                        </a:rPr>
                        <a:t> </a:t>
                      </a:r>
                      <a:r>
                        <a:rPr lang="tr-TR" sz="1800" baseline="0" dirty="0" err="1" smtClean="0">
                          <a:latin typeface="Tw Cen MT" panose="020B0602020104020603" pitchFamily="34" charset="0"/>
                        </a:rPr>
                        <a:t>lengkap</a:t>
                      </a:r>
                      <a:endParaRPr lang="tr-TR" sz="1800" baseline="0" dirty="0" smtClean="0">
                        <a:latin typeface="Tw Cen MT" panose="020B0602020104020603" pitchFamily="34" charset="0"/>
                      </a:endParaRPr>
                    </a:p>
                    <a:p>
                      <a:pPr marL="342900" indent="-342900">
                        <a:buFont typeface="Wingdings" pitchFamily="2" charset="2"/>
                        <a:buChar char="§"/>
                      </a:pPr>
                      <a:r>
                        <a:rPr lang="tr-TR" sz="1800" baseline="0" dirty="0" smtClean="0">
                          <a:latin typeface="Tw Cen MT" panose="020B0602020104020603" pitchFamily="34" charset="0"/>
                        </a:rPr>
                        <a:t>dan </a:t>
                      </a:r>
                      <a:r>
                        <a:rPr lang="tr-TR" sz="1800" baseline="0" dirty="0" err="1" smtClean="0">
                          <a:latin typeface="Tw Cen MT" panose="020B0602020104020603" pitchFamily="34" charset="0"/>
                        </a:rPr>
                        <a:t>tidak</a:t>
                      </a:r>
                      <a:r>
                        <a:rPr lang="tr-TR" sz="1800" baseline="0" dirty="0" smtClean="0">
                          <a:latin typeface="Tw Cen MT" panose="020B0602020104020603" pitchFamily="34" charset="0"/>
                        </a:rPr>
                        <a:t> </a:t>
                      </a:r>
                      <a:r>
                        <a:rPr lang="tr-TR" sz="1800" baseline="0" dirty="0" err="1" smtClean="0">
                          <a:latin typeface="Tw Cen MT" panose="020B0602020104020603" pitchFamily="34" charset="0"/>
                        </a:rPr>
                        <a:t>akurat</a:t>
                      </a:r>
                      <a:r>
                        <a:rPr lang="tr-TR" sz="1800" baseline="0" dirty="0" smtClean="0">
                          <a:latin typeface="Tw Cen MT" panose="020B0602020104020603" pitchFamily="34" charset="0"/>
                        </a:rPr>
                        <a:t> (</a:t>
                      </a:r>
                      <a:r>
                        <a:rPr lang="tr-TR" sz="1800" baseline="0" dirty="0" err="1" smtClean="0">
                          <a:latin typeface="Tw Cen MT" panose="020B0602020104020603" pitchFamily="34" charset="0"/>
                        </a:rPr>
                        <a:t>keaslian</a:t>
                      </a:r>
                      <a:r>
                        <a:rPr lang="tr-TR" sz="1800" baseline="0" dirty="0" smtClean="0">
                          <a:latin typeface="Tw Cen MT" panose="020B0602020104020603" pitchFamily="34" charset="0"/>
                        </a:rPr>
                        <a:t> </a:t>
                      </a:r>
                      <a:r>
                        <a:rPr lang="tr-TR" sz="1800" baseline="0" dirty="0" err="1" smtClean="0">
                          <a:latin typeface="Tw Cen MT" panose="020B0602020104020603" pitchFamily="34" charset="0"/>
                        </a:rPr>
                        <a:t>dipertanyakan</a:t>
                      </a:r>
                      <a:r>
                        <a:rPr lang="tr-TR" sz="1800" baseline="0" dirty="0" smtClean="0">
                          <a:latin typeface="Tw Cen MT" panose="020B0602020104020603" pitchFamily="34" charset="0"/>
                        </a:rPr>
                        <a:t>)</a:t>
                      </a:r>
                    </a:p>
                    <a:p>
                      <a:pPr marL="342900" indent="-342900">
                        <a:buFont typeface="Wingdings" pitchFamily="2" charset="2"/>
                        <a:buChar char="§"/>
                      </a:pPr>
                      <a:r>
                        <a:rPr lang="tr-TR" sz="1800" baseline="0" dirty="0" err="1" smtClean="0">
                          <a:latin typeface="Tw Cen MT" panose="020B0602020104020603" pitchFamily="34" charset="0"/>
                        </a:rPr>
                        <a:t>Sulita</a:t>
                      </a:r>
                      <a:r>
                        <a:rPr lang="tr-TR" sz="1800" baseline="0" dirty="0" smtClean="0">
                          <a:latin typeface="Tw Cen MT" panose="020B0602020104020603" pitchFamily="34" charset="0"/>
                        </a:rPr>
                        <a:t> </a:t>
                      </a:r>
                      <a:r>
                        <a:rPr lang="tr-TR" sz="1800" baseline="0" dirty="0" err="1" smtClean="0">
                          <a:latin typeface="Tw Cen MT" panose="020B0602020104020603" pitchFamily="34" charset="0"/>
                        </a:rPr>
                        <a:t>menemukan</a:t>
                      </a:r>
                      <a:r>
                        <a:rPr lang="tr-TR" sz="1800" baseline="0" dirty="0" smtClean="0">
                          <a:latin typeface="Tw Cen MT" panose="020B0602020104020603" pitchFamily="34" charset="0"/>
                        </a:rPr>
                        <a:t> </a:t>
                      </a:r>
                      <a:r>
                        <a:rPr lang="tr-TR" sz="1800" baseline="0" dirty="0" err="1" smtClean="0">
                          <a:latin typeface="Tw Cen MT" panose="020B0602020104020603" pitchFamily="34" charset="0"/>
                        </a:rPr>
                        <a:t>dokumen</a:t>
                      </a:r>
                      <a:r>
                        <a:rPr lang="tr-TR" sz="1800" baseline="0" dirty="0" smtClean="0">
                          <a:latin typeface="Tw Cen MT" panose="020B0602020104020603" pitchFamily="34" charset="0"/>
                        </a:rPr>
                        <a:t> </a:t>
                      </a:r>
                      <a:r>
                        <a:rPr lang="tr-TR" sz="1800" baseline="0" dirty="0" err="1" smtClean="0">
                          <a:latin typeface="Tw Cen MT" panose="020B0602020104020603" pitchFamily="34" charset="0"/>
                        </a:rPr>
                        <a:t>yang</a:t>
                      </a:r>
                      <a:r>
                        <a:rPr lang="tr-TR" sz="1800" baseline="0" dirty="0" smtClean="0">
                          <a:latin typeface="Tw Cen MT" panose="020B0602020104020603" pitchFamily="34" charset="0"/>
                        </a:rPr>
                        <a:t> </a:t>
                      </a:r>
                      <a:r>
                        <a:rPr lang="tr-TR" sz="1800" baseline="0" dirty="0" err="1" smtClean="0">
                          <a:latin typeface="Tw Cen MT" panose="020B0602020104020603" pitchFamily="34" charset="0"/>
                        </a:rPr>
                        <a:t>sesuai</a:t>
                      </a:r>
                      <a:r>
                        <a:rPr lang="tr-TR" sz="1800" baseline="0" dirty="0" smtClean="0">
                          <a:latin typeface="Tw Cen MT" panose="020B0602020104020603" pitchFamily="34" charset="0"/>
                        </a:rPr>
                        <a:t> </a:t>
                      </a:r>
                      <a:r>
                        <a:rPr lang="tr-TR" sz="1800" baseline="0" dirty="0" err="1" smtClean="0">
                          <a:latin typeface="Tw Cen MT" panose="020B0602020104020603" pitchFamily="34" charset="0"/>
                        </a:rPr>
                        <a:t>dengan</a:t>
                      </a:r>
                      <a:r>
                        <a:rPr lang="tr-TR" sz="1800" baseline="0" dirty="0" smtClean="0">
                          <a:latin typeface="Tw Cen MT" panose="020B0602020104020603" pitchFamily="34" charset="0"/>
                        </a:rPr>
                        <a:t> topik </a:t>
                      </a:r>
                      <a:r>
                        <a:rPr lang="tr-TR" sz="1800" baseline="0" dirty="0" err="1" smtClean="0">
                          <a:latin typeface="Tw Cen MT" panose="020B0602020104020603" pitchFamily="34" charset="0"/>
                        </a:rPr>
                        <a:t>bahasan</a:t>
                      </a:r>
                      <a:endParaRPr lang="tr-TR" sz="1800" baseline="0" dirty="0" smtClean="0">
                        <a:latin typeface="Tw Cen MT" panose="020B0602020104020603" pitchFamily="34" charset="0"/>
                      </a:endParaRPr>
                    </a:p>
                    <a:p>
                      <a:pPr marL="342900" indent="-342900">
                        <a:buFont typeface="Wingdings" pitchFamily="2" charset="2"/>
                        <a:buChar char="§"/>
                      </a:pPr>
                      <a:r>
                        <a:rPr lang="tr-TR" sz="1800" baseline="0" dirty="0" err="1" smtClean="0">
                          <a:latin typeface="Tw Cen MT" panose="020B0602020104020603" pitchFamily="34" charset="0"/>
                        </a:rPr>
                        <a:t>Penglolaan</a:t>
                      </a:r>
                      <a:r>
                        <a:rPr lang="tr-TR" sz="1800" baseline="0" dirty="0" smtClean="0">
                          <a:latin typeface="Tw Cen MT" panose="020B0602020104020603" pitchFamily="34" charset="0"/>
                        </a:rPr>
                        <a:t> data </a:t>
                      </a:r>
                      <a:r>
                        <a:rPr lang="tr-TR" sz="1800" baseline="0" dirty="0" err="1" smtClean="0">
                          <a:latin typeface="Tw Cen MT" panose="020B0602020104020603" pitchFamily="34" charset="0"/>
                        </a:rPr>
                        <a:t>memakan</a:t>
                      </a:r>
                      <a:r>
                        <a:rPr lang="tr-TR" sz="1800" baseline="0" dirty="0" smtClean="0">
                          <a:latin typeface="Tw Cen MT" panose="020B0602020104020603" pitchFamily="34" charset="0"/>
                        </a:rPr>
                        <a:t> </a:t>
                      </a:r>
                      <a:r>
                        <a:rPr lang="tr-TR" sz="1800" baseline="0" dirty="0" err="1" smtClean="0">
                          <a:latin typeface="Tw Cen MT" panose="020B0602020104020603" pitchFamily="34" charset="0"/>
                        </a:rPr>
                        <a:t>waktu</a:t>
                      </a:r>
                      <a:r>
                        <a:rPr lang="tr-TR" sz="1800" baseline="0" dirty="0" smtClean="0">
                          <a:latin typeface="Tw Cen MT" panose="020B0602020104020603" pitchFamily="34" charset="0"/>
                        </a:rPr>
                        <a:t> dan </a:t>
                      </a:r>
                      <a:r>
                        <a:rPr lang="tr-TR" sz="1800" baseline="0" dirty="0" err="1" smtClean="0">
                          <a:latin typeface="Tw Cen MT" panose="020B0602020104020603" pitchFamily="34" charset="0"/>
                        </a:rPr>
                        <a:t>akses</a:t>
                      </a:r>
                      <a:r>
                        <a:rPr lang="tr-TR" sz="1800" baseline="0" dirty="0" smtClean="0">
                          <a:latin typeface="Tw Cen MT" panose="020B0602020104020603" pitchFamily="34" charset="0"/>
                        </a:rPr>
                        <a:t> </a:t>
                      </a:r>
                      <a:r>
                        <a:rPr lang="tr-TR" sz="1800" baseline="0" dirty="0" err="1" smtClean="0">
                          <a:latin typeface="Tw Cen MT" panose="020B0602020104020603" pitchFamily="34" charset="0"/>
                        </a:rPr>
                        <a:t>sulit</a:t>
                      </a:r>
                      <a:endParaRPr lang="id-ID" sz="1800" baseline="0" dirty="0" smtClean="0">
                        <a:latin typeface="Tw Cen MT" panose="020B0602020104020603" pitchFamily="34" charset="0"/>
                      </a:endParaRPr>
                    </a:p>
                    <a:p>
                      <a:pPr marL="342900" indent="-342900">
                        <a:buFont typeface="Wingdings" pitchFamily="2" charset="2"/>
                        <a:buChar char="§"/>
                      </a:pPr>
                      <a:r>
                        <a:rPr lang="id-ID" sz="1800" baseline="0" dirty="0" smtClean="0">
                          <a:latin typeface="Tw Cen MT" panose="020B0602020104020603" pitchFamily="34" charset="0"/>
                        </a:rPr>
                        <a:t>Rumit untuk ditafsirkan</a:t>
                      </a:r>
                    </a:p>
                  </a:txBody>
                  <a:tcPr marL="91452" marR="91452" marT="45726" marB="45726">
                    <a:lnB w="12700" cap="flat" cmpd="sng" algn="ctr">
                      <a:solidFill>
                        <a:scrgbClr r="0" g="0" b="0"/>
                      </a:solidFill>
                      <a:prstDash val="solid"/>
                      <a:round/>
                      <a:headEnd type="none" w="med" len="med"/>
                      <a:tailEnd type="none" w="med" len="med"/>
                    </a:lnB>
                  </a:tcPr>
                </a:tc>
              </a:tr>
              <a:tr h="3109365">
                <a:tc>
                  <a:txBody>
                    <a:bodyPr/>
                    <a:lstStyle/>
                    <a:p>
                      <a:r>
                        <a:rPr lang="id-ID" sz="1800" dirty="0" smtClean="0">
                          <a:latin typeface="Tw Cen MT" panose="020B0602020104020603" pitchFamily="34" charset="0"/>
                        </a:rPr>
                        <a:t>Audio-Visual</a:t>
                      </a:r>
                      <a:endParaRPr lang="id-ID" sz="1800" dirty="0">
                        <a:latin typeface="Tw Cen MT" panose="020B0602020104020603" pitchFamily="34" charset="0"/>
                      </a:endParaRPr>
                    </a:p>
                  </a:txBody>
                  <a:tcPr marL="91452" marR="91452" marT="45726" marB="45726">
                    <a:lnT w="12700" cap="flat" cmpd="sng" algn="ctr">
                      <a:solidFill>
                        <a:scrgbClr r="0" g="0" b="0"/>
                      </a:solidFill>
                      <a:prstDash val="solid"/>
                      <a:round/>
                      <a:headEnd type="none" w="med" len="med"/>
                      <a:tailEnd type="none" w="med" len="med"/>
                    </a:lnT>
                    <a:solidFill>
                      <a:schemeClr val="accent5">
                        <a:alpha val="20000"/>
                      </a:schemeClr>
                    </a:solidFill>
                  </a:tcPr>
                </a:tc>
                <a:tc>
                  <a:txBody>
                    <a:bodyPr/>
                    <a:lstStyle/>
                    <a:p>
                      <a:pPr marL="285750" indent="-285750">
                        <a:buFont typeface="Wingdings" pitchFamily="2" charset="2"/>
                        <a:buChar char="§"/>
                      </a:pPr>
                      <a:r>
                        <a:rPr lang="id-ID" sz="1800" dirty="0" smtClean="0">
                          <a:latin typeface="Tw Cen MT" panose="020B0602020104020603" pitchFamily="34" charset="0"/>
                        </a:rPr>
                        <a:t>Foto</a:t>
                      </a:r>
                    </a:p>
                    <a:p>
                      <a:pPr marL="285750" indent="-285750">
                        <a:buFont typeface="Wingdings" pitchFamily="2" charset="2"/>
                        <a:buChar char="§"/>
                      </a:pPr>
                      <a:r>
                        <a:rPr lang="id-ID" sz="1800" dirty="0" smtClean="0">
                          <a:latin typeface="Tw Cen MT" panose="020B0602020104020603" pitchFamily="34" charset="0"/>
                        </a:rPr>
                        <a:t>Videotape </a:t>
                      </a:r>
                    </a:p>
                    <a:p>
                      <a:pPr marL="285750" indent="-285750">
                        <a:buFont typeface="Wingdings" pitchFamily="2" charset="2"/>
                        <a:buChar char="§"/>
                      </a:pPr>
                      <a:r>
                        <a:rPr lang="id-ID" sz="1800" dirty="0" smtClean="0">
                          <a:latin typeface="Tw Cen MT" panose="020B0602020104020603" pitchFamily="34" charset="0"/>
                        </a:rPr>
                        <a:t>Objek-objek seni</a:t>
                      </a:r>
                    </a:p>
                    <a:p>
                      <a:pPr marL="285750" indent="-285750">
                        <a:buFont typeface="Wingdings" pitchFamily="2" charset="2"/>
                        <a:buChar char="§"/>
                      </a:pPr>
                      <a:r>
                        <a:rPr lang="id-ID" sz="1800" dirty="0" smtClean="0">
                          <a:latin typeface="Tw Cen MT" panose="020B0602020104020603" pitchFamily="34" charset="0"/>
                        </a:rPr>
                        <a:t>Software komputer</a:t>
                      </a:r>
                    </a:p>
                    <a:p>
                      <a:pPr marL="285750" indent="-285750">
                        <a:buFont typeface="Wingdings" pitchFamily="2" charset="2"/>
                        <a:buChar char="§"/>
                      </a:pPr>
                      <a:r>
                        <a:rPr lang="id-ID" sz="1800" dirty="0" smtClean="0">
                          <a:latin typeface="Tw Cen MT" panose="020B0602020104020603" pitchFamily="34" charset="0"/>
                        </a:rPr>
                        <a:t>FIlm</a:t>
                      </a:r>
                      <a:endParaRPr lang="id-ID" sz="1800" dirty="0">
                        <a:latin typeface="Tw Cen MT" panose="020B0602020104020603" pitchFamily="34" charset="0"/>
                      </a:endParaRPr>
                    </a:p>
                  </a:txBody>
                  <a:tcPr marL="91452" marR="91452" marT="45726" marB="45726">
                    <a:lnT w="12700" cap="flat" cmpd="sng" algn="ctr">
                      <a:solidFill>
                        <a:scrgbClr r="0" g="0" b="0"/>
                      </a:solidFill>
                      <a:prstDash val="solid"/>
                      <a:round/>
                      <a:headEnd type="none" w="med" len="med"/>
                      <a:tailEnd type="none" w="med" len="med"/>
                    </a:lnT>
                    <a:solidFill>
                      <a:schemeClr val="accent5">
                        <a:alpha val="20000"/>
                      </a:schemeClr>
                    </a:solidFill>
                  </a:tcPr>
                </a:tc>
                <a:tc>
                  <a:txBody>
                    <a:bodyPr/>
                    <a:lstStyle/>
                    <a:p>
                      <a:pPr marL="342900" indent="-342900">
                        <a:buFont typeface="Wingdings" pitchFamily="2" charset="2"/>
                        <a:buChar char="§"/>
                      </a:pPr>
                      <a:r>
                        <a:rPr lang="id-ID" sz="1800" baseline="0" dirty="0" smtClean="0">
                          <a:latin typeface="Tw Cen MT" panose="020B0602020104020603" pitchFamily="34" charset="0"/>
                        </a:rPr>
                        <a:t>Bisa menjadi metode yang tidak menonjol dalam proses pengumpulan data</a:t>
                      </a:r>
                    </a:p>
                    <a:p>
                      <a:pPr marL="342900" indent="-342900">
                        <a:buFont typeface="Wingdings" pitchFamily="2" charset="2"/>
                        <a:buChar char="§"/>
                      </a:pPr>
                      <a:r>
                        <a:rPr lang="id-ID" sz="1800" baseline="0" dirty="0" smtClean="0">
                          <a:latin typeface="Tw Cen MT" panose="020B0602020104020603" pitchFamily="34" charset="0"/>
                        </a:rPr>
                        <a:t>Memberikan kesempatan bagi partisipan untuk membagi pengalamannya secara langsung</a:t>
                      </a:r>
                    </a:p>
                    <a:p>
                      <a:pPr marL="342900" indent="-342900">
                        <a:buFont typeface="Wingdings" pitchFamily="2" charset="2"/>
                        <a:buChar char="§"/>
                      </a:pPr>
                      <a:r>
                        <a:rPr lang="id-ID" sz="1800" baseline="0" dirty="0" smtClean="0">
                          <a:latin typeface="Tw Cen MT" panose="020B0602020104020603" pitchFamily="34" charset="0"/>
                        </a:rPr>
                        <a:t>Materi audio-visual merupakan materi kreatif yang dibuat dengan penuh perhatian</a:t>
                      </a:r>
                    </a:p>
                  </a:txBody>
                  <a:tcPr marL="91452" marR="91452" marT="45726" marB="45726">
                    <a:lnT w="12700" cap="flat" cmpd="sng" algn="ctr">
                      <a:solidFill>
                        <a:scrgbClr r="0" g="0" b="0"/>
                      </a:solidFill>
                      <a:prstDash val="solid"/>
                      <a:round/>
                      <a:headEnd type="none" w="med" len="med"/>
                      <a:tailEnd type="none" w="med" len="med"/>
                    </a:lnT>
                    <a:solidFill>
                      <a:schemeClr val="accent5">
                        <a:alpha val="20000"/>
                      </a:schemeClr>
                    </a:solidFill>
                  </a:tcPr>
                </a:tc>
                <a:tc>
                  <a:txBody>
                    <a:bodyPr/>
                    <a:lstStyle/>
                    <a:p>
                      <a:pPr marL="342900" indent="-342900">
                        <a:buFont typeface="Wingdings" pitchFamily="2" charset="2"/>
                        <a:buChar char="§"/>
                      </a:pPr>
                      <a:r>
                        <a:rPr lang="id-ID" sz="1800" baseline="0" dirty="0" smtClean="0">
                          <a:latin typeface="Tw Cen MT" panose="020B0602020104020603" pitchFamily="34" charset="0"/>
                        </a:rPr>
                        <a:t>Materi seperti ini bisa saja sangat rumit untuk ditafsirkan</a:t>
                      </a:r>
                    </a:p>
                    <a:p>
                      <a:pPr marL="342900" indent="-342900">
                        <a:buFont typeface="Wingdings" pitchFamily="2" charset="2"/>
                        <a:buChar char="§"/>
                      </a:pPr>
                      <a:r>
                        <a:rPr lang="id-ID" sz="1800" baseline="0" dirty="0" smtClean="0">
                          <a:latin typeface="Tw Cen MT" panose="020B0602020104020603" pitchFamily="34" charset="0"/>
                        </a:rPr>
                        <a:t>Beberapa materi audio-visual diproteksi dan tidak memberikan akses publik maupun privat</a:t>
                      </a:r>
                    </a:p>
                    <a:p>
                      <a:pPr marL="342900" indent="-342900">
                        <a:buFont typeface="Wingdings" pitchFamily="2" charset="2"/>
                        <a:buChar char="§"/>
                      </a:pPr>
                      <a:r>
                        <a:rPr lang="id-ID" sz="1800" baseline="0" dirty="0" smtClean="0">
                          <a:latin typeface="Tw Cen MT" panose="020B0602020104020603" pitchFamily="34" charset="0"/>
                        </a:rPr>
                        <a:t>Kehadiran peneliti (seperti fotografer) sangat mungkin mengganggu</a:t>
                      </a:r>
                    </a:p>
                  </a:txBody>
                  <a:tcPr marL="91452" marR="91452" marT="45726" marB="45726">
                    <a:lnT w="12700" cap="flat" cmpd="sng" algn="ctr">
                      <a:solidFill>
                        <a:scrgbClr r="0" g="0" b="0"/>
                      </a:solidFill>
                      <a:prstDash val="solid"/>
                      <a:round/>
                      <a:headEnd type="none" w="med" len="med"/>
                      <a:tailEnd type="none" w="med" len="med"/>
                    </a:lnT>
                    <a:solidFill>
                      <a:schemeClr val="accent5">
                        <a:alpha val="20000"/>
                      </a:schemeClr>
                    </a:solidFill>
                  </a:tcPr>
                </a:tc>
              </a:tr>
            </a:tbl>
          </a:graphicData>
        </a:graphic>
      </p:graphicFrame>
      <p:sp>
        <p:nvSpPr>
          <p:cNvPr id="6" name="TextBox 5"/>
          <p:cNvSpPr txBox="1"/>
          <p:nvPr/>
        </p:nvSpPr>
        <p:spPr>
          <a:xfrm>
            <a:off x="9427596" y="6475219"/>
            <a:ext cx="3005934" cy="338598"/>
          </a:xfrm>
          <a:prstGeom prst="rect">
            <a:avLst/>
          </a:prstGeom>
          <a:noFill/>
        </p:spPr>
        <p:txBody>
          <a:bodyPr wrap="square" rtlCol="0">
            <a:spAutoFit/>
          </a:bodyPr>
          <a:lstStyle/>
          <a:p>
            <a:r>
              <a:rPr lang="id-ID" sz="1600" i="1" dirty="0"/>
              <a:t>Sumber: Cresswel, 2013</a:t>
            </a:r>
            <a:endParaRPr lang="en-US" sz="1600" i="1" dirty="0"/>
          </a:p>
        </p:txBody>
      </p:sp>
    </p:spTree>
    <p:extLst>
      <p:ext uri="{BB962C8B-B14F-4D97-AF65-F5344CB8AC3E}">
        <p14:creationId xmlns:p14="http://schemas.microsoft.com/office/powerpoint/2010/main" val="40893340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4825995"/>
            <a:ext cx="12192000" cy="1503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6600" b="1" dirty="0" smtClean="0"/>
              <a:t>TRIANGULASI DATA</a:t>
            </a:r>
            <a:endParaRPr lang="id-ID" sz="6600" b="1" dirty="0"/>
          </a:p>
        </p:txBody>
      </p:sp>
    </p:spTree>
    <p:extLst>
      <p:ext uri="{BB962C8B-B14F-4D97-AF65-F5344CB8AC3E}">
        <p14:creationId xmlns:p14="http://schemas.microsoft.com/office/powerpoint/2010/main" val="31882413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262" y="0"/>
            <a:ext cx="10515600" cy="1325563"/>
          </a:xfrm>
        </p:spPr>
        <p:txBody>
          <a:bodyPr>
            <a:normAutofit/>
          </a:bodyPr>
          <a:lstStyle/>
          <a:p>
            <a:pPr algn="ctr"/>
            <a:r>
              <a:rPr lang="id-ID" b="1" dirty="0" smtClean="0">
                <a:latin typeface="Tw Cen MT" panose="020B0602020104020603" pitchFamily="34" charset="0"/>
              </a:rPr>
              <a:t>Triangulasi</a:t>
            </a:r>
            <a:r>
              <a:rPr lang="en-GB" b="1" dirty="0" smtClean="0">
                <a:latin typeface="Tw Cen MT" panose="020B0602020104020603" pitchFamily="34" charset="0"/>
              </a:rPr>
              <a:t> Data</a:t>
            </a:r>
            <a:endParaRPr lang="id-ID" b="1" dirty="0">
              <a:latin typeface="Tw Cen MT" panose="020B0602020104020603" pitchFamily="34" charset="0"/>
            </a:endParaRPr>
          </a:p>
        </p:txBody>
      </p:sp>
      <p:sp>
        <p:nvSpPr>
          <p:cNvPr id="3" name="Content Placeholder 2"/>
          <p:cNvSpPr>
            <a:spLocks noGrp="1"/>
          </p:cNvSpPr>
          <p:nvPr>
            <p:ph idx="1"/>
          </p:nvPr>
        </p:nvSpPr>
        <p:spPr>
          <a:xfrm>
            <a:off x="550661" y="1325563"/>
            <a:ext cx="10972801" cy="4518170"/>
          </a:xfrm>
        </p:spPr>
        <p:txBody>
          <a:bodyPr>
            <a:noAutofit/>
          </a:bodyPr>
          <a:lstStyle/>
          <a:p>
            <a:pPr algn="just"/>
            <a:r>
              <a:rPr lang="id-ID" sz="2000" b="1" dirty="0">
                <a:solidFill>
                  <a:srgbClr val="0070C0"/>
                </a:solidFill>
                <a:latin typeface="Tw Cen MT" panose="020B0602020104020603" pitchFamily="34" charset="0"/>
              </a:rPr>
              <a:t>Triangulasi Data </a:t>
            </a:r>
            <a:r>
              <a:rPr lang="id-ID" sz="2000" dirty="0">
                <a:latin typeface="Tw Cen MT" panose="020B0602020104020603" pitchFamily="34" charset="0"/>
              </a:rPr>
              <a:t>adalah suatu teknik pengumpulan data yang bersifat </a:t>
            </a:r>
            <a:r>
              <a:rPr lang="id-ID" sz="2000" b="1" dirty="0">
                <a:solidFill>
                  <a:srgbClr val="00B050"/>
                </a:solidFill>
                <a:latin typeface="Tw Cen MT" panose="020B0602020104020603" pitchFamily="34" charset="0"/>
              </a:rPr>
              <a:t>menggabungkan</a:t>
            </a:r>
            <a:r>
              <a:rPr lang="id-ID" sz="2000" dirty="0">
                <a:latin typeface="Tw Cen MT" panose="020B0602020104020603" pitchFamily="34" charset="0"/>
              </a:rPr>
              <a:t> dari berbagai teknik pengumpulan data dan sumberdata yang telah </a:t>
            </a:r>
            <a:r>
              <a:rPr lang="id-ID" sz="2000" dirty="0" smtClean="0">
                <a:latin typeface="Tw Cen MT" panose="020B0602020104020603" pitchFamily="34" charset="0"/>
              </a:rPr>
              <a:t>ada</a:t>
            </a:r>
            <a:r>
              <a:rPr lang="en-GB" sz="2000" dirty="0" smtClean="0">
                <a:latin typeface="Tw Cen MT" panose="020B0602020104020603" pitchFamily="34" charset="0"/>
              </a:rPr>
              <a:t> </a:t>
            </a:r>
            <a:r>
              <a:rPr lang="id-ID" sz="2000" dirty="0" smtClean="0">
                <a:latin typeface="Tw Cen MT" panose="020B0602020104020603" pitchFamily="34" charset="0"/>
              </a:rPr>
              <a:t>(</a:t>
            </a:r>
            <a:r>
              <a:rPr lang="id-ID" sz="2000" dirty="0">
                <a:latin typeface="Tw Cen MT" panose="020B0602020104020603" pitchFamily="34" charset="0"/>
              </a:rPr>
              <a:t>Sugiyono, 2007</a:t>
            </a:r>
            <a:r>
              <a:rPr lang="id-ID" sz="2000" dirty="0" smtClean="0">
                <a:latin typeface="Tw Cen MT" panose="020B0602020104020603" pitchFamily="34" charset="0"/>
              </a:rPr>
              <a:t>)</a:t>
            </a:r>
            <a:endParaRPr lang="en-GB" sz="2000" dirty="0" smtClean="0">
              <a:latin typeface="Tw Cen MT" panose="020B0602020104020603" pitchFamily="34" charset="0"/>
            </a:endParaRPr>
          </a:p>
          <a:p>
            <a:pPr algn="just"/>
            <a:r>
              <a:rPr lang="id-ID" sz="2000" dirty="0" smtClean="0">
                <a:latin typeface="Tw Cen MT" panose="020B0602020104020603" pitchFamily="34" charset="0"/>
              </a:rPr>
              <a:t>Triangulasi </a:t>
            </a:r>
            <a:r>
              <a:rPr lang="id-ID" sz="2000" dirty="0">
                <a:latin typeface="Tw Cen MT" panose="020B0602020104020603" pitchFamily="34" charset="0"/>
              </a:rPr>
              <a:t>dimaksudkan untuk </a:t>
            </a:r>
            <a:r>
              <a:rPr lang="id-ID" sz="2000" b="1" dirty="0">
                <a:solidFill>
                  <a:srgbClr val="00B050"/>
                </a:solidFill>
                <a:latin typeface="Tw Cen MT" panose="020B0602020104020603" pitchFamily="34" charset="0"/>
              </a:rPr>
              <a:t>menguji kredibilitas data</a:t>
            </a:r>
            <a:r>
              <a:rPr lang="id-ID" sz="2000" dirty="0">
                <a:latin typeface="Tw Cen MT" panose="020B0602020104020603" pitchFamily="34" charset="0"/>
              </a:rPr>
              <a:t>, yaitu dengan mengecek kredibilitas data denganberbagai teknik pengumpulan data dan berbagai sumber data. </a:t>
            </a:r>
          </a:p>
          <a:p>
            <a:pPr algn="just"/>
            <a:r>
              <a:rPr lang="id-ID" sz="2000" dirty="0" smtClean="0">
                <a:latin typeface="Tw Cen MT" panose="020B0602020104020603" pitchFamily="34" charset="0"/>
              </a:rPr>
              <a:t>Tujuan </a:t>
            </a:r>
            <a:r>
              <a:rPr lang="id-ID" sz="2000" dirty="0">
                <a:latin typeface="Tw Cen MT" panose="020B0602020104020603" pitchFamily="34" charset="0"/>
              </a:rPr>
              <a:t>triangulasi bukan untuk mencari kebenaran tentang beberapa fenomena, tetapi lebih pada </a:t>
            </a:r>
            <a:r>
              <a:rPr lang="id-ID" sz="2000" b="1" dirty="0">
                <a:solidFill>
                  <a:srgbClr val="00B050"/>
                </a:solidFill>
                <a:latin typeface="Tw Cen MT" panose="020B0602020104020603" pitchFamily="34" charset="0"/>
              </a:rPr>
              <a:t>peningkatan pemahaman peneliti</a:t>
            </a:r>
            <a:r>
              <a:rPr lang="id-ID" sz="2000" dirty="0">
                <a:latin typeface="Tw Cen MT" panose="020B0602020104020603" pitchFamily="34" charset="0"/>
              </a:rPr>
              <a:t> tentang apa yang telah ditemukan, apakah data tersebut konsisten atai tidak kontradiksi.</a:t>
            </a:r>
          </a:p>
          <a:p>
            <a:pPr algn="just"/>
            <a:r>
              <a:rPr lang="id-ID" sz="2000" dirty="0">
                <a:latin typeface="Tw Cen MT" panose="020B0602020104020603" pitchFamily="34" charset="0"/>
              </a:rPr>
              <a:t>Dengan adanya triangulasi, akan lebih </a:t>
            </a:r>
            <a:r>
              <a:rPr lang="id-ID" sz="2000" b="1" dirty="0">
                <a:solidFill>
                  <a:srgbClr val="00B050"/>
                </a:solidFill>
                <a:latin typeface="Tw Cen MT" panose="020B0602020104020603" pitchFamily="34" charset="0"/>
              </a:rPr>
              <a:t>meningkatkan kekuatan data</a:t>
            </a:r>
            <a:r>
              <a:rPr lang="id-ID" sz="2000" dirty="0">
                <a:latin typeface="Tw Cen MT" panose="020B0602020104020603" pitchFamily="34" charset="0"/>
              </a:rPr>
              <a:t>, bila dibandingkan dengan hanya menggunakan satu pendekatan. </a:t>
            </a:r>
          </a:p>
          <a:p>
            <a:pPr algn="just"/>
            <a:r>
              <a:rPr lang="id-ID" sz="2000" dirty="0">
                <a:latin typeface="Tw Cen MT" panose="020B0602020104020603" pitchFamily="34" charset="0"/>
              </a:rPr>
              <a:t>Triangulasi dapat dilakukan dengan menggunakan teknik berbeda untuk sumber data yang sama ataupun pengumpulan data yang sama pada sumber yang </a:t>
            </a:r>
            <a:r>
              <a:rPr lang="id-ID" sz="2000" dirty="0" smtClean="0">
                <a:latin typeface="Tw Cen MT" panose="020B0602020104020603" pitchFamily="34" charset="0"/>
              </a:rPr>
              <a:t>berbeda</a:t>
            </a:r>
            <a:r>
              <a:rPr lang="en-GB" sz="2000" dirty="0" smtClean="0">
                <a:latin typeface="Tw Cen MT" panose="020B0602020104020603" pitchFamily="34" charset="0"/>
              </a:rPr>
              <a:t>.</a:t>
            </a:r>
            <a:endParaRPr lang="id-ID" sz="2000" dirty="0">
              <a:latin typeface="Tw Cen MT" panose="020B0602020104020603" pitchFamily="34" charset="0"/>
            </a:endParaRPr>
          </a:p>
        </p:txBody>
      </p:sp>
    </p:spTree>
    <p:extLst>
      <p:ext uri="{BB962C8B-B14F-4D97-AF65-F5344CB8AC3E}">
        <p14:creationId xmlns:p14="http://schemas.microsoft.com/office/powerpoint/2010/main" val="3029369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3143287" y="1281612"/>
            <a:ext cx="8498051" cy="1224295"/>
          </a:xfrm>
          <a:prstGeom prst="roundRect">
            <a:avLst>
              <a:gd name="adj" fmla="val 50000"/>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7" name="Rounded Rectangle 16"/>
          <p:cNvSpPr/>
          <p:nvPr/>
        </p:nvSpPr>
        <p:spPr>
          <a:xfrm>
            <a:off x="3143287" y="2721959"/>
            <a:ext cx="8498051" cy="1224295"/>
          </a:xfrm>
          <a:prstGeom prst="roundRect">
            <a:avLst>
              <a:gd name="adj" fmla="val 50000"/>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8" name="Rounded Rectangle 17"/>
          <p:cNvSpPr/>
          <p:nvPr/>
        </p:nvSpPr>
        <p:spPr>
          <a:xfrm>
            <a:off x="3143287" y="4162307"/>
            <a:ext cx="8498051" cy="1224295"/>
          </a:xfrm>
          <a:prstGeom prst="roundRect">
            <a:avLst>
              <a:gd name="adj" fmla="val 50000"/>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 name="TextBox 5"/>
          <p:cNvSpPr txBox="1"/>
          <p:nvPr/>
        </p:nvSpPr>
        <p:spPr>
          <a:xfrm>
            <a:off x="7833368" y="-677474"/>
            <a:ext cx="184755" cy="369380"/>
          </a:xfrm>
          <a:prstGeom prst="rect">
            <a:avLst/>
          </a:prstGeom>
          <a:noFill/>
        </p:spPr>
        <p:txBody>
          <a:bodyPr wrap="none" rtlCol="0">
            <a:spAutoFit/>
          </a:bodyPr>
          <a:lstStyle/>
          <a:p>
            <a:endParaRPr lang="en-US" dirty="0"/>
          </a:p>
        </p:txBody>
      </p:sp>
      <p:sp>
        <p:nvSpPr>
          <p:cNvPr id="7" name="TextBox 6"/>
          <p:cNvSpPr txBox="1"/>
          <p:nvPr/>
        </p:nvSpPr>
        <p:spPr>
          <a:xfrm>
            <a:off x="6944174" y="420641"/>
            <a:ext cx="184755" cy="369380"/>
          </a:xfrm>
          <a:prstGeom prst="rect">
            <a:avLst/>
          </a:prstGeom>
          <a:noFill/>
        </p:spPr>
        <p:txBody>
          <a:bodyPr wrap="none" rtlCol="0">
            <a:spAutoFit/>
          </a:bodyPr>
          <a:lstStyle/>
          <a:p>
            <a:endParaRPr lang="en-US" dirty="0"/>
          </a:p>
        </p:txBody>
      </p:sp>
      <p:sp>
        <p:nvSpPr>
          <p:cNvPr id="10" name="Rounded Rectangle 9"/>
          <p:cNvSpPr/>
          <p:nvPr/>
        </p:nvSpPr>
        <p:spPr>
          <a:xfrm>
            <a:off x="3143287" y="44183"/>
            <a:ext cx="8498051" cy="1008243"/>
          </a:xfrm>
          <a:prstGeom prst="roundRect">
            <a:avLst>
              <a:gd name="adj" fmla="val 50000"/>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2" name="TextBox 11"/>
          <p:cNvSpPr txBox="1"/>
          <p:nvPr/>
        </p:nvSpPr>
        <p:spPr>
          <a:xfrm>
            <a:off x="3791444" y="188217"/>
            <a:ext cx="7345772" cy="707978"/>
          </a:xfrm>
          <a:prstGeom prst="rect">
            <a:avLst/>
          </a:prstGeom>
          <a:noFill/>
        </p:spPr>
        <p:txBody>
          <a:bodyPr wrap="square" rtlCol="0">
            <a:spAutoFit/>
          </a:bodyPr>
          <a:lstStyle/>
          <a:p>
            <a:r>
              <a:rPr lang="pt-BR" sz="2000" b="1" dirty="0" err="1">
                <a:solidFill>
                  <a:schemeClr val="bg1"/>
                </a:solidFill>
              </a:rPr>
              <a:t>Triangulasi</a:t>
            </a:r>
            <a:r>
              <a:rPr lang="pt-BR" sz="2000" b="1" dirty="0">
                <a:solidFill>
                  <a:schemeClr val="bg1"/>
                </a:solidFill>
              </a:rPr>
              <a:t> Data</a:t>
            </a:r>
          </a:p>
          <a:p>
            <a:r>
              <a:rPr lang="pt-BR" sz="2000" dirty="0" err="1">
                <a:solidFill>
                  <a:schemeClr val="bg1"/>
                </a:solidFill>
              </a:rPr>
              <a:t>Penggunaan</a:t>
            </a:r>
            <a:r>
              <a:rPr lang="pt-BR" sz="2000" dirty="0">
                <a:solidFill>
                  <a:schemeClr val="bg1"/>
                </a:solidFill>
              </a:rPr>
              <a:t> </a:t>
            </a:r>
            <a:r>
              <a:rPr lang="pt-BR" sz="2000" dirty="0" err="1">
                <a:solidFill>
                  <a:schemeClr val="bg1"/>
                </a:solidFill>
              </a:rPr>
              <a:t>beragam</a:t>
            </a:r>
            <a:r>
              <a:rPr lang="pt-BR" sz="2000" dirty="0">
                <a:solidFill>
                  <a:schemeClr val="bg1"/>
                </a:solidFill>
              </a:rPr>
              <a:t> data </a:t>
            </a:r>
            <a:r>
              <a:rPr lang="pt-BR" sz="2000" dirty="0" err="1">
                <a:solidFill>
                  <a:schemeClr val="bg1"/>
                </a:solidFill>
              </a:rPr>
              <a:t>dalam</a:t>
            </a:r>
            <a:r>
              <a:rPr lang="pt-BR" sz="2000" dirty="0">
                <a:solidFill>
                  <a:schemeClr val="bg1"/>
                </a:solidFill>
              </a:rPr>
              <a:t> </a:t>
            </a:r>
            <a:r>
              <a:rPr lang="pt-BR" sz="2000" dirty="0" err="1">
                <a:solidFill>
                  <a:schemeClr val="bg1"/>
                </a:solidFill>
              </a:rPr>
              <a:t>suatu</a:t>
            </a:r>
            <a:r>
              <a:rPr lang="pt-BR" sz="2000" dirty="0">
                <a:solidFill>
                  <a:schemeClr val="bg1"/>
                </a:solidFill>
              </a:rPr>
              <a:t> </a:t>
            </a:r>
            <a:r>
              <a:rPr lang="pt-BR" sz="2000" dirty="0" err="1">
                <a:solidFill>
                  <a:schemeClr val="bg1"/>
                </a:solidFill>
              </a:rPr>
              <a:t>penelitian</a:t>
            </a:r>
            <a:endParaRPr lang="pt-BR" sz="2000" dirty="0">
              <a:solidFill>
                <a:schemeClr val="bg1"/>
              </a:solidFill>
            </a:endParaRPr>
          </a:p>
        </p:txBody>
      </p:sp>
      <p:sp>
        <p:nvSpPr>
          <p:cNvPr id="19" name="TextBox 18"/>
          <p:cNvSpPr txBox="1"/>
          <p:nvPr/>
        </p:nvSpPr>
        <p:spPr>
          <a:xfrm>
            <a:off x="3791444" y="1353629"/>
            <a:ext cx="7345772" cy="1015795"/>
          </a:xfrm>
          <a:prstGeom prst="rect">
            <a:avLst/>
          </a:prstGeom>
          <a:noFill/>
        </p:spPr>
        <p:txBody>
          <a:bodyPr wrap="square" rtlCol="0">
            <a:spAutoFit/>
          </a:bodyPr>
          <a:lstStyle/>
          <a:p>
            <a:r>
              <a:rPr lang="pt-BR" sz="2000" b="1" dirty="0" err="1">
                <a:solidFill>
                  <a:schemeClr val="bg1"/>
                </a:solidFill>
              </a:rPr>
              <a:t>Triangulasi</a:t>
            </a:r>
            <a:r>
              <a:rPr lang="pt-BR" sz="2000" b="1" dirty="0">
                <a:solidFill>
                  <a:schemeClr val="bg1"/>
                </a:solidFill>
              </a:rPr>
              <a:t> </a:t>
            </a:r>
            <a:r>
              <a:rPr lang="pt-BR" sz="2000" b="1" dirty="0" err="1">
                <a:solidFill>
                  <a:schemeClr val="bg1"/>
                </a:solidFill>
              </a:rPr>
              <a:t>Peneliti</a:t>
            </a:r>
            <a:endParaRPr lang="pt-BR" sz="2000" b="1" dirty="0">
              <a:solidFill>
                <a:schemeClr val="bg1"/>
              </a:solidFill>
            </a:endParaRPr>
          </a:p>
          <a:p>
            <a:r>
              <a:rPr lang="fi-FI" sz="2000" dirty="0" err="1">
                <a:solidFill>
                  <a:schemeClr val="bg1"/>
                </a:solidFill>
              </a:rPr>
              <a:t>Penggunaan</a:t>
            </a:r>
            <a:r>
              <a:rPr lang="fi-FI" sz="2000" dirty="0">
                <a:solidFill>
                  <a:schemeClr val="bg1"/>
                </a:solidFill>
              </a:rPr>
              <a:t> </a:t>
            </a:r>
            <a:r>
              <a:rPr lang="fi-FI" sz="2000" dirty="0" err="1">
                <a:solidFill>
                  <a:schemeClr val="bg1"/>
                </a:solidFill>
              </a:rPr>
              <a:t>beberapa</a:t>
            </a:r>
            <a:r>
              <a:rPr lang="fi-FI" sz="2000" dirty="0">
                <a:solidFill>
                  <a:schemeClr val="bg1"/>
                </a:solidFill>
              </a:rPr>
              <a:t> </a:t>
            </a:r>
            <a:r>
              <a:rPr lang="fi-FI" sz="2000" dirty="0" err="1">
                <a:solidFill>
                  <a:schemeClr val="bg1"/>
                </a:solidFill>
              </a:rPr>
              <a:t>peneliti</a:t>
            </a:r>
            <a:r>
              <a:rPr lang="fi-FI" sz="2000" dirty="0">
                <a:solidFill>
                  <a:schemeClr val="bg1"/>
                </a:solidFill>
              </a:rPr>
              <a:t> </a:t>
            </a:r>
            <a:r>
              <a:rPr lang="fi-FI" sz="2000" dirty="0" err="1">
                <a:solidFill>
                  <a:schemeClr val="bg1"/>
                </a:solidFill>
              </a:rPr>
              <a:t>yang</a:t>
            </a:r>
            <a:r>
              <a:rPr lang="fi-FI" sz="2000" dirty="0">
                <a:solidFill>
                  <a:schemeClr val="bg1"/>
                </a:solidFill>
              </a:rPr>
              <a:t> </a:t>
            </a:r>
            <a:r>
              <a:rPr lang="fi-FI" sz="2000" dirty="0" err="1">
                <a:solidFill>
                  <a:schemeClr val="bg1"/>
                </a:solidFill>
              </a:rPr>
              <a:t>berbeda</a:t>
            </a:r>
            <a:r>
              <a:rPr lang="fi-FI" sz="2000" dirty="0">
                <a:solidFill>
                  <a:schemeClr val="bg1"/>
                </a:solidFill>
              </a:rPr>
              <a:t> </a:t>
            </a:r>
            <a:r>
              <a:rPr lang="fi-FI" sz="2000" dirty="0" err="1">
                <a:solidFill>
                  <a:schemeClr val="bg1"/>
                </a:solidFill>
              </a:rPr>
              <a:t>disiplin</a:t>
            </a:r>
            <a:r>
              <a:rPr lang="fi-FI" sz="2000" dirty="0">
                <a:solidFill>
                  <a:schemeClr val="bg1"/>
                </a:solidFill>
              </a:rPr>
              <a:t> </a:t>
            </a:r>
            <a:r>
              <a:rPr lang="fi-FI" sz="2000" dirty="0" err="1">
                <a:solidFill>
                  <a:schemeClr val="bg1"/>
                </a:solidFill>
              </a:rPr>
              <a:t>ilmunya</a:t>
            </a:r>
            <a:r>
              <a:rPr lang="fi-FI" sz="2000" dirty="0">
                <a:solidFill>
                  <a:schemeClr val="bg1"/>
                </a:solidFill>
              </a:rPr>
              <a:t> </a:t>
            </a:r>
            <a:r>
              <a:rPr lang="fi-FI" sz="2000" dirty="0" err="1">
                <a:solidFill>
                  <a:schemeClr val="bg1"/>
                </a:solidFill>
              </a:rPr>
              <a:t>dalam</a:t>
            </a:r>
            <a:r>
              <a:rPr lang="fi-FI" sz="2000" dirty="0">
                <a:solidFill>
                  <a:schemeClr val="bg1"/>
                </a:solidFill>
              </a:rPr>
              <a:t> </a:t>
            </a:r>
            <a:r>
              <a:rPr lang="fi-FI" sz="2000" dirty="0" err="1">
                <a:solidFill>
                  <a:schemeClr val="bg1"/>
                </a:solidFill>
              </a:rPr>
              <a:t>suatu</a:t>
            </a:r>
            <a:r>
              <a:rPr lang="fi-FI" sz="2000" dirty="0">
                <a:solidFill>
                  <a:schemeClr val="bg1"/>
                </a:solidFill>
              </a:rPr>
              <a:t> </a:t>
            </a:r>
            <a:r>
              <a:rPr lang="fi-FI" sz="2000" dirty="0" err="1">
                <a:solidFill>
                  <a:schemeClr val="bg1"/>
                </a:solidFill>
              </a:rPr>
              <a:t>penelitian</a:t>
            </a:r>
            <a:endParaRPr lang="fi-FI" sz="2000" dirty="0">
              <a:solidFill>
                <a:schemeClr val="bg1"/>
              </a:solidFill>
            </a:endParaRPr>
          </a:p>
        </p:txBody>
      </p:sp>
      <p:sp>
        <p:nvSpPr>
          <p:cNvPr id="20" name="TextBox 19"/>
          <p:cNvSpPr txBox="1"/>
          <p:nvPr/>
        </p:nvSpPr>
        <p:spPr>
          <a:xfrm>
            <a:off x="3863462" y="2793975"/>
            <a:ext cx="7345772" cy="707978"/>
          </a:xfrm>
          <a:prstGeom prst="rect">
            <a:avLst/>
          </a:prstGeom>
          <a:noFill/>
        </p:spPr>
        <p:txBody>
          <a:bodyPr wrap="square" rtlCol="0">
            <a:spAutoFit/>
          </a:bodyPr>
          <a:lstStyle/>
          <a:p>
            <a:r>
              <a:rPr lang="pt-BR" sz="2000" b="1" dirty="0" err="1">
                <a:solidFill>
                  <a:schemeClr val="bg1"/>
                </a:solidFill>
              </a:rPr>
              <a:t>Triangulasi</a:t>
            </a:r>
            <a:r>
              <a:rPr lang="pt-BR" sz="2000" b="1" dirty="0">
                <a:solidFill>
                  <a:schemeClr val="bg1"/>
                </a:solidFill>
              </a:rPr>
              <a:t> </a:t>
            </a:r>
            <a:r>
              <a:rPr lang="pt-BR" sz="2000" b="1" dirty="0" err="1">
                <a:solidFill>
                  <a:schemeClr val="bg1"/>
                </a:solidFill>
              </a:rPr>
              <a:t>Teori</a:t>
            </a:r>
            <a:endParaRPr lang="pt-BR" sz="2000" b="1" dirty="0">
              <a:solidFill>
                <a:schemeClr val="bg1"/>
              </a:solidFill>
            </a:endParaRPr>
          </a:p>
          <a:p>
            <a:r>
              <a:rPr lang="fi-FI" sz="2000" dirty="0" err="1">
                <a:solidFill>
                  <a:schemeClr val="bg1"/>
                </a:solidFill>
              </a:rPr>
              <a:t>Penggunaan</a:t>
            </a:r>
            <a:r>
              <a:rPr lang="fi-FI" sz="2000" dirty="0">
                <a:solidFill>
                  <a:schemeClr val="bg1"/>
                </a:solidFill>
              </a:rPr>
              <a:t> </a:t>
            </a:r>
            <a:r>
              <a:rPr lang="fi-FI" sz="2000" dirty="0" err="1">
                <a:solidFill>
                  <a:schemeClr val="bg1"/>
                </a:solidFill>
              </a:rPr>
              <a:t>sejumlah</a:t>
            </a:r>
            <a:r>
              <a:rPr lang="fi-FI" sz="2000" dirty="0">
                <a:solidFill>
                  <a:schemeClr val="bg1"/>
                </a:solidFill>
              </a:rPr>
              <a:t> </a:t>
            </a:r>
            <a:r>
              <a:rPr lang="fi-FI" sz="2000" dirty="0" err="1">
                <a:solidFill>
                  <a:schemeClr val="bg1"/>
                </a:solidFill>
              </a:rPr>
              <a:t>perspektif</a:t>
            </a:r>
            <a:r>
              <a:rPr lang="fi-FI" sz="2000" dirty="0">
                <a:solidFill>
                  <a:schemeClr val="bg1"/>
                </a:solidFill>
              </a:rPr>
              <a:t> </a:t>
            </a:r>
            <a:r>
              <a:rPr lang="fi-FI" sz="2000" dirty="0" err="1">
                <a:solidFill>
                  <a:schemeClr val="bg1"/>
                </a:solidFill>
              </a:rPr>
              <a:t>dalam</a:t>
            </a:r>
            <a:r>
              <a:rPr lang="fi-FI" sz="2000" dirty="0">
                <a:solidFill>
                  <a:schemeClr val="bg1"/>
                </a:solidFill>
              </a:rPr>
              <a:t> </a:t>
            </a:r>
            <a:r>
              <a:rPr lang="fi-FI" sz="2000" dirty="0" err="1">
                <a:solidFill>
                  <a:schemeClr val="bg1"/>
                </a:solidFill>
              </a:rPr>
              <a:t>menafsir</a:t>
            </a:r>
            <a:r>
              <a:rPr lang="fi-FI" sz="2000" dirty="0">
                <a:solidFill>
                  <a:schemeClr val="bg1"/>
                </a:solidFill>
              </a:rPr>
              <a:t> </a:t>
            </a:r>
            <a:r>
              <a:rPr lang="fi-FI" sz="2000" dirty="0" err="1">
                <a:solidFill>
                  <a:schemeClr val="bg1"/>
                </a:solidFill>
              </a:rPr>
              <a:t>suatu</a:t>
            </a:r>
            <a:r>
              <a:rPr lang="fi-FI" sz="2000" dirty="0">
                <a:solidFill>
                  <a:schemeClr val="bg1"/>
                </a:solidFill>
              </a:rPr>
              <a:t> set data</a:t>
            </a:r>
          </a:p>
        </p:txBody>
      </p:sp>
      <p:sp>
        <p:nvSpPr>
          <p:cNvPr id="21" name="TextBox 20"/>
          <p:cNvSpPr txBox="1"/>
          <p:nvPr/>
        </p:nvSpPr>
        <p:spPr>
          <a:xfrm>
            <a:off x="3791444" y="4226772"/>
            <a:ext cx="7345772" cy="707978"/>
          </a:xfrm>
          <a:prstGeom prst="rect">
            <a:avLst/>
          </a:prstGeom>
          <a:noFill/>
        </p:spPr>
        <p:txBody>
          <a:bodyPr wrap="square" rtlCol="0">
            <a:spAutoFit/>
          </a:bodyPr>
          <a:lstStyle/>
          <a:p>
            <a:r>
              <a:rPr lang="pt-BR" sz="2000" b="1" dirty="0" err="1">
                <a:solidFill>
                  <a:schemeClr val="bg1"/>
                </a:solidFill>
              </a:rPr>
              <a:t>Triangulasi</a:t>
            </a:r>
            <a:r>
              <a:rPr lang="pt-BR" sz="2000" b="1" dirty="0">
                <a:solidFill>
                  <a:schemeClr val="bg1"/>
                </a:solidFill>
              </a:rPr>
              <a:t> </a:t>
            </a:r>
            <a:r>
              <a:rPr lang="pt-BR" sz="2000" b="1" dirty="0" err="1">
                <a:solidFill>
                  <a:schemeClr val="bg1"/>
                </a:solidFill>
              </a:rPr>
              <a:t>Metodologis</a:t>
            </a:r>
            <a:endParaRPr lang="pt-BR" sz="2000" b="1" dirty="0">
              <a:solidFill>
                <a:schemeClr val="bg1"/>
              </a:solidFill>
            </a:endParaRPr>
          </a:p>
          <a:p>
            <a:r>
              <a:rPr lang="pt-BR" sz="2000" dirty="0" err="1">
                <a:solidFill>
                  <a:schemeClr val="bg1"/>
                </a:solidFill>
              </a:rPr>
              <a:t>P</a:t>
            </a:r>
            <a:r>
              <a:rPr lang="fi-FI" sz="2000" dirty="0" err="1">
                <a:solidFill>
                  <a:schemeClr val="bg1"/>
                </a:solidFill>
              </a:rPr>
              <a:t>enggunaan</a:t>
            </a:r>
            <a:r>
              <a:rPr lang="fi-FI" sz="2000" dirty="0">
                <a:solidFill>
                  <a:schemeClr val="bg1"/>
                </a:solidFill>
              </a:rPr>
              <a:t> </a:t>
            </a:r>
            <a:r>
              <a:rPr lang="fi-FI" sz="2000" dirty="0" err="1">
                <a:solidFill>
                  <a:schemeClr val="bg1"/>
                </a:solidFill>
              </a:rPr>
              <a:t>sejumlah</a:t>
            </a:r>
            <a:r>
              <a:rPr lang="fi-FI" sz="2000" dirty="0">
                <a:solidFill>
                  <a:schemeClr val="bg1"/>
                </a:solidFill>
              </a:rPr>
              <a:t> </a:t>
            </a:r>
            <a:r>
              <a:rPr lang="fi-FI" sz="2000" dirty="0" err="1">
                <a:solidFill>
                  <a:schemeClr val="bg1"/>
                </a:solidFill>
              </a:rPr>
              <a:t>teknik</a:t>
            </a:r>
            <a:r>
              <a:rPr lang="fi-FI" sz="2000" dirty="0">
                <a:solidFill>
                  <a:schemeClr val="bg1"/>
                </a:solidFill>
              </a:rPr>
              <a:t> metodologi </a:t>
            </a:r>
            <a:r>
              <a:rPr lang="fi-FI" sz="2000" dirty="0" err="1">
                <a:solidFill>
                  <a:schemeClr val="bg1"/>
                </a:solidFill>
              </a:rPr>
              <a:t>dalam</a:t>
            </a:r>
            <a:r>
              <a:rPr lang="fi-FI" sz="2000" dirty="0">
                <a:solidFill>
                  <a:schemeClr val="bg1"/>
                </a:solidFill>
              </a:rPr>
              <a:t> </a:t>
            </a:r>
            <a:r>
              <a:rPr lang="fi-FI" sz="2000" dirty="0" err="1">
                <a:solidFill>
                  <a:schemeClr val="bg1"/>
                </a:solidFill>
              </a:rPr>
              <a:t>suatu</a:t>
            </a:r>
            <a:r>
              <a:rPr lang="fi-FI" sz="2000" dirty="0">
                <a:solidFill>
                  <a:schemeClr val="bg1"/>
                </a:solidFill>
              </a:rPr>
              <a:t> </a:t>
            </a:r>
            <a:r>
              <a:rPr lang="fi-FI" sz="2000" dirty="0" err="1">
                <a:solidFill>
                  <a:schemeClr val="bg1"/>
                </a:solidFill>
              </a:rPr>
              <a:t>penelitian</a:t>
            </a:r>
            <a:endParaRPr lang="fi-FI" sz="2000" dirty="0">
              <a:solidFill>
                <a:schemeClr val="bg1"/>
              </a:solidFill>
            </a:endParaRPr>
          </a:p>
        </p:txBody>
      </p:sp>
      <p:cxnSp>
        <p:nvCxnSpPr>
          <p:cNvPr id="23" name="Straight Arrow Connector 22"/>
          <p:cNvCxnSpPr>
            <a:endCxn id="10" idx="1"/>
          </p:cNvCxnSpPr>
          <p:nvPr/>
        </p:nvCxnSpPr>
        <p:spPr>
          <a:xfrm flipV="1">
            <a:off x="2495131" y="548305"/>
            <a:ext cx="648156" cy="259262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7" name="Straight Arrow Connector 26"/>
          <p:cNvCxnSpPr>
            <a:endCxn id="18" idx="1"/>
          </p:cNvCxnSpPr>
          <p:nvPr/>
        </p:nvCxnSpPr>
        <p:spPr>
          <a:xfrm>
            <a:off x="2495131" y="3140931"/>
            <a:ext cx="648156" cy="163352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p:nvPr/>
        </p:nvCxnSpPr>
        <p:spPr>
          <a:xfrm flipV="1">
            <a:off x="2495131" y="1988653"/>
            <a:ext cx="648156" cy="122429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8" name="Oval 7"/>
          <p:cNvSpPr/>
          <p:nvPr/>
        </p:nvSpPr>
        <p:spPr>
          <a:xfrm>
            <a:off x="622679" y="2420757"/>
            <a:ext cx="1872452" cy="1800434"/>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9" name="TextBox 8"/>
          <p:cNvSpPr txBox="1"/>
          <p:nvPr/>
        </p:nvSpPr>
        <p:spPr>
          <a:xfrm>
            <a:off x="622679" y="3068913"/>
            <a:ext cx="2016487" cy="400162"/>
          </a:xfrm>
          <a:prstGeom prst="rect">
            <a:avLst/>
          </a:prstGeom>
          <a:noFill/>
        </p:spPr>
        <p:txBody>
          <a:bodyPr wrap="square" rtlCol="0">
            <a:spAutoFit/>
          </a:bodyPr>
          <a:lstStyle/>
          <a:p>
            <a:r>
              <a:rPr lang="en-US" sz="2000" b="1" dirty="0"/>
              <a:t>TRIANGULASI</a:t>
            </a:r>
          </a:p>
        </p:txBody>
      </p:sp>
      <p:sp>
        <p:nvSpPr>
          <p:cNvPr id="32" name="Rounded Rectangle 31"/>
          <p:cNvSpPr/>
          <p:nvPr/>
        </p:nvSpPr>
        <p:spPr>
          <a:xfrm>
            <a:off x="3143287" y="5589522"/>
            <a:ext cx="8498051" cy="1224295"/>
          </a:xfrm>
          <a:prstGeom prst="roundRect">
            <a:avLst>
              <a:gd name="adj" fmla="val 50000"/>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33" name="TextBox 32"/>
          <p:cNvSpPr txBox="1"/>
          <p:nvPr/>
        </p:nvSpPr>
        <p:spPr>
          <a:xfrm>
            <a:off x="3791444" y="5653987"/>
            <a:ext cx="7345772" cy="1015795"/>
          </a:xfrm>
          <a:prstGeom prst="rect">
            <a:avLst/>
          </a:prstGeom>
          <a:noFill/>
        </p:spPr>
        <p:txBody>
          <a:bodyPr wrap="square" rtlCol="0">
            <a:spAutoFit/>
          </a:bodyPr>
          <a:lstStyle/>
          <a:p>
            <a:r>
              <a:rPr lang="pt-BR" sz="2000" b="1" dirty="0" err="1">
                <a:solidFill>
                  <a:schemeClr val="bg1"/>
                </a:solidFill>
              </a:rPr>
              <a:t>Triangulasi</a:t>
            </a:r>
            <a:r>
              <a:rPr lang="pt-BR" sz="2000" b="1" dirty="0">
                <a:solidFill>
                  <a:schemeClr val="bg1"/>
                </a:solidFill>
              </a:rPr>
              <a:t> </a:t>
            </a:r>
            <a:r>
              <a:rPr lang="pt-BR" sz="2000" b="1" dirty="0" err="1">
                <a:solidFill>
                  <a:schemeClr val="bg1"/>
                </a:solidFill>
              </a:rPr>
              <a:t>Lingkungan</a:t>
            </a:r>
            <a:endParaRPr lang="pt-BR" sz="2000" b="1" dirty="0">
              <a:solidFill>
                <a:schemeClr val="bg1"/>
              </a:solidFill>
            </a:endParaRPr>
          </a:p>
          <a:p>
            <a:r>
              <a:rPr lang="pt-BR" sz="2000" dirty="0" err="1">
                <a:solidFill>
                  <a:schemeClr val="bg1"/>
                </a:solidFill>
              </a:rPr>
              <a:t>P</a:t>
            </a:r>
            <a:r>
              <a:rPr lang="fi-FI" sz="2000" dirty="0" err="1">
                <a:solidFill>
                  <a:schemeClr val="bg1"/>
                </a:solidFill>
              </a:rPr>
              <a:t>enggunaan</a:t>
            </a:r>
            <a:r>
              <a:rPr lang="fi-FI" sz="2000" dirty="0">
                <a:solidFill>
                  <a:schemeClr val="bg1"/>
                </a:solidFill>
              </a:rPr>
              <a:t> </a:t>
            </a:r>
            <a:r>
              <a:rPr lang="fi-FI" sz="2000" dirty="0" err="1">
                <a:solidFill>
                  <a:schemeClr val="bg1"/>
                </a:solidFill>
              </a:rPr>
              <a:t>sejumlah</a:t>
            </a:r>
            <a:r>
              <a:rPr lang="fi-FI" sz="2000" dirty="0">
                <a:solidFill>
                  <a:schemeClr val="bg1"/>
                </a:solidFill>
              </a:rPr>
              <a:t> lokasi, </a:t>
            </a:r>
            <a:r>
              <a:rPr lang="fi-FI" sz="2000" dirty="0" err="1">
                <a:solidFill>
                  <a:schemeClr val="bg1"/>
                </a:solidFill>
              </a:rPr>
              <a:t>seting</a:t>
            </a:r>
            <a:r>
              <a:rPr lang="fi-FI" sz="2000" dirty="0">
                <a:solidFill>
                  <a:schemeClr val="bg1"/>
                </a:solidFill>
              </a:rPr>
              <a:t> </a:t>
            </a:r>
            <a:r>
              <a:rPr lang="fi-FI" sz="2000" dirty="0" err="1">
                <a:solidFill>
                  <a:schemeClr val="bg1"/>
                </a:solidFill>
              </a:rPr>
              <a:t>dan</a:t>
            </a:r>
            <a:r>
              <a:rPr lang="fi-FI" sz="2000" dirty="0">
                <a:solidFill>
                  <a:schemeClr val="bg1"/>
                </a:solidFill>
              </a:rPr>
              <a:t> </a:t>
            </a:r>
            <a:r>
              <a:rPr lang="fi-FI" sz="2000" dirty="0" err="1">
                <a:solidFill>
                  <a:schemeClr val="bg1"/>
                </a:solidFill>
              </a:rPr>
              <a:t>narasumber</a:t>
            </a:r>
            <a:r>
              <a:rPr lang="fi-FI" sz="2000" dirty="0">
                <a:solidFill>
                  <a:schemeClr val="bg1"/>
                </a:solidFill>
              </a:rPr>
              <a:t> </a:t>
            </a:r>
            <a:r>
              <a:rPr lang="fi-FI" sz="2000" dirty="0" err="1">
                <a:solidFill>
                  <a:schemeClr val="bg1"/>
                </a:solidFill>
              </a:rPr>
              <a:t>yang</a:t>
            </a:r>
            <a:r>
              <a:rPr lang="fi-FI" sz="2000" dirty="0">
                <a:solidFill>
                  <a:schemeClr val="bg1"/>
                </a:solidFill>
              </a:rPr>
              <a:t> </a:t>
            </a:r>
            <a:r>
              <a:rPr lang="fi-FI" sz="2000" dirty="0" err="1">
                <a:solidFill>
                  <a:schemeClr val="bg1"/>
                </a:solidFill>
              </a:rPr>
              <a:t>berbeda</a:t>
            </a:r>
            <a:r>
              <a:rPr lang="fi-FI" sz="2000" dirty="0">
                <a:solidFill>
                  <a:schemeClr val="bg1"/>
                </a:solidFill>
              </a:rPr>
              <a:t> </a:t>
            </a:r>
            <a:r>
              <a:rPr lang="fi-FI" sz="2000" dirty="0" err="1">
                <a:solidFill>
                  <a:schemeClr val="bg1"/>
                </a:solidFill>
              </a:rPr>
              <a:t>terkait</a:t>
            </a:r>
            <a:r>
              <a:rPr lang="fi-FI" sz="2000" dirty="0">
                <a:solidFill>
                  <a:schemeClr val="bg1"/>
                </a:solidFill>
              </a:rPr>
              <a:t> </a:t>
            </a:r>
            <a:r>
              <a:rPr lang="fi-FI" sz="2000" dirty="0" err="1">
                <a:solidFill>
                  <a:schemeClr val="bg1"/>
                </a:solidFill>
              </a:rPr>
              <a:t>situasi</a:t>
            </a:r>
            <a:r>
              <a:rPr lang="fi-FI" sz="2000" dirty="0">
                <a:solidFill>
                  <a:schemeClr val="bg1"/>
                </a:solidFill>
              </a:rPr>
              <a:t> </a:t>
            </a:r>
            <a:r>
              <a:rPr lang="fi-FI" sz="2000" dirty="0" err="1">
                <a:solidFill>
                  <a:schemeClr val="bg1"/>
                </a:solidFill>
              </a:rPr>
              <a:t>dan</a:t>
            </a:r>
            <a:r>
              <a:rPr lang="fi-FI" sz="2000" dirty="0">
                <a:solidFill>
                  <a:schemeClr val="bg1"/>
                </a:solidFill>
              </a:rPr>
              <a:t> </a:t>
            </a:r>
            <a:r>
              <a:rPr lang="fi-FI" sz="2000" dirty="0" err="1">
                <a:solidFill>
                  <a:schemeClr val="bg1"/>
                </a:solidFill>
              </a:rPr>
              <a:t>kondisi</a:t>
            </a:r>
            <a:r>
              <a:rPr lang="fi-FI" sz="2000" dirty="0">
                <a:solidFill>
                  <a:schemeClr val="bg1"/>
                </a:solidFill>
              </a:rPr>
              <a:t> </a:t>
            </a:r>
            <a:r>
              <a:rPr lang="fi-FI" sz="2000" dirty="0" err="1">
                <a:solidFill>
                  <a:schemeClr val="bg1"/>
                </a:solidFill>
              </a:rPr>
              <a:t>lingkungan</a:t>
            </a:r>
            <a:r>
              <a:rPr lang="fi-FI" sz="2000" dirty="0">
                <a:solidFill>
                  <a:schemeClr val="bg1"/>
                </a:solidFill>
              </a:rPr>
              <a:t> </a:t>
            </a:r>
            <a:r>
              <a:rPr lang="fi-FI" sz="2000" dirty="0" err="1">
                <a:solidFill>
                  <a:schemeClr val="bg1"/>
                </a:solidFill>
              </a:rPr>
              <a:t>yang</a:t>
            </a:r>
            <a:r>
              <a:rPr lang="fi-FI" sz="2000" dirty="0">
                <a:solidFill>
                  <a:schemeClr val="bg1"/>
                </a:solidFill>
              </a:rPr>
              <a:t> akan </a:t>
            </a:r>
            <a:r>
              <a:rPr lang="fi-FI" sz="2000" dirty="0" err="1">
                <a:solidFill>
                  <a:schemeClr val="bg1"/>
                </a:solidFill>
              </a:rPr>
              <a:t>diteliti</a:t>
            </a:r>
            <a:endParaRPr lang="fi-FI" sz="2000" dirty="0">
              <a:solidFill>
                <a:schemeClr val="bg1"/>
              </a:solidFill>
            </a:endParaRPr>
          </a:p>
        </p:txBody>
      </p:sp>
      <p:cxnSp>
        <p:nvCxnSpPr>
          <p:cNvPr id="31" name="Straight Arrow Connector 30"/>
          <p:cNvCxnSpPr>
            <a:endCxn id="32" idx="1"/>
          </p:cNvCxnSpPr>
          <p:nvPr/>
        </p:nvCxnSpPr>
        <p:spPr>
          <a:xfrm>
            <a:off x="2495131" y="3140930"/>
            <a:ext cx="648156" cy="306073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9" name="Straight Arrow Connector 38"/>
          <p:cNvCxnSpPr>
            <a:endCxn id="17" idx="1"/>
          </p:cNvCxnSpPr>
          <p:nvPr/>
        </p:nvCxnSpPr>
        <p:spPr>
          <a:xfrm>
            <a:off x="2495131" y="3140931"/>
            <a:ext cx="648156" cy="19317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916617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3"/>
          <p:cNvSpPr txBox="1">
            <a:spLocks noChangeArrowheads="1"/>
          </p:cNvSpPr>
          <p:nvPr/>
        </p:nvSpPr>
        <p:spPr bwMode="auto">
          <a:xfrm>
            <a:off x="2810934" y="1256243"/>
            <a:ext cx="2057400" cy="307975"/>
          </a:xfrm>
          <a:prstGeom prst="rect">
            <a:avLst/>
          </a:prstGeom>
          <a:solidFill>
            <a:schemeClr val="accent6"/>
          </a:solidFill>
          <a:ln>
            <a:noFill/>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id-ID" altLang="en-US" sz="1400">
                <a:solidFill>
                  <a:schemeClr val="bg1"/>
                </a:solidFill>
                <a:latin typeface="Tw Cen MT" panose="020B0602020104020603" pitchFamily="34" charset="0"/>
              </a:rPr>
              <a:t>Observasi Partisipatif</a:t>
            </a:r>
          </a:p>
        </p:txBody>
      </p:sp>
      <p:sp>
        <p:nvSpPr>
          <p:cNvPr id="16" name="TextBox 4"/>
          <p:cNvSpPr txBox="1">
            <a:spLocks noChangeArrowheads="1"/>
          </p:cNvSpPr>
          <p:nvPr/>
        </p:nvSpPr>
        <p:spPr bwMode="auto">
          <a:xfrm>
            <a:off x="2802997" y="1805518"/>
            <a:ext cx="2057400" cy="307975"/>
          </a:xfrm>
          <a:prstGeom prst="rect">
            <a:avLst/>
          </a:prstGeom>
          <a:solidFill>
            <a:schemeClr val="accent6"/>
          </a:solidFill>
          <a:ln>
            <a:noFill/>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id-ID" altLang="en-US" sz="1400">
                <a:solidFill>
                  <a:schemeClr val="bg1"/>
                </a:solidFill>
                <a:latin typeface="Tw Cen MT" panose="020B0602020104020603" pitchFamily="34" charset="0"/>
              </a:rPr>
              <a:t>Wawancara Mendalam</a:t>
            </a:r>
          </a:p>
        </p:txBody>
      </p:sp>
      <p:sp>
        <p:nvSpPr>
          <p:cNvPr id="17" name="TextBox 5"/>
          <p:cNvSpPr txBox="1">
            <a:spLocks noChangeArrowheads="1"/>
          </p:cNvSpPr>
          <p:nvPr/>
        </p:nvSpPr>
        <p:spPr bwMode="auto">
          <a:xfrm>
            <a:off x="2810934" y="2311931"/>
            <a:ext cx="2057400" cy="307975"/>
          </a:xfrm>
          <a:prstGeom prst="rect">
            <a:avLst/>
          </a:prstGeom>
          <a:solidFill>
            <a:schemeClr val="accent6"/>
          </a:solidFill>
          <a:ln>
            <a:noFill/>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id-ID" altLang="en-US" sz="1400">
                <a:solidFill>
                  <a:schemeClr val="bg1"/>
                </a:solidFill>
                <a:latin typeface="Tw Cen MT" panose="020B0602020104020603" pitchFamily="34" charset="0"/>
              </a:rPr>
              <a:t>Telaah Dokumen</a:t>
            </a:r>
          </a:p>
        </p:txBody>
      </p:sp>
      <p:cxnSp>
        <p:nvCxnSpPr>
          <p:cNvPr id="18" name="Straight Connector 17"/>
          <p:cNvCxnSpPr>
            <a:stCxn id="13" idx="3"/>
            <a:endCxn id="21" idx="2"/>
          </p:cNvCxnSpPr>
          <p:nvPr/>
        </p:nvCxnSpPr>
        <p:spPr>
          <a:xfrm>
            <a:off x="4868335" y="1410231"/>
            <a:ext cx="307975" cy="5492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6" idx="3"/>
            <a:endCxn id="21" idx="2"/>
          </p:cNvCxnSpPr>
          <p:nvPr/>
        </p:nvCxnSpPr>
        <p:spPr>
          <a:xfrm flipV="1">
            <a:off x="4860397" y="1959505"/>
            <a:ext cx="31591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 idx="3"/>
            <a:endCxn id="21" idx="2"/>
          </p:cNvCxnSpPr>
          <p:nvPr/>
        </p:nvCxnSpPr>
        <p:spPr>
          <a:xfrm flipV="1">
            <a:off x="4868335" y="1959505"/>
            <a:ext cx="307975" cy="5064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176309" y="1586443"/>
            <a:ext cx="2438400" cy="74612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sz="1400" b="1">
                <a:solidFill>
                  <a:schemeClr val="bg1"/>
                </a:solidFill>
                <a:latin typeface="Tw Cen MT" panose="020B0602020104020603" pitchFamily="34" charset="0"/>
              </a:rPr>
              <a:t>SUMBER DATA SAMA</a:t>
            </a:r>
            <a:endParaRPr lang="id-ID" sz="1400" b="1" dirty="0">
              <a:solidFill>
                <a:schemeClr val="bg1"/>
              </a:solidFill>
              <a:latin typeface="Tw Cen MT" panose="020B0602020104020603" pitchFamily="34" charset="0"/>
            </a:endParaRPr>
          </a:p>
        </p:txBody>
      </p:sp>
      <p:sp>
        <p:nvSpPr>
          <p:cNvPr id="22544" name="TextBox 26"/>
          <p:cNvSpPr txBox="1">
            <a:spLocks noChangeArrowheads="1"/>
          </p:cNvSpPr>
          <p:nvPr/>
        </p:nvSpPr>
        <p:spPr bwMode="auto">
          <a:xfrm>
            <a:off x="7932210" y="1676930"/>
            <a:ext cx="1376363" cy="523220"/>
          </a:xfrm>
          <a:prstGeom prst="rect">
            <a:avLst/>
          </a:prstGeom>
          <a:solidFill>
            <a:srgbClr val="FD6B9D"/>
          </a:solidFill>
          <a:ln w="38100">
            <a:solidFill>
              <a:schemeClr val="bg1"/>
            </a:solidFill>
            <a:miter lim="800000"/>
            <a:headEnd/>
            <a:tailEnd/>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id-ID" altLang="en-US" sz="1400" b="1">
                <a:solidFill>
                  <a:schemeClr val="bg1"/>
                </a:solidFill>
                <a:latin typeface="Tw Cen MT" panose="020B0602020104020603" pitchFamily="34" charset="0"/>
              </a:rPr>
              <a:t>Triangulasi metode</a:t>
            </a:r>
          </a:p>
        </p:txBody>
      </p:sp>
      <p:sp>
        <p:nvSpPr>
          <p:cNvPr id="37" name="Oval 36"/>
          <p:cNvSpPr/>
          <p:nvPr/>
        </p:nvSpPr>
        <p:spPr>
          <a:xfrm>
            <a:off x="7419447" y="3008842"/>
            <a:ext cx="1409700" cy="4460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sz="1400" dirty="0">
                <a:latin typeface="Tw Cen MT" panose="020B0602020104020603" pitchFamily="34" charset="0"/>
              </a:rPr>
              <a:t>Individu A</a:t>
            </a:r>
          </a:p>
        </p:txBody>
      </p:sp>
      <p:sp>
        <p:nvSpPr>
          <p:cNvPr id="38" name="Oval 37"/>
          <p:cNvSpPr/>
          <p:nvPr/>
        </p:nvSpPr>
        <p:spPr>
          <a:xfrm>
            <a:off x="7602009" y="3508905"/>
            <a:ext cx="1436688" cy="41751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sz="1400" dirty="0">
                <a:latin typeface="Tw Cen MT" panose="020B0602020104020603" pitchFamily="34" charset="0"/>
              </a:rPr>
              <a:t>Individu B</a:t>
            </a:r>
          </a:p>
        </p:txBody>
      </p:sp>
      <p:sp>
        <p:nvSpPr>
          <p:cNvPr id="39" name="Oval 38"/>
          <p:cNvSpPr/>
          <p:nvPr/>
        </p:nvSpPr>
        <p:spPr>
          <a:xfrm>
            <a:off x="7986184" y="3974042"/>
            <a:ext cx="1358900" cy="401638"/>
          </a:xfrm>
          <a:prstGeom prst="ellipse">
            <a:avLst/>
          </a:prstGeom>
          <a:solidFill>
            <a:srgbClr val="3CD4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sz="1400" dirty="0">
                <a:latin typeface="Tw Cen MT" panose="020B0602020104020603" pitchFamily="34" charset="0"/>
              </a:rPr>
              <a:t>Individu C</a:t>
            </a:r>
          </a:p>
        </p:txBody>
      </p:sp>
      <p:sp>
        <p:nvSpPr>
          <p:cNvPr id="22548" name="TextBox 17"/>
          <p:cNvSpPr txBox="1">
            <a:spLocks noChangeArrowheads="1"/>
          </p:cNvSpPr>
          <p:nvPr/>
        </p:nvSpPr>
        <p:spPr bwMode="auto">
          <a:xfrm>
            <a:off x="4798484" y="3461281"/>
            <a:ext cx="2057400" cy="52387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id-ID" altLang="en-US" sz="1400" b="1">
                <a:solidFill>
                  <a:schemeClr val="bg1"/>
                </a:solidFill>
                <a:latin typeface="Tw Cen MT" panose="020B0602020104020603" pitchFamily="34" charset="0"/>
              </a:rPr>
              <a:t>WAWANCARA MENDALAM</a:t>
            </a:r>
          </a:p>
        </p:txBody>
      </p:sp>
      <p:cxnSp>
        <p:nvCxnSpPr>
          <p:cNvPr id="41" name="Straight Connector 40"/>
          <p:cNvCxnSpPr>
            <a:stCxn id="22548" idx="3"/>
            <a:endCxn id="39" idx="2"/>
          </p:cNvCxnSpPr>
          <p:nvPr/>
        </p:nvCxnSpPr>
        <p:spPr>
          <a:xfrm>
            <a:off x="6855884" y="3723217"/>
            <a:ext cx="1130300" cy="450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2548" idx="3"/>
            <a:endCxn id="38" idx="2"/>
          </p:cNvCxnSpPr>
          <p:nvPr/>
        </p:nvCxnSpPr>
        <p:spPr>
          <a:xfrm flipV="1">
            <a:off x="6855885" y="3718455"/>
            <a:ext cx="746125" cy="47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22548" idx="3"/>
            <a:endCxn id="37" idx="2"/>
          </p:cNvCxnSpPr>
          <p:nvPr/>
        </p:nvCxnSpPr>
        <p:spPr>
          <a:xfrm flipV="1">
            <a:off x="6855885" y="3231093"/>
            <a:ext cx="563563" cy="4921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552" name="TextBox 30"/>
          <p:cNvSpPr txBox="1">
            <a:spLocks noChangeArrowheads="1"/>
          </p:cNvSpPr>
          <p:nvPr/>
        </p:nvSpPr>
        <p:spPr bwMode="auto">
          <a:xfrm>
            <a:off x="3018897" y="3404130"/>
            <a:ext cx="1371600" cy="523220"/>
          </a:xfrm>
          <a:prstGeom prst="rect">
            <a:avLst/>
          </a:prstGeom>
          <a:solidFill>
            <a:srgbClr val="FD6B9D"/>
          </a:solidFill>
          <a:ln w="38100">
            <a:solidFill>
              <a:schemeClr val="bg1"/>
            </a:solidFill>
            <a:miter lim="800000"/>
            <a:headEnd/>
            <a:tailEnd/>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id-ID" altLang="en-US" sz="1400" b="1">
                <a:solidFill>
                  <a:schemeClr val="bg1"/>
                </a:solidFill>
                <a:latin typeface="Tw Cen MT" panose="020B0602020104020603" pitchFamily="34" charset="0"/>
              </a:rPr>
              <a:t>Triangulasi Sumber</a:t>
            </a:r>
          </a:p>
        </p:txBody>
      </p:sp>
      <p:cxnSp>
        <p:nvCxnSpPr>
          <p:cNvPr id="63" name="Straight Connector 62"/>
          <p:cNvCxnSpPr/>
          <p:nvPr/>
        </p:nvCxnSpPr>
        <p:spPr>
          <a:xfrm>
            <a:off x="2571222" y="2853267"/>
            <a:ext cx="7097712"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571222" y="4674130"/>
            <a:ext cx="7097712"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22555" name="TextBox 3"/>
          <p:cNvSpPr txBox="1">
            <a:spLocks noChangeArrowheads="1"/>
          </p:cNvSpPr>
          <p:nvPr/>
        </p:nvSpPr>
        <p:spPr bwMode="auto">
          <a:xfrm>
            <a:off x="2812522" y="4831293"/>
            <a:ext cx="2057400" cy="307975"/>
          </a:xfrm>
          <a:prstGeom prst="rect">
            <a:avLst/>
          </a:prstGeom>
          <a:solidFill>
            <a:srgbClr val="6E43B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id-ID" altLang="en-US" sz="1400">
                <a:solidFill>
                  <a:schemeClr val="bg1"/>
                </a:solidFill>
                <a:latin typeface="Tw Cen MT" panose="020B0602020104020603" pitchFamily="34" charset="0"/>
              </a:rPr>
              <a:t>Peneliti bidang sosial</a:t>
            </a:r>
          </a:p>
        </p:txBody>
      </p:sp>
      <p:sp>
        <p:nvSpPr>
          <p:cNvPr id="22556" name="TextBox 4"/>
          <p:cNvSpPr txBox="1">
            <a:spLocks noChangeArrowheads="1"/>
          </p:cNvSpPr>
          <p:nvPr/>
        </p:nvSpPr>
        <p:spPr bwMode="auto">
          <a:xfrm>
            <a:off x="2804584" y="5380568"/>
            <a:ext cx="2057400" cy="307975"/>
          </a:xfrm>
          <a:prstGeom prst="rect">
            <a:avLst/>
          </a:prstGeom>
          <a:solidFill>
            <a:srgbClr val="6E43B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id-ID" altLang="en-US" sz="1400">
                <a:solidFill>
                  <a:schemeClr val="bg1"/>
                </a:solidFill>
                <a:latin typeface="Tw Cen MT" panose="020B0602020104020603" pitchFamily="34" charset="0"/>
              </a:rPr>
              <a:t>Peneliti bidang tata ruang</a:t>
            </a:r>
          </a:p>
        </p:txBody>
      </p:sp>
      <p:sp>
        <p:nvSpPr>
          <p:cNvPr id="22557" name="TextBox 5"/>
          <p:cNvSpPr txBox="1">
            <a:spLocks noChangeArrowheads="1"/>
          </p:cNvSpPr>
          <p:nvPr/>
        </p:nvSpPr>
        <p:spPr bwMode="auto">
          <a:xfrm>
            <a:off x="2812522" y="5886981"/>
            <a:ext cx="2057400" cy="307777"/>
          </a:xfrm>
          <a:prstGeom prst="rect">
            <a:avLst/>
          </a:prstGeom>
          <a:solidFill>
            <a:srgbClr val="6E43B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id-ID" altLang="en-US" sz="1400">
                <a:solidFill>
                  <a:schemeClr val="bg1"/>
                </a:solidFill>
                <a:latin typeface="Tw Cen MT" panose="020B0602020104020603" pitchFamily="34" charset="0"/>
              </a:rPr>
              <a:t>Peneliti bidang lingkungan</a:t>
            </a:r>
          </a:p>
        </p:txBody>
      </p:sp>
      <p:cxnSp>
        <p:nvCxnSpPr>
          <p:cNvPr id="69" name="Straight Connector 68"/>
          <p:cNvCxnSpPr>
            <a:stCxn id="22555" idx="3"/>
            <a:endCxn id="72" idx="2"/>
          </p:cNvCxnSpPr>
          <p:nvPr/>
        </p:nvCxnSpPr>
        <p:spPr>
          <a:xfrm>
            <a:off x="4869923" y="4985281"/>
            <a:ext cx="663575" cy="5365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22556" idx="3"/>
            <a:endCxn id="72" idx="2"/>
          </p:cNvCxnSpPr>
          <p:nvPr/>
        </p:nvCxnSpPr>
        <p:spPr>
          <a:xfrm flipV="1">
            <a:off x="4861985" y="5521855"/>
            <a:ext cx="671513" cy="127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22557" idx="3"/>
            <a:endCxn id="72" idx="2"/>
          </p:cNvCxnSpPr>
          <p:nvPr/>
        </p:nvCxnSpPr>
        <p:spPr>
          <a:xfrm flipV="1">
            <a:off x="4869922" y="5522650"/>
            <a:ext cx="663575" cy="5182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5533497" y="4896381"/>
            <a:ext cx="1466850" cy="12525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sz="1400" b="1">
                <a:solidFill>
                  <a:schemeClr val="bg1"/>
                </a:solidFill>
                <a:latin typeface="Tw Cen MT" panose="020B0602020104020603" pitchFamily="34" charset="0"/>
              </a:rPr>
              <a:t>OBSERVASI</a:t>
            </a:r>
            <a:endParaRPr lang="id-ID" sz="1400" b="1" dirty="0">
              <a:solidFill>
                <a:schemeClr val="bg1"/>
              </a:solidFill>
              <a:latin typeface="Tw Cen MT" panose="020B0602020104020603" pitchFamily="34" charset="0"/>
            </a:endParaRPr>
          </a:p>
        </p:txBody>
      </p:sp>
      <p:sp>
        <p:nvSpPr>
          <p:cNvPr id="22562" name="TextBox 26"/>
          <p:cNvSpPr txBox="1">
            <a:spLocks noChangeArrowheads="1"/>
          </p:cNvSpPr>
          <p:nvPr/>
        </p:nvSpPr>
        <p:spPr bwMode="auto">
          <a:xfrm>
            <a:off x="7243235" y="5242455"/>
            <a:ext cx="1376363" cy="523220"/>
          </a:xfrm>
          <a:prstGeom prst="rect">
            <a:avLst/>
          </a:prstGeom>
          <a:solidFill>
            <a:srgbClr val="FD6B9D"/>
          </a:solidFill>
          <a:ln w="38100">
            <a:solidFill>
              <a:schemeClr val="bg1"/>
            </a:solidFill>
            <a:miter lim="800000"/>
            <a:headEnd/>
            <a:tailEnd/>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id-ID" altLang="en-US" sz="1400" b="1">
                <a:solidFill>
                  <a:schemeClr val="bg1"/>
                </a:solidFill>
                <a:latin typeface="Tw Cen MT" panose="020B0602020104020603" pitchFamily="34" charset="0"/>
              </a:rPr>
              <a:t>Triangulasi peneliti</a:t>
            </a:r>
          </a:p>
        </p:txBody>
      </p:sp>
      <p:sp>
        <p:nvSpPr>
          <p:cNvPr id="35" name="Title 1"/>
          <p:cNvSpPr txBox="1">
            <a:spLocks/>
          </p:cNvSpPr>
          <p:nvPr/>
        </p:nvSpPr>
        <p:spPr>
          <a:xfrm>
            <a:off x="779262" y="1"/>
            <a:ext cx="10515600" cy="91757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id-ID" sz="4400" b="1" dirty="0" smtClean="0">
                <a:latin typeface="Tw Cen MT" panose="020B0602020104020603" pitchFamily="34" charset="0"/>
              </a:rPr>
              <a:t>Triangulasi</a:t>
            </a:r>
            <a:r>
              <a:rPr lang="en-GB" sz="4400" b="1" dirty="0" smtClean="0">
                <a:latin typeface="Tw Cen MT" panose="020B0602020104020603" pitchFamily="34" charset="0"/>
              </a:rPr>
              <a:t> Data</a:t>
            </a:r>
            <a:endParaRPr lang="id-ID" sz="4400" b="1" dirty="0">
              <a:latin typeface="Tw Cen MT" panose="020B0602020104020603" pitchFamily="34" charset="0"/>
            </a:endParaRPr>
          </a:p>
        </p:txBody>
      </p:sp>
    </p:spTree>
    <p:extLst>
      <p:ext uri="{BB962C8B-B14F-4D97-AF65-F5344CB8AC3E}">
        <p14:creationId xmlns:p14="http://schemas.microsoft.com/office/powerpoint/2010/main" val="8935923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1268275"/>
            <a:ext cx="10972801" cy="4753147"/>
          </a:xfrm>
        </p:spPr>
        <p:txBody>
          <a:bodyPr>
            <a:noAutofit/>
          </a:bodyPr>
          <a:lstStyle/>
          <a:p>
            <a:pPr marL="0" indent="0" algn="just">
              <a:buNone/>
            </a:pPr>
            <a:r>
              <a:rPr lang="tr-TR" sz="2400" dirty="0">
                <a:latin typeface="Tw Cen MT" panose="020B0602020104020603" pitchFamily="34" charset="0"/>
              </a:rPr>
              <a:t>Tiga hasil yang mungkin timbul dari strategi 'triangulasi</a:t>
            </a:r>
            <a:r>
              <a:rPr lang="tr-TR" sz="2400" dirty="0" smtClean="0">
                <a:latin typeface="Tw Cen MT" panose="020B0602020104020603" pitchFamily="34" charset="0"/>
              </a:rPr>
              <a:t>’:</a:t>
            </a:r>
            <a:endParaRPr lang="tr-TR" sz="2400" dirty="0">
              <a:latin typeface="Tw Cen MT" panose="020B0602020104020603" pitchFamily="34" charset="0"/>
            </a:endParaRPr>
          </a:p>
          <a:p>
            <a:pPr algn="just"/>
            <a:r>
              <a:rPr lang="tr-TR" sz="2400" b="1" dirty="0">
                <a:solidFill>
                  <a:srgbClr val="0070C0"/>
                </a:solidFill>
                <a:latin typeface="Tw Cen MT" panose="020B0602020104020603" pitchFamily="34" charset="0"/>
              </a:rPr>
              <a:t>Konvergensi</a:t>
            </a:r>
            <a:r>
              <a:rPr lang="tr-TR" sz="2400" dirty="0">
                <a:latin typeface="Tw Cen MT" panose="020B0602020104020603" pitchFamily="34" charset="0"/>
              </a:rPr>
              <a:t>, ketika data dari sumber yang berbeda atau dikumpulkan dari metode yang berbeda maka hasilnya adalah konvergensi</a:t>
            </a:r>
            <a:r>
              <a:rPr lang="tr-TR" sz="2400" dirty="0" smtClean="0">
                <a:latin typeface="Tw Cen MT" panose="020B0602020104020603" pitchFamily="34" charset="0"/>
              </a:rPr>
              <a:t>.</a:t>
            </a:r>
            <a:endParaRPr lang="tr-TR" sz="2400" dirty="0">
              <a:latin typeface="Tw Cen MT" panose="020B0602020104020603" pitchFamily="34" charset="0"/>
            </a:endParaRPr>
          </a:p>
          <a:p>
            <a:pPr algn="just"/>
            <a:r>
              <a:rPr lang="tr-TR" sz="2400" b="1" dirty="0">
                <a:solidFill>
                  <a:srgbClr val="0070C0"/>
                </a:solidFill>
                <a:latin typeface="Tw Cen MT" panose="020B0602020104020603" pitchFamily="34" charset="0"/>
              </a:rPr>
              <a:t>Inkonsistensi antara data</a:t>
            </a:r>
            <a:r>
              <a:rPr lang="tr-TR" sz="2400" dirty="0">
                <a:latin typeface="Tw Cen MT" panose="020B0602020104020603" pitchFamily="34" charset="0"/>
              </a:rPr>
              <a:t>, data yang diperoleh melalui 'triangulasi' mungkin tidak konsisten, tidak membenarkan namun tidak bertentangan. </a:t>
            </a:r>
          </a:p>
          <a:p>
            <a:pPr algn="just"/>
            <a:r>
              <a:rPr lang="tr-TR" sz="2400" b="1" dirty="0" err="1">
                <a:solidFill>
                  <a:srgbClr val="0070C0"/>
                </a:solidFill>
                <a:latin typeface="Tw Cen MT" panose="020B0602020104020603" pitchFamily="34" charset="0"/>
              </a:rPr>
              <a:t>Kontradiksi</a:t>
            </a:r>
            <a:r>
              <a:rPr lang="tr-TR" sz="2400" dirty="0">
                <a:latin typeface="Tw Cen MT" panose="020B0602020104020603" pitchFamily="34" charset="0"/>
              </a:rPr>
              <a:t>, data </a:t>
            </a:r>
            <a:r>
              <a:rPr lang="tr-TR" sz="2400" dirty="0" err="1">
                <a:latin typeface="Tw Cen MT" panose="020B0602020104020603" pitchFamily="34" charset="0"/>
              </a:rPr>
              <a:t>tidak</a:t>
            </a:r>
            <a:r>
              <a:rPr lang="tr-TR" sz="2400" dirty="0">
                <a:latin typeface="Tw Cen MT" panose="020B0602020104020603" pitchFamily="34" charset="0"/>
              </a:rPr>
              <a:t> </a:t>
            </a:r>
            <a:r>
              <a:rPr lang="tr-TR" sz="2400" dirty="0" err="1">
                <a:latin typeface="Tw Cen MT" panose="020B0602020104020603" pitchFamily="34" charset="0"/>
              </a:rPr>
              <a:t>hanya</a:t>
            </a:r>
            <a:r>
              <a:rPr lang="tr-TR" sz="2400" dirty="0">
                <a:latin typeface="Tw Cen MT" panose="020B0602020104020603" pitchFamily="34" charset="0"/>
              </a:rPr>
              <a:t> </a:t>
            </a:r>
            <a:r>
              <a:rPr lang="tr-TR" sz="2400" dirty="0" err="1">
                <a:latin typeface="Tw Cen MT" panose="020B0602020104020603" pitchFamily="34" charset="0"/>
              </a:rPr>
              <a:t>tidak</a:t>
            </a:r>
            <a:r>
              <a:rPr lang="tr-TR" sz="2400" dirty="0">
                <a:latin typeface="Tw Cen MT" panose="020B0602020104020603" pitchFamily="34" charset="0"/>
              </a:rPr>
              <a:t> </a:t>
            </a:r>
            <a:r>
              <a:rPr lang="tr-TR" sz="2400" dirty="0" err="1">
                <a:latin typeface="Tw Cen MT" panose="020B0602020104020603" pitchFamily="34" charset="0"/>
              </a:rPr>
              <a:t>konsisten</a:t>
            </a:r>
            <a:r>
              <a:rPr lang="tr-TR" sz="2400" dirty="0">
                <a:latin typeface="Tw Cen MT" panose="020B0602020104020603" pitchFamily="34" charset="0"/>
              </a:rPr>
              <a:t> </a:t>
            </a:r>
            <a:r>
              <a:rPr lang="tr-TR" sz="2400" dirty="0" err="1">
                <a:latin typeface="Tw Cen MT" panose="020B0602020104020603" pitchFamily="34" charset="0"/>
              </a:rPr>
              <a:t>tetapi</a:t>
            </a:r>
            <a:r>
              <a:rPr lang="tr-TR" sz="2400" dirty="0">
                <a:latin typeface="Tw Cen MT" panose="020B0602020104020603" pitchFamily="34" charset="0"/>
              </a:rPr>
              <a:t> </a:t>
            </a:r>
            <a:r>
              <a:rPr lang="tr-TR" sz="2400" dirty="0" err="1">
                <a:latin typeface="Tw Cen MT" panose="020B0602020104020603" pitchFamily="34" charset="0"/>
              </a:rPr>
              <a:t>sebenarnya</a:t>
            </a:r>
            <a:r>
              <a:rPr lang="tr-TR" sz="2400" dirty="0">
                <a:latin typeface="Tw Cen MT" panose="020B0602020104020603" pitchFamily="34" charset="0"/>
              </a:rPr>
              <a:t> </a:t>
            </a:r>
            <a:r>
              <a:rPr lang="tr-TR" sz="2400" dirty="0" err="1">
                <a:latin typeface="Tw Cen MT" panose="020B0602020104020603" pitchFamily="34" charset="0"/>
              </a:rPr>
              <a:t>bertentangan</a:t>
            </a:r>
            <a:r>
              <a:rPr lang="tr-TR" sz="2400" dirty="0">
                <a:latin typeface="Tw Cen MT" panose="020B0602020104020603" pitchFamily="34" charset="0"/>
              </a:rPr>
              <a:t>, </a:t>
            </a:r>
            <a:r>
              <a:rPr lang="tr-TR" sz="2400" dirty="0" err="1">
                <a:latin typeface="Tw Cen MT" panose="020B0602020104020603" pitchFamily="34" charset="0"/>
              </a:rPr>
              <a:t>memimpin</a:t>
            </a:r>
            <a:r>
              <a:rPr lang="tr-TR" sz="2400" dirty="0">
                <a:latin typeface="Tw Cen MT" panose="020B0602020104020603" pitchFamily="34" charset="0"/>
              </a:rPr>
              <a:t> </a:t>
            </a:r>
            <a:r>
              <a:rPr lang="tr-TR" sz="2400" dirty="0" err="1">
                <a:latin typeface="Tw Cen MT" panose="020B0602020104020603" pitchFamily="34" charset="0"/>
              </a:rPr>
              <a:t>peneliti</a:t>
            </a:r>
            <a:r>
              <a:rPr lang="tr-TR" sz="2400" dirty="0">
                <a:latin typeface="Tw Cen MT" panose="020B0602020104020603" pitchFamily="34" charset="0"/>
              </a:rPr>
              <a:t> </a:t>
            </a:r>
            <a:r>
              <a:rPr lang="tr-TR" sz="2400" dirty="0" err="1">
                <a:latin typeface="Tw Cen MT" panose="020B0602020104020603" pitchFamily="34" charset="0"/>
              </a:rPr>
              <a:t>untuk</a:t>
            </a:r>
            <a:r>
              <a:rPr lang="tr-TR" sz="2400" dirty="0">
                <a:latin typeface="Tw Cen MT" panose="020B0602020104020603" pitchFamily="34" charset="0"/>
              </a:rPr>
              <a:t> </a:t>
            </a:r>
            <a:r>
              <a:rPr lang="tr-TR" sz="2400" dirty="0" err="1">
                <a:latin typeface="Tw Cen MT" panose="020B0602020104020603" pitchFamily="34" charset="0"/>
              </a:rPr>
              <a:t>proposisi</a:t>
            </a:r>
            <a:r>
              <a:rPr lang="tr-TR" sz="2400" dirty="0">
                <a:latin typeface="Tw Cen MT" panose="020B0602020104020603" pitchFamily="34" charset="0"/>
              </a:rPr>
              <a:t> </a:t>
            </a:r>
            <a:r>
              <a:rPr lang="tr-TR" sz="2400" dirty="0" err="1">
                <a:latin typeface="Tw Cen MT" panose="020B0602020104020603" pitchFamily="34" charset="0"/>
              </a:rPr>
              <a:t>dapat</a:t>
            </a:r>
            <a:r>
              <a:rPr lang="tr-TR" sz="2400" dirty="0">
                <a:latin typeface="Tw Cen MT" panose="020B0602020104020603" pitchFamily="34" charset="0"/>
              </a:rPr>
              <a:t> </a:t>
            </a:r>
            <a:r>
              <a:rPr lang="tr-TR" sz="2400" dirty="0" err="1">
                <a:latin typeface="Tw Cen MT" panose="020B0602020104020603" pitchFamily="34" charset="0"/>
              </a:rPr>
              <a:t>dibandingkan</a:t>
            </a:r>
            <a:r>
              <a:rPr lang="tr-TR" sz="2400" dirty="0">
                <a:latin typeface="Tw Cen MT" panose="020B0602020104020603" pitchFamily="34" charset="0"/>
              </a:rPr>
              <a:t>.</a:t>
            </a:r>
            <a:endParaRPr lang="en-US" sz="2400" dirty="0">
              <a:latin typeface="Tw Cen MT" panose="020B0602020104020603" pitchFamily="34" charset="0"/>
            </a:endParaRPr>
          </a:p>
        </p:txBody>
      </p:sp>
      <p:sp>
        <p:nvSpPr>
          <p:cNvPr id="5" name="Title 1"/>
          <p:cNvSpPr txBox="1">
            <a:spLocks/>
          </p:cNvSpPr>
          <p:nvPr/>
        </p:nvSpPr>
        <p:spPr>
          <a:xfrm>
            <a:off x="779262" y="1"/>
            <a:ext cx="10515600" cy="91757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id-ID" sz="4400" b="1" dirty="0" smtClean="0">
                <a:latin typeface="Tw Cen MT" panose="020B0602020104020603" pitchFamily="34" charset="0"/>
              </a:rPr>
              <a:t>Triangulasi</a:t>
            </a:r>
            <a:r>
              <a:rPr lang="en-GB" sz="4400" b="1" dirty="0" smtClean="0">
                <a:latin typeface="Tw Cen MT" panose="020B0602020104020603" pitchFamily="34" charset="0"/>
              </a:rPr>
              <a:t> Data</a:t>
            </a:r>
            <a:endParaRPr lang="id-ID" sz="4400" b="1" dirty="0">
              <a:latin typeface="Tw Cen MT" panose="020B0602020104020603" pitchFamily="34" charset="0"/>
            </a:endParaRPr>
          </a:p>
        </p:txBody>
      </p:sp>
    </p:spTree>
    <p:extLst>
      <p:ext uri="{BB962C8B-B14F-4D97-AF65-F5344CB8AC3E}">
        <p14:creationId xmlns:p14="http://schemas.microsoft.com/office/powerpoint/2010/main" val="34525729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Group 10"/>
          <p:cNvGraphicFramePr>
            <a:graphicFrameLocks noGrp="1"/>
          </p:cNvGraphicFramePr>
          <p:nvPr>
            <p:extLst>
              <p:ext uri="{D42A27DB-BD31-4B8C-83A1-F6EECF244321}">
                <p14:modId xmlns:p14="http://schemas.microsoft.com/office/powerpoint/2010/main" val="765714737"/>
              </p:ext>
            </p:extLst>
          </p:nvPr>
        </p:nvGraphicFramePr>
        <p:xfrm>
          <a:off x="319614" y="790574"/>
          <a:ext cx="11550652" cy="3713692"/>
        </p:xfrm>
        <a:graphic>
          <a:graphicData uri="http://schemas.openxmlformats.org/drawingml/2006/table">
            <a:tbl>
              <a:tblPr/>
              <a:tblGrid>
                <a:gridCol w="5775326"/>
                <a:gridCol w="5775326"/>
              </a:tblGrid>
              <a:tr h="423827">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50000"/>
                        </a:spcBef>
                        <a:spcAft>
                          <a:spcPct val="0"/>
                        </a:spcAft>
                        <a:buClr>
                          <a:schemeClr val="hlink"/>
                        </a:buClr>
                        <a:buSzPct val="90000"/>
                        <a:buFont typeface="Wingdings" pitchFamily="2" charset="2"/>
                        <a:buNone/>
                        <a:tabLst/>
                      </a:pPr>
                      <a:r>
                        <a:rPr kumimoji="0" lang="en-US" sz="1800" b="1" i="0" u="none" strike="noStrike" cap="none" normalizeH="0" baseline="0" dirty="0" smtClean="0">
                          <a:ln>
                            <a:noFill/>
                          </a:ln>
                          <a:solidFill>
                            <a:schemeClr val="bg1"/>
                          </a:solidFill>
                          <a:effectLst/>
                          <a:latin typeface="Tw Cen MT" panose="020B0602020104020603" pitchFamily="34" charset="0"/>
                        </a:rPr>
                        <a:t> KEUNGGULAN </a:t>
                      </a:r>
                      <a:r>
                        <a:rPr kumimoji="0" lang="en-US" sz="1800" b="1" i="0" u="none" strike="noStrike" cap="none" normalizeH="0" baseline="0" dirty="0" err="1" smtClean="0">
                          <a:ln>
                            <a:noFill/>
                          </a:ln>
                          <a:solidFill>
                            <a:schemeClr val="bg1"/>
                          </a:solidFill>
                          <a:effectLst/>
                          <a:latin typeface="Tw Cen MT" panose="020B0602020104020603" pitchFamily="34" charset="0"/>
                        </a:rPr>
                        <a:t>Triangulasi</a:t>
                      </a:r>
                      <a:r>
                        <a:rPr kumimoji="0" lang="en-US" sz="1800" b="1" i="0" u="none" strike="noStrike" cap="none" normalizeH="0" baseline="0" dirty="0" smtClean="0">
                          <a:ln>
                            <a:noFill/>
                          </a:ln>
                          <a:solidFill>
                            <a:schemeClr val="bg1"/>
                          </a:solidFill>
                          <a:effectLst/>
                          <a:latin typeface="Tw Cen MT" panose="020B0602020104020603" pitchFamily="34" charset="0"/>
                        </a:rPr>
                        <a:t> Data</a:t>
                      </a:r>
                      <a:endParaRPr kumimoji="0" lang="en-US" sz="1800" b="0" i="0" u="none" strike="noStrike" cap="none" normalizeH="0" baseline="0" dirty="0" smtClean="0">
                        <a:ln>
                          <a:noFill/>
                        </a:ln>
                        <a:solidFill>
                          <a:schemeClr val="bg1"/>
                        </a:solidFill>
                        <a:effectLst/>
                        <a:latin typeface="Tw Cen MT" panose="020B0602020104020603" pitchFamily="34" charset="0"/>
                      </a:endParaRPr>
                    </a:p>
                  </a:txBody>
                  <a:tcPr marL="91444" marR="91444" marT="45722" marB="45722"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800" b="1" i="0" u="none" strike="noStrike" cap="none" normalizeH="0" baseline="0" dirty="0" smtClean="0">
                          <a:ln>
                            <a:noFill/>
                          </a:ln>
                          <a:solidFill>
                            <a:schemeClr val="bg1"/>
                          </a:solidFill>
                          <a:effectLst/>
                          <a:latin typeface="Tw Cen MT" panose="020B0602020104020603" pitchFamily="34" charset="0"/>
                        </a:rPr>
                        <a:t> KELEMAHAN </a:t>
                      </a:r>
                      <a:r>
                        <a:rPr kumimoji="0" lang="en-US" sz="1800" b="1" i="0" u="none" strike="noStrike" cap="none" normalizeH="0" baseline="0" dirty="0" err="1" smtClean="0">
                          <a:ln>
                            <a:noFill/>
                          </a:ln>
                          <a:solidFill>
                            <a:schemeClr val="bg1"/>
                          </a:solidFill>
                          <a:effectLst/>
                          <a:latin typeface="Tw Cen MT" panose="020B0602020104020603" pitchFamily="34" charset="0"/>
                        </a:rPr>
                        <a:t>Triangulasi</a:t>
                      </a:r>
                      <a:r>
                        <a:rPr kumimoji="0" lang="en-US" sz="1800" b="1" i="0" u="none" strike="noStrike" cap="none" normalizeH="0" baseline="0" dirty="0" smtClean="0">
                          <a:ln>
                            <a:noFill/>
                          </a:ln>
                          <a:solidFill>
                            <a:schemeClr val="bg1"/>
                          </a:solidFill>
                          <a:effectLst/>
                          <a:latin typeface="Tw Cen MT" panose="020B0602020104020603" pitchFamily="34" charset="0"/>
                        </a:rPr>
                        <a:t> Data</a:t>
                      </a:r>
                    </a:p>
                  </a:txBody>
                  <a:tcPr marL="91444" marR="91444" marT="45722" marB="45722"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4"/>
                    </a:solidFill>
                  </a:tcPr>
                </a:tc>
              </a:tr>
              <a:tr h="3289865">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285750" marR="0" indent="-285750" algn="l" defTabSz="914400" rtl="0" eaLnBrk="1" fontAlgn="auto" latinLnBrk="0" hangingPunct="1">
                        <a:lnSpc>
                          <a:spcPct val="100000"/>
                        </a:lnSpc>
                        <a:spcBef>
                          <a:spcPts val="0"/>
                        </a:spcBef>
                        <a:spcAft>
                          <a:spcPts val="0"/>
                        </a:spcAft>
                        <a:buClr>
                          <a:srgbClr val="7030A0"/>
                        </a:buClr>
                        <a:buSzTx/>
                        <a:buFont typeface="Wingdings" panose="05000000000000000000" pitchFamily="2" charset="2"/>
                        <a:buChar char="§"/>
                        <a:tabLst/>
                        <a:defRPr/>
                      </a:pPr>
                      <a:r>
                        <a:rPr lang="id-ID" sz="1800" dirty="0" smtClean="0">
                          <a:latin typeface="Tw Cen MT" panose="020B0602020104020603" pitchFamily="34" charset="0"/>
                        </a:rPr>
                        <a:t>Meningkatkan kepercayaan dalam data penelitian</a:t>
                      </a:r>
                    </a:p>
                    <a:p>
                      <a:pPr marL="285750" marR="0" indent="-285750" algn="l" defTabSz="914400" rtl="0" eaLnBrk="1" fontAlgn="auto" latinLnBrk="0" hangingPunct="1">
                        <a:lnSpc>
                          <a:spcPct val="100000"/>
                        </a:lnSpc>
                        <a:spcBef>
                          <a:spcPts val="0"/>
                        </a:spcBef>
                        <a:spcAft>
                          <a:spcPts val="0"/>
                        </a:spcAft>
                        <a:buClr>
                          <a:srgbClr val="7030A0"/>
                        </a:buClr>
                        <a:buSzTx/>
                        <a:buFont typeface="Wingdings" panose="05000000000000000000" pitchFamily="2" charset="2"/>
                        <a:buChar char="§"/>
                        <a:tabLst/>
                        <a:defRPr/>
                      </a:pPr>
                      <a:r>
                        <a:rPr lang="id-ID" sz="1800" dirty="0" smtClean="0">
                          <a:latin typeface="Tw Cen MT" panose="020B0602020104020603" pitchFamily="34" charset="0"/>
                        </a:rPr>
                        <a:t>Menciptakan cara-cara inovatif untuk memahami fenomena</a:t>
                      </a:r>
                    </a:p>
                    <a:p>
                      <a:pPr marL="285750" marR="0" indent="-285750" algn="l" defTabSz="914400" rtl="0" eaLnBrk="1" fontAlgn="auto" latinLnBrk="0" hangingPunct="1">
                        <a:lnSpc>
                          <a:spcPct val="100000"/>
                        </a:lnSpc>
                        <a:spcBef>
                          <a:spcPts val="0"/>
                        </a:spcBef>
                        <a:spcAft>
                          <a:spcPts val="0"/>
                        </a:spcAft>
                        <a:buClr>
                          <a:srgbClr val="7030A0"/>
                        </a:buClr>
                        <a:buSzTx/>
                        <a:buFont typeface="Wingdings" panose="05000000000000000000" pitchFamily="2" charset="2"/>
                        <a:buChar char="§"/>
                        <a:tabLst/>
                        <a:defRPr/>
                      </a:pPr>
                      <a:r>
                        <a:rPr lang="id-ID" sz="1800" dirty="0" smtClean="0">
                          <a:latin typeface="Tw Cen MT" panose="020B0602020104020603" pitchFamily="34" charset="0"/>
                        </a:rPr>
                        <a:t>Mengungkapkan temuan yang unik, menantang atau teori yang terintegrasi dan lebih mendalam</a:t>
                      </a:r>
                    </a:p>
                    <a:p>
                      <a:pPr marL="285750" marR="0" indent="-285750" algn="l" defTabSz="914400" rtl="0" eaLnBrk="1" fontAlgn="auto" latinLnBrk="0" hangingPunct="1">
                        <a:lnSpc>
                          <a:spcPct val="100000"/>
                        </a:lnSpc>
                        <a:spcBef>
                          <a:spcPts val="0"/>
                        </a:spcBef>
                        <a:spcAft>
                          <a:spcPts val="0"/>
                        </a:spcAft>
                        <a:buClr>
                          <a:srgbClr val="7030A0"/>
                        </a:buClr>
                        <a:buSzTx/>
                        <a:buFont typeface="Wingdings" panose="05000000000000000000" pitchFamily="2" charset="2"/>
                        <a:buChar char="§"/>
                        <a:tabLst/>
                        <a:defRPr/>
                      </a:pPr>
                      <a:r>
                        <a:rPr lang="id-ID" sz="1800" dirty="0" smtClean="0">
                          <a:latin typeface="Tw Cen MT" panose="020B0602020104020603" pitchFamily="34" charset="0"/>
                        </a:rPr>
                        <a:t>Memberikan pemahaman yang lebih jelas tentang masalah</a:t>
                      </a:r>
                    </a:p>
                    <a:p>
                      <a:pPr marL="0" marR="0" lvl="0" indent="0" algn="l"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endParaRPr kumimoji="0" lang="en-US" sz="1800" b="0" i="0" u="none" strike="noStrike" cap="none" normalizeH="0" baseline="0" dirty="0" smtClean="0">
                        <a:ln>
                          <a:noFill/>
                        </a:ln>
                        <a:solidFill>
                          <a:schemeClr val="tx1"/>
                        </a:solidFill>
                        <a:effectLst/>
                        <a:latin typeface="Tw Cen MT" panose="020B0602020104020603" pitchFamily="34" charset="0"/>
                      </a:endParaRPr>
                    </a:p>
                    <a:p>
                      <a:pPr marL="0" marR="0" lvl="0" indent="0" algn="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sz="1800" b="0" i="0" u="none" strike="noStrike" cap="none" normalizeH="0" baseline="0" dirty="0" smtClean="0">
                        <a:ln>
                          <a:noFill/>
                        </a:ln>
                        <a:solidFill>
                          <a:schemeClr val="tx1"/>
                        </a:solidFill>
                        <a:effectLst/>
                        <a:latin typeface="Tw Cen MT" panose="020B0602020104020603" pitchFamily="34" charset="0"/>
                      </a:endParaRPr>
                    </a:p>
                  </a:txBody>
                  <a:tcPr marL="91444" marR="91444" marT="45722" marB="45722"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290513" marR="0" lvl="0" indent="-290513" algn="l" defTabSz="914400" rtl="0" eaLnBrk="1" fontAlgn="base" latinLnBrk="0" hangingPunct="1">
                        <a:lnSpc>
                          <a:spcPct val="100000"/>
                        </a:lnSpc>
                        <a:spcBef>
                          <a:spcPct val="50000"/>
                        </a:spcBef>
                        <a:spcAft>
                          <a:spcPct val="0"/>
                        </a:spcAft>
                        <a:buClr>
                          <a:srgbClr val="7030A0"/>
                        </a:buClr>
                        <a:buSzPct val="90000"/>
                        <a:buFont typeface="Wingdings" panose="05000000000000000000" pitchFamily="2" charset="2"/>
                        <a:buChar char="§"/>
                        <a:tabLst/>
                        <a:defRPr/>
                      </a:pPr>
                      <a:r>
                        <a:rPr kumimoji="0" lang="en-US" sz="1800" b="0" i="0" u="none" strike="noStrike" cap="none" normalizeH="0" baseline="0" dirty="0" err="1" smtClean="0">
                          <a:ln>
                            <a:noFill/>
                          </a:ln>
                          <a:solidFill>
                            <a:schemeClr val="tx1"/>
                          </a:solidFill>
                          <a:effectLst/>
                          <a:latin typeface="Tw Cen MT" panose="020B0602020104020603" pitchFamily="34" charset="0"/>
                        </a:rPr>
                        <a:t>Memakan</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waktu</a:t>
                      </a:r>
                      <a:r>
                        <a:rPr kumimoji="0" lang="en-US" sz="1800" b="0" i="0" u="none" strike="noStrike" cap="none" normalizeH="0" baseline="0" dirty="0" smtClean="0">
                          <a:ln>
                            <a:noFill/>
                          </a:ln>
                          <a:solidFill>
                            <a:schemeClr val="tx1"/>
                          </a:solidFill>
                          <a:effectLst/>
                          <a:latin typeface="Tw Cen MT" panose="020B0602020104020603" pitchFamily="34" charset="0"/>
                        </a:rPr>
                        <a:t> lama</a:t>
                      </a:r>
                    </a:p>
                    <a:p>
                      <a:pPr marL="290513" marR="0" lvl="0" indent="-290513" algn="l" defTabSz="914400" rtl="0" eaLnBrk="1" fontAlgn="base" latinLnBrk="0" hangingPunct="1">
                        <a:lnSpc>
                          <a:spcPct val="100000"/>
                        </a:lnSpc>
                        <a:spcBef>
                          <a:spcPct val="50000"/>
                        </a:spcBef>
                        <a:spcAft>
                          <a:spcPct val="0"/>
                        </a:spcAft>
                        <a:buClr>
                          <a:srgbClr val="7030A0"/>
                        </a:buClr>
                        <a:buSzPct val="90000"/>
                        <a:buFont typeface="Wingdings" panose="05000000000000000000" pitchFamily="2" charset="2"/>
                        <a:buChar char="§"/>
                        <a:tabLst/>
                        <a:defRPr/>
                      </a:pPr>
                      <a:r>
                        <a:rPr kumimoji="0" lang="en-US" sz="1800" b="0" i="0" u="none" strike="noStrike" cap="none" normalizeH="0" baseline="0" dirty="0" err="1" smtClean="0">
                          <a:ln>
                            <a:noFill/>
                          </a:ln>
                          <a:solidFill>
                            <a:schemeClr val="tx1"/>
                          </a:solidFill>
                          <a:effectLst/>
                          <a:latin typeface="Tw Cen MT" panose="020B0602020104020603" pitchFamily="34" charset="0"/>
                        </a:rPr>
                        <a:t>Mengumpulkan</a:t>
                      </a:r>
                      <a:r>
                        <a:rPr kumimoji="0" lang="en-US" sz="1800" b="0" i="0" u="none" strike="noStrike" cap="none" normalizeH="0" baseline="0" dirty="0" smtClean="0">
                          <a:ln>
                            <a:noFill/>
                          </a:ln>
                          <a:solidFill>
                            <a:schemeClr val="tx1"/>
                          </a:solidFill>
                          <a:effectLst/>
                          <a:latin typeface="Tw Cen MT" panose="020B0602020104020603" pitchFamily="34" charset="0"/>
                        </a:rPr>
                        <a:t> data yang </a:t>
                      </a:r>
                      <a:r>
                        <a:rPr kumimoji="0" lang="en-US" sz="1800" b="0" i="0" u="none" strike="noStrike" cap="none" normalizeH="0" baseline="0" dirty="0" err="1" smtClean="0">
                          <a:ln>
                            <a:noFill/>
                          </a:ln>
                          <a:solidFill>
                            <a:schemeClr val="tx1"/>
                          </a:solidFill>
                          <a:effectLst/>
                          <a:latin typeface="Tw Cen MT" panose="020B0602020104020603" pitchFamily="34" charset="0"/>
                        </a:rPr>
                        <a:t>lebih</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banyak</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membutuhkan</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perencanaan</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dan</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manajemen</a:t>
                      </a:r>
                      <a:r>
                        <a:rPr kumimoji="0" lang="en-US" sz="1800" b="0" i="0" u="none" strike="noStrike" cap="none" normalizeH="0" baseline="0" dirty="0" smtClean="0">
                          <a:ln>
                            <a:noFill/>
                          </a:ln>
                          <a:solidFill>
                            <a:schemeClr val="tx1"/>
                          </a:solidFill>
                          <a:effectLst/>
                          <a:latin typeface="Tw Cen MT" panose="020B0602020104020603" pitchFamily="34" charset="0"/>
                        </a:rPr>
                        <a:t> yang </a:t>
                      </a:r>
                      <a:r>
                        <a:rPr kumimoji="0" lang="en-US" sz="1800" b="0" i="0" u="none" strike="noStrike" cap="none" normalizeH="0" baseline="0" dirty="0" err="1" smtClean="0">
                          <a:ln>
                            <a:noFill/>
                          </a:ln>
                          <a:solidFill>
                            <a:schemeClr val="tx1"/>
                          </a:solidFill>
                          <a:effectLst/>
                          <a:latin typeface="Tw Cen MT" panose="020B0602020104020603" pitchFamily="34" charset="0"/>
                        </a:rPr>
                        <a:t>lebih</a:t>
                      </a:r>
                      <a:r>
                        <a:rPr kumimoji="0" lang="en-US" sz="1800" b="0" i="0" u="none" strike="noStrike" cap="none" normalizeH="0" baseline="0" dirty="0" smtClean="0">
                          <a:ln>
                            <a:noFill/>
                          </a:ln>
                          <a:solidFill>
                            <a:schemeClr val="tx1"/>
                          </a:solidFill>
                          <a:effectLst/>
                          <a:latin typeface="Tw Cen MT" panose="020B0602020104020603" pitchFamily="34" charset="0"/>
                        </a:rPr>
                        <a:t> </a:t>
                      </a:r>
                    </a:p>
                    <a:p>
                      <a:pPr marL="290513" marR="0" lvl="0" indent="-290513" algn="l" defTabSz="914400" rtl="0" eaLnBrk="1" fontAlgn="base" latinLnBrk="0" hangingPunct="1">
                        <a:lnSpc>
                          <a:spcPct val="100000"/>
                        </a:lnSpc>
                        <a:spcBef>
                          <a:spcPct val="50000"/>
                        </a:spcBef>
                        <a:spcAft>
                          <a:spcPct val="0"/>
                        </a:spcAft>
                        <a:buClr>
                          <a:srgbClr val="7030A0"/>
                        </a:buClr>
                        <a:buSzPct val="90000"/>
                        <a:buFont typeface="Wingdings" panose="05000000000000000000" pitchFamily="2" charset="2"/>
                        <a:buChar char="§"/>
                        <a:tabLst/>
                        <a:defRPr/>
                      </a:pPr>
                      <a:r>
                        <a:rPr kumimoji="0" lang="en-US" sz="1800" b="0" i="0" u="none" strike="noStrike" cap="none" normalizeH="0" baseline="0" dirty="0" err="1" smtClean="0">
                          <a:ln>
                            <a:noFill/>
                          </a:ln>
                          <a:solidFill>
                            <a:schemeClr val="tx1"/>
                          </a:solidFill>
                          <a:effectLst/>
                          <a:latin typeface="Tw Cen MT" panose="020B0602020104020603" pitchFamily="34" charset="0"/>
                        </a:rPr>
                        <a:t>Ketidakharmonisan</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mungkin</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terjadi</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berdasarkan</a:t>
                      </a:r>
                      <a:r>
                        <a:rPr kumimoji="0" lang="en-US" sz="1800" b="0" i="0" u="none" strike="noStrike" cap="none" normalizeH="0" baseline="0" dirty="0" smtClean="0">
                          <a:ln>
                            <a:noFill/>
                          </a:ln>
                          <a:solidFill>
                            <a:schemeClr val="tx1"/>
                          </a:solidFill>
                          <a:effectLst/>
                          <a:latin typeface="Tw Cen MT" panose="020B0602020104020603" pitchFamily="34" charset="0"/>
                        </a:rPr>
                        <a:t> bias </a:t>
                      </a:r>
                      <a:r>
                        <a:rPr kumimoji="0" lang="en-US" sz="1800" b="0" i="0" u="none" strike="noStrike" cap="none" normalizeH="0" baseline="0" dirty="0" err="1" smtClean="0">
                          <a:ln>
                            <a:noFill/>
                          </a:ln>
                          <a:solidFill>
                            <a:schemeClr val="tx1"/>
                          </a:solidFill>
                          <a:effectLst/>
                          <a:latin typeface="Tw Cen MT" panose="020B0602020104020603" pitchFamily="34" charset="0"/>
                        </a:rPr>
                        <a:t>peneliti</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konflik</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terkait</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kerangka</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teoritis</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dan</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kurangnya</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pemahaman</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tentang</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mengapa</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strategi</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triangulasi</a:t>
                      </a:r>
                      <a:r>
                        <a:rPr kumimoji="0" lang="en-US" sz="1800" b="0" i="0" u="none" strike="noStrike" cap="none" normalizeH="0" baseline="0" dirty="0" smtClean="0">
                          <a:ln>
                            <a:noFill/>
                          </a:ln>
                          <a:solidFill>
                            <a:schemeClr val="tx1"/>
                          </a:solidFill>
                          <a:effectLst/>
                          <a:latin typeface="Tw Cen MT" panose="020B0602020104020603" pitchFamily="34" charset="0"/>
                        </a:rPr>
                        <a:t> </a:t>
                      </a:r>
                      <a:r>
                        <a:rPr kumimoji="0" lang="en-US" sz="1800" b="0" i="0" u="none" strike="noStrike" cap="none" normalizeH="0" baseline="0" dirty="0" err="1" smtClean="0">
                          <a:ln>
                            <a:noFill/>
                          </a:ln>
                          <a:solidFill>
                            <a:schemeClr val="tx1"/>
                          </a:solidFill>
                          <a:effectLst/>
                          <a:latin typeface="Tw Cen MT" panose="020B0602020104020603" pitchFamily="34" charset="0"/>
                        </a:rPr>
                        <a:t>digunakan</a:t>
                      </a:r>
                      <a:endParaRPr kumimoji="0" lang="en-US" sz="1800" b="0" i="0" u="none" strike="noStrike" cap="none" normalizeH="0" baseline="0" dirty="0" smtClean="0">
                        <a:ln>
                          <a:noFill/>
                        </a:ln>
                        <a:solidFill>
                          <a:schemeClr val="tx1"/>
                        </a:solidFill>
                        <a:effectLst/>
                        <a:latin typeface="Tw Cen MT" panose="020B0602020104020603" pitchFamily="34" charset="0"/>
                      </a:endParaRPr>
                    </a:p>
                  </a:txBody>
                  <a:tcPr marL="91444" marR="91444" marT="45722" marB="45722"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tr>
            </a:tbl>
          </a:graphicData>
        </a:graphic>
      </p:graphicFrame>
    </p:spTree>
    <p:extLst>
      <p:ext uri="{BB962C8B-B14F-4D97-AF65-F5344CB8AC3E}">
        <p14:creationId xmlns:p14="http://schemas.microsoft.com/office/powerpoint/2010/main" val="18861705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4404783" y="678110"/>
            <a:ext cx="3384023" cy="2520608"/>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Tw Cen MT" panose="020B0602020104020603" pitchFamily="34" charset="0"/>
            </a:endParaRPr>
          </a:p>
        </p:txBody>
      </p:sp>
      <p:sp>
        <p:nvSpPr>
          <p:cNvPr id="5" name="TextBox 4"/>
          <p:cNvSpPr txBox="1"/>
          <p:nvPr/>
        </p:nvSpPr>
        <p:spPr>
          <a:xfrm>
            <a:off x="5628681" y="281501"/>
            <a:ext cx="936226" cy="369380"/>
          </a:xfrm>
          <a:prstGeom prst="rect">
            <a:avLst/>
          </a:prstGeom>
          <a:noFill/>
        </p:spPr>
        <p:txBody>
          <a:bodyPr wrap="square" rtlCol="0">
            <a:spAutoFit/>
          </a:bodyPr>
          <a:lstStyle/>
          <a:p>
            <a:r>
              <a:rPr lang="id-ID" dirty="0">
                <a:latin typeface="Tw Cen MT" panose="020B0602020104020603" pitchFamily="34" charset="0"/>
              </a:rPr>
              <a:t>Place</a:t>
            </a:r>
          </a:p>
        </p:txBody>
      </p:sp>
      <p:sp>
        <p:nvSpPr>
          <p:cNvPr id="6" name="TextBox 5"/>
          <p:cNvSpPr txBox="1"/>
          <p:nvPr/>
        </p:nvSpPr>
        <p:spPr>
          <a:xfrm>
            <a:off x="3791444" y="3198718"/>
            <a:ext cx="936226" cy="369380"/>
          </a:xfrm>
          <a:prstGeom prst="rect">
            <a:avLst/>
          </a:prstGeom>
          <a:noFill/>
        </p:spPr>
        <p:txBody>
          <a:bodyPr wrap="square" rtlCol="0">
            <a:spAutoFit/>
          </a:bodyPr>
          <a:lstStyle/>
          <a:p>
            <a:r>
              <a:rPr lang="id-ID" dirty="0">
                <a:latin typeface="Tw Cen MT" panose="020B0602020104020603" pitchFamily="34" charset="0"/>
              </a:rPr>
              <a:t>Actor</a:t>
            </a:r>
          </a:p>
        </p:txBody>
      </p:sp>
      <p:sp>
        <p:nvSpPr>
          <p:cNvPr id="7" name="TextBox 6"/>
          <p:cNvSpPr txBox="1"/>
          <p:nvPr/>
        </p:nvSpPr>
        <p:spPr>
          <a:xfrm>
            <a:off x="7249469" y="3198718"/>
            <a:ext cx="1152278" cy="369380"/>
          </a:xfrm>
          <a:prstGeom prst="rect">
            <a:avLst/>
          </a:prstGeom>
          <a:noFill/>
        </p:spPr>
        <p:txBody>
          <a:bodyPr wrap="square" rtlCol="0">
            <a:spAutoFit/>
          </a:bodyPr>
          <a:lstStyle/>
          <a:p>
            <a:r>
              <a:rPr lang="id-ID" dirty="0">
                <a:latin typeface="Tw Cen MT" panose="020B0602020104020603" pitchFamily="34" charset="0"/>
              </a:rPr>
              <a:t>Activity</a:t>
            </a:r>
          </a:p>
        </p:txBody>
      </p:sp>
      <p:sp>
        <p:nvSpPr>
          <p:cNvPr id="8" name="TextBox 7"/>
          <p:cNvSpPr txBox="1"/>
          <p:nvPr/>
        </p:nvSpPr>
        <p:spPr>
          <a:xfrm>
            <a:off x="4943722" y="2046440"/>
            <a:ext cx="2305350" cy="369380"/>
          </a:xfrm>
          <a:prstGeom prst="rect">
            <a:avLst/>
          </a:prstGeom>
          <a:noFill/>
        </p:spPr>
        <p:txBody>
          <a:bodyPr wrap="square" rtlCol="0">
            <a:spAutoFit/>
          </a:bodyPr>
          <a:lstStyle/>
          <a:p>
            <a:pPr algn="ctr"/>
            <a:r>
              <a:rPr lang="id-ID" dirty="0">
                <a:solidFill>
                  <a:schemeClr val="bg1"/>
                </a:solidFill>
                <a:latin typeface="Tw Cen MT" panose="020B0602020104020603" pitchFamily="34" charset="0"/>
              </a:rPr>
              <a:t>Social situation</a:t>
            </a:r>
          </a:p>
        </p:txBody>
      </p:sp>
      <p:sp>
        <p:nvSpPr>
          <p:cNvPr id="9" name="TextBox 8"/>
          <p:cNvSpPr txBox="1"/>
          <p:nvPr/>
        </p:nvSpPr>
        <p:spPr>
          <a:xfrm>
            <a:off x="118557" y="3949381"/>
            <a:ext cx="11938729" cy="2031325"/>
          </a:xfrm>
          <a:prstGeom prst="rect">
            <a:avLst/>
          </a:prstGeom>
          <a:noFill/>
        </p:spPr>
        <p:txBody>
          <a:bodyPr wrap="square" rtlCol="0">
            <a:spAutoFit/>
          </a:bodyPr>
          <a:lstStyle/>
          <a:p>
            <a:pPr marL="285750" indent="-285750">
              <a:buFont typeface="Arial" panose="020B0604020202020204" pitchFamily="34" charset="0"/>
              <a:buChar char="•"/>
            </a:pPr>
            <a:r>
              <a:rPr lang="id-ID" dirty="0">
                <a:latin typeface="Tw Cen MT" panose="020B0602020104020603" pitchFamily="34" charset="0"/>
              </a:rPr>
              <a:t>Pada penelitian kualitatif </a:t>
            </a:r>
            <a:r>
              <a:rPr lang="id-ID" sz="2400" b="1" dirty="0">
                <a:latin typeface="Tw Cen MT" panose="020B0602020104020603" pitchFamily="34" charset="0"/>
              </a:rPr>
              <a:t>tidak menggunakan populasi</a:t>
            </a:r>
            <a:r>
              <a:rPr lang="id-ID" dirty="0">
                <a:latin typeface="Tw Cen MT" panose="020B0602020104020603" pitchFamily="34" charset="0"/>
              </a:rPr>
              <a:t>, karena penelitian kualitatif berangkat dari kasus tertentu yang ada pada situasi sosial tertentu dan </a:t>
            </a:r>
            <a:r>
              <a:rPr lang="id-ID" sz="2400" b="1" dirty="0">
                <a:latin typeface="Tw Cen MT" panose="020B0602020104020603" pitchFamily="34" charset="0"/>
              </a:rPr>
              <a:t>hasil kajiannya tidak akan diberlakukan ke populasi</a:t>
            </a:r>
            <a:r>
              <a:rPr lang="id-ID" dirty="0">
                <a:latin typeface="Tw Cen MT" panose="020B0602020104020603" pitchFamily="34" charset="0"/>
              </a:rPr>
              <a:t>, tetapi </a:t>
            </a:r>
            <a:r>
              <a:rPr lang="id-ID" sz="2400" b="1" dirty="0">
                <a:latin typeface="Tw Cen MT" panose="020B0602020104020603" pitchFamily="34" charset="0"/>
              </a:rPr>
              <a:t>ditransferkan</a:t>
            </a:r>
            <a:r>
              <a:rPr lang="id-ID" sz="2000" b="1" dirty="0">
                <a:latin typeface="Tw Cen MT" panose="020B0602020104020603" pitchFamily="34" charset="0"/>
              </a:rPr>
              <a:t> </a:t>
            </a:r>
            <a:r>
              <a:rPr lang="id-ID" sz="2400" b="1" dirty="0">
                <a:latin typeface="Tw Cen MT" panose="020B0602020104020603" pitchFamily="34" charset="0"/>
              </a:rPr>
              <a:t>ke tempat lain </a:t>
            </a:r>
            <a:r>
              <a:rPr lang="id-ID" dirty="0">
                <a:latin typeface="Tw Cen MT" panose="020B0602020104020603" pitchFamily="34" charset="0"/>
              </a:rPr>
              <a:t>pada situasi sosial yang </a:t>
            </a:r>
            <a:r>
              <a:rPr lang="id-ID" sz="2400" b="1" dirty="0">
                <a:latin typeface="Tw Cen MT" panose="020B0602020104020603" pitchFamily="34" charset="0"/>
              </a:rPr>
              <a:t>memiliki kesamaan </a:t>
            </a:r>
            <a:r>
              <a:rPr lang="id-ID" dirty="0">
                <a:latin typeface="Tw Cen MT" panose="020B0602020104020603" pitchFamily="34" charset="0"/>
              </a:rPr>
              <a:t>dengan situasi sosial pada kasus yang dipelajari. </a:t>
            </a:r>
          </a:p>
          <a:p>
            <a:pPr marL="285750" indent="-285750">
              <a:buFont typeface="Arial" panose="020B0604020202020204" pitchFamily="34" charset="0"/>
              <a:buChar char="•"/>
            </a:pPr>
            <a:r>
              <a:rPr lang="id-ID" dirty="0">
                <a:latin typeface="Tw Cen MT" panose="020B0602020104020603" pitchFamily="34" charset="0"/>
              </a:rPr>
              <a:t>Sampel dalam penelitian kualitatif bukan dinamakan responden, tetapi sebagai narasumber, partisipan, informan, teman, atau guru dalam penelitian (subyek) </a:t>
            </a:r>
          </a:p>
        </p:txBody>
      </p:sp>
      <p:sp>
        <p:nvSpPr>
          <p:cNvPr id="11" name="TextBox 10"/>
          <p:cNvSpPr txBox="1"/>
          <p:nvPr/>
        </p:nvSpPr>
        <p:spPr>
          <a:xfrm>
            <a:off x="9427596" y="6381713"/>
            <a:ext cx="3005934" cy="338598"/>
          </a:xfrm>
          <a:prstGeom prst="rect">
            <a:avLst/>
          </a:prstGeom>
          <a:noFill/>
        </p:spPr>
        <p:txBody>
          <a:bodyPr wrap="square" rtlCol="0">
            <a:spAutoFit/>
          </a:bodyPr>
          <a:lstStyle/>
          <a:p>
            <a:r>
              <a:rPr lang="id-ID" sz="1600" i="1" dirty="0">
                <a:solidFill>
                  <a:schemeClr val="tx2"/>
                </a:solidFill>
                <a:latin typeface="Tw Cen MT" panose="020B0602020104020603" pitchFamily="34" charset="0"/>
              </a:rPr>
              <a:t>Sumber: Cresswel, 2013</a:t>
            </a:r>
            <a:endParaRPr lang="en-US" sz="1600" i="1" dirty="0">
              <a:solidFill>
                <a:schemeClr val="tx2"/>
              </a:solidFill>
              <a:latin typeface="Tw Cen MT" panose="020B0602020104020603" pitchFamily="34" charset="0"/>
            </a:endParaRPr>
          </a:p>
        </p:txBody>
      </p:sp>
    </p:spTree>
    <p:extLst>
      <p:ext uri="{BB962C8B-B14F-4D97-AF65-F5344CB8AC3E}">
        <p14:creationId xmlns:p14="http://schemas.microsoft.com/office/powerpoint/2010/main" val="39356379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44488" y="639234"/>
            <a:ext cx="10773270" cy="523220"/>
          </a:xfrm>
          <a:prstGeom prst="rect">
            <a:avLst/>
          </a:prstGeom>
        </p:spPr>
        <p:txBody>
          <a:bodyPr wrap="none">
            <a:spAutoFit/>
          </a:bodyPr>
          <a:lstStyle/>
          <a:p>
            <a:pPr>
              <a:defRPr/>
            </a:pPr>
            <a:r>
              <a:rPr lang="en-US" sz="2800" dirty="0" err="1">
                <a:solidFill>
                  <a:srgbClr val="002060"/>
                </a:solidFill>
                <a:latin typeface="Tw Cen MT" panose="020B0602020104020603" pitchFamily="34" charset="0"/>
              </a:rPr>
              <a:t>Ukuran</a:t>
            </a:r>
            <a:r>
              <a:rPr lang="en-US" sz="2800" dirty="0">
                <a:solidFill>
                  <a:srgbClr val="002060"/>
                </a:solidFill>
                <a:latin typeface="Tw Cen MT" panose="020B0602020104020603" pitchFamily="34" charset="0"/>
              </a:rPr>
              <a:t> Minimum yang </a:t>
            </a:r>
            <a:r>
              <a:rPr lang="en-US" sz="2800" dirty="0" err="1" smtClean="0">
                <a:solidFill>
                  <a:srgbClr val="002060"/>
                </a:solidFill>
                <a:latin typeface="Tw Cen MT" panose="020B0602020104020603" pitchFamily="34" charset="0"/>
              </a:rPr>
              <a:t>direkomendasikan</a:t>
            </a:r>
            <a:r>
              <a:rPr lang="en-US" sz="2800" dirty="0" smtClean="0">
                <a:solidFill>
                  <a:srgbClr val="002060"/>
                </a:solidFill>
                <a:latin typeface="Tw Cen MT" panose="020B0602020104020603" pitchFamily="34" charset="0"/>
              </a:rPr>
              <a:t> </a:t>
            </a:r>
            <a:r>
              <a:rPr lang="en-US" sz="2800" dirty="0" err="1">
                <a:solidFill>
                  <a:srgbClr val="002060"/>
                </a:solidFill>
                <a:latin typeface="Tw Cen MT" panose="020B0602020104020603" pitchFamily="34" charset="0"/>
              </a:rPr>
              <a:t>untuk</a:t>
            </a:r>
            <a:r>
              <a:rPr lang="en-US" sz="2800" dirty="0">
                <a:solidFill>
                  <a:srgbClr val="002060"/>
                </a:solidFill>
                <a:latin typeface="Tw Cen MT" panose="020B0602020104020603" pitchFamily="34" charset="0"/>
              </a:rPr>
              <a:t> </a:t>
            </a:r>
            <a:r>
              <a:rPr lang="en-US" sz="2800" dirty="0" err="1">
                <a:solidFill>
                  <a:srgbClr val="002060"/>
                </a:solidFill>
                <a:latin typeface="Tw Cen MT" panose="020B0602020104020603" pitchFamily="34" charset="0"/>
              </a:rPr>
              <a:t>Desain</a:t>
            </a:r>
            <a:r>
              <a:rPr lang="en-US" sz="2800" dirty="0">
                <a:solidFill>
                  <a:srgbClr val="002060"/>
                </a:solidFill>
                <a:latin typeface="Tw Cen MT" panose="020B0602020104020603" pitchFamily="34" charset="0"/>
              </a:rPr>
              <a:t> </a:t>
            </a:r>
            <a:r>
              <a:rPr lang="en-US" sz="2800" dirty="0" err="1">
                <a:solidFill>
                  <a:srgbClr val="002060"/>
                </a:solidFill>
                <a:latin typeface="Tw Cen MT" panose="020B0602020104020603" pitchFamily="34" charset="0"/>
              </a:rPr>
              <a:t>Penelitian</a:t>
            </a:r>
            <a:r>
              <a:rPr lang="en-US" sz="2800" dirty="0">
                <a:solidFill>
                  <a:srgbClr val="002060"/>
                </a:solidFill>
                <a:latin typeface="Tw Cen MT" panose="020B0602020104020603" pitchFamily="34" charset="0"/>
              </a:rPr>
              <a:t> </a:t>
            </a:r>
            <a:r>
              <a:rPr lang="en-US" sz="2800" dirty="0" err="1">
                <a:solidFill>
                  <a:srgbClr val="002060"/>
                </a:solidFill>
                <a:latin typeface="Tw Cen MT" panose="020B0602020104020603" pitchFamily="34" charset="0"/>
              </a:rPr>
              <a:t>Kualitatif</a:t>
            </a:r>
            <a:endParaRPr lang="en-US" sz="2800" dirty="0">
              <a:solidFill>
                <a:srgbClr val="002060"/>
              </a:solidFill>
              <a:latin typeface="Tw Cen MT" panose="020B0602020104020603" pitchFamily="34" charset="0"/>
            </a:endParaRPr>
          </a:p>
        </p:txBody>
      </p:sp>
      <p:sp>
        <p:nvSpPr>
          <p:cNvPr id="15" name="Shape 725"/>
          <p:cNvSpPr txBox="1">
            <a:spLocks/>
          </p:cNvSpPr>
          <p:nvPr/>
        </p:nvSpPr>
        <p:spPr>
          <a:xfrm>
            <a:off x="591607" y="1335618"/>
            <a:ext cx="10973859" cy="4068763"/>
          </a:xfrm>
          <a:prstGeom prst="rect">
            <a:avLst/>
          </a:prstGeom>
          <a:noFill/>
          <a:ln>
            <a:noFill/>
          </a:ln>
        </p:spPr>
        <p:txBody>
          <a:bodyPr lIns="91425" tIns="45700" rIns="91425" bIns="45700"/>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50000"/>
              </a:lnSpc>
              <a:buClr>
                <a:srgbClr val="7030A0"/>
              </a:buClr>
              <a:buSzPct val="90000"/>
              <a:buFont typeface="+mj-lt"/>
              <a:buAutoNum type="arabicPeriod"/>
              <a:defRPr/>
            </a:pPr>
            <a:r>
              <a:rPr lang="id-ID" sz="1800" b="1" dirty="0">
                <a:solidFill>
                  <a:srgbClr val="FD6B9D"/>
                </a:solidFill>
                <a:latin typeface="Tw Cen MT" panose="020B0602020104020603" pitchFamily="34" charset="0"/>
                <a:ea typeface="Arial"/>
                <a:cs typeface="Arial"/>
                <a:sym typeface="Arial"/>
              </a:rPr>
              <a:t>Wawancara</a:t>
            </a:r>
            <a:r>
              <a:rPr lang="id-ID" sz="1800" dirty="0">
                <a:latin typeface="Tw Cen MT" panose="020B0602020104020603" pitchFamily="34" charset="0"/>
                <a:ea typeface="Arial"/>
                <a:cs typeface="Arial"/>
                <a:sym typeface="Arial"/>
              </a:rPr>
              <a:t> : 12 participants (Guest, Bunce, &amp; Johnson, 2006) 	</a:t>
            </a:r>
          </a:p>
          <a:p>
            <a:pPr marL="342900" indent="-342900" algn="just">
              <a:lnSpc>
                <a:spcPct val="150000"/>
              </a:lnSpc>
              <a:buClr>
                <a:srgbClr val="7030A0"/>
              </a:buClr>
              <a:buSzPct val="90000"/>
              <a:buFont typeface="+mj-lt"/>
              <a:buAutoNum type="arabicPeriod"/>
              <a:defRPr/>
            </a:pPr>
            <a:r>
              <a:rPr lang="id-ID" sz="1800" b="1" dirty="0">
                <a:solidFill>
                  <a:srgbClr val="FD6B9D"/>
                </a:solidFill>
                <a:latin typeface="Tw Cen MT" panose="020B0602020104020603" pitchFamily="34" charset="0"/>
                <a:ea typeface="Arial"/>
                <a:cs typeface="Arial"/>
                <a:sym typeface="Arial"/>
              </a:rPr>
              <a:t>Focus Grup discussion</a:t>
            </a:r>
            <a:r>
              <a:rPr lang="id-ID" sz="1800" dirty="0">
                <a:latin typeface="Tw Cen MT" panose="020B0602020104020603" pitchFamily="34" charset="0"/>
                <a:ea typeface="Arial"/>
                <a:cs typeface="Arial"/>
                <a:sym typeface="Arial"/>
              </a:rPr>
              <a:t> :</a:t>
            </a:r>
          </a:p>
          <a:p>
            <a:pPr marL="798513" indent="-342900" algn="just">
              <a:lnSpc>
                <a:spcPct val="150000"/>
              </a:lnSpc>
              <a:buClr>
                <a:srgbClr val="7030A0"/>
              </a:buClr>
              <a:buSzPct val="90000"/>
              <a:buFont typeface="Arial" panose="020B0604020202020204" pitchFamily="34" charset="0"/>
              <a:buChar char="•"/>
              <a:defRPr/>
            </a:pPr>
            <a:r>
              <a:rPr lang="id-ID" sz="1800" dirty="0">
                <a:latin typeface="Tw Cen MT" panose="020B0602020104020603" pitchFamily="34" charset="0"/>
                <a:ea typeface="Arial"/>
                <a:cs typeface="Arial"/>
                <a:sym typeface="Arial"/>
              </a:rPr>
              <a:t>6-9 participants (Krueger, 2000); </a:t>
            </a:r>
            <a:endParaRPr lang="en-US" sz="1800" dirty="0">
              <a:latin typeface="Tw Cen MT" panose="020B0602020104020603" pitchFamily="34" charset="0"/>
              <a:ea typeface="Arial"/>
              <a:cs typeface="Arial"/>
              <a:sym typeface="Arial"/>
            </a:endParaRPr>
          </a:p>
          <a:p>
            <a:pPr marL="798513" indent="-342900" algn="just">
              <a:lnSpc>
                <a:spcPct val="150000"/>
              </a:lnSpc>
              <a:buClr>
                <a:srgbClr val="7030A0"/>
              </a:buClr>
              <a:buSzPct val="90000"/>
              <a:buFont typeface="Arial" panose="020B0604020202020204" pitchFamily="34" charset="0"/>
              <a:buChar char="•"/>
              <a:defRPr/>
            </a:pPr>
            <a:r>
              <a:rPr lang="id-ID" sz="1800" dirty="0">
                <a:latin typeface="Tw Cen MT" panose="020B0602020104020603" pitchFamily="34" charset="0"/>
                <a:ea typeface="Arial"/>
                <a:cs typeface="Arial"/>
                <a:sym typeface="Arial"/>
              </a:rPr>
              <a:t>6-10 participants (Langford, Schoenfeld, &amp; Izzo, 2002; Morgan, 1997); </a:t>
            </a:r>
            <a:endParaRPr lang="en-US" sz="1800" dirty="0">
              <a:latin typeface="Tw Cen MT" panose="020B0602020104020603" pitchFamily="34" charset="0"/>
              <a:ea typeface="Arial"/>
              <a:cs typeface="Arial"/>
              <a:sym typeface="Arial"/>
            </a:endParaRPr>
          </a:p>
          <a:p>
            <a:pPr marL="798513" indent="-342900" algn="just">
              <a:lnSpc>
                <a:spcPct val="150000"/>
              </a:lnSpc>
              <a:buClr>
                <a:srgbClr val="7030A0"/>
              </a:buClr>
              <a:buSzPct val="90000"/>
              <a:buFont typeface="Arial" panose="020B0604020202020204" pitchFamily="34" charset="0"/>
              <a:buChar char="•"/>
              <a:defRPr/>
            </a:pPr>
            <a:r>
              <a:rPr lang="id-ID" sz="1800" dirty="0">
                <a:latin typeface="Tw Cen MT" panose="020B0602020104020603" pitchFamily="34" charset="0"/>
                <a:ea typeface="Arial"/>
                <a:cs typeface="Arial"/>
                <a:sym typeface="Arial"/>
              </a:rPr>
              <a:t>6-12 participants (Johnson &amp; Christensen, 2004); </a:t>
            </a:r>
            <a:endParaRPr lang="en-US" sz="1800" dirty="0">
              <a:latin typeface="Tw Cen MT" panose="020B0602020104020603" pitchFamily="34" charset="0"/>
              <a:ea typeface="Arial"/>
              <a:cs typeface="Arial"/>
              <a:sym typeface="Arial"/>
            </a:endParaRPr>
          </a:p>
          <a:p>
            <a:pPr marL="798513" indent="-342900" algn="just">
              <a:lnSpc>
                <a:spcPct val="150000"/>
              </a:lnSpc>
              <a:buClr>
                <a:srgbClr val="7030A0"/>
              </a:buClr>
              <a:buSzPct val="90000"/>
              <a:buFont typeface="Arial" panose="020B0604020202020204" pitchFamily="34" charset="0"/>
              <a:buChar char="•"/>
              <a:defRPr/>
            </a:pPr>
            <a:r>
              <a:rPr lang="id-ID" sz="1800" dirty="0">
                <a:latin typeface="Tw Cen MT" panose="020B0602020104020603" pitchFamily="34" charset="0"/>
                <a:ea typeface="Arial"/>
                <a:cs typeface="Arial"/>
                <a:sym typeface="Arial"/>
              </a:rPr>
              <a:t>6-12 participants (Bernard, 1995); </a:t>
            </a:r>
            <a:endParaRPr lang="en-US" sz="1800" dirty="0">
              <a:latin typeface="Tw Cen MT" panose="020B0602020104020603" pitchFamily="34" charset="0"/>
              <a:ea typeface="Arial"/>
              <a:cs typeface="Arial"/>
              <a:sym typeface="Arial"/>
            </a:endParaRPr>
          </a:p>
          <a:p>
            <a:pPr marL="798513" indent="-342900" algn="just">
              <a:lnSpc>
                <a:spcPct val="150000"/>
              </a:lnSpc>
              <a:buClr>
                <a:srgbClr val="7030A0"/>
              </a:buClr>
              <a:buSzPct val="90000"/>
              <a:buFont typeface="Arial" panose="020B0604020202020204" pitchFamily="34" charset="0"/>
              <a:buChar char="•"/>
              <a:defRPr/>
            </a:pPr>
            <a:r>
              <a:rPr lang="id-ID" sz="1800" dirty="0">
                <a:latin typeface="Tw Cen MT" panose="020B0602020104020603" pitchFamily="34" charset="0"/>
                <a:ea typeface="Arial"/>
                <a:cs typeface="Arial"/>
                <a:sym typeface="Arial"/>
              </a:rPr>
              <a:t>8–12 participants (Baumgartner, Strong, &amp; Hensley, 2002) </a:t>
            </a:r>
          </a:p>
          <a:p>
            <a:pPr marL="798513" indent="-342900" algn="just">
              <a:lnSpc>
                <a:spcPct val="150000"/>
              </a:lnSpc>
              <a:buClr>
                <a:srgbClr val="7030A0"/>
              </a:buClr>
              <a:buSzPct val="90000"/>
              <a:buFont typeface="Arial" panose="020B0604020202020204" pitchFamily="34" charset="0"/>
              <a:buChar char="•"/>
              <a:defRPr/>
            </a:pPr>
            <a:r>
              <a:rPr lang="id-ID" sz="1800" dirty="0">
                <a:latin typeface="Tw Cen MT" panose="020B0602020104020603" pitchFamily="34" charset="0"/>
                <a:ea typeface="Arial"/>
                <a:cs typeface="Arial"/>
                <a:sym typeface="Arial"/>
              </a:rPr>
              <a:t>3 to 6 focus groups (Krueger, 1994; Morgan, 1997; Onwuegbuzie, Dickinson, Leech, &amp; Zoran, 2007) </a:t>
            </a:r>
          </a:p>
          <a:p>
            <a:pPr algn="l">
              <a:buClr>
                <a:prstClr val="black"/>
              </a:buClr>
              <a:buSzPct val="25000"/>
              <a:defRPr/>
            </a:pPr>
            <a:r>
              <a:rPr lang="en-US" sz="1800" dirty="0">
                <a:latin typeface="Tw Cen MT" panose="020B0602020104020603" pitchFamily="34" charset="0"/>
                <a:ea typeface="Arial"/>
                <a:cs typeface="Arial"/>
                <a:sym typeface="Arial"/>
              </a:rPr>
              <a:t>	</a:t>
            </a:r>
          </a:p>
          <a:p>
            <a:pPr algn="l">
              <a:buClr>
                <a:prstClr val="black"/>
              </a:buClr>
              <a:buSzPct val="25000"/>
              <a:defRPr/>
            </a:pPr>
            <a:r>
              <a:rPr lang="en-US" sz="1800" dirty="0">
                <a:solidFill>
                  <a:prstClr val="black"/>
                </a:solidFill>
                <a:latin typeface="Tw Cen MT" panose="020B0602020104020603" pitchFamily="34" charset="0"/>
                <a:ea typeface="Arial"/>
                <a:cs typeface="Arial"/>
                <a:sym typeface="Arial"/>
              </a:rPr>
              <a:t>	</a:t>
            </a:r>
          </a:p>
        </p:txBody>
      </p:sp>
    </p:spTree>
    <p:extLst>
      <p:ext uri="{BB962C8B-B14F-4D97-AF65-F5344CB8AC3E}">
        <p14:creationId xmlns:p14="http://schemas.microsoft.com/office/powerpoint/2010/main" val="15836950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662" y="177892"/>
            <a:ext cx="10515600" cy="1325563"/>
          </a:xfrm>
        </p:spPr>
        <p:txBody>
          <a:bodyPr>
            <a:normAutofit/>
          </a:bodyPr>
          <a:lstStyle/>
          <a:p>
            <a:pPr algn="l"/>
            <a:r>
              <a:rPr lang="id-ID" sz="3200" b="1" dirty="0">
                <a:solidFill>
                  <a:srgbClr val="002060"/>
                </a:solidFill>
                <a:latin typeface="Tw Cen MT" panose="020B0602020104020603" pitchFamily="34" charset="0"/>
              </a:rPr>
              <a:t>Manusia sebagai Instrumen Penelitian</a:t>
            </a:r>
          </a:p>
        </p:txBody>
      </p:sp>
      <p:sp>
        <p:nvSpPr>
          <p:cNvPr id="3" name="Content Placeholder 2"/>
          <p:cNvSpPr>
            <a:spLocks noGrp="1"/>
          </p:cNvSpPr>
          <p:nvPr>
            <p:ph idx="1"/>
          </p:nvPr>
        </p:nvSpPr>
        <p:spPr>
          <a:xfrm>
            <a:off x="550662" y="1503455"/>
            <a:ext cx="10972801" cy="4518170"/>
          </a:xfrm>
        </p:spPr>
        <p:txBody>
          <a:bodyPr>
            <a:noAutofit/>
          </a:bodyPr>
          <a:lstStyle/>
          <a:p>
            <a:pPr algn="just"/>
            <a:r>
              <a:rPr lang="id-ID" sz="2400" dirty="0">
                <a:latin typeface="Tw Cen MT" panose="020B0602020104020603" pitchFamily="34" charset="0"/>
              </a:rPr>
              <a:t>Human instrument </a:t>
            </a:r>
            <a:r>
              <a:rPr lang="id-ID" sz="2400" dirty="0">
                <a:latin typeface="Tw Cen MT" panose="020B0602020104020603" pitchFamily="34" charset="0"/>
                <a:sym typeface="Wingdings" pitchFamily="2" charset="2"/>
              </a:rPr>
              <a:t>: sebuah alat yang dapat mengungkapkan fakta-fakta lapangan dan tidak ada alat yang paling elastis dan tepat untuk mengungkap data kualitatif kecuali peneliti itu sendiri. </a:t>
            </a:r>
          </a:p>
          <a:p>
            <a:pPr algn="just"/>
            <a:r>
              <a:rPr lang="id-ID" sz="2400" dirty="0">
                <a:latin typeface="Tw Cen MT" panose="020B0602020104020603" pitchFamily="34" charset="0"/>
                <a:sym typeface="Wingdings" pitchFamily="2" charset="2"/>
              </a:rPr>
              <a:t>Menurut Lincoln dan Guba, manusia sebagai instrument pengumpulan data memberikan keuntungan, </a:t>
            </a:r>
            <a:r>
              <a:rPr lang="id-ID" sz="2400" dirty="0" smtClean="0">
                <a:latin typeface="Tw Cen MT" panose="020B0602020104020603" pitchFamily="34" charset="0"/>
                <a:sym typeface="Wingdings" pitchFamily="2" charset="2"/>
              </a:rPr>
              <a:t>di</a:t>
            </a:r>
            <a:r>
              <a:rPr lang="en-GB" sz="2400" dirty="0" smtClean="0">
                <a:latin typeface="Tw Cen MT" panose="020B0602020104020603" pitchFamily="34" charset="0"/>
                <a:sym typeface="Wingdings" pitchFamily="2" charset="2"/>
              </a:rPr>
              <a:t> </a:t>
            </a:r>
            <a:r>
              <a:rPr lang="id-ID" sz="2400" dirty="0" smtClean="0">
                <a:latin typeface="Tw Cen MT" panose="020B0602020104020603" pitchFamily="34" charset="0"/>
                <a:sym typeface="Wingdings" pitchFamily="2" charset="2"/>
              </a:rPr>
              <a:t>mana </a:t>
            </a:r>
            <a:r>
              <a:rPr lang="id-ID" sz="2400" dirty="0">
                <a:latin typeface="Tw Cen MT" panose="020B0602020104020603" pitchFamily="34" charset="0"/>
                <a:sym typeface="Wingdings" pitchFamily="2" charset="2"/>
              </a:rPr>
              <a:t>dia dapat bersikap fleksibel dan adaptif, serta dapat menggunakan keseluruhan alat indera yang dimilikinya untuk memahami sesuatu.</a:t>
            </a:r>
            <a:endParaRPr lang="id-ID" sz="2400" dirty="0">
              <a:latin typeface="Tw Cen MT" panose="020B0602020104020603" pitchFamily="34" charset="0"/>
            </a:endParaRPr>
          </a:p>
          <a:p>
            <a:pPr algn="just"/>
            <a:r>
              <a:rPr lang="hr-HR" sz="2400" dirty="0">
                <a:latin typeface="Tw Cen MT" panose="020B0602020104020603" pitchFamily="34" charset="0"/>
              </a:rPr>
              <a:t>Nasution menyatakan </a:t>
            </a:r>
            <a:r>
              <a:rPr lang="tr-TR" sz="2400" dirty="0" err="1">
                <a:latin typeface="Tw Cen MT" panose="020B0602020104020603" pitchFamily="34" charset="0"/>
              </a:rPr>
              <a:t>dalam</a:t>
            </a:r>
            <a:r>
              <a:rPr lang="tr-TR" sz="2400" dirty="0">
                <a:latin typeface="Tw Cen MT" panose="020B0602020104020603" pitchFamily="34" charset="0"/>
              </a:rPr>
              <a:t> </a:t>
            </a:r>
            <a:r>
              <a:rPr lang="tr-TR" sz="2400" dirty="0" err="1">
                <a:latin typeface="Tw Cen MT" panose="020B0602020104020603" pitchFamily="34" charset="0"/>
              </a:rPr>
              <a:t>penelitian</a:t>
            </a:r>
            <a:r>
              <a:rPr lang="tr-TR" sz="2400" dirty="0">
                <a:latin typeface="Tw Cen MT" panose="020B0602020104020603" pitchFamily="34" charset="0"/>
              </a:rPr>
              <a:t> </a:t>
            </a:r>
            <a:r>
              <a:rPr lang="tr-TR" sz="2400" dirty="0" err="1">
                <a:latin typeface="Tw Cen MT" panose="020B0602020104020603" pitchFamily="34" charset="0"/>
              </a:rPr>
              <a:t>kualitatif</a:t>
            </a:r>
            <a:r>
              <a:rPr lang="tr-TR" sz="2400" dirty="0">
                <a:latin typeface="Tw Cen MT" panose="020B0602020104020603" pitchFamily="34" charset="0"/>
              </a:rPr>
              <a:t>, </a:t>
            </a:r>
            <a:r>
              <a:rPr lang="tr-TR" sz="2400" dirty="0" err="1">
                <a:latin typeface="Tw Cen MT" panose="020B0602020104020603" pitchFamily="34" charset="0"/>
              </a:rPr>
              <a:t>tidak</a:t>
            </a:r>
            <a:r>
              <a:rPr lang="tr-TR" sz="2400" dirty="0">
                <a:latin typeface="Tw Cen MT" panose="020B0602020104020603" pitchFamily="34" charset="0"/>
              </a:rPr>
              <a:t> ada </a:t>
            </a:r>
            <a:r>
              <a:rPr lang="tr-TR" sz="2400" dirty="0" err="1">
                <a:latin typeface="Tw Cen MT" panose="020B0602020104020603" pitchFamily="34" charset="0"/>
              </a:rPr>
              <a:t>pilihan</a:t>
            </a:r>
            <a:r>
              <a:rPr lang="tr-TR" sz="2400" dirty="0">
                <a:latin typeface="Tw Cen MT" panose="020B0602020104020603" pitchFamily="34" charset="0"/>
              </a:rPr>
              <a:t> lain </a:t>
            </a:r>
            <a:r>
              <a:rPr lang="tr-TR" sz="2400" dirty="0" err="1">
                <a:latin typeface="Tw Cen MT" panose="020B0602020104020603" pitchFamily="34" charset="0"/>
              </a:rPr>
              <a:t>daripada</a:t>
            </a:r>
            <a:r>
              <a:rPr lang="tr-TR" sz="2400" dirty="0">
                <a:latin typeface="Tw Cen MT" panose="020B0602020104020603" pitchFamily="34" charset="0"/>
              </a:rPr>
              <a:t> </a:t>
            </a:r>
            <a:r>
              <a:rPr lang="tr-TR" sz="2400" dirty="0" err="1">
                <a:latin typeface="Tw Cen MT" panose="020B0602020104020603" pitchFamily="34" charset="0"/>
              </a:rPr>
              <a:t>menjadikan</a:t>
            </a:r>
            <a:r>
              <a:rPr lang="tr-TR" sz="2400" dirty="0">
                <a:latin typeface="Tw Cen MT" panose="020B0602020104020603" pitchFamily="34" charset="0"/>
              </a:rPr>
              <a:t> </a:t>
            </a:r>
            <a:r>
              <a:rPr lang="tr-TR" sz="2400" dirty="0" err="1">
                <a:latin typeface="Tw Cen MT" panose="020B0602020104020603" pitchFamily="34" charset="0"/>
              </a:rPr>
              <a:t>manusia</a:t>
            </a:r>
            <a:r>
              <a:rPr lang="tr-TR" sz="2400" dirty="0">
                <a:latin typeface="Tw Cen MT" panose="020B0602020104020603" pitchFamily="34" charset="0"/>
              </a:rPr>
              <a:t> </a:t>
            </a:r>
            <a:r>
              <a:rPr lang="tr-TR" sz="2400" dirty="0" err="1">
                <a:latin typeface="Tw Cen MT" panose="020B0602020104020603" pitchFamily="34" charset="0"/>
              </a:rPr>
              <a:t>sebagai</a:t>
            </a:r>
            <a:r>
              <a:rPr lang="tr-TR" sz="2400" dirty="0">
                <a:latin typeface="Tw Cen MT" panose="020B0602020104020603" pitchFamily="34" charset="0"/>
              </a:rPr>
              <a:t> </a:t>
            </a:r>
            <a:r>
              <a:rPr lang="tr-TR" sz="2400" dirty="0" err="1">
                <a:latin typeface="Tw Cen MT" panose="020B0602020104020603" pitchFamily="34" charset="0"/>
              </a:rPr>
              <a:t>instrumen</a:t>
            </a:r>
            <a:r>
              <a:rPr lang="tr-TR" sz="2400" dirty="0">
                <a:latin typeface="Tw Cen MT" panose="020B0602020104020603" pitchFamily="34" charset="0"/>
              </a:rPr>
              <a:t> </a:t>
            </a:r>
            <a:r>
              <a:rPr lang="tr-TR" sz="2400" dirty="0" err="1">
                <a:latin typeface="Tw Cen MT" panose="020B0602020104020603" pitchFamily="34" charset="0"/>
              </a:rPr>
              <a:t>penelitian</a:t>
            </a:r>
            <a:r>
              <a:rPr lang="tr-TR" sz="2400" dirty="0">
                <a:latin typeface="Tw Cen MT" panose="020B0602020104020603" pitchFamily="34" charset="0"/>
              </a:rPr>
              <a:t> utama. </a:t>
            </a:r>
            <a:r>
              <a:rPr lang="tr-TR" sz="2400" dirty="0" err="1">
                <a:latin typeface="Tw Cen MT" panose="020B0602020104020603" pitchFamily="34" charset="0"/>
              </a:rPr>
              <a:t>Karena</a:t>
            </a:r>
            <a:r>
              <a:rPr lang="tr-TR" sz="2400" dirty="0">
                <a:latin typeface="Tw Cen MT" panose="020B0602020104020603" pitchFamily="34" charset="0"/>
              </a:rPr>
              <a:t> </a:t>
            </a:r>
            <a:r>
              <a:rPr lang="tr-TR" sz="2400" dirty="0" err="1">
                <a:latin typeface="Tw Cen MT" panose="020B0602020104020603" pitchFamily="34" charset="0"/>
              </a:rPr>
              <a:t>segala</a:t>
            </a:r>
            <a:r>
              <a:rPr lang="tr-TR" sz="2400" dirty="0">
                <a:latin typeface="Tw Cen MT" panose="020B0602020104020603" pitchFamily="34" charset="0"/>
              </a:rPr>
              <a:t> </a:t>
            </a:r>
            <a:r>
              <a:rPr lang="tr-TR" sz="2400" dirty="0" err="1">
                <a:latin typeface="Tw Cen MT" panose="020B0602020104020603" pitchFamily="34" charset="0"/>
              </a:rPr>
              <a:t>sesuatunya</a:t>
            </a:r>
            <a:r>
              <a:rPr lang="tr-TR" sz="2400" dirty="0">
                <a:latin typeface="Tw Cen MT" panose="020B0602020104020603" pitchFamily="34" charset="0"/>
              </a:rPr>
              <a:t> </a:t>
            </a:r>
            <a:r>
              <a:rPr lang="tr-TR" sz="2400" dirty="0" err="1">
                <a:latin typeface="Tw Cen MT" panose="020B0602020104020603" pitchFamily="34" charset="0"/>
              </a:rPr>
              <a:t>belum</a:t>
            </a:r>
            <a:r>
              <a:rPr lang="tr-TR" sz="2400" dirty="0">
                <a:latin typeface="Tw Cen MT" panose="020B0602020104020603" pitchFamily="34" charset="0"/>
              </a:rPr>
              <a:t> </a:t>
            </a:r>
            <a:r>
              <a:rPr lang="tr-TR" sz="2400" dirty="0" err="1">
                <a:latin typeface="Tw Cen MT" panose="020B0602020104020603" pitchFamily="34" charset="0"/>
              </a:rPr>
              <a:t>mempunyai</a:t>
            </a:r>
            <a:r>
              <a:rPr lang="tr-TR" sz="2400" dirty="0">
                <a:latin typeface="Tw Cen MT" panose="020B0602020104020603" pitchFamily="34" charset="0"/>
              </a:rPr>
              <a:t> </a:t>
            </a:r>
            <a:r>
              <a:rPr lang="tr-TR" sz="2400" dirty="0" err="1">
                <a:latin typeface="Tw Cen MT" panose="020B0602020104020603" pitchFamily="34" charset="0"/>
              </a:rPr>
              <a:t>bentuk</a:t>
            </a:r>
            <a:r>
              <a:rPr lang="tr-TR" sz="2400" dirty="0">
                <a:latin typeface="Tw Cen MT" panose="020B0602020104020603" pitchFamily="34" charset="0"/>
              </a:rPr>
              <a:t> </a:t>
            </a:r>
            <a:r>
              <a:rPr lang="tr-TR" sz="2400" dirty="0" err="1">
                <a:latin typeface="Tw Cen MT" panose="020B0602020104020603" pitchFamily="34" charset="0"/>
              </a:rPr>
              <a:t>yang</a:t>
            </a:r>
            <a:r>
              <a:rPr lang="tr-TR" sz="2400" dirty="0">
                <a:latin typeface="Tw Cen MT" panose="020B0602020104020603" pitchFamily="34" charset="0"/>
              </a:rPr>
              <a:t> </a:t>
            </a:r>
            <a:r>
              <a:rPr lang="tr-TR" sz="2400" dirty="0" err="1">
                <a:latin typeface="Tw Cen MT" panose="020B0602020104020603" pitchFamily="34" charset="0"/>
              </a:rPr>
              <a:t>pasti</a:t>
            </a:r>
            <a:r>
              <a:rPr lang="tr-TR" sz="2400" dirty="0">
                <a:latin typeface="Tw Cen MT" panose="020B0602020104020603" pitchFamily="34" charset="0"/>
              </a:rPr>
              <a:t> </a:t>
            </a:r>
            <a:r>
              <a:rPr lang="tr-TR" sz="2400" dirty="0" err="1">
                <a:latin typeface="Tw Cen MT" panose="020B0602020104020603" pitchFamily="34" charset="0"/>
              </a:rPr>
              <a:t>baik</a:t>
            </a:r>
            <a:r>
              <a:rPr lang="tr-TR" sz="2400" dirty="0">
                <a:latin typeface="Tw Cen MT" panose="020B0602020104020603" pitchFamily="34" charset="0"/>
              </a:rPr>
              <a:t> </a:t>
            </a:r>
            <a:r>
              <a:rPr lang="tr-TR" sz="2400" dirty="0" err="1">
                <a:latin typeface="Tw Cen MT" panose="020B0602020104020603" pitchFamily="34" charset="0"/>
              </a:rPr>
              <a:t>masalah</a:t>
            </a:r>
            <a:r>
              <a:rPr lang="tr-TR" sz="2400" dirty="0">
                <a:latin typeface="Tw Cen MT" panose="020B0602020104020603" pitchFamily="34" charset="0"/>
              </a:rPr>
              <a:t>, </a:t>
            </a:r>
            <a:r>
              <a:rPr lang="tr-TR" sz="2400" dirty="0" err="1">
                <a:latin typeface="Tw Cen MT" panose="020B0602020104020603" pitchFamily="34" charset="0"/>
              </a:rPr>
              <a:t>fokus</a:t>
            </a:r>
            <a:r>
              <a:rPr lang="tr-TR" sz="2400" dirty="0">
                <a:latin typeface="Tw Cen MT" panose="020B0602020104020603" pitchFamily="34" charset="0"/>
              </a:rPr>
              <a:t> </a:t>
            </a:r>
            <a:r>
              <a:rPr lang="tr-TR" sz="2400" dirty="0" err="1">
                <a:latin typeface="Tw Cen MT" panose="020B0602020104020603" pitchFamily="34" charset="0"/>
              </a:rPr>
              <a:t>penelitian</a:t>
            </a:r>
            <a:r>
              <a:rPr lang="tr-TR" sz="2400" dirty="0">
                <a:latin typeface="Tw Cen MT" panose="020B0602020104020603" pitchFamily="34" charset="0"/>
              </a:rPr>
              <a:t>, </a:t>
            </a:r>
            <a:r>
              <a:rPr lang="tr-TR" sz="2400" dirty="0" err="1">
                <a:latin typeface="Tw Cen MT" panose="020B0602020104020603" pitchFamily="34" charset="0"/>
              </a:rPr>
              <a:t>prosedur</a:t>
            </a:r>
            <a:r>
              <a:rPr lang="tr-TR" sz="2400" dirty="0">
                <a:latin typeface="Tw Cen MT" panose="020B0602020104020603" pitchFamily="34" charset="0"/>
              </a:rPr>
              <a:t> </a:t>
            </a:r>
            <a:r>
              <a:rPr lang="tr-TR" sz="2400" dirty="0" err="1">
                <a:latin typeface="Tw Cen MT" panose="020B0602020104020603" pitchFamily="34" charset="0"/>
              </a:rPr>
              <a:t>penelitian</a:t>
            </a:r>
            <a:r>
              <a:rPr lang="tr-TR" sz="2400" dirty="0">
                <a:latin typeface="Tw Cen MT" panose="020B0602020104020603" pitchFamily="34" charset="0"/>
              </a:rPr>
              <a:t>, </a:t>
            </a:r>
            <a:r>
              <a:rPr lang="tr-TR" sz="2400" dirty="0" err="1">
                <a:latin typeface="Tw Cen MT" panose="020B0602020104020603" pitchFamily="34" charset="0"/>
              </a:rPr>
              <a:t>hipotesis</a:t>
            </a:r>
            <a:r>
              <a:rPr lang="tr-TR" sz="2400" dirty="0">
                <a:latin typeface="Tw Cen MT" panose="020B0602020104020603" pitchFamily="34" charset="0"/>
              </a:rPr>
              <a:t> </a:t>
            </a:r>
            <a:r>
              <a:rPr lang="tr-TR" sz="2400" dirty="0" err="1">
                <a:latin typeface="Tw Cen MT" panose="020B0602020104020603" pitchFamily="34" charset="0"/>
              </a:rPr>
              <a:t>yang</a:t>
            </a:r>
            <a:r>
              <a:rPr lang="tr-TR" sz="2400" dirty="0">
                <a:latin typeface="Tw Cen MT" panose="020B0602020104020603" pitchFamily="34" charset="0"/>
              </a:rPr>
              <a:t> </a:t>
            </a:r>
            <a:r>
              <a:rPr lang="tr-TR" sz="2400" dirty="0" err="1">
                <a:latin typeface="Tw Cen MT" panose="020B0602020104020603" pitchFamily="34" charset="0"/>
              </a:rPr>
              <a:t>digunakan</a:t>
            </a:r>
            <a:r>
              <a:rPr lang="tr-TR" sz="2400" dirty="0">
                <a:latin typeface="Tw Cen MT" panose="020B0602020104020603" pitchFamily="34" charset="0"/>
              </a:rPr>
              <a:t>, </a:t>
            </a:r>
            <a:r>
              <a:rPr lang="tr-TR" sz="2400" dirty="0" err="1">
                <a:latin typeface="Tw Cen MT" panose="020B0602020104020603" pitchFamily="34" charset="0"/>
              </a:rPr>
              <a:t>bahkan</a:t>
            </a:r>
            <a:r>
              <a:rPr lang="tr-TR" sz="2400" dirty="0">
                <a:latin typeface="Tw Cen MT" panose="020B0602020104020603" pitchFamily="34" charset="0"/>
              </a:rPr>
              <a:t> </a:t>
            </a:r>
            <a:r>
              <a:rPr lang="tr-TR" sz="2400" dirty="0" err="1">
                <a:latin typeface="Tw Cen MT" panose="020B0602020104020603" pitchFamily="34" charset="0"/>
              </a:rPr>
              <a:t>hasil</a:t>
            </a:r>
            <a:r>
              <a:rPr lang="tr-TR" sz="2400" dirty="0">
                <a:latin typeface="Tw Cen MT" panose="020B0602020104020603" pitchFamily="34" charset="0"/>
              </a:rPr>
              <a:t> </a:t>
            </a:r>
            <a:r>
              <a:rPr lang="tr-TR" sz="2400" dirty="0" err="1">
                <a:latin typeface="Tw Cen MT" panose="020B0602020104020603" pitchFamily="34" charset="0"/>
              </a:rPr>
              <a:t>yang</a:t>
            </a:r>
            <a:r>
              <a:rPr lang="tr-TR" sz="2400" dirty="0">
                <a:latin typeface="Tw Cen MT" panose="020B0602020104020603" pitchFamily="34" charset="0"/>
              </a:rPr>
              <a:t> </a:t>
            </a:r>
            <a:r>
              <a:rPr lang="tr-TR" sz="2400" dirty="0" err="1">
                <a:latin typeface="Tw Cen MT" panose="020B0602020104020603" pitchFamily="34" charset="0"/>
              </a:rPr>
              <a:t>diharapkan</a:t>
            </a:r>
            <a:r>
              <a:rPr lang="tr-TR" sz="2400" dirty="0">
                <a:latin typeface="Tw Cen MT" panose="020B0602020104020603" pitchFamily="34" charset="0"/>
              </a:rPr>
              <a:t> </a:t>
            </a:r>
            <a:r>
              <a:rPr lang="tr-TR" sz="2400" dirty="0" err="1">
                <a:latin typeface="Tw Cen MT" panose="020B0602020104020603" pitchFamily="34" charset="0"/>
              </a:rPr>
              <a:t>sehingga</a:t>
            </a:r>
            <a:r>
              <a:rPr lang="tr-TR" sz="2400" dirty="0">
                <a:latin typeface="Tw Cen MT" panose="020B0602020104020603" pitchFamily="34" charset="0"/>
              </a:rPr>
              <a:t> </a:t>
            </a:r>
            <a:r>
              <a:rPr lang="tr-TR" sz="2400" dirty="0" err="1">
                <a:latin typeface="Tw Cen MT" panose="020B0602020104020603" pitchFamily="34" charset="0"/>
              </a:rPr>
              <a:t>masih</a:t>
            </a:r>
            <a:r>
              <a:rPr lang="tr-TR" sz="2400" dirty="0">
                <a:latin typeface="Tw Cen MT" panose="020B0602020104020603" pitchFamily="34" charset="0"/>
              </a:rPr>
              <a:t> </a:t>
            </a:r>
            <a:r>
              <a:rPr lang="tr-TR" sz="2400" dirty="0" err="1">
                <a:latin typeface="Tw Cen MT" panose="020B0602020104020603" pitchFamily="34" charset="0"/>
              </a:rPr>
              <a:t>perlu</a:t>
            </a:r>
            <a:r>
              <a:rPr lang="tr-TR" sz="2400" dirty="0">
                <a:latin typeface="Tw Cen MT" panose="020B0602020104020603" pitchFamily="34" charset="0"/>
              </a:rPr>
              <a:t> </a:t>
            </a:r>
            <a:r>
              <a:rPr lang="tr-TR" sz="2400" dirty="0" err="1">
                <a:latin typeface="Tw Cen MT" panose="020B0602020104020603" pitchFamily="34" charset="0"/>
              </a:rPr>
              <a:t>dikembangkan</a:t>
            </a:r>
            <a:r>
              <a:rPr lang="tr-TR" sz="2400" dirty="0">
                <a:latin typeface="Tw Cen MT" panose="020B0602020104020603" pitchFamily="34" charset="0"/>
              </a:rPr>
              <a:t> </a:t>
            </a:r>
            <a:r>
              <a:rPr lang="tr-TR" sz="2400" dirty="0" err="1">
                <a:latin typeface="Tw Cen MT" panose="020B0602020104020603" pitchFamily="34" charset="0"/>
              </a:rPr>
              <a:t>sepanjang</a:t>
            </a:r>
            <a:r>
              <a:rPr lang="tr-TR" sz="2400" dirty="0">
                <a:latin typeface="Tw Cen MT" panose="020B0602020104020603" pitchFamily="34" charset="0"/>
              </a:rPr>
              <a:t> </a:t>
            </a:r>
            <a:r>
              <a:rPr lang="tr-TR" sz="2400" dirty="0" err="1">
                <a:latin typeface="Tw Cen MT" panose="020B0602020104020603" pitchFamily="34" charset="0"/>
              </a:rPr>
              <a:t>penelitian</a:t>
            </a:r>
            <a:r>
              <a:rPr lang="tr-TR" sz="2400" dirty="0">
                <a:latin typeface="Tw Cen MT" panose="020B0602020104020603" pitchFamily="34" charset="0"/>
              </a:rPr>
              <a:t>.</a:t>
            </a:r>
          </a:p>
          <a:p>
            <a:pPr algn="just"/>
            <a:endParaRPr lang="id-ID" sz="2400" dirty="0">
              <a:latin typeface="Tw Cen MT" panose="020B0602020104020603" pitchFamily="34" charset="0"/>
            </a:endParaRPr>
          </a:p>
        </p:txBody>
      </p:sp>
    </p:spTree>
    <p:extLst>
      <p:ext uri="{BB962C8B-B14F-4D97-AF65-F5344CB8AC3E}">
        <p14:creationId xmlns:p14="http://schemas.microsoft.com/office/powerpoint/2010/main" val="26432840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524500" y="1679569"/>
            <a:ext cx="10972801" cy="4177008"/>
          </a:xfrm>
        </p:spPr>
        <p:txBody>
          <a:bodyPr>
            <a:noAutofit/>
          </a:bodyPr>
          <a:lstStyle/>
          <a:p>
            <a:pPr algn="just"/>
            <a:r>
              <a:rPr lang="fi-FI" sz="2600" dirty="0" err="1">
                <a:latin typeface="Tw Cen MT" panose="020B0602020104020603" pitchFamily="34" charset="0"/>
              </a:rPr>
              <a:t>Responsif</a:t>
            </a:r>
            <a:r>
              <a:rPr lang="fi-FI" sz="2600" dirty="0">
                <a:latin typeface="Tw Cen MT" panose="020B0602020104020603" pitchFamily="34" charset="0"/>
              </a:rPr>
              <a:t> </a:t>
            </a:r>
            <a:r>
              <a:rPr lang="fi-FI" sz="2600" dirty="0" err="1">
                <a:latin typeface="Tw Cen MT" panose="020B0602020104020603" pitchFamily="34" charset="0"/>
              </a:rPr>
              <a:t>terhadap</a:t>
            </a:r>
            <a:r>
              <a:rPr lang="fi-FI" sz="2600" dirty="0">
                <a:latin typeface="Tw Cen MT" panose="020B0602020104020603" pitchFamily="34" charset="0"/>
              </a:rPr>
              <a:t> </a:t>
            </a:r>
            <a:r>
              <a:rPr lang="fi-FI" sz="2600" dirty="0" err="1">
                <a:latin typeface="Tw Cen MT" panose="020B0602020104020603" pitchFamily="34" charset="0"/>
              </a:rPr>
              <a:t>lingkungan</a:t>
            </a:r>
            <a:r>
              <a:rPr lang="fi-FI" sz="2600" dirty="0">
                <a:latin typeface="Tw Cen MT" panose="020B0602020104020603" pitchFamily="34" charset="0"/>
              </a:rPr>
              <a:t> </a:t>
            </a:r>
            <a:r>
              <a:rPr lang="fi-FI" sz="2600" dirty="0" err="1">
                <a:latin typeface="Tw Cen MT" panose="020B0602020104020603" pitchFamily="34" charset="0"/>
              </a:rPr>
              <a:t>dan</a:t>
            </a:r>
            <a:r>
              <a:rPr lang="fi-FI" sz="2600" dirty="0">
                <a:latin typeface="Tw Cen MT" panose="020B0602020104020603" pitchFamily="34" charset="0"/>
              </a:rPr>
              <a:t> </a:t>
            </a:r>
            <a:r>
              <a:rPr lang="fi-FI" sz="2600" dirty="0" err="1">
                <a:latin typeface="Tw Cen MT" panose="020B0602020104020603" pitchFamily="34" charset="0"/>
              </a:rPr>
              <a:t>pribadi</a:t>
            </a:r>
            <a:r>
              <a:rPr lang="fi-FI" sz="2600" dirty="0">
                <a:latin typeface="Tw Cen MT" panose="020B0602020104020603" pitchFamily="34" charset="0"/>
              </a:rPr>
              <a:t> </a:t>
            </a:r>
            <a:r>
              <a:rPr lang="fi-FI" sz="2600" dirty="0" err="1">
                <a:latin typeface="Tw Cen MT" panose="020B0602020104020603" pitchFamily="34" charset="0"/>
              </a:rPr>
              <a:t>yang</a:t>
            </a:r>
            <a:r>
              <a:rPr lang="fi-FI" sz="2600" dirty="0">
                <a:latin typeface="Tw Cen MT" panose="020B0602020104020603" pitchFamily="34" charset="0"/>
              </a:rPr>
              <a:t> </a:t>
            </a:r>
            <a:r>
              <a:rPr lang="fi-FI" sz="2600" dirty="0" err="1">
                <a:latin typeface="Tw Cen MT" panose="020B0602020104020603" pitchFamily="34" charset="0"/>
              </a:rPr>
              <a:t>menciptakan</a:t>
            </a:r>
            <a:r>
              <a:rPr lang="fi-FI" sz="2600" dirty="0">
                <a:latin typeface="Tw Cen MT" panose="020B0602020104020603" pitchFamily="34" charset="0"/>
              </a:rPr>
              <a:t> </a:t>
            </a:r>
            <a:r>
              <a:rPr lang="fi-FI" sz="2600" dirty="0" err="1">
                <a:latin typeface="Tw Cen MT" panose="020B0602020104020603" pitchFamily="34" charset="0"/>
              </a:rPr>
              <a:t>lingkungan</a:t>
            </a:r>
            <a:endParaRPr lang="fi-FI" sz="2600" dirty="0">
              <a:latin typeface="Tw Cen MT" panose="020B0602020104020603" pitchFamily="34" charset="0"/>
            </a:endParaRPr>
          </a:p>
          <a:p>
            <a:pPr algn="just"/>
            <a:r>
              <a:rPr lang="fi-FI" sz="2600" dirty="0" err="1">
                <a:latin typeface="Tw Cen MT" panose="020B0602020104020603" pitchFamily="34" charset="0"/>
              </a:rPr>
              <a:t>Dapat</a:t>
            </a:r>
            <a:r>
              <a:rPr lang="fi-FI" sz="2600" dirty="0">
                <a:latin typeface="Tw Cen MT" panose="020B0602020104020603" pitchFamily="34" charset="0"/>
              </a:rPr>
              <a:t> </a:t>
            </a:r>
            <a:r>
              <a:rPr lang="fi-FI" sz="2600" dirty="0" err="1">
                <a:latin typeface="Tw Cen MT" panose="020B0602020104020603" pitchFamily="34" charset="0"/>
              </a:rPr>
              <a:t>menyesuaikan</a:t>
            </a:r>
            <a:r>
              <a:rPr lang="fi-FI" sz="2600" dirty="0">
                <a:latin typeface="Tw Cen MT" panose="020B0602020104020603" pitchFamily="34" charset="0"/>
              </a:rPr>
              <a:t> </a:t>
            </a:r>
            <a:r>
              <a:rPr lang="fi-FI" sz="2600" dirty="0" err="1">
                <a:latin typeface="Tw Cen MT" panose="020B0602020104020603" pitchFamily="34" charset="0"/>
              </a:rPr>
              <a:t>diri</a:t>
            </a:r>
            <a:endParaRPr lang="fi-FI" sz="2600" dirty="0">
              <a:latin typeface="Tw Cen MT" panose="020B0602020104020603" pitchFamily="34" charset="0"/>
            </a:endParaRPr>
          </a:p>
          <a:p>
            <a:pPr algn="just"/>
            <a:r>
              <a:rPr lang="fi-FI" sz="2600" dirty="0" err="1">
                <a:latin typeface="Tw Cen MT" panose="020B0602020104020603" pitchFamily="34" charset="0"/>
              </a:rPr>
              <a:t>Menekan</a:t>
            </a:r>
            <a:r>
              <a:rPr lang="fi-FI" sz="2600" dirty="0">
                <a:latin typeface="Tw Cen MT" panose="020B0602020104020603" pitchFamily="34" charset="0"/>
              </a:rPr>
              <a:t> </a:t>
            </a:r>
            <a:r>
              <a:rPr lang="fi-FI" sz="2600" dirty="0" err="1">
                <a:latin typeface="Tw Cen MT" panose="020B0602020104020603" pitchFamily="34" charset="0"/>
              </a:rPr>
              <a:t>keutuhan</a:t>
            </a:r>
            <a:endParaRPr lang="fi-FI" sz="2600" dirty="0">
              <a:latin typeface="Tw Cen MT" panose="020B0602020104020603" pitchFamily="34" charset="0"/>
            </a:endParaRPr>
          </a:p>
          <a:p>
            <a:pPr algn="just"/>
            <a:r>
              <a:rPr lang="fi-FI" sz="2600" dirty="0" err="1">
                <a:latin typeface="Tw Cen MT" panose="020B0602020104020603" pitchFamily="34" charset="0"/>
              </a:rPr>
              <a:t>Mendasarkan</a:t>
            </a:r>
            <a:r>
              <a:rPr lang="fi-FI" sz="2600" dirty="0">
                <a:latin typeface="Tw Cen MT" panose="020B0602020104020603" pitchFamily="34" charset="0"/>
              </a:rPr>
              <a:t> </a:t>
            </a:r>
            <a:r>
              <a:rPr lang="fi-FI" sz="2600" dirty="0" err="1">
                <a:latin typeface="Tw Cen MT" panose="020B0602020104020603" pitchFamily="34" charset="0"/>
              </a:rPr>
              <a:t>diri</a:t>
            </a:r>
            <a:r>
              <a:rPr lang="fi-FI" sz="2600" dirty="0">
                <a:latin typeface="Tw Cen MT" panose="020B0602020104020603" pitchFamily="34" charset="0"/>
              </a:rPr>
              <a:t> </a:t>
            </a:r>
            <a:r>
              <a:rPr lang="fi-FI" sz="2600" dirty="0" err="1">
                <a:latin typeface="Tw Cen MT" panose="020B0602020104020603" pitchFamily="34" charset="0"/>
              </a:rPr>
              <a:t>atas</a:t>
            </a:r>
            <a:r>
              <a:rPr lang="fi-FI" sz="2600" dirty="0">
                <a:latin typeface="Tw Cen MT" panose="020B0602020104020603" pitchFamily="34" charset="0"/>
              </a:rPr>
              <a:t> </a:t>
            </a:r>
            <a:r>
              <a:rPr lang="fi-FI" sz="2600" dirty="0" err="1">
                <a:latin typeface="Tw Cen MT" panose="020B0602020104020603" pitchFamily="34" charset="0"/>
              </a:rPr>
              <a:t>perluasan</a:t>
            </a:r>
            <a:r>
              <a:rPr lang="fi-FI" sz="2600" dirty="0">
                <a:latin typeface="Tw Cen MT" panose="020B0602020104020603" pitchFamily="34" charset="0"/>
              </a:rPr>
              <a:t> </a:t>
            </a:r>
            <a:r>
              <a:rPr lang="fi-FI" sz="2600" dirty="0" err="1">
                <a:latin typeface="Tw Cen MT" panose="020B0602020104020603" pitchFamily="34" charset="0"/>
              </a:rPr>
              <a:t>pengetahuan</a:t>
            </a:r>
            <a:endParaRPr lang="fi-FI" sz="2600" dirty="0">
              <a:latin typeface="Tw Cen MT" panose="020B0602020104020603" pitchFamily="34" charset="0"/>
            </a:endParaRPr>
          </a:p>
          <a:p>
            <a:pPr algn="just"/>
            <a:r>
              <a:rPr lang="fi-FI" sz="2600" dirty="0" err="1">
                <a:latin typeface="Tw Cen MT" panose="020B0602020104020603" pitchFamily="34" charset="0"/>
              </a:rPr>
              <a:t>Memproses</a:t>
            </a:r>
            <a:r>
              <a:rPr lang="fi-FI" sz="2600" dirty="0">
                <a:latin typeface="Tw Cen MT" panose="020B0602020104020603" pitchFamily="34" charset="0"/>
              </a:rPr>
              <a:t> data </a:t>
            </a:r>
            <a:r>
              <a:rPr lang="fi-FI" sz="2600" dirty="0" err="1">
                <a:latin typeface="Tw Cen MT" panose="020B0602020104020603" pitchFamily="34" charset="0"/>
              </a:rPr>
              <a:t>secepatnya</a:t>
            </a:r>
            <a:endParaRPr lang="fi-FI" sz="2600" dirty="0">
              <a:latin typeface="Tw Cen MT" panose="020B0602020104020603" pitchFamily="34" charset="0"/>
            </a:endParaRPr>
          </a:p>
          <a:p>
            <a:pPr algn="just"/>
            <a:r>
              <a:rPr lang="fi-FI" sz="2600" dirty="0" err="1">
                <a:latin typeface="Tw Cen MT" panose="020B0602020104020603" pitchFamily="34" charset="0"/>
              </a:rPr>
              <a:t>Memanfaatkan</a:t>
            </a:r>
            <a:r>
              <a:rPr lang="fi-FI" sz="2600" dirty="0">
                <a:latin typeface="Tw Cen MT" panose="020B0602020104020603" pitchFamily="34" charset="0"/>
              </a:rPr>
              <a:t> </a:t>
            </a:r>
            <a:r>
              <a:rPr lang="fi-FI" sz="2600" dirty="0" err="1">
                <a:latin typeface="Tw Cen MT" panose="020B0602020104020603" pitchFamily="34" charset="0"/>
              </a:rPr>
              <a:t>kesempatan</a:t>
            </a:r>
            <a:r>
              <a:rPr lang="fi-FI" sz="2600" dirty="0">
                <a:latin typeface="Tw Cen MT" panose="020B0602020104020603" pitchFamily="34" charset="0"/>
              </a:rPr>
              <a:t> </a:t>
            </a:r>
            <a:r>
              <a:rPr lang="fi-FI" sz="2600" dirty="0" err="1">
                <a:latin typeface="Tw Cen MT" panose="020B0602020104020603" pitchFamily="34" charset="0"/>
              </a:rPr>
              <a:t>untuk</a:t>
            </a:r>
            <a:r>
              <a:rPr lang="fi-FI" sz="2600" dirty="0">
                <a:latin typeface="Tw Cen MT" panose="020B0602020104020603" pitchFamily="34" charset="0"/>
              </a:rPr>
              <a:t> </a:t>
            </a:r>
            <a:r>
              <a:rPr lang="fi-FI" sz="2600" dirty="0" err="1">
                <a:latin typeface="Tw Cen MT" panose="020B0602020104020603" pitchFamily="34" charset="0"/>
              </a:rPr>
              <a:t>mengklarifikasikan</a:t>
            </a:r>
            <a:endParaRPr lang="fi-FI" sz="2600" dirty="0">
              <a:latin typeface="Tw Cen MT" panose="020B0602020104020603" pitchFamily="34" charset="0"/>
            </a:endParaRPr>
          </a:p>
          <a:p>
            <a:pPr algn="just"/>
            <a:r>
              <a:rPr lang="fi-FI" sz="2600" dirty="0" err="1">
                <a:latin typeface="Tw Cen MT" panose="020B0602020104020603" pitchFamily="34" charset="0"/>
              </a:rPr>
              <a:t>Mencari</a:t>
            </a:r>
            <a:r>
              <a:rPr lang="fi-FI" sz="2600" dirty="0">
                <a:latin typeface="Tw Cen MT" panose="020B0602020104020603" pitchFamily="34" charset="0"/>
              </a:rPr>
              <a:t> </a:t>
            </a:r>
            <a:r>
              <a:rPr lang="fi-FI" sz="2600" dirty="0" err="1">
                <a:latin typeface="Tw Cen MT" panose="020B0602020104020603" pitchFamily="34" charset="0"/>
              </a:rPr>
              <a:t>kesempatan</a:t>
            </a:r>
            <a:r>
              <a:rPr lang="fi-FI" sz="2600" dirty="0">
                <a:latin typeface="Tw Cen MT" panose="020B0602020104020603" pitchFamily="34" charset="0"/>
              </a:rPr>
              <a:t> </a:t>
            </a:r>
            <a:r>
              <a:rPr lang="fi-FI" sz="2600" dirty="0" err="1">
                <a:latin typeface="Tw Cen MT" panose="020B0602020104020603" pitchFamily="34" charset="0"/>
              </a:rPr>
              <a:t>untuk</a:t>
            </a:r>
            <a:r>
              <a:rPr lang="fi-FI" sz="2600" dirty="0">
                <a:latin typeface="Tw Cen MT" panose="020B0602020104020603" pitchFamily="34" charset="0"/>
              </a:rPr>
              <a:t> </a:t>
            </a:r>
            <a:r>
              <a:rPr lang="fi-FI" sz="2600" dirty="0" err="1">
                <a:latin typeface="Tw Cen MT" panose="020B0602020104020603" pitchFamily="34" charset="0"/>
              </a:rPr>
              <a:t>mencari</a:t>
            </a:r>
            <a:r>
              <a:rPr lang="fi-FI" sz="2600" dirty="0">
                <a:latin typeface="Tw Cen MT" panose="020B0602020104020603" pitchFamily="34" charset="0"/>
              </a:rPr>
              <a:t> </a:t>
            </a:r>
            <a:r>
              <a:rPr lang="fi-FI" sz="2600" dirty="0" err="1">
                <a:latin typeface="Tw Cen MT" panose="020B0602020104020603" pitchFamily="34" charset="0"/>
              </a:rPr>
              <a:t>informasi</a:t>
            </a:r>
            <a:r>
              <a:rPr lang="fi-FI" sz="2600" dirty="0">
                <a:latin typeface="Tw Cen MT" panose="020B0602020104020603" pitchFamily="34" charset="0"/>
              </a:rPr>
              <a:t> </a:t>
            </a:r>
            <a:r>
              <a:rPr lang="fi-FI" sz="2600" dirty="0" err="1">
                <a:latin typeface="Tw Cen MT" panose="020B0602020104020603" pitchFamily="34" charset="0"/>
              </a:rPr>
              <a:t>yg</a:t>
            </a:r>
            <a:r>
              <a:rPr lang="fi-FI" sz="2600" dirty="0">
                <a:latin typeface="Tw Cen MT" panose="020B0602020104020603" pitchFamily="34" charset="0"/>
              </a:rPr>
              <a:t> </a:t>
            </a:r>
            <a:r>
              <a:rPr lang="fi-FI" sz="2600" dirty="0" err="1">
                <a:latin typeface="Tw Cen MT" panose="020B0602020104020603" pitchFamily="34" charset="0"/>
              </a:rPr>
              <a:t>tidak</a:t>
            </a:r>
            <a:r>
              <a:rPr lang="fi-FI" sz="2600" dirty="0">
                <a:latin typeface="Tw Cen MT" panose="020B0602020104020603" pitchFamily="34" charset="0"/>
              </a:rPr>
              <a:t> </a:t>
            </a:r>
            <a:r>
              <a:rPr lang="fi-FI" sz="2600" dirty="0" err="1">
                <a:latin typeface="Tw Cen MT" panose="020B0602020104020603" pitchFamily="34" charset="0"/>
              </a:rPr>
              <a:t>lazim</a:t>
            </a:r>
            <a:endParaRPr lang="fi-FI" sz="2600" dirty="0">
              <a:latin typeface="Tw Cen MT" panose="020B0602020104020603" pitchFamily="34" charset="0"/>
            </a:endParaRPr>
          </a:p>
        </p:txBody>
      </p:sp>
      <p:sp>
        <p:nvSpPr>
          <p:cNvPr id="9" name="Text Placeholder 4"/>
          <p:cNvSpPr txBox="1">
            <a:spLocks/>
          </p:cNvSpPr>
          <p:nvPr/>
        </p:nvSpPr>
        <p:spPr>
          <a:xfrm>
            <a:off x="177494" y="645621"/>
            <a:ext cx="11666815" cy="638660"/>
          </a:xfrm>
          <a:prstGeom prst="rect">
            <a:avLst/>
          </a:prstGeom>
        </p:spPr>
        <p:txBody>
          <a:bodyPr vert="horz" lIns="117150" tIns="58575" rIns="117150" bIns="58575" rtlCol="0">
            <a:noAutofit/>
          </a:bodyPr>
          <a:lstStyle>
            <a:lvl1pPr marL="439255" indent="-439255" algn="l" defTabSz="1171346" rtl="0" eaLnBrk="1" latinLnBrk="0" hangingPunct="1">
              <a:spcBef>
                <a:spcPct val="20000"/>
              </a:spcBef>
              <a:buFont typeface="Arial" pitchFamily="34" charset="0"/>
              <a:buChar char="•"/>
              <a:defRPr sz="4100" kern="1200">
                <a:solidFill>
                  <a:schemeClr val="tx1"/>
                </a:solidFill>
                <a:latin typeface="+mn-lt"/>
                <a:ea typeface="+mn-ea"/>
                <a:cs typeface="+mn-cs"/>
              </a:defRPr>
            </a:lvl1pPr>
            <a:lvl2pPr marL="951719" indent="-366046" algn="l" defTabSz="1171346"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464183" indent="-292837" algn="l" defTabSz="1171346"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049856" indent="-292837" algn="l" defTabSz="1171346"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635529" indent="-292837" algn="l" defTabSz="1171346"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221203" indent="-292837" algn="l" defTabSz="1171346"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6876" indent="-292837" algn="l" defTabSz="1171346"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92549" indent="-292837" algn="l" defTabSz="1171346"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78222" indent="-292837" algn="l" defTabSz="1171346"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marL="0" indent="0" algn="just">
              <a:buNone/>
            </a:pPr>
            <a:r>
              <a:rPr lang="en-US" sz="2800" b="1" dirty="0" err="1">
                <a:latin typeface="Tw Cen MT" panose="020B0602020104020603" pitchFamily="34" charset="0"/>
              </a:rPr>
              <a:t>Ciri</a:t>
            </a:r>
            <a:r>
              <a:rPr lang="en-US" sz="2800" b="1" dirty="0">
                <a:latin typeface="Tw Cen MT" panose="020B0602020104020603" pitchFamily="34" charset="0"/>
              </a:rPr>
              <a:t> </a:t>
            </a:r>
            <a:r>
              <a:rPr lang="en-US" sz="2800" b="1" dirty="0" err="1">
                <a:latin typeface="Tw Cen MT" panose="020B0602020104020603" pitchFamily="34" charset="0"/>
              </a:rPr>
              <a:t>karakteristik</a:t>
            </a:r>
            <a:r>
              <a:rPr lang="en-US" sz="2800" b="1" dirty="0">
                <a:latin typeface="Tw Cen MT" panose="020B0602020104020603" pitchFamily="34" charset="0"/>
              </a:rPr>
              <a:t> </a:t>
            </a:r>
            <a:r>
              <a:rPr lang="en-US" sz="2800" b="1" dirty="0" err="1">
                <a:latin typeface="Tw Cen MT" panose="020B0602020104020603" pitchFamily="34" charset="0"/>
              </a:rPr>
              <a:t>manusia</a:t>
            </a:r>
            <a:r>
              <a:rPr lang="en-US" sz="2800" b="1" dirty="0">
                <a:latin typeface="Tw Cen MT" panose="020B0602020104020603" pitchFamily="34" charset="0"/>
              </a:rPr>
              <a:t> </a:t>
            </a:r>
            <a:r>
              <a:rPr lang="en-US" sz="2800" b="1" dirty="0" err="1">
                <a:latin typeface="Tw Cen MT" panose="020B0602020104020603" pitchFamily="34" charset="0"/>
              </a:rPr>
              <a:t>sebagai</a:t>
            </a:r>
            <a:r>
              <a:rPr lang="en-US" sz="2800" b="1" dirty="0">
                <a:latin typeface="Tw Cen MT" panose="020B0602020104020603" pitchFamily="34" charset="0"/>
              </a:rPr>
              <a:t> instrument </a:t>
            </a:r>
            <a:r>
              <a:rPr lang="en-US" sz="2800" b="1" dirty="0" err="1">
                <a:latin typeface="Tw Cen MT" panose="020B0602020104020603" pitchFamily="34" charset="0"/>
              </a:rPr>
              <a:t>penelitian</a:t>
            </a:r>
            <a:r>
              <a:rPr lang="en-US" sz="2800" b="1" dirty="0">
                <a:latin typeface="Tw Cen MT" panose="020B0602020104020603" pitchFamily="34" charset="0"/>
              </a:rPr>
              <a:t> </a:t>
            </a:r>
            <a:r>
              <a:rPr lang="en-US" sz="2800" b="1" dirty="0" err="1">
                <a:latin typeface="Tw Cen MT" panose="020B0602020104020603" pitchFamily="34" charset="0"/>
              </a:rPr>
              <a:t>kualitatif</a:t>
            </a:r>
            <a:r>
              <a:rPr lang="en-US" sz="2800" b="1" dirty="0">
                <a:latin typeface="Tw Cen MT" panose="020B0602020104020603" pitchFamily="34" charset="0"/>
              </a:rPr>
              <a:t>, </a:t>
            </a:r>
            <a:r>
              <a:rPr lang="id-ID" sz="2800" b="1" dirty="0">
                <a:latin typeface="Tw Cen MT" panose="020B0602020104020603" pitchFamily="34" charset="0"/>
              </a:rPr>
              <a:t>(Lincoln dan Guba, 1981):</a:t>
            </a:r>
          </a:p>
        </p:txBody>
      </p:sp>
    </p:spTree>
    <p:extLst>
      <p:ext uri="{BB962C8B-B14F-4D97-AF65-F5344CB8AC3E}">
        <p14:creationId xmlns:p14="http://schemas.microsoft.com/office/powerpoint/2010/main" val="32845522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934732" y="5905"/>
            <a:ext cx="5257269" cy="6846191"/>
          </a:xfrm>
          <a:prstGeom prst="rect">
            <a:avLst/>
          </a:prstGeom>
          <a:solidFill>
            <a:srgbClr val="FF33CC">
              <a:alpha val="51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human instrument.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565" y="764357"/>
            <a:ext cx="10161651" cy="4897182"/>
          </a:xfrm>
          <a:prstGeom prst="rect">
            <a:avLst/>
          </a:prstGeom>
        </p:spPr>
      </p:pic>
    </p:spTree>
    <p:extLst>
      <p:ext uri="{BB962C8B-B14F-4D97-AF65-F5344CB8AC3E}">
        <p14:creationId xmlns:p14="http://schemas.microsoft.com/office/powerpoint/2010/main" val="25007919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294993"/>
            <a:ext cx="10515600" cy="1267482"/>
          </a:xfrm>
        </p:spPr>
        <p:txBody>
          <a:bodyPr/>
          <a:lstStyle/>
          <a:p>
            <a:pPr algn="ctr"/>
            <a:r>
              <a:rPr lang="en-US" dirty="0" smtClean="0">
                <a:latin typeface="Berlin Sans FB" panose="020E0602020502020306" pitchFamily="34" charset="0"/>
              </a:rPr>
              <a:t>PENGELOLAAN DATA</a:t>
            </a:r>
            <a:endParaRPr lang="id-ID" dirty="0">
              <a:latin typeface="Berlin Sans FB" panose="020E0602020502020306" pitchFamily="34" charset="0"/>
            </a:endParaRPr>
          </a:p>
        </p:txBody>
      </p:sp>
      <p:sp>
        <p:nvSpPr>
          <p:cNvPr id="5" name="Text Placeholder 4"/>
          <p:cNvSpPr>
            <a:spLocks noGrp="1"/>
          </p:cNvSpPr>
          <p:nvPr>
            <p:ph type="body" idx="1"/>
          </p:nvPr>
        </p:nvSpPr>
        <p:spPr>
          <a:xfrm>
            <a:off x="831850" y="4589464"/>
            <a:ext cx="10515600" cy="266316"/>
          </a:xfrm>
          <a:solidFill>
            <a:srgbClr val="00B050"/>
          </a:solidFill>
        </p:spPr>
        <p:txBody>
          <a:bodyPr>
            <a:normAutofit fontScale="62500" lnSpcReduction="20000"/>
          </a:bodyPr>
          <a:lstStyle/>
          <a:p>
            <a:endParaRPr lang="id-ID" dirty="0"/>
          </a:p>
        </p:txBody>
      </p:sp>
    </p:spTree>
    <p:extLst>
      <p:ext uri="{BB962C8B-B14F-4D97-AF65-F5344CB8AC3E}">
        <p14:creationId xmlns:p14="http://schemas.microsoft.com/office/powerpoint/2010/main" val="15008523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1158765" y="913853"/>
            <a:ext cx="2711670" cy="5203715"/>
            <a:chOff x="804040" y="861849"/>
            <a:chExt cx="2711670" cy="5203715"/>
          </a:xfrm>
        </p:grpSpPr>
        <p:sp>
          <p:nvSpPr>
            <p:cNvPr id="4" name="TextBox 3"/>
            <p:cNvSpPr txBox="1"/>
            <p:nvPr/>
          </p:nvSpPr>
          <p:spPr>
            <a:xfrm>
              <a:off x="819807" y="861849"/>
              <a:ext cx="2695902" cy="369332"/>
            </a:xfrm>
            <a:prstGeom prst="rect">
              <a:avLst/>
            </a:prstGeom>
            <a:solidFill>
              <a:schemeClr val="bg2"/>
            </a:solidFill>
            <a:ln>
              <a:solidFill>
                <a:schemeClr val="bg1"/>
              </a:solidFill>
            </a:ln>
          </p:spPr>
          <p:txBody>
            <a:bodyPr wrap="square" rtlCol="0">
              <a:spAutoFit/>
            </a:bodyPr>
            <a:lstStyle/>
            <a:p>
              <a:pPr algn="ctr"/>
              <a:r>
                <a:rPr lang="en-US" dirty="0" smtClean="0">
                  <a:latin typeface="Tw Cen MT" panose="020B0602020104020603" pitchFamily="34" charset="0"/>
                </a:rPr>
                <a:t>Managing Data</a:t>
              </a:r>
              <a:endParaRPr lang="id-ID" dirty="0">
                <a:latin typeface="Tw Cen MT" panose="020B0602020104020603" pitchFamily="34" charset="0"/>
              </a:endParaRPr>
            </a:p>
          </p:txBody>
        </p:sp>
        <p:sp>
          <p:nvSpPr>
            <p:cNvPr id="5" name="TextBox 4"/>
            <p:cNvSpPr txBox="1"/>
            <p:nvPr/>
          </p:nvSpPr>
          <p:spPr>
            <a:xfrm>
              <a:off x="819807" y="1524000"/>
              <a:ext cx="2695903" cy="369332"/>
            </a:xfrm>
            <a:prstGeom prst="rect">
              <a:avLst/>
            </a:prstGeom>
            <a:solidFill>
              <a:schemeClr val="bg2"/>
            </a:solidFill>
            <a:ln>
              <a:solidFill>
                <a:schemeClr val="bg1"/>
              </a:solidFill>
            </a:ln>
          </p:spPr>
          <p:txBody>
            <a:bodyPr wrap="square" rtlCol="0">
              <a:spAutoFit/>
            </a:bodyPr>
            <a:lstStyle/>
            <a:p>
              <a:pPr algn="ctr"/>
              <a:r>
                <a:rPr lang="en-US" dirty="0" smtClean="0">
                  <a:latin typeface="Tw Cen MT" panose="020B0602020104020603" pitchFamily="34" charset="0"/>
                </a:rPr>
                <a:t>Reading and annotating </a:t>
              </a:r>
              <a:endParaRPr lang="id-ID" dirty="0">
                <a:latin typeface="Tw Cen MT" panose="020B0602020104020603" pitchFamily="34" charset="0"/>
              </a:endParaRPr>
            </a:p>
          </p:txBody>
        </p:sp>
        <p:sp>
          <p:nvSpPr>
            <p:cNvPr id="6" name="TextBox 5"/>
            <p:cNvSpPr txBox="1"/>
            <p:nvPr/>
          </p:nvSpPr>
          <p:spPr>
            <a:xfrm>
              <a:off x="819805" y="2243277"/>
              <a:ext cx="2695903" cy="369332"/>
            </a:xfrm>
            <a:prstGeom prst="rect">
              <a:avLst/>
            </a:prstGeom>
            <a:solidFill>
              <a:schemeClr val="bg2"/>
            </a:solidFill>
            <a:ln>
              <a:solidFill>
                <a:schemeClr val="bg1"/>
              </a:solidFill>
            </a:ln>
          </p:spPr>
          <p:txBody>
            <a:bodyPr wrap="square" rtlCol="0">
              <a:spAutoFit/>
            </a:bodyPr>
            <a:lstStyle/>
            <a:p>
              <a:pPr algn="ctr"/>
              <a:r>
                <a:rPr lang="en-US" dirty="0" smtClean="0">
                  <a:latin typeface="Tw Cen MT" panose="020B0602020104020603" pitchFamily="34" charset="0"/>
                </a:rPr>
                <a:t>Creating Categories</a:t>
              </a:r>
              <a:endParaRPr lang="id-ID" dirty="0">
                <a:latin typeface="Tw Cen MT" panose="020B0602020104020603" pitchFamily="34" charset="0"/>
              </a:endParaRPr>
            </a:p>
          </p:txBody>
        </p:sp>
        <p:sp>
          <p:nvSpPr>
            <p:cNvPr id="7" name="TextBox 6"/>
            <p:cNvSpPr txBox="1"/>
            <p:nvPr/>
          </p:nvSpPr>
          <p:spPr>
            <a:xfrm>
              <a:off x="819805" y="2919777"/>
              <a:ext cx="2695903" cy="369332"/>
            </a:xfrm>
            <a:prstGeom prst="rect">
              <a:avLst/>
            </a:prstGeom>
            <a:solidFill>
              <a:schemeClr val="bg2"/>
            </a:solidFill>
            <a:ln>
              <a:solidFill>
                <a:schemeClr val="bg1"/>
              </a:solidFill>
            </a:ln>
          </p:spPr>
          <p:txBody>
            <a:bodyPr wrap="square" rtlCol="0">
              <a:spAutoFit/>
            </a:bodyPr>
            <a:lstStyle/>
            <a:p>
              <a:pPr algn="ctr"/>
              <a:r>
                <a:rPr lang="en-US" dirty="0" smtClean="0">
                  <a:latin typeface="Tw Cen MT" panose="020B0602020104020603" pitchFamily="34" charset="0"/>
                </a:rPr>
                <a:t>Assigning Categories</a:t>
              </a:r>
              <a:endParaRPr lang="id-ID" dirty="0">
                <a:latin typeface="Tw Cen MT" panose="020B0602020104020603" pitchFamily="34" charset="0"/>
              </a:endParaRPr>
            </a:p>
          </p:txBody>
        </p:sp>
        <p:sp>
          <p:nvSpPr>
            <p:cNvPr id="8" name="TextBox 7"/>
            <p:cNvSpPr txBox="1"/>
            <p:nvPr/>
          </p:nvSpPr>
          <p:spPr>
            <a:xfrm>
              <a:off x="819804" y="3624294"/>
              <a:ext cx="2695903" cy="369332"/>
            </a:xfrm>
            <a:prstGeom prst="rect">
              <a:avLst/>
            </a:prstGeom>
            <a:solidFill>
              <a:schemeClr val="bg2"/>
            </a:solidFill>
            <a:ln>
              <a:solidFill>
                <a:schemeClr val="bg1"/>
              </a:solidFill>
            </a:ln>
          </p:spPr>
          <p:txBody>
            <a:bodyPr wrap="square" rtlCol="0">
              <a:spAutoFit/>
            </a:bodyPr>
            <a:lstStyle/>
            <a:p>
              <a:pPr algn="ctr"/>
              <a:r>
                <a:rPr lang="en-US" dirty="0" smtClean="0">
                  <a:latin typeface="Tw Cen MT" panose="020B0602020104020603" pitchFamily="34" charset="0"/>
                </a:rPr>
                <a:t>Splitting and Splicing</a:t>
              </a:r>
              <a:endParaRPr lang="id-ID" dirty="0">
                <a:latin typeface="Tw Cen MT" panose="020B0602020104020603" pitchFamily="34" charset="0"/>
              </a:endParaRPr>
            </a:p>
          </p:txBody>
        </p:sp>
        <p:sp>
          <p:nvSpPr>
            <p:cNvPr id="9" name="TextBox 8"/>
            <p:cNvSpPr txBox="1"/>
            <p:nvPr/>
          </p:nvSpPr>
          <p:spPr>
            <a:xfrm>
              <a:off x="804040" y="4328811"/>
              <a:ext cx="2695903" cy="369332"/>
            </a:xfrm>
            <a:prstGeom prst="rect">
              <a:avLst/>
            </a:prstGeom>
            <a:solidFill>
              <a:schemeClr val="bg2"/>
            </a:solidFill>
            <a:ln>
              <a:solidFill>
                <a:schemeClr val="bg1"/>
              </a:solidFill>
            </a:ln>
          </p:spPr>
          <p:txBody>
            <a:bodyPr wrap="square" rtlCol="0">
              <a:spAutoFit/>
            </a:bodyPr>
            <a:lstStyle/>
            <a:p>
              <a:pPr algn="ctr"/>
              <a:r>
                <a:rPr lang="en-US" dirty="0" smtClean="0">
                  <a:latin typeface="Tw Cen MT" panose="020B0602020104020603" pitchFamily="34" charset="0"/>
                </a:rPr>
                <a:t>Linking Data</a:t>
              </a:r>
              <a:endParaRPr lang="id-ID" dirty="0">
                <a:latin typeface="Tw Cen MT" panose="020B0602020104020603" pitchFamily="34" charset="0"/>
              </a:endParaRPr>
            </a:p>
          </p:txBody>
        </p:sp>
        <p:sp>
          <p:nvSpPr>
            <p:cNvPr id="10" name="TextBox 9"/>
            <p:cNvSpPr txBox="1"/>
            <p:nvPr/>
          </p:nvSpPr>
          <p:spPr>
            <a:xfrm>
              <a:off x="804040" y="5019534"/>
              <a:ext cx="2695903" cy="369332"/>
            </a:xfrm>
            <a:prstGeom prst="rect">
              <a:avLst/>
            </a:prstGeom>
            <a:solidFill>
              <a:schemeClr val="bg2"/>
            </a:solidFill>
            <a:ln>
              <a:solidFill>
                <a:schemeClr val="bg1"/>
              </a:solidFill>
            </a:ln>
          </p:spPr>
          <p:txBody>
            <a:bodyPr wrap="square" rtlCol="0">
              <a:spAutoFit/>
            </a:bodyPr>
            <a:lstStyle/>
            <a:p>
              <a:pPr algn="ctr"/>
              <a:r>
                <a:rPr lang="en-US" dirty="0" smtClean="0">
                  <a:latin typeface="Tw Cen MT" panose="020B0602020104020603" pitchFamily="34" charset="0"/>
                </a:rPr>
                <a:t>Making Connections</a:t>
              </a:r>
              <a:endParaRPr lang="id-ID" dirty="0">
                <a:latin typeface="Tw Cen MT" panose="020B0602020104020603" pitchFamily="34" charset="0"/>
              </a:endParaRPr>
            </a:p>
          </p:txBody>
        </p:sp>
        <p:sp>
          <p:nvSpPr>
            <p:cNvPr id="11" name="TextBox 10"/>
            <p:cNvSpPr txBox="1"/>
            <p:nvPr/>
          </p:nvSpPr>
          <p:spPr>
            <a:xfrm>
              <a:off x="819804" y="5696232"/>
              <a:ext cx="2695903" cy="369332"/>
            </a:xfrm>
            <a:prstGeom prst="rect">
              <a:avLst/>
            </a:prstGeom>
            <a:solidFill>
              <a:schemeClr val="bg2"/>
            </a:solidFill>
            <a:ln>
              <a:solidFill>
                <a:schemeClr val="bg1"/>
              </a:solidFill>
            </a:ln>
          </p:spPr>
          <p:txBody>
            <a:bodyPr wrap="square" rtlCol="0">
              <a:spAutoFit/>
            </a:bodyPr>
            <a:lstStyle/>
            <a:p>
              <a:pPr algn="ctr"/>
              <a:r>
                <a:rPr lang="en-US" dirty="0" smtClean="0">
                  <a:latin typeface="Tw Cen MT" panose="020B0602020104020603" pitchFamily="34" charset="0"/>
                </a:rPr>
                <a:t>Of Maps and Matrices</a:t>
              </a:r>
              <a:endParaRPr lang="id-ID" dirty="0">
                <a:latin typeface="Tw Cen MT" panose="020B0602020104020603" pitchFamily="34" charset="0"/>
              </a:endParaRPr>
            </a:p>
          </p:txBody>
        </p:sp>
        <p:cxnSp>
          <p:nvCxnSpPr>
            <p:cNvPr id="13" name="Straight Arrow Connector 12"/>
            <p:cNvCxnSpPr/>
            <p:nvPr/>
          </p:nvCxnSpPr>
          <p:spPr>
            <a:xfrm>
              <a:off x="2151992" y="1231181"/>
              <a:ext cx="1" cy="29281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128342" y="1903788"/>
              <a:ext cx="1" cy="29281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128341" y="2612663"/>
              <a:ext cx="1" cy="29281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128341" y="3308140"/>
              <a:ext cx="1" cy="29281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128340" y="3993626"/>
              <a:ext cx="1" cy="29281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128340" y="4698143"/>
              <a:ext cx="1" cy="29281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128339" y="5398649"/>
              <a:ext cx="1" cy="29281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0" y="324351"/>
            <a:ext cx="5029200" cy="369332"/>
          </a:xfrm>
          <a:prstGeom prst="rect">
            <a:avLst/>
          </a:prstGeom>
          <a:noFill/>
          <a:ln w="12700">
            <a:solidFill>
              <a:schemeClr val="bg2"/>
            </a:solidFill>
          </a:ln>
        </p:spPr>
        <p:txBody>
          <a:bodyPr wrap="square" rtlCol="0">
            <a:spAutoFit/>
          </a:bodyPr>
          <a:lstStyle/>
          <a:p>
            <a:pPr algn="ctr"/>
            <a:r>
              <a:rPr lang="id-ID" b="1" dirty="0" smtClean="0">
                <a:latin typeface="Tw Cen MT" panose="020B0602020104020603" pitchFamily="34" charset="0"/>
              </a:rPr>
              <a:t>Analisis kualitatif sebagai sebuah proses iteratif</a:t>
            </a:r>
            <a:endParaRPr lang="id-ID" b="1" dirty="0">
              <a:latin typeface="Tw Cen MT" panose="020B0602020104020603" pitchFamily="34" charset="0"/>
            </a:endParaRPr>
          </a:p>
        </p:txBody>
      </p:sp>
      <p:sp>
        <p:nvSpPr>
          <p:cNvPr id="22" name="TextBox 21"/>
          <p:cNvSpPr txBox="1"/>
          <p:nvPr/>
        </p:nvSpPr>
        <p:spPr>
          <a:xfrm>
            <a:off x="189186" y="6463862"/>
            <a:ext cx="3129454" cy="307777"/>
          </a:xfrm>
          <a:prstGeom prst="rect">
            <a:avLst/>
          </a:prstGeom>
          <a:noFill/>
        </p:spPr>
        <p:txBody>
          <a:bodyPr wrap="square" rtlCol="0">
            <a:spAutoFit/>
          </a:bodyPr>
          <a:lstStyle/>
          <a:p>
            <a:r>
              <a:rPr lang="id-ID" sz="1400" dirty="0" smtClean="0">
                <a:latin typeface="Tw Cen MT" panose="020B0602020104020603" pitchFamily="34" charset="0"/>
              </a:rPr>
              <a:t>Sumber: Dey, 1995</a:t>
            </a:r>
            <a:endParaRPr lang="id-ID" sz="1400" dirty="0">
              <a:latin typeface="Tw Cen MT" panose="020B0602020104020603" pitchFamily="34" charset="0"/>
            </a:endParaRPr>
          </a:p>
        </p:txBody>
      </p:sp>
      <p:sp>
        <p:nvSpPr>
          <p:cNvPr id="46" name="Rectangle 45"/>
          <p:cNvSpPr/>
          <p:nvPr/>
        </p:nvSpPr>
        <p:spPr>
          <a:xfrm>
            <a:off x="1024759" y="736049"/>
            <a:ext cx="2979683" cy="345599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8" name="Rectangle 47"/>
          <p:cNvSpPr/>
          <p:nvPr/>
        </p:nvSpPr>
        <p:spPr>
          <a:xfrm>
            <a:off x="1024759" y="5597062"/>
            <a:ext cx="2979683" cy="66184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51" name="Group 50"/>
          <p:cNvGrpSpPr/>
          <p:nvPr/>
        </p:nvGrpSpPr>
        <p:grpSpPr>
          <a:xfrm>
            <a:off x="5896303" y="1098518"/>
            <a:ext cx="5305096" cy="2535111"/>
            <a:chOff x="5896303" y="1098518"/>
            <a:chExt cx="5305096" cy="2535111"/>
          </a:xfrm>
        </p:grpSpPr>
        <p:sp>
          <p:nvSpPr>
            <p:cNvPr id="24" name="Rectangle 23"/>
            <p:cNvSpPr/>
            <p:nvPr/>
          </p:nvSpPr>
          <p:spPr>
            <a:xfrm>
              <a:off x="5896303" y="1098519"/>
              <a:ext cx="2096814" cy="33107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latin typeface="Tw Cen MT" panose="020B0602020104020603" pitchFamily="34" charset="0"/>
                </a:rPr>
                <a:t>Pengumpulan Data</a:t>
              </a:r>
              <a:endParaRPr lang="id-ID" dirty="0">
                <a:solidFill>
                  <a:schemeClr val="tx1"/>
                </a:solidFill>
                <a:latin typeface="Tw Cen MT" panose="020B0602020104020603" pitchFamily="34" charset="0"/>
              </a:endParaRPr>
            </a:p>
          </p:txBody>
        </p:sp>
        <p:cxnSp>
          <p:nvCxnSpPr>
            <p:cNvPr id="26" name="Straight Arrow Connector 25"/>
            <p:cNvCxnSpPr>
              <a:stCxn id="24" idx="3"/>
              <a:endCxn id="27" idx="1"/>
            </p:cNvCxnSpPr>
            <p:nvPr/>
          </p:nvCxnSpPr>
          <p:spPr>
            <a:xfrm flipV="1">
              <a:off x="7993117" y="1264056"/>
              <a:ext cx="977462" cy="1"/>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7" name="Rectangle 26"/>
            <p:cNvSpPr/>
            <p:nvPr/>
          </p:nvSpPr>
          <p:spPr>
            <a:xfrm>
              <a:off x="8970579" y="1098518"/>
              <a:ext cx="2096814" cy="33107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latin typeface="Tw Cen MT" panose="020B0602020104020603" pitchFamily="34" charset="0"/>
                </a:rPr>
                <a:t>Penyajian Data</a:t>
              </a:r>
              <a:endParaRPr lang="id-ID" dirty="0">
                <a:solidFill>
                  <a:schemeClr val="tx1"/>
                </a:solidFill>
                <a:latin typeface="Tw Cen MT" panose="020B0602020104020603" pitchFamily="34" charset="0"/>
              </a:endParaRPr>
            </a:p>
          </p:txBody>
        </p:sp>
        <p:sp>
          <p:nvSpPr>
            <p:cNvPr id="28" name="Rectangle 27"/>
            <p:cNvSpPr/>
            <p:nvPr/>
          </p:nvSpPr>
          <p:spPr>
            <a:xfrm>
              <a:off x="7622625" y="2129743"/>
              <a:ext cx="2096814" cy="33107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latin typeface="Tw Cen MT" panose="020B0602020104020603" pitchFamily="34" charset="0"/>
                </a:rPr>
                <a:t>Reduksi Data</a:t>
              </a:r>
              <a:endParaRPr lang="id-ID" dirty="0">
                <a:solidFill>
                  <a:schemeClr val="tx1"/>
                </a:solidFill>
                <a:latin typeface="Tw Cen MT" panose="020B0602020104020603" pitchFamily="34" charset="0"/>
              </a:endParaRPr>
            </a:p>
          </p:txBody>
        </p:sp>
        <p:sp>
          <p:nvSpPr>
            <p:cNvPr id="29" name="Rectangle 28"/>
            <p:cNvSpPr/>
            <p:nvPr/>
          </p:nvSpPr>
          <p:spPr>
            <a:xfrm>
              <a:off x="8363607" y="3027751"/>
              <a:ext cx="2695903" cy="54916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latin typeface="Tw Cen MT" panose="020B0602020104020603" pitchFamily="34" charset="0"/>
                </a:rPr>
                <a:t>Penarikan Kesimpulan/ Verifikasi </a:t>
              </a:r>
              <a:endParaRPr lang="id-ID" dirty="0">
                <a:solidFill>
                  <a:schemeClr val="tx1"/>
                </a:solidFill>
                <a:latin typeface="Tw Cen MT" panose="020B0602020104020603" pitchFamily="34" charset="0"/>
              </a:endParaRPr>
            </a:p>
          </p:txBody>
        </p:sp>
        <p:cxnSp>
          <p:nvCxnSpPr>
            <p:cNvPr id="32" name="Straight Arrow Connector 31"/>
            <p:cNvCxnSpPr>
              <a:endCxn id="28" idx="1"/>
            </p:cNvCxnSpPr>
            <p:nvPr/>
          </p:nvCxnSpPr>
          <p:spPr>
            <a:xfrm>
              <a:off x="6944710" y="2295281"/>
              <a:ext cx="67791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24" idx="2"/>
            </p:cNvCxnSpPr>
            <p:nvPr/>
          </p:nvCxnSpPr>
          <p:spPr>
            <a:xfrm flipV="1">
              <a:off x="6944710" y="1429594"/>
              <a:ext cx="0" cy="8656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28" idx="3"/>
            </p:cNvCxnSpPr>
            <p:nvPr/>
          </p:nvCxnSpPr>
          <p:spPr>
            <a:xfrm flipH="1">
              <a:off x="9719439" y="2295280"/>
              <a:ext cx="638506"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10357945" y="2295280"/>
              <a:ext cx="0" cy="73247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10720552" y="1429593"/>
              <a:ext cx="0" cy="1542188"/>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6668814" y="3326504"/>
              <a:ext cx="1694793" cy="1460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668814" y="1438477"/>
              <a:ext cx="0" cy="188802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472856" y="1958559"/>
              <a:ext cx="2380593" cy="71927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9" name="Rectangle 48"/>
            <p:cNvSpPr/>
            <p:nvPr/>
          </p:nvSpPr>
          <p:spPr>
            <a:xfrm>
              <a:off x="8221716" y="2957486"/>
              <a:ext cx="2979683" cy="67614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50" name="Rectangle 49"/>
          <p:cNvSpPr/>
          <p:nvPr/>
        </p:nvSpPr>
        <p:spPr>
          <a:xfrm>
            <a:off x="8481848" y="3656570"/>
            <a:ext cx="2896947" cy="307777"/>
          </a:xfrm>
          <a:prstGeom prst="rect">
            <a:avLst/>
          </a:prstGeom>
        </p:spPr>
        <p:txBody>
          <a:bodyPr wrap="none">
            <a:spAutoFit/>
          </a:bodyPr>
          <a:lstStyle/>
          <a:p>
            <a:r>
              <a:rPr lang="id-ID" sz="1400" dirty="0">
                <a:solidFill>
                  <a:prstClr val="black"/>
                </a:solidFill>
                <a:latin typeface="Tw Cen MT" panose="020B0602020104020603" pitchFamily="34" charset="0"/>
              </a:rPr>
              <a:t>Sumber: Miles and Hubberman, 1994</a:t>
            </a:r>
            <a:endParaRPr lang="en-US" sz="1400" dirty="0">
              <a:solidFill>
                <a:prstClr val="black"/>
              </a:solidFill>
              <a:latin typeface="Tw Cen MT" panose="020B0602020104020603" pitchFamily="34" charset="0"/>
            </a:endParaRPr>
          </a:p>
        </p:txBody>
      </p:sp>
    </p:spTree>
    <p:extLst>
      <p:ext uri="{BB962C8B-B14F-4D97-AF65-F5344CB8AC3E}">
        <p14:creationId xmlns:p14="http://schemas.microsoft.com/office/powerpoint/2010/main" val="7842464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198" y="92796"/>
            <a:ext cx="10515600" cy="1325563"/>
          </a:xfrm>
        </p:spPr>
        <p:txBody>
          <a:bodyPr/>
          <a:lstStyle/>
          <a:p>
            <a:r>
              <a:rPr lang="en-US" b="1" dirty="0" smtClean="0">
                <a:latin typeface="Tw Cen MT" panose="020B0602020104020603" pitchFamily="34" charset="0"/>
              </a:rPr>
              <a:t>Managing Data</a:t>
            </a:r>
            <a:endParaRPr lang="id-ID" b="1" dirty="0">
              <a:latin typeface="Tw Cen MT" panose="020B0602020104020603" pitchFamily="34" charset="0"/>
            </a:endParaRPr>
          </a:p>
        </p:txBody>
      </p:sp>
      <p:sp>
        <p:nvSpPr>
          <p:cNvPr id="5" name="Content Placeholder 4"/>
          <p:cNvSpPr>
            <a:spLocks noGrp="1"/>
          </p:cNvSpPr>
          <p:nvPr>
            <p:ph idx="1"/>
          </p:nvPr>
        </p:nvSpPr>
        <p:spPr>
          <a:xfrm>
            <a:off x="6095998" y="1363638"/>
            <a:ext cx="5073869" cy="1552090"/>
          </a:xfrm>
          <a:solidFill>
            <a:schemeClr val="bg2"/>
          </a:solidFill>
          <a:ln w="57150">
            <a:solidFill>
              <a:srgbClr val="00B050"/>
            </a:solidFill>
          </a:ln>
        </p:spPr>
        <p:txBody>
          <a:bodyPr>
            <a:noAutofit/>
          </a:bodyPr>
          <a:lstStyle/>
          <a:p>
            <a:pPr marL="0" indent="0">
              <a:buNone/>
            </a:pPr>
            <a:r>
              <a:rPr lang="id-ID" sz="1800" dirty="0" smtClean="0">
                <a:latin typeface="Tw Cen MT" panose="020B0602020104020603" pitchFamily="34" charset="0"/>
              </a:rPr>
              <a:t>Dalam pengaturan data, kita harus lengkapi</a:t>
            </a:r>
            <a:r>
              <a:rPr lang="en-US" sz="1800" dirty="0" smtClean="0">
                <a:latin typeface="Tw Cen MT" panose="020B0602020104020603" pitchFamily="34" charset="0"/>
              </a:rPr>
              <a:t> </a:t>
            </a:r>
            <a:r>
              <a:rPr lang="id-ID" sz="1800" dirty="0" smtClean="0">
                <a:latin typeface="Tw Cen MT" panose="020B0602020104020603" pitchFamily="34" charset="0"/>
              </a:rPr>
              <a:t>dengan referensi. Informasi mungkin menyediakan bahan penting dan mungkin berguna jika kita ingin untuk membuat perbandingan antara kasus dalam terminology terhadap bagaimana data diperoleh.  </a:t>
            </a:r>
          </a:p>
          <a:p>
            <a:pPr marL="0" indent="0">
              <a:buNone/>
            </a:pPr>
            <a:endParaRPr lang="id-ID" sz="1800" dirty="0" smtClean="0">
              <a:latin typeface="Tw Cen MT" panose="020B0602020104020603" pitchFamily="34" charset="0"/>
            </a:endParaRPr>
          </a:p>
          <a:p>
            <a:pPr marL="0" indent="0">
              <a:buNone/>
            </a:pPr>
            <a:endParaRPr lang="id-ID" sz="1800" dirty="0">
              <a:latin typeface="Tw Cen MT" panose="020B0602020104020603" pitchFamily="34" charset="0"/>
            </a:endParaRPr>
          </a:p>
        </p:txBody>
      </p:sp>
      <p:sp>
        <p:nvSpPr>
          <p:cNvPr id="6" name="TextBox 5"/>
          <p:cNvSpPr txBox="1"/>
          <p:nvPr/>
        </p:nvSpPr>
        <p:spPr>
          <a:xfrm>
            <a:off x="838198" y="1363638"/>
            <a:ext cx="5073869" cy="646331"/>
          </a:xfrm>
          <a:prstGeom prst="rect">
            <a:avLst/>
          </a:prstGeom>
          <a:solidFill>
            <a:schemeClr val="bg2"/>
          </a:solidFill>
          <a:ln w="57150">
            <a:solidFill>
              <a:srgbClr val="00B050"/>
            </a:solidFill>
          </a:ln>
        </p:spPr>
        <p:txBody>
          <a:bodyPr wrap="square" rtlCol="0">
            <a:spAutoFit/>
          </a:bodyPr>
          <a:lstStyle/>
          <a:p>
            <a:r>
              <a:rPr lang="id-ID" dirty="0">
                <a:latin typeface="Tw Cen MT" panose="020B0602020104020603" pitchFamily="34" charset="0"/>
              </a:rPr>
              <a:t>Analisisnya tergantung pada penyimpanan dan pengisian data secara beraturan dan sistematis</a:t>
            </a:r>
            <a:r>
              <a:rPr lang="en-US" dirty="0">
                <a:latin typeface="Tw Cen MT" panose="020B0602020104020603" pitchFamily="34" charset="0"/>
              </a:rPr>
              <a:t>. </a:t>
            </a:r>
          </a:p>
        </p:txBody>
      </p:sp>
      <p:sp>
        <p:nvSpPr>
          <p:cNvPr id="7" name="Rectangle 6"/>
          <p:cNvSpPr/>
          <p:nvPr/>
        </p:nvSpPr>
        <p:spPr>
          <a:xfrm>
            <a:off x="838198" y="2047582"/>
            <a:ext cx="5073869" cy="1754326"/>
          </a:xfrm>
          <a:prstGeom prst="rect">
            <a:avLst/>
          </a:prstGeom>
          <a:solidFill>
            <a:schemeClr val="bg2"/>
          </a:solidFill>
          <a:ln w="57150">
            <a:solidFill>
              <a:srgbClr val="00B050"/>
            </a:solidFill>
          </a:ln>
        </p:spPr>
        <p:txBody>
          <a:bodyPr wrap="square">
            <a:spAutoFit/>
          </a:bodyPr>
          <a:lstStyle/>
          <a:p>
            <a:r>
              <a:rPr lang="id-ID" dirty="0">
                <a:latin typeface="Tw Cen MT" panose="020B0602020104020603" pitchFamily="34" charset="0"/>
              </a:rPr>
              <a:t>Apakah</a:t>
            </a:r>
            <a:r>
              <a:rPr lang="en-US" dirty="0">
                <a:latin typeface="Tw Cen MT" panose="020B0602020104020603" pitchFamily="34" charset="0"/>
              </a:rPr>
              <a:t> </a:t>
            </a:r>
            <a:r>
              <a:rPr lang="id-ID" dirty="0">
                <a:latin typeface="Tw Cen MT" panose="020B0602020104020603" pitchFamily="34" charset="0"/>
              </a:rPr>
              <a:t>kita </a:t>
            </a:r>
            <a:r>
              <a:rPr lang="id-ID" dirty="0" smtClean="0">
                <a:latin typeface="Tw Cen MT" panose="020B0602020104020603" pitchFamily="34" charset="0"/>
              </a:rPr>
              <a:t>menyusun </a:t>
            </a:r>
            <a:r>
              <a:rPr lang="id-ID" dirty="0">
                <a:latin typeface="Tw Cen MT" panose="020B0602020104020603" pitchFamily="34" charset="0"/>
              </a:rPr>
              <a:t>data secara kronologis, </a:t>
            </a:r>
            <a:r>
              <a:rPr lang="id-ID" dirty="0" smtClean="0">
                <a:latin typeface="Tw Cen MT" panose="020B0602020104020603" pitchFamily="34" charset="0"/>
              </a:rPr>
              <a:t>berdasarkan pengaturan</a:t>
            </a:r>
            <a:r>
              <a:rPr lang="en-US" dirty="0" smtClean="0">
                <a:latin typeface="Tw Cen MT" panose="020B0602020104020603" pitchFamily="34" charset="0"/>
              </a:rPr>
              <a:t> </a:t>
            </a:r>
            <a:r>
              <a:rPr lang="id-ID" dirty="0" smtClean="0">
                <a:latin typeface="Tw Cen MT" panose="020B0602020104020603" pitchFamily="34" charset="0"/>
              </a:rPr>
              <a:t>lokasinya, </a:t>
            </a:r>
            <a:r>
              <a:rPr lang="id-ID" dirty="0">
                <a:latin typeface="Tw Cen MT" panose="020B0602020104020603" pitchFamily="34" charset="0"/>
              </a:rPr>
              <a:t>sumber, atau</a:t>
            </a:r>
            <a:r>
              <a:rPr lang="en-US" dirty="0">
                <a:latin typeface="Tw Cen MT" panose="020B0602020104020603" pitchFamily="34" charset="0"/>
              </a:rPr>
              <a:t> topic?</a:t>
            </a:r>
            <a:r>
              <a:rPr lang="id-ID" dirty="0">
                <a:latin typeface="Tw Cen MT" panose="020B0602020104020603" pitchFamily="34" charset="0"/>
              </a:rPr>
              <a:t> apapun yang kita pilih untuk mengisi data, kemungkinan akan memfasilitasi analisis di beberapa arah dan menghalangi hal</a:t>
            </a:r>
            <a:r>
              <a:rPr lang="en-US" dirty="0">
                <a:latin typeface="Tw Cen MT" panose="020B0602020104020603" pitchFamily="34" charset="0"/>
              </a:rPr>
              <a:t> yang </a:t>
            </a:r>
            <a:r>
              <a:rPr lang="id-ID" dirty="0">
                <a:latin typeface="Tw Cen MT" panose="020B0602020104020603" pitchFamily="34" charset="0"/>
              </a:rPr>
              <a:t>lain</a:t>
            </a:r>
            <a:r>
              <a:rPr lang="en-US" dirty="0">
                <a:latin typeface="Tw Cen MT" panose="020B0602020104020603" pitchFamily="34" charset="0"/>
              </a:rPr>
              <a:t>, yang </a:t>
            </a:r>
            <a:r>
              <a:rPr lang="id-ID" dirty="0">
                <a:latin typeface="Tw Cen MT" panose="020B0602020104020603" pitchFamily="34" charset="0"/>
              </a:rPr>
              <a:t>tidak terkait.</a:t>
            </a:r>
            <a:endParaRPr lang="en-US" dirty="0">
              <a:latin typeface="Tw Cen MT" panose="020B0602020104020603" pitchFamily="34" charset="0"/>
            </a:endParaRPr>
          </a:p>
        </p:txBody>
      </p:sp>
      <p:sp>
        <p:nvSpPr>
          <p:cNvPr id="8" name="Rectangle 7"/>
          <p:cNvSpPr/>
          <p:nvPr/>
        </p:nvSpPr>
        <p:spPr>
          <a:xfrm>
            <a:off x="838198" y="3839521"/>
            <a:ext cx="5073869" cy="1200329"/>
          </a:xfrm>
          <a:prstGeom prst="rect">
            <a:avLst/>
          </a:prstGeom>
          <a:solidFill>
            <a:schemeClr val="bg2"/>
          </a:solidFill>
          <a:ln w="57150">
            <a:solidFill>
              <a:srgbClr val="00B050"/>
            </a:solidFill>
          </a:ln>
        </p:spPr>
        <p:txBody>
          <a:bodyPr wrap="square">
            <a:spAutoFit/>
          </a:bodyPr>
          <a:lstStyle/>
          <a:p>
            <a:r>
              <a:rPr lang="id-ID" dirty="0" smtClean="0">
                <a:latin typeface="Tw Cen MT" panose="020B0602020104020603" pitchFamily="34" charset="0"/>
              </a:rPr>
              <a:t>Dalam pengisian data, kita telah siap untuk menyampaikan isu sebagai fundamental untuk analisis kita. Hal ini tergantung pada focus penelitian kita. </a:t>
            </a:r>
            <a:endParaRPr lang="id-ID" dirty="0">
              <a:latin typeface="Tw Cen MT" panose="020B0602020104020603" pitchFamily="34" charset="0"/>
            </a:endParaRPr>
          </a:p>
        </p:txBody>
      </p:sp>
      <p:sp>
        <p:nvSpPr>
          <p:cNvPr id="9" name="Rectangle 8"/>
          <p:cNvSpPr/>
          <p:nvPr/>
        </p:nvSpPr>
        <p:spPr>
          <a:xfrm>
            <a:off x="6096000" y="2966162"/>
            <a:ext cx="5073867" cy="2862322"/>
          </a:xfrm>
          <a:prstGeom prst="rect">
            <a:avLst/>
          </a:prstGeom>
          <a:solidFill>
            <a:schemeClr val="bg2"/>
          </a:solidFill>
          <a:ln w="57150">
            <a:solidFill>
              <a:srgbClr val="00B050"/>
            </a:solidFill>
          </a:ln>
        </p:spPr>
        <p:txBody>
          <a:bodyPr wrap="square">
            <a:spAutoFit/>
          </a:bodyPr>
          <a:lstStyle/>
          <a:p>
            <a:r>
              <a:rPr lang="id-ID" b="1" dirty="0" smtClean="0">
                <a:latin typeface="Tw Cen MT" panose="020B0602020104020603" pitchFamily="34" charset="0"/>
                <a:sym typeface="Wingdings" pitchFamily="2" charset="2"/>
              </a:rPr>
              <a:t>Tujuan Manajemen Data adalah</a:t>
            </a:r>
            <a:r>
              <a:rPr lang="en-US" b="1" dirty="0" smtClean="0">
                <a:latin typeface="Tw Cen MT" panose="020B0602020104020603" pitchFamily="34" charset="0"/>
                <a:sym typeface="Wingdings" pitchFamily="2" charset="2"/>
              </a:rPr>
              <a:t> </a:t>
            </a:r>
            <a:r>
              <a:rPr lang="id-ID" b="1" dirty="0" smtClean="0">
                <a:latin typeface="Tw Cen MT" panose="020B0602020104020603" pitchFamily="34" charset="0"/>
                <a:sym typeface="Wingdings" pitchFamily="2" charset="2"/>
              </a:rPr>
              <a:t>untuk memastikan:</a:t>
            </a:r>
          </a:p>
          <a:p>
            <a:pPr marL="284163" lvl="1" indent="-284163">
              <a:buFont typeface="Arial" panose="020B0604020202020204" pitchFamily="34" charset="0"/>
              <a:buChar char="•"/>
            </a:pPr>
            <a:r>
              <a:rPr lang="id-ID" dirty="0" smtClean="0">
                <a:latin typeface="Tw Cen MT" panose="020B0602020104020603" pitchFamily="34" charset="0"/>
              </a:rPr>
              <a:t>Data yang berkualitas tinggi dan mudah diakses</a:t>
            </a:r>
          </a:p>
          <a:p>
            <a:pPr marL="284163" lvl="1" indent="-284163">
              <a:buFont typeface="Arial" panose="020B0604020202020204" pitchFamily="34" charset="0"/>
              <a:buChar char="•"/>
            </a:pPr>
            <a:r>
              <a:rPr lang="id-ID" dirty="0" smtClean="0">
                <a:latin typeface="Tw Cen MT" panose="020B0602020104020603" pitchFamily="34" charset="0"/>
              </a:rPr>
              <a:t>Dokumentasi dari kegiatan analisis yang telah dilakukan</a:t>
            </a:r>
          </a:p>
          <a:p>
            <a:pPr marL="284163" lvl="1" indent="-284163">
              <a:buFont typeface="Arial" panose="020B0604020202020204" pitchFamily="34" charset="0"/>
              <a:buChar char="•"/>
            </a:pPr>
            <a:r>
              <a:rPr lang="id-ID" dirty="0" smtClean="0">
                <a:latin typeface="Tw Cen MT" panose="020B0602020104020603" pitchFamily="34" charset="0"/>
              </a:rPr>
              <a:t>Penyimpanan data dan analisis terkaitnya setelah penelitian selesai dilakukan</a:t>
            </a:r>
          </a:p>
          <a:p>
            <a:pPr marL="284163" lvl="1" indent="-284163">
              <a:buFont typeface="Arial" panose="020B0604020202020204" pitchFamily="34" charset="0"/>
              <a:buChar char="•"/>
            </a:pPr>
            <a:r>
              <a:rPr lang="id-ID" dirty="0" smtClean="0">
                <a:latin typeface="Tw Cen MT" panose="020B0602020104020603" pitchFamily="34" charset="0"/>
              </a:rPr>
              <a:t>Mengurangi bias dalam penelaahan catatan yang dilakukan</a:t>
            </a:r>
            <a:endParaRPr lang="en-US" dirty="0" smtClean="0">
              <a:latin typeface="Tw Cen MT" panose="020B0602020104020603" pitchFamily="34" charset="0"/>
            </a:endParaRPr>
          </a:p>
          <a:p>
            <a:pPr marL="0" lvl="1"/>
            <a:r>
              <a:rPr lang="id-ID" sz="1400" dirty="0" smtClean="0">
                <a:latin typeface="Tw Cen MT" panose="020B0602020104020603" pitchFamily="34" charset="0"/>
              </a:rPr>
              <a:t>Sumber: </a:t>
            </a:r>
            <a:r>
              <a:rPr lang="id-ID" sz="1400" i="1" dirty="0" smtClean="0">
                <a:latin typeface="Tw Cen MT" panose="020B0602020104020603" pitchFamily="34" charset="0"/>
                <a:sym typeface="Wingdings" pitchFamily="2" charset="2"/>
              </a:rPr>
              <a:t>Miles &amp; Huberman, 1994</a:t>
            </a:r>
            <a:endParaRPr lang="id-ID" sz="1400" dirty="0">
              <a:latin typeface="Tw Cen MT" panose="020B0602020104020603" pitchFamily="34" charset="0"/>
            </a:endParaRPr>
          </a:p>
        </p:txBody>
      </p:sp>
      <p:sp>
        <p:nvSpPr>
          <p:cNvPr id="10" name="Rectangle 9"/>
          <p:cNvSpPr/>
          <p:nvPr/>
        </p:nvSpPr>
        <p:spPr>
          <a:xfrm>
            <a:off x="31532" y="5418578"/>
            <a:ext cx="6004034" cy="923330"/>
          </a:xfrm>
          <a:prstGeom prst="rect">
            <a:avLst/>
          </a:prstGeom>
          <a:solidFill>
            <a:schemeClr val="bg2"/>
          </a:solidFill>
          <a:ln w="57150">
            <a:solidFill>
              <a:srgbClr val="00B050"/>
            </a:solidFill>
          </a:ln>
        </p:spPr>
        <p:txBody>
          <a:bodyPr wrap="square">
            <a:spAutoFit/>
          </a:bodyPr>
          <a:lstStyle/>
          <a:p>
            <a:r>
              <a:rPr lang="id-ID" dirty="0" smtClean="0">
                <a:latin typeface="Tw Cen MT" panose="020B0602020104020603" pitchFamily="34" charset="0"/>
              </a:rPr>
              <a:t>Dimulai sejak proses pengumpulan data di lapangan hingga persiapan data untuk dianalisis dan penyimpanan untuk rekam jejak hasil penelitian</a:t>
            </a:r>
          </a:p>
        </p:txBody>
      </p:sp>
      <p:graphicFrame>
        <p:nvGraphicFramePr>
          <p:cNvPr id="2" name="Table 1"/>
          <p:cNvGraphicFramePr>
            <a:graphicFrameLocks noGrp="1"/>
          </p:cNvGraphicFramePr>
          <p:nvPr>
            <p:extLst>
              <p:ext uri="{D42A27DB-BD31-4B8C-83A1-F6EECF244321}">
                <p14:modId xmlns:p14="http://schemas.microsoft.com/office/powerpoint/2010/main" val="3647262348"/>
              </p:ext>
            </p:extLst>
          </p:nvPr>
        </p:nvGraphicFramePr>
        <p:xfrm>
          <a:off x="31534" y="-31906"/>
          <a:ext cx="12160465" cy="370840"/>
        </p:xfrm>
        <a:graphic>
          <a:graphicData uri="http://schemas.openxmlformats.org/drawingml/2006/table">
            <a:tbl>
              <a:tblPr firstRow="1" bandRow="1">
                <a:tableStyleId>{5C22544A-7EE6-4342-B048-85BDC9FD1C3A}</a:tableStyleId>
              </a:tblPr>
              <a:tblGrid>
                <a:gridCol w="2026744"/>
                <a:gridCol w="2367830"/>
                <a:gridCol w="2037660"/>
                <a:gridCol w="2156358"/>
                <a:gridCol w="1918962"/>
                <a:gridCol w="1652911"/>
              </a:tblGrid>
              <a:tr h="370840">
                <a:tc>
                  <a:txBody>
                    <a:bodyPr/>
                    <a:lstStyle/>
                    <a:p>
                      <a:pPr algn="ctr"/>
                      <a:r>
                        <a:rPr lang="id-ID" sz="1400" noProof="0" dirty="0" smtClean="0">
                          <a:solidFill>
                            <a:schemeClr val="bg1"/>
                          </a:solidFill>
                        </a:rPr>
                        <a:t>Managing Data</a:t>
                      </a:r>
                      <a:endParaRPr lang="id-ID" sz="1400" noProof="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id-ID" sz="1400" noProof="0" dirty="0" smtClean="0">
                          <a:solidFill>
                            <a:schemeClr val="tx1"/>
                          </a:solidFill>
                        </a:rPr>
                        <a:t>Reading &amp; Annotating</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Creating Categori</a:t>
                      </a:r>
                      <a:r>
                        <a:rPr lang="en-US" sz="1400" noProof="0" dirty="0" smtClean="0">
                          <a:solidFill>
                            <a:schemeClr val="tx1"/>
                          </a:solidFill>
                        </a:rPr>
                        <a:t>e</a:t>
                      </a:r>
                      <a:r>
                        <a:rPr lang="id-ID" sz="1400" noProof="0" dirty="0" smtClean="0">
                          <a:solidFill>
                            <a:schemeClr val="tx1"/>
                          </a:solidFill>
                        </a:rPr>
                        <a:t>s</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Assigning Categories</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Splitting</a:t>
                      </a:r>
                      <a:r>
                        <a:rPr lang="id-ID" sz="1400" baseline="0" noProof="0" dirty="0" smtClean="0">
                          <a:solidFill>
                            <a:schemeClr val="tx1"/>
                          </a:solidFill>
                        </a:rPr>
                        <a:t> &amp; Splicing</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Linking Data</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Tree>
    <p:extLst>
      <p:ext uri="{BB962C8B-B14F-4D97-AF65-F5344CB8AC3E}">
        <p14:creationId xmlns:p14="http://schemas.microsoft.com/office/powerpoint/2010/main" val="15022547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104" y="38903"/>
            <a:ext cx="10515600" cy="1325563"/>
          </a:xfrm>
        </p:spPr>
        <p:txBody>
          <a:bodyPr/>
          <a:lstStyle/>
          <a:p>
            <a:r>
              <a:rPr lang="en-US" b="1" dirty="0" smtClean="0">
                <a:latin typeface="Tw Cen MT" panose="020B0602020104020603" pitchFamily="34" charset="0"/>
              </a:rPr>
              <a:t>Reading and Annotating</a:t>
            </a:r>
            <a:endParaRPr lang="id-ID" b="1" dirty="0">
              <a:latin typeface="Tw Cen MT" panose="020B0602020104020603" pitchFamily="34" charset="0"/>
            </a:endParaRPr>
          </a:p>
        </p:txBody>
      </p:sp>
      <p:sp>
        <p:nvSpPr>
          <p:cNvPr id="3" name="Content Placeholder 2"/>
          <p:cNvSpPr>
            <a:spLocks noGrp="1"/>
          </p:cNvSpPr>
          <p:nvPr>
            <p:ph idx="1"/>
          </p:nvPr>
        </p:nvSpPr>
        <p:spPr>
          <a:xfrm>
            <a:off x="867104" y="956076"/>
            <a:ext cx="10515600" cy="674546"/>
          </a:xfrm>
        </p:spPr>
        <p:txBody>
          <a:bodyPr>
            <a:normAutofit/>
          </a:bodyPr>
          <a:lstStyle/>
          <a:p>
            <a:pPr marL="0" indent="0">
              <a:buNone/>
            </a:pPr>
            <a:r>
              <a:rPr lang="id-ID" sz="2000" dirty="0" smtClean="0">
                <a:latin typeface="Tw Cen MT" panose="020B0602020104020603" pitchFamily="34" charset="0"/>
              </a:rPr>
              <a:t>Membaca dan menambahkan catatan adalah proses yang membantu dalam membuat intisari data kita. </a:t>
            </a:r>
            <a:endParaRPr lang="id-ID" sz="2000" dirty="0">
              <a:latin typeface="Tw Cen MT" panose="020B0602020104020603" pitchFamily="34" charset="0"/>
            </a:endParaRPr>
          </a:p>
        </p:txBody>
      </p:sp>
      <p:sp>
        <p:nvSpPr>
          <p:cNvPr id="23" name="Rectangle 22"/>
          <p:cNvSpPr/>
          <p:nvPr/>
        </p:nvSpPr>
        <p:spPr>
          <a:xfrm>
            <a:off x="8024644" y="4762966"/>
            <a:ext cx="1647567" cy="369332"/>
          </a:xfrm>
          <a:prstGeom prst="rect">
            <a:avLst/>
          </a:prstGeom>
        </p:spPr>
        <p:txBody>
          <a:bodyPr wrap="none">
            <a:spAutoFit/>
          </a:bodyPr>
          <a:lstStyle/>
          <a:p>
            <a:r>
              <a:rPr lang="en-US" dirty="0" smtClean="0">
                <a:latin typeface="Tw Cen MT" panose="020B0602020104020603" pitchFamily="34" charset="0"/>
              </a:rPr>
              <a:t>Free association</a:t>
            </a:r>
          </a:p>
        </p:txBody>
      </p:sp>
      <p:grpSp>
        <p:nvGrpSpPr>
          <p:cNvPr id="35" name="Group 34"/>
          <p:cNvGrpSpPr/>
          <p:nvPr/>
        </p:nvGrpSpPr>
        <p:grpSpPr>
          <a:xfrm>
            <a:off x="157655" y="1863482"/>
            <a:ext cx="11729545" cy="4791510"/>
            <a:chOff x="157656" y="2885090"/>
            <a:chExt cx="11729545" cy="4791510"/>
          </a:xfrm>
        </p:grpSpPr>
        <p:sp>
          <p:nvSpPr>
            <p:cNvPr id="4" name="TextBox 3"/>
            <p:cNvSpPr txBox="1"/>
            <p:nvPr/>
          </p:nvSpPr>
          <p:spPr>
            <a:xfrm>
              <a:off x="961697" y="2885090"/>
              <a:ext cx="3783724" cy="2585323"/>
            </a:xfrm>
            <a:prstGeom prst="rect">
              <a:avLst/>
            </a:prstGeom>
            <a:noFill/>
          </p:spPr>
          <p:txBody>
            <a:bodyPr wrap="square" rtlCol="0">
              <a:spAutoFit/>
            </a:bodyPr>
            <a:lstStyle/>
            <a:p>
              <a:r>
                <a:rPr lang="en-US" b="1" dirty="0" smtClean="0">
                  <a:latin typeface="Tw Cen MT" panose="020B0602020104020603" pitchFamily="34" charset="0"/>
                </a:rPr>
                <a:t>Techniques for interactive reading:</a:t>
              </a:r>
            </a:p>
            <a:p>
              <a:pPr marL="285750" indent="-285750">
                <a:buFont typeface="Arial" panose="020B0604020202020204" pitchFamily="34" charset="0"/>
                <a:buChar char="•"/>
              </a:pPr>
              <a:r>
                <a:rPr lang="en-US" dirty="0" smtClean="0">
                  <a:latin typeface="Tw Cen MT" panose="020B0602020104020603" pitchFamily="34" charset="0"/>
                </a:rPr>
                <a:t>The interrogative quintet</a:t>
              </a:r>
            </a:p>
            <a:p>
              <a:pPr marL="285750" indent="-285750">
                <a:buFont typeface="Arial" panose="020B0604020202020204" pitchFamily="34" charset="0"/>
                <a:buChar char="•"/>
              </a:pPr>
              <a:r>
                <a:rPr lang="en-US" dirty="0" smtClean="0">
                  <a:latin typeface="Tw Cen MT" panose="020B0602020104020603" pitchFamily="34" charset="0"/>
                </a:rPr>
                <a:t>The substantive checklist</a:t>
              </a:r>
            </a:p>
            <a:p>
              <a:pPr marL="285750" indent="-285750">
                <a:buFont typeface="Arial" panose="020B0604020202020204" pitchFamily="34" charset="0"/>
                <a:buChar char="•"/>
              </a:pPr>
              <a:r>
                <a:rPr lang="en-US" dirty="0" smtClean="0">
                  <a:latin typeface="Tw Cen MT" panose="020B0602020104020603" pitchFamily="34" charset="0"/>
                </a:rPr>
                <a:t>Transposing data</a:t>
              </a:r>
            </a:p>
            <a:p>
              <a:pPr marL="285750" indent="-285750">
                <a:buFont typeface="Arial" panose="020B0604020202020204" pitchFamily="34" charset="0"/>
                <a:buChar char="•"/>
              </a:pPr>
              <a:r>
                <a:rPr lang="en-US" dirty="0" smtClean="0">
                  <a:latin typeface="Tw Cen MT" panose="020B0602020104020603" pitchFamily="34" charset="0"/>
                </a:rPr>
                <a:t>Making comparisons</a:t>
              </a:r>
            </a:p>
            <a:p>
              <a:pPr marL="285750" indent="-285750">
                <a:buFont typeface="Arial" panose="020B0604020202020204" pitchFamily="34" charset="0"/>
                <a:buChar char="•"/>
              </a:pPr>
              <a:r>
                <a:rPr lang="en-US" dirty="0" smtClean="0">
                  <a:latin typeface="Tw Cen MT" panose="020B0602020104020603" pitchFamily="34" charset="0"/>
                </a:rPr>
                <a:t>Free association</a:t>
              </a:r>
            </a:p>
            <a:p>
              <a:pPr marL="285750" indent="-285750">
                <a:buFont typeface="Arial" panose="020B0604020202020204" pitchFamily="34" charset="0"/>
                <a:buChar char="•"/>
              </a:pPr>
              <a:r>
                <a:rPr lang="en-US" dirty="0" smtClean="0">
                  <a:latin typeface="Tw Cen MT" panose="020B0602020104020603" pitchFamily="34" charset="0"/>
                </a:rPr>
                <a:t>Shifting focus</a:t>
              </a:r>
            </a:p>
            <a:p>
              <a:pPr marL="285750" indent="-285750">
                <a:buFont typeface="Arial" panose="020B0604020202020204" pitchFamily="34" charset="0"/>
                <a:buChar char="•"/>
              </a:pPr>
              <a:r>
                <a:rPr lang="en-US" dirty="0" smtClean="0">
                  <a:latin typeface="Tw Cen MT" panose="020B0602020104020603" pitchFamily="34" charset="0"/>
                </a:rPr>
                <a:t>Shifting sequence </a:t>
              </a:r>
            </a:p>
            <a:p>
              <a:pPr marL="285750" indent="-285750">
                <a:buFont typeface="Arial" panose="020B0604020202020204" pitchFamily="34" charset="0"/>
                <a:buChar char="•"/>
              </a:pPr>
              <a:endParaRPr lang="id-ID" dirty="0">
                <a:latin typeface="Tw Cen MT" panose="020B0602020104020603" pitchFamily="34" charset="0"/>
              </a:endParaRPr>
            </a:p>
          </p:txBody>
        </p:sp>
        <p:sp>
          <p:nvSpPr>
            <p:cNvPr id="8" name="TextBox 7"/>
            <p:cNvSpPr txBox="1"/>
            <p:nvPr/>
          </p:nvSpPr>
          <p:spPr>
            <a:xfrm>
              <a:off x="7827578" y="3201501"/>
              <a:ext cx="3121573"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smtClean="0">
                  <a:latin typeface="Tw Cen MT" panose="020B0602020104020603" pitchFamily="34" charset="0"/>
                </a:rPr>
                <a:t>Who? What? When? Where? Why?</a:t>
              </a:r>
              <a:endParaRPr lang="id-ID" sz="1600" dirty="0">
                <a:latin typeface="Tw Cen MT" panose="020B0602020104020603" pitchFamily="34" charset="0"/>
              </a:endParaRPr>
            </a:p>
          </p:txBody>
        </p:sp>
        <p:cxnSp>
          <p:nvCxnSpPr>
            <p:cNvPr id="10" name="Straight Connector 9"/>
            <p:cNvCxnSpPr/>
            <p:nvPr/>
          </p:nvCxnSpPr>
          <p:spPr>
            <a:xfrm>
              <a:off x="3610303" y="3668111"/>
              <a:ext cx="4217275" cy="21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827578" y="3511567"/>
              <a:ext cx="4059622"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id-ID" sz="1600" dirty="0" smtClean="0">
                  <a:latin typeface="Tw Cen MT" panose="020B0602020104020603" pitchFamily="34" charset="0"/>
                </a:rPr>
                <a:t>Membuat ceklis data, apa yang akan dibahas terkait topic yang akan kita ambil</a:t>
              </a:r>
              <a:r>
                <a:rPr lang="en-US" sz="1600" dirty="0" smtClean="0">
                  <a:latin typeface="Tw Cen MT" panose="020B0602020104020603" pitchFamily="34" charset="0"/>
                </a:rPr>
                <a:t>. </a:t>
              </a:r>
              <a:r>
                <a:rPr lang="id-ID" sz="1600" dirty="0" smtClean="0">
                  <a:latin typeface="Tw Cen MT" panose="020B0602020104020603" pitchFamily="34" charset="0"/>
                </a:rPr>
                <a:t>Ceklis data dapat membantu proses analisis data tapi juga dapat membatasi. Membaca data dimaksudkan untuk memikirkan kembali dan mengembangkan kembali ide kita. </a:t>
              </a:r>
              <a:endParaRPr lang="id-ID" sz="1600" dirty="0">
                <a:latin typeface="Tw Cen MT" panose="020B0602020104020603" pitchFamily="34" charset="0"/>
              </a:endParaRPr>
            </a:p>
          </p:txBody>
        </p:sp>
        <p:cxnSp>
          <p:nvCxnSpPr>
            <p:cNvPr id="16" name="Straight Connector 15"/>
            <p:cNvCxnSpPr/>
            <p:nvPr/>
          </p:nvCxnSpPr>
          <p:spPr>
            <a:xfrm>
              <a:off x="2963917" y="3925614"/>
              <a:ext cx="20357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99656" y="3783359"/>
              <a:ext cx="2770754" cy="2800767"/>
            </a:xfrm>
            <a:prstGeom prst="rect">
              <a:avLst/>
            </a:prstGeom>
            <a:noFill/>
            <a:ln>
              <a:solidFill>
                <a:schemeClr val="tx1"/>
              </a:solidFill>
            </a:ln>
          </p:spPr>
          <p:txBody>
            <a:bodyPr wrap="square" rtlCol="0">
              <a:spAutoFit/>
            </a:bodyPr>
            <a:lstStyle/>
            <a:p>
              <a:r>
                <a:rPr lang="id-ID" sz="1600" dirty="0" smtClean="0">
                  <a:latin typeface="Tw Cen MT" panose="020B0602020104020603" pitchFamily="34" charset="0"/>
                </a:rPr>
                <a:t>Mengubah data: bentuk dari perbandingan, dan hal ini adalah sumber daya lain dalam merespon secara kreatif suatu data. Kesamaan dan perbedaan antara 2 sketsa mungkin menjadi sebuah usulan. Tapi dengan begitu, kita dapat merangsang pikiran kita dengan membandingkan diluar dengan data. </a:t>
              </a:r>
              <a:endParaRPr lang="id-ID" sz="1600" dirty="0">
                <a:latin typeface="Tw Cen MT" panose="020B0602020104020603" pitchFamily="34" charset="0"/>
              </a:endParaRPr>
            </a:p>
          </p:txBody>
        </p:sp>
        <p:cxnSp>
          <p:nvCxnSpPr>
            <p:cNvPr id="19" name="Straight Connector 18"/>
            <p:cNvCxnSpPr/>
            <p:nvPr/>
          </p:nvCxnSpPr>
          <p:spPr>
            <a:xfrm>
              <a:off x="3259520" y="4177751"/>
              <a:ext cx="1740136" cy="1"/>
            </a:xfrm>
            <a:prstGeom prst="line">
              <a:avLst/>
            </a:prstGeom>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7788163" y="6284066"/>
              <a:ext cx="4099038" cy="1077218"/>
            </a:xfrm>
            <a:prstGeom prst="rect">
              <a:avLst/>
            </a:prstGeom>
            <a:noFill/>
            <a:ln>
              <a:solidFill>
                <a:schemeClr val="tx1"/>
              </a:solidFill>
            </a:ln>
          </p:spPr>
          <p:txBody>
            <a:bodyPr wrap="square" rtlCol="0">
              <a:spAutoFit/>
            </a:bodyPr>
            <a:lstStyle/>
            <a:p>
              <a:r>
                <a:rPr lang="id-ID" sz="1600" dirty="0" smtClean="0">
                  <a:latin typeface="Tw Cen MT" panose="020B0602020104020603" pitchFamily="34" charset="0"/>
                </a:rPr>
                <a:t>Bebas membuat hubungan adalah teknik lain dalam untuk bebas memberikan asumsi &amp; mendorong agar lebih sensitive dan kritis merespon data.</a:t>
              </a:r>
              <a:endParaRPr lang="id-ID" sz="1600" dirty="0">
                <a:latin typeface="Tw Cen MT" panose="020B0602020104020603" pitchFamily="34" charset="0"/>
              </a:endParaRPr>
            </a:p>
          </p:txBody>
        </p:sp>
        <p:sp>
          <p:nvSpPr>
            <p:cNvPr id="24" name="Freeform 23"/>
            <p:cNvSpPr/>
            <p:nvPr/>
          </p:nvSpPr>
          <p:spPr>
            <a:xfrm rot="16882458">
              <a:off x="8319134" y="4939073"/>
              <a:ext cx="740092" cy="1864609"/>
            </a:xfrm>
            <a:custGeom>
              <a:avLst/>
              <a:gdLst>
                <a:gd name="connsiteX0" fmla="*/ 581927 w 1449541"/>
                <a:gd name="connsiteY0" fmla="*/ 71252 h 1537559"/>
                <a:gd name="connsiteX1" fmla="*/ 36 w 1449541"/>
                <a:gd name="connsiteY1" fmla="*/ 605641 h 1537559"/>
                <a:gd name="connsiteX2" fmla="*/ 558176 w 1449541"/>
                <a:gd name="connsiteY2" fmla="*/ 1496291 h 1537559"/>
                <a:gd name="connsiteX3" fmla="*/ 1448826 w 1449541"/>
                <a:gd name="connsiteY3" fmla="*/ 1246909 h 1537559"/>
                <a:gd name="connsiteX4" fmla="*/ 403797 w 1449541"/>
                <a:gd name="connsiteY4" fmla="*/ 0 h 153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541" h="1537559">
                  <a:moveTo>
                    <a:pt x="581927" y="71252"/>
                  </a:moveTo>
                  <a:cubicBezTo>
                    <a:pt x="292960" y="219693"/>
                    <a:pt x="3994" y="368135"/>
                    <a:pt x="36" y="605641"/>
                  </a:cubicBezTo>
                  <a:cubicBezTo>
                    <a:pt x="-3922" y="843147"/>
                    <a:pt x="316711" y="1389413"/>
                    <a:pt x="558176" y="1496291"/>
                  </a:cubicBezTo>
                  <a:cubicBezTo>
                    <a:pt x="799641" y="1603169"/>
                    <a:pt x="1474556" y="1496291"/>
                    <a:pt x="1448826" y="1246909"/>
                  </a:cubicBezTo>
                  <a:cubicBezTo>
                    <a:pt x="1423096" y="997527"/>
                    <a:pt x="621511" y="126670"/>
                    <a:pt x="403797" y="0"/>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cxnSp>
          <p:nvCxnSpPr>
            <p:cNvPr id="26" name="Straight Connector 25"/>
            <p:cNvCxnSpPr/>
            <p:nvPr/>
          </p:nvCxnSpPr>
          <p:spPr>
            <a:xfrm>
              <a:off x="2632841" y="4724648"/>
              <a:ext cx="922283"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2963917" y="4997669"/>
              <a:ext cx="591207"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3555124" y="4724648"/>
              <a:ext cx="0" cy="397406"/>
            </a:xfrm>
            <a:prstGeom prst="line">
              <a:avLst/>
            </a:prstGeom>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157656" y="5122055"/>
              <a:ext cx="4784831" cy="2554545"/>
            </a:xfrm>
            <a:prstGeom prst="rect">
              <a:avLst/>
            </a:prstGeom>
            <a:noFill/>
            <a:ln>
              <a:solidFill>
                <a:schemeClr val="tx1"/>
              </a:solidFill>
            </a:ln>
          </p:spPr>
          <p:txBody>
            <a:bodyPr wrap="square" rtlCol="0">
              <a:spAutoFit/>
            </a:bodyPr>
            <a:lstStyle/>
            <a:p>
              <a:r>
                <a:rPr lang="id-ID" sz="1600" dirty="0" smtClean="0">
                  <a:latin typeface="Tw Cen MT" panose="020B0602020104020603" pitchFamily="34" charset="0"/>
                </a:rPr>
                <a:t>Dalam membaca </a:t>
              </a:r>
              <a:r>
                <a:rPr lang="en-US" sz="1600" dirty="0" smtClean="0">
                  <a:latin typeface="Tw Cen MT" panose="020B0602020104020603" pitchFamily="34" charset="0"/>
                </a:rPr>
                <a:t>data </a:t>
              </a:r>
              <a:r>
                <a:rPr lang="id-ID" sz="1600" dirty="0" smtClean="0">
                  <a:latin typeface="Tw Cen MT" panose="020B0602020104020603" pitchFamily="34" charset="0"/>
                </a:rPr>
                <a:t>kita sebagai partisipan menjadi peduli untuk</a:t>
              </a:r>
              <a:r>
                <a:rPr lang="en-US" sz="1600" dirty="0" smtClean="0">
                  <a:latin typeface="Tw Cen MT" panose="020B0602020104020603" pitchFamily="34" charset="0"/>
                </a:rPr>
                <a:t> </a:t>
              </a:r>
              <a:r>
                <a:rPr lang="en-US" sz="1600" dirty="0">
                  <a:latin typeface="Tw Cen MT" panose="020B0602020104020603" pitchFamily="34" charset="0"/>
                </a:rPr>
                <a:t>m</a:t>
              </a:r>
              <a:r>
                <a:rPr lang="id-ID" sz="1600" dirty="0" smtClean="0">
                  <a:latin typeface="Tw Cen MT" panose="020B0602020104020603" pitchFamily="34" charset="0"/>
                </a:rPr>
                <a:t>erubah focus kita diantara tingkatan data yang berbeda. Kita butuh selektif, focus atas apa yang terlihat lebih utama untuk diperhatikan. Contohnya kita dapat membuat karakteristik kunci. </a:t>
              </a:r>
            </a:p>
            <a:p>
              <a:r>
                <a:rPr lang="id-ID" sz="1600" dirty="0" smtClean="0">
                  <a:latin typeface="Tw Cen MT" panose="020B0602020104020603" pitchFamily="34" charset="0"/>
                </a:rPr>
                <a:t>Merubah urutan data, dapat menggunakan fasilitas pencarian computer. Kita dapat mengambil lampiran berbeda melalui data, focus atas kata kunci atau frase dan membaca di sekitar ini untuk menghasilkan perspektif yang berbeda</a:t>
              </a:r>
              <a:endParaRPr lang="id-ID" sz="1600" dirty="0">
                <a:latin typeface="Tw Cen MT" panose="020B0602020104020603" pitchFamily="34" charset="0"/>
              </a:endParaRPr>
            </a:p>
          </p:txBody>
        </p:sp>
      </p:grpSp>
      <p:cxnSp>
        <p:nvCxnSpPr>
          <p:cNvPr id="38" name="Straight Connector 37"/>
          <p:cNvCxnSpPr>
            <a:endCxn id="8" idx="1"/>
          </p:cNvCxnSpPr>
          <p:nvPr/>
        </p:nvCxnSpPr>
        <p:spPr>
          <a:xfrm>
            <a:off x="3638254" y="2349170"/>
            <a:ext cx="4189323" cy="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2837793" y="3436883"/>
            <a:ext cx="2144110"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1" name="Table 20"/>
          <p:cNvGraphicFramePr>
            <a:graphicFrameLocks noGrp="1"/>
          </p:cNvGraphicFramePr>
          <p:nvPr>
            <p:extLst>
              <p:ext uri="{D42A27DB-BD31-4B8C-83A1-F6EECF244321}">
                <p14:modId xmlns:p14="http://schemas.microsoft.com/office/powerpoint/2010/main" val="1871486588"/>
              </p:ext>
            </p:extLst>
          </p:nvPr>
        </p:nvGraphicFramePr>
        <p:xfrm>
          <a:off x="31534" y="-31906"/>
          <a:ext cx="12160465" cy="370840"/>
        </p:xfrm>
        <a:graphic>
          <a:graphicData uri="http://schemas.openxmlformats.org/drawingml/2006/table">
            <a:tbl>
              <a:tblPr firstRow="1" bandRow="1">
                <a:tableStyleId>{5C22544A-7EE6-4342-B048-85BDC9FD1C3A}</a:tableStyleId>
              </a:tblPr>
              <a:tblGrid>
                <a:gridCol w="2026744"/>
                <a:gridCol w="2367830"/>
                <a:gridCol w="2037660"/>
                <a:gridCol w="2156358"/>
                <a:gridCol w="1918962"/>
                <a:gridCol w="1652911"/>
              </a:tblGrid>
              <a:tr h="370840">
                <a:tc>
                  <a:txBody>
                    <a:bodyPr/>
                    <a:lstStyle/>
                    <a:p>
                      <a:pPr algn="ctr"/>
                      <a:r>
                        <a:rPr lang="id-ID" sz="1400" noProof="0" dirty="0" smtClean="0">
                          <a:solidFill>
                            <a:schemeClr val="tx1"/>
                          </a:solidFill>
                        </a:rPr>
                        <a:t>Managing Data</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bg1"/>
                          </a:solidFill>
                        </a:rPr>
                        <a:t>Reading &amp; Annotating</a:t>
                      </a:r>
                      <a:endParaRPr lang="id-ID" sz="1400" noProof="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id-ID" sz="1400" noProof="0" dirty="0" smtClean="0">
                          <a:solidFill>
                            <a:schemeClr val="tx1"/>
                          </a:solidFill>
                        </a:rPr>
                        <a:t>Creating Categori</a:t>
                      </a:r>
                      <a:r>
                        <a:rPr lang="en-US" sz="1400" noProof="0" dirty="0" smtClean="0">
                          <a:solidFill>
                            <a:schemeClr val="tx1"/>
                          </a:solidFill>
                        </a:rPr>
                        <a:t>e</a:t>
                      </a:r>
                      <a:r>
                        <a:rPr lang="id-ID" sz="1400" noProof="0" dirty="0" smtClean="0">
                          <a:solidFill>
                            <a:schemeClr val="tx1"/>
                          </a:solidFill>
                        </a:rPr>
                        <a:t>s</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Assigning Categories</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Splitting</a:t>
                      </a:r>
                      <a:r>
                        <a:rPr lang="id-ID" sz="1400" baseline="0" noProof="0" dirty="0" smtClean="0">
                          <a:solidFill>
                            <a:schemeClr val="tx1"/>
                          </a:solidFill>
                        </a:rPr>
                        <a:t> &amp; Splicing</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Linking Data</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Tree>
    <p:extLst>
      <p:ext uri="{BB962C8B-B14F-4D97-AF65-F5344CB8AC3E}">
        <p14:creationId xmlns:p14="http://schemas.microsoft.com/office/powerpoint/2010/main" val="326262008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503919"/>
            <a:ext cx="10515600" cy="944563"/>
          </a:xfrm>
        </p:spPr>
        <p:txBody>
          <a:bodyPr/>
          <a:lstStyle/>
          <a:p>
            <a:r>
              <a:rPr lang="en-US" b="1" dirty="0" smtClean="0">
                <a:latin typeface="Tw Cen MT" panose="020B0602020104020603" pitchFamily="34" charset="0"/>
              </a:rPr>
              <a:t>Annotating Data</a:t>
            </a:r>
            <a:endParaRPr lang="id-ID" b="1" dirty="0">
              <a:latin typeface="Tw Cen MT" panose="020B0602020104020603" pitchFamily="34" charset="0"/>
            </a:endParaRPr>
          </a:p>
        </p:txBody>
      </p:sp>
      <p:sp>
        <p:nvSpPr>
          <p:cNvPr id="4" name="Rectangle 3"/>
          <p:cNvSpPr/>
          <p:nvPr/>
        </p:nvSpPr>
        <p:spPr>
          <a:xfrm>
            <a:off x="5266850" y="676539"/>
            <a:ext cx="6096000" cy="1200329"/>
          </a:xfrm>
          <a:prstGeom prst="rect">
            <a:avLst/>
          </a:prstGeom>
          <a:solidFill>
            <a:schemeClr val="bg2"/>
          </a:solidFill>
        </p:spPr>
        <p:txBody>
          <a:bodyPr>
            <a:spAutoFit/>
          </a:bodyPr>
          <a:lstStyle/>
          <a:p>
            <a:pPr algn="just"/>
            <a:r>
              <a:rPr lang="id-ID" b="1" dirty="0" smtClean="0">
                <a:latin typeface="Tw Cen MT" panose="020B0602020104020603" pitchFamily="34" charset="0"/>
              </a:rPr>
              <a:t>Membuat catatan data </a:t>
            </a:r>
            <a:r>
              <a:rPr lang="id-ID" dirty="0" smtClean="0">
                <a:latin typeface="Tw Cen MT" panose="020B0602020104020603" pitchFamily="34" charset="0"/>
              </a:rPr>
              <a:t>adalah cara untuk membuka data, mempersiapkan dasar untuk lebih sistematis dan analisis teliti. Tapi hal ini bukan menjadi batasan untuk mengambangkan ide untuk menjadi satu bagian langkah dalam suatu proses.</a:t>
            </a:r>
            <a:endParaRPr lang="en-US" dirty="0" smtClean="0">
              <a:latin typeface="Tw Cen MT" panose="020B0602020104020603" pitchFamily="34" charset="0"/>
            </a:endParaRPr>
          </a:p>
        </p:txBody>
      </p:sp>
      <p:sp>
        <p:nvSpPr>
          <p:cNvPr id="5" name="TextBox 4"/>
          <p:cNvSpPr txBox="1"/>
          <p:nvPr/>
        </p:nvSpPr>
        <p:spPr>
          <a:xfrm>
            <a:off x="838200" y="1375496"/>
            <a:ext cx="4075872" cy="646331"/>
          </a:xfrm>
          <a:prstGeom prst="rect">
            <a:avLst/>
          </a:prstGeom>
          <a:solidFill>
            <a:schemeClr val="bg2"/>
          </a:solidFill>
          <a:ln>
            <a:solidFill>
              <a:schemeClr val="bg1">
                <a:lumMod val="95000"/>
              </a:schemeClr>
            </a:solidFill>
          </a:ln>
        </p:spPr>
        <p:txBody>
          <a:bodyPr wrap="square" rtlCol="0">
            <a:spAutoFit/>
          </a:bodyPr>
          <a:lstStyle/>
          <a:p>
            <a:r>
              <a:rPr lang="id-ID" b="1" dirty="0" smtClean="0">
                <a:latin typeface="Tw Cen MT" panose="020B0602020104020603" pitchFamily="34" charset="0"/>
              </a:rPr>
              <a:t>Bagaimana menghubungkan antara catatan dengan data?</a:t>
            </a:r>
            <a:endParaRPr lang="id-ID" b="1" dirty="0">
              <a:latin typeface="Tw Cen MT" panose="020B0602020104020603" pitchFamily="34" charset="0"/>
            </a:endParaRPr>
          </a:p>
        </p:txBody>
      </p:sp>
      <p:sp>
        <p:nvSpPr>
          <p:cNvPr id="6" name="Rectangle 5"/>
          <p:cNvSpPr/>
          <p:nvPr/>
        </p:nvSpPr>
        <p:spPr>
          <a:xfrm>
            <a:off x="94596" y="2281310"/>
            <a:ext cx="4914072" cy="646331"/>
          </a:xfrm>
          <a:prstGeom prst="rect">
            <a:avLst/>
          </a:prstGeom>
          <a:solidFill>
            <a:schemeClr val="accent4">
              <a:lumMod val="40000"/>
              <a:lumOff val="60000"/>
            </a:schemeClr>
          </a:solidFill>
          <a:ln>
            <a:solidFill>
              <a:srgbClr val="FF0000"/>
            </a:solidFill>
          </a:ln>
        </p:spPr>
        <p:txBody>
          <a:bodyPr wrap="square">
            <a:spAutoFit/>
          </a:bodyPr>
          <a:lstStyle/>
          <a:p>
            <a:r>
              <a:rPr lang="en-US" dirty="0" smtClean="0">
                <a:latin typeface="Tw Cen MT" panose="020B0602020104020603" pitchFamily="34" charset="0"/>
              </a:rPr>
              <a:t>M</a:t>
            </a:r>
            <a:r>
              <a:rPr lang="id-ID" dirty="0" smtClean="0">
                <a:latin typeface="Tw Cen MT" panose="020B0602020104020603" pitchFamily="34" charset="0"/>
              </a:rPr>
              <a:t>embuat</a:t>
            </a:r>
            <a:r>
              <a:rPr lang="en-US" dirty="0" smtClean="0">
                <a:latin typeface="Tw Cen MT" panose="020B0602020104020603" pitchFamily="34" charset="0"/>
              </a:rPr>
              <a:t> </a:t>
            </a:r>
            <a:r>
              <a:rPr lang="id-ID" dirty="0">
                <a:latin typeface="Tw Cen MT" panose="020B0602020104020603" pitchFamily="34" charset="0"/>
              </a:rPr>
              <a:t>pemetaan dari hasil observasi dan ide kita</a:t>
            </a:r>
            <a:endParaRPr lang="id-ID" dirty="0"/>
          </a:p>
        </p:txBody>
      </p:sp>
      <p:sp>
        <p:nvSpPr>
          <p:cNvPr id="8" name="Rectangle 7"/>
          <p:cNvSpPr/>
          <p:nvPr/>
        </p:nvSpPr>
        <p:spPr>
          <a:xfrm>
            <a:off x="94596" y="2992482"/>
            <a:ext cx="4914072" cy="646331"/>
          </a:xfrm>
          <a:prstGeom prst="rect">
            <a:avLst/>
          </a:prstGeom>
          <a:solidFill>
            <a:schemeClr val="accent4">
              <a:lumMod val="40000"/>
              <a:lumOff val="60000"/>
            </a:schemeClr>
          </a:solidFill>
          <a:ln>
            <a:solidFill>
              <a:srgbClr val="FF0000"/>
            </a:solidFill>
          </a:ln>
        </p:spPr>
        <p:txBody>
          <a:bodyPr wrap="square">
            <a:spAutoFit/>
          </a:bodyPr>
          <a:lstStyle/>
          <a:p>
            <a:r>
              <a:rPr lang="en-US" dirty="0">
                <a:latin typeface="Tw Cen MT" panose="020B0602020104020603" pitchFamily="34" charset="0"/>
              </a:rPr>
              <a:t>M</a:t>
            </a:r>
            <a:r>
              <a:rPr lang="id-ID" dirty="0" smtClean="0">
                <a:latin typeface="Tw Cen MT" panose="020B0602020104020603" pitchFamily="34" charset="0"/>
              </a:rPr>
              <a:t>enyediakan sebuah pedoman lebih lanjut dan analisis lebih sistematis. </a:t>
            </a:r>
            <a:endParaRPr lang="id-ID" dirty="0" smtClean="0"/>
          </a:p>
        </p:txBody>
      </p:sp>
      <p:sp>
        <p:nvSpPr>
          <p:cNvPr id="10" name="Rectangle 9"/>
          <p:cNvSpPr/>
          <p:nvPr/>
        </p:nvSpPr>
        <p:spPr>
          <a:xfrm>
            <a:off x="94596" y="3726604"/>
            <a:ext cx="4914072" cy="646331"/>
          </a:xfrm>
          <a:prstGeom prst="rect">
            <a:avLst/>
          </a:prstGeom>
          <a:solidFill>
            <a:schemeClr val="accent4">
              <a:lumMod val="40000"/>
              <a:lumOff val="60000"/>
            </a:schemeClr>
          </a:solidFill>
          <a:ln>
            <a:solidFill>
              <a:srgbClr val="FF0000"/>
            </a:solidFill>
          </a:ln>
        </p:spPr>
        <p:txBody>
          <a:bodyPr wrap="square">
            <a:spAutoFit/>
          </a:bodyPr>
          <a:lstStyle/>
          <a:p>
            <a:r>
              <a:rPr lang="id-ID" dirty="0" smtClean="0">
                <a:latin typeface="Tw Cen MT" panose="020B0602020104020603" pitchFamily="34" charset="0"/>
              </a:rPr>
              <a:t>Peta tersebut adalah berdasarkan catatan yang telah dibuat</a:t>
            </a:r>
          </a:p>
        </p:txBody>
      </p:sp>
      <p:sp>
        <p:nvSpPr>
          <p:cNvPr id="11" name="Rectangle 10"/>
          <p:cNvSpPr/>
          <p:nvPr/>
        </p:nvSpPr>
        <p:spPr>
          <a:xfrm>
            <a:off x="94596" y="4438851"/>
            <a:ext cx="4914072" cy="1200329"/>
          </a:xfrm>
          <a:prstGeom prst="rect">
            <a:avLst/>
          </a:prstGeom>
          <a:solidFill>
            <a:schemeClr val="accent4">
              <a:lumMod val="40000"/>
              <a:lumOff val="60000"/>
            </a:schemeClr>
          </a:solidFill>
          <a:ln>
            <a:solidFill>
              <a:srgbClr val="FF0000"/>
            </a:solidFill>
          </a:ln>
        </p:spPr>
        <p:txBody>
          <a:bodyPr wrap="square">
            <a:spAutoFit/>
          </a:bodyPr>
          <a:lstStyle/>
          <a:p>
            <a:r>
              <a:rPr lang="id-ID" dirty="0">
                <a:latin typeface="Tw Cen MT" panose="020B0602020104020603" pitchFamily="34" charset="0"/>
              </a:rPr>
              <a:t>Perbedaan yang ada diintegrasikan untuk membuat tema yang umum. Hal ini akan mendorong tema-tema yang berbeda tersebut untuk menjadi gabungan gambaran</a:t>
            </a:r>
            <a:r>
              <a:rPr lang="en-US" dirty="0" smtClean="0">
                <a:latin typeface="Tw Cen MT" panose="020B0602020104020603" pitchFamily="34" charset="0"/>
              </a:rPr>
              <a:t>.</a:t>
            </a:r>
            <a:endParaRPr lang="id-ID" dirty="0">
              <a:latin typeface="Tw Cen MT" panose="020B0602020104020603" pitchFamily="34" charset="0"/>
            </a:endParaRPr>
          </a:p>
        </p:txBody>
      </p:sp>
      <p:sp>
        <p:nvSpPr>
          <p:cNvPr id="14" name="Rectangle 13"/>
          <p:cNvSpPr/>
          <p:nvPr/>
        </p:nvSpPr>
        <p:spPr>
          <a:xfrm>
            <a:off x="5097517" y="2987940"/>
            <a:ext cx="4914072" cy="1477328"/>
          </a:xfrm>
          <a:prstGeom prst="rect">
            <a:avLst/>
          </a:prstGeom>
          <a:solidFill>
            <a:schemeClr val="accent4">
              <a:lumMod val="40000"/>
              <a:lumOff val="60000"/>
            </a:schemeClr>
          </a:solidFill>
          <a:ln>
            <a:solidFill>
              <a:srgbClr val="FF0000"/>
            </a:solidFill>
          </a:ln>
        </p:spPr>
        <p:txBody>
          <a:bodyPr wrap="square">
            <a:spAutoFit/>
          </a:bodyPr>
          <a:lstStyle/>
          <a:p>
            <a:r>
              <a:rPr lang="id-ID" dirty="0" smtClean="0">
                <a:latin typeface="Tw Cen MT" panose="020B0602020104020603" pitchFamily="34" charset="0"/>
              </a:rPr>
              <a:t>Kita dapat membuat suatu catatan terhadap data yang kita miliki dilembar yang sama dengan data tersebut atau pada lembar terpisah. Namun ketika data dan catatan kita gabungkan maka hal ini akan mengganggu aliran informasi yang ada. </a:t>
            </a:r>
            <a:endParaRPr lang="id-ID" dirty="0"/>
          </a:p>
        </p:txBody>
      </p:sp>
      <p:graphicFrame>
        <p:nvGraphicFramePr>
          <p:cNvPr id="12" name="Table 11"/>
          <p:cNvGraphicFramePr>
            <a:graphicFrameLocks noGrp="1"/>
          </p:cNvGraphicFramePr>
          <p:nvPr>
            <p:extLst>
              <p:ext uri="{D42A27DB-BD31-4B8C-83A1-F6EECF244321}">
                <p14:modId xmlns:p14="http://schemas.microsoft.com/office/powerpoint/2010/main" val="2253765259"/>
              </p:ext>
            </p:extLst>
          </p:nvPr>
        </p:nvGraphicFramePr>
        <p:xfrm>
          <a:off x="16933" y="-31906"/>
          <a:ext cx="12175067" cy="370840"/>
        </p:xfrm>
        <a:graphic>
          <a:graphicData uri="http://schemas.openxmlformats.org/drawingml/2006/table">
            <a:tbl>
              <a:tblPr firstRow="1" bandRow="1">
                <a:tableStyleId>{5C22544A-7EE6-4342-B048-85BDC9FD1C3A}</a:tableStyleId>
              </a:tblPr>
              <a:tblGrid>
                <a:gridCol w="2041346"/>
                <a:gridCol w="2367830"/>
                <a:gridCol w="2037660"/>
                <a:gridCol w="2156358"/>
                <a:gridCol w="1918962"/>
                <a:gridCol w="1652911"/>
              </a:tblGrid>
              <a:tr h="370840">
                <a:tc>
                  <a:txBody>
                    <a:bodyPr/>
                    <a:lstStyle/>
                    <a:p>
                      <a:pPr algn="ctr"/>
                      <a:r>
                        <a:rPr lang="id-ID" sz="1400" noProof="0" dirty="0" smtClean="0">
                          <a:solidFill>
                            <a:schemeClr val="tx1"/>
                          </a:solidFill>
                        </a:rPr>
                        <a:t>Managing Data</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bg1"/>
                          </a:solidFill>
                        </a:rPr>
                        <a:t>Reading &amp; Annotating</a:t>
                      </a:r>
                      <a:endParaRPr lang="id-ID" sz="1400" noProof="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id-ID" sz="1400" noProof="0" dirty="0" smtClean="0">
                          <a:solidFill>
                            <a:schemeClr val="tx1"/>
                          </a:solidFill>
                        </a:rPr>
                        <a:t>Creating Categori</a:t>
                      </a:r>
                      <a:r>
                        <a:rPr lang="en-US" sz="1400" noProof="0" dirty="0" smtClean="0">
                          <a:solidFill>
                            <a:schemeClr val="tx1"/>
                          </a:solidFill>
                        </a:rPr>
                        <a:t>e</a:t>
                      </a:r>
                      <a:r>
                        <a:rPr lang="id-ID" sz="1400" noProof="0" dirty="0" smtClean="0">
                          <a:solidFill>
                            <a:schemeClr val="tx1"/>
                          </a:solidFill>
                        </a:rPr>
                        <a:t>s</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Assigning Categories</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Splitting</a:t>
                      </a:r>
                      <a:r>
                        <a:rPr lang="id-ID" sz="1400" baseline="0" noProof="0" dirty="0" smtClean="0">
                          <a:solidFill>
                            <a:schemeClr val="tx1"/>
                          </a:solidFill>
                        </a:rPr>
                        <a:t> &amp; Splicing</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Linking Data</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Tree>
    <p:extLst>
      <p:ext uri="{BB962C8B-B14F-4D97-AF65-F5344CB8AC3E}">
        <p14:creationId xmlns:p14="http://schemas.microsoft.com/office/powerpoint/2010/main" val="107799966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02599565"/>
              </p:ext>
            </p:extLst>
          </p:nvPr>
        </p:nvGraphicFramePr>
        <p:xfrm>
          <a:off x="1045780" y="1199444"/>
          <a:ext cx="5213130" cy="5463667"/>
        </p:xfrm>
        <a:graphic>
          <a:graphicData uri="http://schemas.openxmlformats.org/drawingml/2006/table">
            <a:tbl>
              <a:tblPr firstRow="1" bandRow="1">
                <a:tableStyleId>{7DF18680-E054-41AD-8BC1-D1AEF772440D}</a:tableStyleId>
              </a:tblPr>
              <a:tblGrid>
                <a:gridCol w="2864068"/>
                <a:gridCol w="2349062"/>
              </a:tblGrid>
              <a:tr h="370840">
                <a:tc>
                  <a:txBody>
                    <a:bodyPr/>
                    <a:lstStyle/>
                    <a:p>
                      <a:pPr algn="l"/>
                      <a:r>
                        <a:rPr lang="en-US" dirty="0" smtClean="0"/>
                        <a:t>Data</a:t>
                      </a:r>
                      <a:endParaRPr lang="id-ID" dirty="0"/>
                    </a:p>
                  </a:txBody>
                  <a:tcPr/>
                </a:tc>
                <a:tc>
                  <a:txBody>
                    <a:bodyPr/>
                    <a:lstStyle/>
                    <a:p>
                      <a:pPr algn="l"/>
                      <a:r>
                        <a:rPr lang="id-ID" noProof="0" dirty="0" smtClean="0"/>
                        <a:t>Catatan</a:t>
                      </a:r>
                      <a:endParaRPr lang="id-ID" noProof="0" dirty="0"/>
                    </a:p>
                  </a:txBody>
                  <a:tcPr/>
                </a:tc>
              </a:tr>
              <a:tr h="370840">
                <a:tc>
                  <a:txBody>
                    <a:bodyPr/>
                    <a:lstStyle/>
                    <a:p>
                      <a:pPr algn="l">
                        <a:lnSpc>
                          <a:spcPct val="107000"/>
                        </a:lnSpc>
                      </a:pPr>
                      <a:r>
                        <a:rPr lang="id-ID" sz="1600" b="1" noProof="0" dirty="0" smtClean="0">
                          <a:effectLst/>
                          <a:latin typeface="Tw Cen MT" panose="020B0602020104020603" pitchFamily="34" charset="0"/>
                          <a:ea typeface="Calibri" panose="020F0502020204030204" pitchFamily="34" charset="0"/>
                          <a:cs typeface="Times New Roman" panose="02020603050405020304" pitchFamily="18" charset="0"/>
                        </a:rPr>
                        <a:t>Hasil wawancara</a:t>
                      </a:r>
                    </a:p>
                    <a:p>
                      <a:pPr algn="l">
                        <a:lnSpc>
                          <a:spcPct val="107000"/>
                        </a:lnSpc>
                      </a:pPr>
                      <a:r>
                        <a:rPr lang="id-ID" sz="1600" b="1" noProof="0" dirty="0" smtClean="0">
                          <a:effectLst/>
                          <a:latin typeface="Tw Cen MT" panose="020B0602020104020603" pitchFamily="34" charset="0"/>
                          <a:ea typeface="Calibri" panose="020F0502020204030204" pitchFamily="34" charset="0"/>
                          <a:cs typeface="Times New Roman" panose="02020603050405020304" pitchFamily="18" charset="0"/>
                        </a:rPr>
                        <a:t>Interviewer: </a:t>
                      </a:r>
                      <a:r>
                        <a:rPr lang="id-ID" sz="1600" b="0" noProof="0" dirty="0" smtClean="0">
                          <a:effectLst/>
                          <a:latin typeface="Tw Cen MT" panose="020B0602020104020603" pitchFamily="34" charset="0"/>
                          <a:ea typeface="Calibri" panose="020F0502020204030204" pitchFamily="34" charset="0"/>
                          <a:cs typeface="Times New Roman" panose="02020603050405020304" pitchFamily="18" charset="0"/>
                        </a:rPr>
                        <a:t>Apakah kalau ada jalan yang rusak, masyarakat h</a:t>
                      </a:r>
                      <a:r>
                        <a:rPr lang="en-US" sz="1600" b="0" noProof="0" dirty="0" smtClean="0">
                          <a:effectLst/>
                          <a:latin typeface="Tw Cen MT" panose="020B0602020104020603" pitchFamily="34" charset="0"/>
                          <a:ea typeface="Calibri" panose="020F0502020204030204" pitchFamily="34" charset="0"/>
                          <a:cs typeface="Times New Roman" panose="02020603050405020304" pitchFamily="18" charset="0"/>
                        </a:rPr>
                        <a:t>a</a:t>
                      </a:r>
                      <a:r>
                        <a:rPr lang="id-ID" sz="1600" b="0" noProof="0" dirty="0" smtClean="0">
                          <a:effectLst/>
                          <a:latin typeface="Tw Cen MT" panose="020B0602020104020603" pitchFamily="34" charset="0"/>
                          <a:ea typeface="Calibri" panose="020F0502020204030204" pitchFamily="34" charset="0"/>
                          <a:cs typeface="Times New Roman" panose="02020603050405020304" pitchFamily="18" charset="0"/>
                        </a:rPr>
                        <a:t>r</a:t>
                      </a:r>
                      <a:r>
                        <a:rPr lang="en-US" sz="1600" b="0" noProof="0" dirty="0" smtClean="0">
                          <a:effectLst/>
                          <a:latin typeface="Tw Cen MT" panose="020B0602020104020603" pitchFamily="34" charset="0"/>
                          <a:ea typeface="Calibri" panose="020F0502020204030204" pitchFamily="34" charset="0"/>
                          <a:cs typeface="Times New Roman" panose="02020603050405020304" pitchFamily="18" charset="0"/>
                        </a:rPr>
                        <a:t>u</a:t>
                      </a:r>
                      <a:r>
                        <a:rPr lang="id-ID" sz="1600" b="0" noProof="0" dirty="0" smtClean="0">
                          <a:effectLst/>
                          <a:latin typeface="Tw Cen MT" panose="020B0602020104020603" pitchFamily="34" charset="0"/>
                          <a:ea typeface="Calibri" panose="020F0502020204030204" pitchFamily="34" charset="0"/>
                          <a:cs typeface="Times New Roman" panose="02020603050405020304" pitchFamily="18" charset="0"/>
                        </a:rPr>
                        <a:t>s lapor ke kelurahan?</a:t>
                      </a:r>
                      <a:endParaRPr lang="en-US" sz="1600" b="0" noProof="0" dirty="0" smtClean="0">
                        <a:effectLst/>
                        <a:latin typeface="Tw Cen MT" panose="020B0602020104020603" pitchFamily="34" charset="0"/>
                        <a:ea typeface="Calibri" panose="020F0502020204030204" pitchFamily="34" charset="0"/>
                        <a:cs typeface="Times New Roman" panose="02020603050405020304" pitchFamily="18" charset="0"/>
                      </a:endParaRPr>
                    </a:p>
                    <a:p>
                      <a:pPr algn="l">
                        <a:lnSpc>
                          <a:spcPct val="107000"/>
                        </a:lnSpc>
                      </a:pPr>
                      <a:endParaRPr lang="id-ID" sz="1600" b="0" noProof="0" dirty="0" smtClean="0">
                        <a:effectLst/>
                        <a:latin typeface="Tw Cen MT" panose="020B0602020104020603" pitchFamily="34" charset="0"/>
                        <a:ea typeface="Calibri" panose="020F0502020204030204" pitchFamily="34" charset="0"/>
                        <a:cs typeface="Times New Roman" panose="02020603050405020304" pitchFamily="18" charset="0"/>
                      </a:endParaRPr>
                    </a:p>
                    <a:p>
                      <a:pPr algn="l">
                        <a:lnSpc>
                          <a:spcPct val="107000"/>
                        </a:lnSpc>
                      </a:pPr>
                      <a:r>
                        <a:rPr lang="id-ID" sz="1600" b="1" noProof="0" dirty="0" smtClean="0">
                          <a:effectLst/>
                          <a:latin typeface="Tw Cen MT" panose="020B0602020104020603" pitchFamily="34" charset="0"/>
                          <a:ea typeface="Calibri" panose="020F0502020204030204" pitchFamily="34" charset="0"/>
                          <a:cs typeface="Times New Roman" panose="02020603050405020304" pitchFamily="18" charset="0"/>
                        </a:rPr>
                        <a:t>Kepala</a:t>
                      </a:r>
                      <a:r>
                        <a:rPr lang="id-ID" sz="1600" b="1" baseline="0" noProof="0" dirty="0" smtClean="0">
                          <a:effectLst/>
                          <a:latin typeface="Tw Cen MT" panose="020B0602020104020603" pitchFamily="34" charset="0"/>
                          <a:ea typeface="Calibri" panose="020F0502020204030204" pitchFamily="34" charset="0"/>
                          <a:cs typeface="Times New Roman" panose="02020603050405020304" pitchFamily="18" charset="0"/>
                        </a:rPr>
                        <a:t> Kelurahan : </a:t>
                      </a:r>
                      <a:r>
                        <a:rPr lang="id-ID" sz="1600" noProof="0" dirty="0" smtClean="0">
                          <a:effectLst/>
                          <a:latin typeface="Tw Cen MT" panose="020B0602020104020603" pitchFamily="34" charset="0"/>
                          <a:ea typeface="Calibri" panose="020F0502020204030204" pitchFamily="34" charset="0"/>
                          <a:cs typeface="Times New Roman" panose="02020603050405020304" pitchFamily="18" charset="0"/>
                        </a:rPr>
                        <a:t>Tidak</a:t>
                      </a:r>
                      <a:r>
                        <a:rPr lang="id-ID" sz="1600" noProof="0" dirty="0" smtClean="0">
                          <a:latin typeface="Tw Cen MT" panose="020B0602020104020603" pitchFamily="34" charset="0"/>
                          <a:ea typeface="Calibri" panose="020F0502020204030204" pitchFamily="34" charset="0"/>
                          <a:cs typeface="Times New Roman" panose="02020603050405020304" pitchFamily="18" charset="0"/>
                        </a:rPr>
                        <a:t> </a:t>
                      </a:r>
                      <a:r>
                        <a:rPr lang="id-ID" sz="1600" noProof="0" dirty="0" smtClean="0">
                          <a:effectLst/>
                          <a:latin typeface="Tw Cen MT" panose="020B0602020104020603" pitchFamily="34" charset="0"/>
                          <a:ea typeface="Calibri" panose="020F0502020204030204" pitchFamily="34" charset="0"/>
                          <a:cs typeface="Times New Roman" panose="02020603050405020304" pitchFamily="18" charset="0"/>
                        </a:rPr>
                        <a:t>harus lapor kalau dari swadaya, sekarang ada program perbaikan jalan di RW melalui program pemerintah yaitu PPIK. Tapi bantuan PPIK </a:t>
                      </a:r>
                      <a:r>
                        <a:rPr lang="id-ID" sz="1600" noProof="0" dirty="0" smtClean="0">
                          <a:latin typeface="Tw Cen MT" panose="020B0602020104020603" pitchFamily="34" charset="0"/>
                          <a:ea typeface="Calibri" panose="020F0502020204030204" pitchFamily="34" charset="0"/>
                          <a:cs typeface="Times New Roman" panose="02020603050405020304" pitchFamily="18" charset="0"/>
                        </a:rPr>
                        <a:t>tidak </a:t>
                      </a:r>
                      <a:r>
                        <a:rPr lang="id-ID" sz="1600" noProof="0" dirty="0" smtClean="0">
                          <a:effectLst/>
                          <a:latin typeface="Tw Cen MT" panose="020B0602020104020603" pitchFamily="34" charset="0"/>
                          <a:ea typeface="Calibri" panose="020F0502020204030204" pitchFamily="34" charset="0"/>
                          <a:cs typeface="Times New Roman" panose="02020603050405020304" pitchFamily="18" charset="0"/>
                        </a:rPr>
                        <a:t>mesti jalan namun bisa juga fasilitas pembangunan</a:t>
                      </a:r>
                      <a:r>
                        <a:rPr lang="id-ID" sz="1600" noProof="0" dirty="0" smtClean="0">
                          <a:latin typeface="Tw Cen MT" panose="020B0602020104020603" pitchFamily="34" charset="0"/>
                          <a:ea typeface="Calibri" panose="020F0502020204030204" pitchFamily="34" charset="0"/>
                          <a:cs typeface="Times New Roman" panose="02020603050405020304" pitchFamily="18" charset="0"/>
                        </a:rPr>
                        <a:t>, seperti </a:t>
                      </a:r>
                      <a:r>
                        <a:rPr lang="id-ID" sz="1600" noProof="0" dirty="0" smtClean="0">
                          <a:effectLst/>
                          <a:latin typeface="Tw Cen MT" panose="020B0602020104020603" pitchFamily="34" charset="0"/>
                          <a:ea typeface="Calibri" panose="020F0502020204030204" pitchFamily="34" charset="0"/>
                          <a:cs typeface="Times New Roman" panose="02020603050405020304" pitchFamily="18" charset="0"/>
                        </a:rPr>
                        <a:t>posyandu, perbaikan MCK, penserasiaan gang gang kecil, asal muasal jalan tersebut dari swadaya masyarakat. Terus dibantu oleh pemerintah. </a:t>
                      </a:r>
                    </a:p>
                    <a:p>
                      <a:endParaRPr lang="id-ID" sz="2000" dirty="0"/>
                    </a:p>
                  </a:txBody>
                  <a:tcPr/>
                </a:tc>
                <a:tc>
                  <a:txBody>
                    <a:bodyPr/>
                    <a:lstStyle/>
                    <a:p>
                      <a:r>
                        <a:rPr lang="id-ID" sz="1600" noProof="0" dirty="0" smtClean="0">
                          <a:latin typeface="Tw Cen MT" panose="020B0602020104020603" pitchFamily="34" charset="0"/>
                        </a:rPr>
                        <a:t>Perbaikan jalan</a:t>
                      </a:r>
                      <a:r>
                        <a:rPr lang="id-ID" sz="1600" baseline="0" noProof="0" dirty="0" smtClean="0">
                          <a:latin typeface="Tw Cen MT" panose="020B0602020104020603" pitchFamily="34" charset="0"/>
                        </a:rPr>
                        <a:t> akan diperoleh melalui program pemerintah yaitu PPIK. Program ini adalah program bantuan pemerintah untuk memberikan bantuan material dalam rangka memperbaiki jalan yang rusak, dan bahkan membangun fasilitas yang belum ada di kelurahan tersebut. </a:t>
                      </a:r>
                      <a:endParaRPr lang="en-US" sz="1600" baseline="0" noProof="0" dirty="0" smtClean="0">
                        <a:latin typeface="Tw Cen MT" panose="020B0602020104020603" pitchFamily="34" charset="0"/>
                      </a:endParaRPr>
                    </a:p>
                    <a:p>
                      <a:endParaRPr lang="en-US" sz="1600" baseline="0" noProof="0" dirty="0" smtClean="0">
                        <a:latin typeface="Tw Cen MT" panose="020B0602020104020603" pitchFamily="34" charset="0"/>
                      </a:endParaRPr>
                    </a:p>
                    <a:p>
                      <a:r>
                        <a:rPr lang="en-US" sz="1600" baseline="0" noProof="0" dirty="0" smtClean="0">
                          <a:latin typeface="Tw Cen MT" panose="020B0602020104020603" pitchFamily="34" charset="0"/>
                        </a:rPr>
                        <a:t>Note: PPIK </a:t>
                      </a:r>
                      <a:r>
                        <a:rPr lang="id-ID" sz="1600" baseline="0" noProof="0" dirty="0" smtClean="0">
                          <a:latin typeface="Tw Cen MT" panose="020B0602020104020603" pitchFamily="34" charset="0"/>
                        </a:rPr>
                        <a:t>adalah Pogram Inovasi Pemberdayaan Kewilayahan</a:t>
                      </a:r>
                      <a:endParaRPr lang="id-ID" sz="1600" noProof="0" dirty="0">
                        <a:latin typeface="Tw Cen MT" panose="020B0602020104020603" pitchFamily="34" charset="0"/>
                      </a:endParaRPr>
                    </a:p>
                  </a:txBody>
                  <a:tcPr/>
                </a:tc>
              </a:tr>
            </a:tbl>
          </a:graphicData>
        </a:graphic>
      </p:graphicFrame>
      <p:sp>
        <p:nvSpPr>
          <p:cNvPr id="3" name="Rectangle 2"/>
          <p:cNvSpPr/>
          <p:nvPr/>
        </p:nvSpPr>
        <p:spPr>
          <a:xfrm>
            <a:off x="890622" y="280416"/>
            <a:ext cx="6254789" cy="646331"/>
          </a:xfrm>
          <a:prstGeom prst="rect">
            <a:avLst/>
          </a:prstGeom>
        </p:spPr>
        <p:txBody>
          <a:bodyPr wrap="none">
            <a:spAutoFit/>
          </a:bodyPr>
          <a:lstStyle/>
          <a:p>
            <a:r>
              <a:rPr lang="en-US" sz="3600" b="1" dirty="0" smtClean="0">
                <a:latin typeface="Tw Cen MT" panose="020B0602020104020603" pitchFamily="34" charset="0"/>
              </a:rPr>
              <a:t>Example Form Annotating Data</a:t>
            </a:r>
            <a:endParaRPr lang="id-ID" sz="3600" dirty="0"/>
          </a:p>
        </p:txBody>
      </p:sp>
      <p:grpSp>
        <p:nvGrpSpPr>
          <p:cNvPr id="26" name="Group 25"/>
          <p:cNvGrpSpPr/>
          <p:nvPr/>
        </p:nvGrpSpPr>
        <p:grpSpPr>
          <a:xfrm>
            <a:off x="6650420" y="1201541"/>
            <a:ext cx="5255171" cy="3717301"/>
            <a:chOff x="6650420" y="1201541"/>
            <a:chExt cx="5255171" cy="3717301"/>
          </a:xfrm>
        </p:grpSpPr>
        <p:sp>
          <p:nvSpPr>
            <p:cNvPr id="4" name="Oval 3"/>
            <p:cNvSpPr/>
            <p:nvPr/>
          </p:nvSpPr>
          <p:spPr>
            <a:xfrm>
              <a:off x="8513378" y="2554014"/>
              <a:ext cx="1529255" cy="1182414"/>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Program PPIK</a:t>
              </a:r>
              <a:endParaRPr lang="id-ID" b="1" dirty="0">
                <a:solidFill>
                  <a:schemeClr val="tx1"/>
                </a:solidFill>
              </a:endParaRPr>
            </a:p>
          </p:txBody>
        </p:sp>
        <p:cxnSp>
          <p:nvCxnSpPr>
            <p:cNvPr id="6" name="Straight Arrow Connector 5"/>
            <p:cNvCxnSpPr>
              <a:stCxn id="4" idx="0"/>
            </p:cNvCxnSpPr>
            <p:nvPr/>
          </p:nvCxnSpPr>
          <p:spPr>
            <a:xfrm flipV="1">
              <a:off x="9278006" y="2207172"/>
              <a:ext cx="7884" cy="346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8530632" y="1201541"/>
              <a:ext cx="1545021" cy="1005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600" dirty="0" smtClean="0">
                  <a:latin typeface="Tw Cen MT" panose="020B0602020104020603" pitchFamily="34" charset="0"/>
                </a:rPr>
                <a:t>Jalan tiap gang</a:t>
              </a:r>
              <a:endParaRPr lang="en-US" sz="1600" dirty="0" smtClean="0">
                <a:latin typeface="Tw Cen MT" panose="020B0602020104020603" pitchFamily="34" charset="0"/>
              </a:endParaRPr>
            </a:p>
            <a:p>
              <a:pPr algn="ctr"/>
              <a:r>
                <a:rPr lang="id-ID" sz="1600" dirty="0" smtClean="0">
                  <a:latin typeface="Tw Cen MT" panose="020B0602020104020603" pitchFamily="34" charset="0"/>
                </a:rPr>
                <a:t>(dibangun oleh masyarakat setempat)</a:t>
              </a:r>
              <a:endParaRPr lang="id-ID" sz="1600" dirty="0">
                <a:latin typeface="Tw Cen MT" panose="020B0602020104020603" pitchFamily="34" charset="0"/>
              </a:endParaRPr>
            </a:p>
          </p:txBody>
        </p:sp>
        <p:sp>
          <p:nvSpPr>
            <p:cNvPr id="14" name="Rectangle 13"/>
            <p:cNvSpPr/>
            <p:nvPr/>
          </p:nvSpPr>
          <p:spPr>
            <a:xfrm>
              <a:off x="10533992" y="2861441"/>
              <a:ext cx="1371599" cy="567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600" dirty="0" smtClean="0">
                  <a:latin typeface="Tw Cen MT" panose="020B0602020104020603" pitchFamily="34" charset="0"/>
                </a:rPr>
                <a:t>Perbaikan MCK</a:t>
              </a:r>
              <a:endParaRPr lang="id-ID" sz="1600" dirty="0">
                <a:latin typeface="Tw Cen MT" panose="020B0602020104020603" pitchFamily="34" charset="0"/>
              </a:endParaRPr>
            </a:p>
          </p:txBody>
        </p:sp>
        <p:sp>
          <p:nvSpPr>
            <p:cNvPr id="15" name="Rectangle 14"/>
            <p:cNvSpPr/>
            <p:nvPr/>
          </p:nvSpPr>
          <p:spPr>
            <a:xfrm>
              <a:off x="8513377" y="4091153"/>
              <a:ext cx="1734209" cy="827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600" dirty="0" smtClean="0">
                  <a:latin typeface="Tw Cen MT" panose="020B0602020104020603" pitchFamily="34" charset="0"/>
                </a:rPr>
                <a:t>Pembangunan fasilitas, seperti posyandu </a:t>
              </a:r>
              <a:endParaRPr lang="id-ID" sz="1600" dirty="0">
                <a:latin typeface="Tw Cen MT" panose="020B0602020104020603" pitchFamily="34" charset="0"/>
              </a:endParaRPr>
            </a:p>
          </p:txBody>
        </p:sp>
        <p:sp>
          <p:nvSpPr>
            <p:cNvPr id="16" name="Rectangle 15"/>
            <p:cNvSpPr/>
            <p:nvPr/>
          </p:nvSpPr>
          <p:spPr>
            <a:xfrm>
              <a:off x="6650420" y="2956034"/>
              <a:ext cx="1371599" cy="780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600" dirty="0" smtClean="0">
                  <a:latin typeface="Tw Cen MT" panose="020B0602020104020603" pitchFamily="34" charset="0"/>
                </a:rPr>
                <a:t>Sarana dan prasarana lainnya</a:t>
              </a:r>
              <a:endParaRPr lang="id-ID" sz="1600" dirty="0">
                <a:latin typeface="Tw Cen MT" panose="020B0602020104020603" pitchFamily="34" charset="0"/>
              </a:endParaRPr>
            </a:p>
          </p:txBody>
        </p:sp>
        <p:cxnSp>
          <p:nvCxnSpPr>
            <p:cNvPr id="18" name="Straight Arrow Connector 17"/>
            <p:cNvCxnSpPr>
              <a:stCxn id="4" idx="6"/>
              <a:endCxn id="14" idx="1"/>
            </p:cNvCxnSpPr>
            <p:nvPr/>
          </p:nvCxnSpPr>
          <p:spPr>
            <a:xfrm>
              <a:off x="10042633" y="3145221"/>
              <a:ext cx="4913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4" idx="2"/>
            </p:cNvCxnSpPr>
            <p:nvPr/>
          </p:nvCxnSpPr>
          <p:spPr>
            <a:xfrm flipH="1" flipV="1">
              <a:off x="8037784" y="3145220"/>
              <a:ext cx="47559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4" idx="4"/>
            </p:cNvCxnSpPr>
            <p:nvPr/>
          </p:nvCxnSpPr>
          <p:spPr>
            <a:xfrm flipH="1">
              <a:off x="9278005" y="3736428"/>
              <a:ext cx="1" cy="346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5" name="TextBox 24"/>
          <p:cNvSpPr txBox="1"/>
          <p:nvPr/>
        </p:nvSpPr>
        <p:spPr>
          <a:xfrm>
            <a:off x="8579066" y="5088901"/>
            <a:ext cx="4284589" cy="369332"/>
          </a:xfrm>
          <a:prstGeom prst="rect">
            <a:avLst/>
          </a:prstGeom>
          <a:noFill/>
        </p:spPr>
        <p:txBody>
          <a:bodyPr wrap="square" rtlCol="0">
            <a:spAutoFit/>
          </a:bodyPr>
          <a:lstStyle/>
          <a:p>
            <a:r>
              <a:rPr lang="en-US" b="1" dirty="0" smtClean="0">
                <a:latin typeface="Tw Cen MT" panose="020B0602020104020603" pitchFamily="34" charset="0"/>
              </a:rPr>
              <a:t>Illustration. Linking memos and data</a:t>
            </a:r>
            <a:endParaRPr lang="id-ID" b="1" dirty="0">
              <a:latin typeface="Tw Cen MT" panose="020B0602020104020603" pitchFamily="34" charset="0"/>
            </a:endParaRPr>
          </a:p>
        </p:txBody>
      </p:sp>
    </p:spTree>
    <p:extLst>
      <p:ext uri="{BB962C8B-B14F-4D97-AF65-F5344CB8AC3E}">
        <p14:creationId xmlns:p14="http://schemas.microsoft.com/office/powerpoint/2010/main" val="3710638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616619" y="3423365"/>
            <a:ext cx="4448783" cy="369332"/>
          </a:xfrm>
          <a:prstGeom prst="rect">
            <a:avLst/>
          </a:prstGeom>
          <a:noFill/>
        </p:spPr>
        <p:txBody>
          <a:bodyPr wrap="square" rtlCol="0">
            <a:spAutoFit/>
          </a:bodyPr>
          <a:lstStyle/>
          <a:p>
            <a:pPr algn="ctr"/>
            <a:r>
              <a:rPr lang="id-ID" b="1" u="sng" dirty="0" smtClean="0">
                <a:latin typeface="Tw Cen MT" panose="020B0602020104020603" pitchFamily="34" charset="0"/>
              </a:rPr>
              <a:t>Model Generalisasi Penelitian Kualitatif</a:t>
            </a:r>
            <a:endParaRPr lang="id-ID" b="1" u="sng" dirty="0">
              <a:latin typeface="Tw Cen MT" panose="020B0602020104020603" pitchFamily="34" charset="0"/>
            </a:endParaRPr>
          </a:p>
        </p:txBody>
      </p:sp>
      <p:sp>
        <p:nvSpPr>
          <p:cNvPr id="12" name="TextBox 11"/>
          <p:cNvSpPr txBox="1"/>
          <p:nvPr/>
        </p:nvSpPr>
        <p:spPr>
          <a:xfrm>
            <a:off x="3177178" y="537638"/>
            <a:ext cx="5225094" cy="369332"/>
          </a:xfrm>
          <a:prstGeom prst="rect">
            <a:avLst/>
          </a:prstGeom>
          <a:solidFill>
            <a:schemeClr val="bg1"/>
          </a:solidFill>
        </p:spPr>
        <p:txBody>
          <a:bodyPr wrap="square" rtlCol="0">
            <a:spAutoFit/>
          </a:bodyPr>
          <a:lstStyle/>
          <a:p>
            <a:pPr algn="ctr"/>
            <a:r>
              <a:rPr lang="id-ID" b="1" u="sng" dirty="0" smtClean="0">
                <a:latin typeface="Tw Cen MT" panose="020B0602020104020603" pitchFamily="34" charset="0"/>
              </a:rPr>
              <a:t>Model Generalisasi Penelitian Kuantitatif</a:t>
            </a:r>
            <a:endParaRPr lang="id-ID" b="1" u="sng" dirty="0">
              <a:latin typeface="Tw Cen MT" panose="020B0602020104020603" pitchFamily="34" charset="0"/>
            </a:endParaRPr>
          </a:p>
        </p:txBody>
      </p:sp>
      <p:grpSp>
        <p:nvGrpSpPr>
          <p:cNvPr id="13" name="Group 12"/>
          <p:cNvGrpSpPr/>
          <p:nvPr/>
        </p:nvGrpSpPr>
        <p:grpSpPr>
          <a:xfrm>
            <a:off x="3487007" y="836633"/>
            <a:ext cx="4567881" cy="2144443"/>
            <a:chOff x="1911298" y="1819336"/>
            <a:chExt cx="8097676" cy="3875247"/>
          </a:xfrm>
        </p:grpSpPr>
        <p:grpSp>
          <p:nvGrpSpPr>
            <p:cNvPr id="14" name="Group 13"/>
            <p:cNvGrpSpPr/>
            <p:nvPr/>
          </p:nvGrpSpPr>
          <p:grpSpPr>
            <a:xfrm>
              <a:off x="1911298" y="2644346"/>
              <a:ext cx="3861593" cy="2039670"/>
              <a:chOff x="1828" y="1454315"/>
              <a:chExt cx="3861593" cy="2510034"/>
            </a:xfrm>
          </p:grpSpPr>
          <p:sp>
            <p:nvSpPr>
              <p:cNvPr id="24" name="Rounded Rectangle 23"/>
              <p:cNvSpPr/>
              <p:nvPr/>
            </p:nvSpPr>
            <p:spPr>
              <a:xfrm>
                <a:off x="1828" y="1454315"/>
                <a:ext cx="3861593" cy="2510034"/>
              </a:xfrm>
              <a:prstGeom prst="roundRect">
                <a:avLst/>
              </a:prstGeom>
              <a:solidFill>
                <a:srgbClr val="AD8082"/>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5" name="Rounded Rectangle 4"/>
              <p:cNvSpPr/>
              <p:nvPr/>
            </p:nvSpPr>
            <p:spPr>
              <a:xfrm>
                <a:off x="124358" y="1576845"/>
                <a:ext cx="3616533" cy="22649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endParaRPr lang="en-US" sz="6500" kern="1200">
                  <a:latin typeface="Tw Cen MT" panose="020B0602020104020603" pitchFamily="34" charset="0"/>
                </a:endParaRPr>
              </a:p>
            </p:txBody>
          </p:sp>
        </p:grpSp>
        <p:grpSp>
          <p:nvGrpSpPr>
            <p:cNvPr id="15" name="Group 14"/>
            <p:cNvGrpSpPr/>
            <p:nvPr/>
          </p:nvGrpSpPr>
          <p:grpSpPr>
            <a:xfrm>
              <a:off x="7421044" y="2814876"/>
              <a:ext cx="2587930" cy="1533045"/>
              <a:chOff x="4264578" y="1454315"/>
              <a:chExt cx="3861593" cy="2510035"/>
            </a:xfrm>
          </p:grpSpPr>
          <p:sp>
            <p:nvSpPr>
              <p:cNvPr id="22" name="Rounded Rectangle 21"/>
              <p:cNvSpPr/>
              <p:nvPr/>
            </p:nvSpPr>
            <p:spPr>
              <a:xfrm>
                <a:off x="4264578" y="1454315"/>
                <a:ext cx="3861593" cy="2510035"/>
              </a:xfrm>
              <a:prstGeom prst="roundRect">
                <a:avLst/>
              </a:prstGeom>
              <a:solidFill>
                <a:srgbClr val="AD8082"/>
              </a:solidFill>
            </p:spPr>
            <p:style>
              <a:lnRef idx="2">
                <a:schemeClr val="lt1">
                  <a:hueOff val="0"/>
                  <a:satOff val="0"/>
                  <a:lumOff val="0"/>
                  <a:alphaOff val="0"/>
                </a:schemeClr>
              </a:lnRef>
              <a:fillRef idx="1">
                <a:schemeClr val="accent4">
                  <a:hueOff val="-4204709"/>
                  <a:satOff val="-16433"/>
                  <a:lumOff val="-6078"/>
                  <a:alphaOff val="0"/>
                </a:schemeClr>
              </a:fillRef>
              <a:effectRef idx="0">
                <a:schemeClr val="accent4">
                  <a:hueOff val="-4204709"/>
                  <a:satOff val="-16433"/>
                  <a:lumOff val="-6078"/>
                  <a:alphaOff val="0"/>
                </a:schemeClr>
              </a:effectRef>
              <a:fontRef idx="minor">
                <a:schemeClr val="lt1"/>
              </a:fontRef>
            </p:style>
          </p:sp>
          <p:sp>
            <p:nvSpPr>
              <p:cNvPr id="23" name="Rounded Rectangle 6"/>
              <p:cNvSpPr/>
              <p:nvPr/>
            </p:nvSpPr>
            <p:spPr>
              <a:xfrm>
                <a:off x="4387108" y="1576845"/>
                <a:ext cx="3616533" cy="22649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endParaRPr lang="en-US" sz="6500" kern="1200">
                  <a:latin typeface="Tw Cen MT" panose="020B0602020104020603" pitchFamily="34" charset="0"/>
                </a:endParaRPr>
              </a:p>
            </p:txBody>
          </p:sp>
        </p:grpSp>
        <p:cxnSp>
          <p:nvCxnSpPr>
            <p:cNvPr id="16" name="Curved Connector 16"/>
            <p:cNvCxnSpPr>
              <a:stCxn id="24" idx="0"/>
              <a:endCxn id="22" idx="0"/>
            </p:cNvCxnSpPr>
            <p:nvPr/>
          </p:nvCxnSpPr>
          <p:spPr>
            <a:xfrm rot="16200000" flipH="1">
              <a:off x="6193287" y="293154"/>
              <a:ext cx="170530" cy="4872914"/>
            </a:xfrm>
            <a:prstGeom prst="bentConnector3">
              <a:avLst>
                <a:gd name="adj1" fmla="val -134053"/>
              </a:avLst>
            </a:prstGeom>
            <a:ln w="3810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28"/>
            <p:cNvCxnSpPr>
              <a:stCxn id="22" idx="2"/>
              <a:endCxn id="24" idx="2"/>
            </p:cNvCxnSpPr>
            <p:nvPr/>
          </p:nvCxnSpPr>
          <p:spPr>
            <a:xfrm rot="5400000">
              <a:off x="6110504" y="2079512"/>
              <a:ext cx="336096" cy="4872914"/>
            </a:xfrm>
            <a:prstGeom prst="bentConnector3">
              <a:avLst>
                <a:gd name="adj1" fmla="val 221168"/>
              </a:avLst>
            </a:prstGeom>
            <a:ln w="3810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653538" y="1819336"/>
              <a:ext cx="1656491" cy="667424"/>
            </a:xfrm>
            <a:prstGeom prst="rect">
              <a:avLst/>
            </a:prstGeom>
            <a:noFill/>
          </p:spPr>
          <p:txBody>
            <a:bodyPr wrap="none" rtlCol="0">
              <a:spAutoFit/>
            </a:bodyPr>
            <a:lstStyle/>
            <a:p>
              <a:r>
                <a:rPr lang="en-US" b="1" dirty="0" err="1">
                  <a:latin typeface="Tw Cen MT" panose="020B0602020104020603" pitchFamily="34" charset="0"/>
                </a:rPr>
                <a:t>R</a:t>
              </a:r>
              <a:r>
                <a:rPr lang="en-US" b="1" dirty="0" err="1" smtClean="0">
                  <a:latin typeface="Tw Cen MT" panose="020B0602020104020603" pitchFamily="34" charset="0"/>
                </a:rPr>
                <a:t>eduksi</a:t>
              </a:r>
              <a:endParaRPr lang="en-US" b="1" dirty="0">
                <a:latin typeface="Tw Cen MT" panose="020B0602020104020603" pitchFamily="34" charset="0"/>
              </a:endParaRPr>
            </a:p>
          </p:txBody>
        </p:sp>
        <p:sp>
          <p:nvSpPr>
            <p:cNvPr id="19" name="TextBox 18"/>
            <p:cNvSpPr txBox="1"/>
            <p:nvPr/>
          </p:nvSpPr>
          <p:spPr>
            <a:xfrm>
              <a:off x="5286220" y="5027159"/>
              <a:ext cx="2442734" cy="667424"/>
            </a:xfrm>
            <a:prstGeom prst="rect">
              <a:avLst/>
            </a:prstGeom>
            <a:noFill/>
          </p:spPr>
          <p:txBody>
            <a:bodyPr wrap="none" rtlCol="0">
              <a:spAutoFit/>
            </a:bodyPr>
            <a:lstStyle/>
            <a:p>
              <a:r>
                <a:rPr lang="en-US" b="1" dirty="0" err="1">
                  <a:latin typeface="Tw Cen MT" panose="020B0602020104020603" pitchFamily="34" charset="0"/>
                </a:rPr>
                <a:t>G</a:t>
              </a:r>
              <a:r>
                <a:rPr lang="en-US" b="1" dirty="0" err="1" smtClean="0">
                  <a:latin typeface="Tw Cen MT" panose="020B0602020104020603" pitchFamily="34" charset="0"/>
                </a:rPr>
                <a:t>eneralisasi</a:t>
              </a:r>
              <a:endParaRPr lang="en-US" b="1" dirty="0">
                <a:latin typeface="Tw Cen MT" panose="020B0602020104020603" pitchFamily="34" charset="0"/>
              </a:endParaRPr>
            </a:p>
          </p:txBody>
        </p:sp>
        <p:sp>
          <p:nvSpPr>
            <p:cNvPr id="20" name="TextBox 19"/>
            <p:cNvSpPr txBox="1"/>
            <p:nvPr/>
          </p:nvSpPr>
          <p:spPr>
            <a:xfrm>
              <a:off x="2886893" y="3210656"/>
              <a:ext cx="1922816" cy="723043"/>
            </a:xfrm>
            <a:prstGeom prst="rect">
              <a:avLst/>
            </a:prstGeom>
            <a:noFill/>
          </p:spPr>
          <p:txBody>
            <a:bodyPr wrap="none" rtlCol="0">
              <a:spAutoFit/>
            </a:bodyPr>
            <a:lstStyle/>
            <a:p>
              <a:r>
                <a:rPr lang="id-ID" sz="2000" b="1" dirty="0" err="1">
                  <a:solidFill>
                    <a:schemeClr val="bg1"/>
                  </a:solidFill>
                  <a:latin typeface="Tw Cen MT" panose="020B0602020104020603" pitchFamily="34" charset="0"/>
                </a:rPr>
                <a:t>P</a:t>
              </a:r>
              <a:r>
                <a:rPr lang="en-US" sz="2000" b="1" dirty="0" err="1" smtClean="0">
                  <a:solidFill>
                    <a:schemeClr val="bg1"/>
                  </a:solidFill>
                  <a:latin typeface="Tw Cen MT" panose="020B0602020104020603" pitchFamily="34" charset="0"/>
                </a:rPr>
                <a:t>opulasi</a:t>
              </a:r>
              <a:endParaRPr lang="en-US" sz="1400" b="1" dirty="0">
                <a:solidFill>
                  <a:schemeClr val="bg1"/>
                </a:solidFill>
                <a:latin typeface="Tw Cen MT" panose="020B0602020104020603" pitchFamily="34" charset="0"/>
              </a:endParaRPr>
            </a:p>
          </p:txBody>
        </p:sp>
        <p:sp>
          <p:nvSpPr>
            <p:cNvPr id="21" name="TextBox 20"/>
            <p:cNvSpPr txBox="1"/>
            <p:nvPr/>
          </p:nvSpPr>
          <p:spPr>
            <a:xfrm>
              <a:off x="7967172" y="3210656"/>
              <a:ext cx="1722646" cy="723043"/>
            </a:xfrm>
            <a:prstGeom prst="rect">
              <a:avLst/>
            </a:prstGeom>
            <a:noFill/>
          </p:spPr>
          <p:txBody>
            <a:bodyPr wrap="none" rtlCol="0">
              <a:spAutoFit/>
            </a:bodyPr>
            <a:lstStyle/>
            <a:p>
              <a:r>
                <a:rPr lang="id-ID" sz="2000" b="1" dirty="0" err="1">
                  <a:solidFill>
                    <a:schemeClr val="bg1"/>
                  </a:solidFill>
                  <a:latin typeface="Tw Cen MT" panose="020B0602020104020603" pitchFamily="34" charset="0"/>
                </a:rPr>
                <a:t>S</a:t>
              </a:r>
              <a:r>
                <a:rPr lang="en-US" sz="2000" b="1" dirty="0" err="1" smtClean="0">
                  <a:solidFill>
                    <a:schemeClr val="bg1"/>
                  </a:solidFill>
                  <a:latin typeface="Tw Cen MT" panose="020B0602020104020603" pitchFamily="34" charset="0"/>
                </a:rPr>
                <a:t>ampel</a:t>
              </a:r>
              <a:endParaRPr lang="en-US" sz="2000" b="1" dirty="0">
                <a:solidFill>
                  <a:schemeClr val="bg1"/>
                </a:solidFill>
                <a:latin typeface="Tw Cen MT" panose="020B0602020104020603" pitchFamily="34" charset="0"/>
              </a:endParaRPr>
            </a:p>
          </p:txBody>
        </p:sp>
      </p:grpSp>
      <p:grpSp>
        <p:nvGrpSpPr>
          <p:cNvPr id="26" name="Group 25"/>
          <p:cNvGrpSpPr/>
          <p:nvPr/>
        </p:nvGrpSpPr>
        <p:grpSpPr>
          <a:xfrm>
            <a:off x="4450465" y="3903929"/>
            <a:ext cx="2874499" cy="2675836"/>
            <a:chOff x="3751243" y="3264307"/>
            <a:chExt cx="3069644" cy="2873940"/>
          </a:xfrm>
        </p:grpSpPr>
        <p:sp>
          <p:nvSpPr>
            <p:cNvPr id="27" name="Isosceles Triangle 26"/>
            <p:cNvSpPr/>
            <p:nvPr/>
          </p:nvSpPr>
          <p:spPr>
            <a:xfrm>
              <a:off x="5956303" y="4861247"/>
              <a:ext cx="704335" cy="690441"/>
            </a:xfrm>
            <a:prstGeom prst="triangl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Tw Cen MT" panose="020B0602020104020603" pitchFamily="34" charset="0"/>
              </a:endParaRPr>
            </a:p>
          </p:txBody>
        </p:sp>
        <p:sp>
          <p:nvSpPr>
            <p:cNvPr id="28" name="Rectangle 27"/>
            <p:cNvSpPr/>
            <p:nvPr/>
          </p:nvSpPr>
          <p:spPr>
            <a:xfrm>
              <a:off x="5980627" y="3718867"/>
              <a:ext cx="840260" cy="5914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0"/>
              </a:endParaRPr>
            </a:p>
          </p:txBody>
        </p:sp>
        <p:sp>
          <p:nvSpPr>
            <p:cNvPr id="29" name="Oval 28"/>
            <p:cNvSpPr/>
            <p:nvPr/>
          </p:nvSpPr>
          <p:spPr>
            <a:xfrm>
              <a:off x="3751243" y="4010836"/>
              <a:ext cx="1341003" cy="1380882"/>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grpSp>
          <p:nvGrpSpPr>
            <p:cNvPr id="30" name="Group 29"/>
            <p:cNvGrpSpPr/>
            <p:nvPr/>
          </p:nvGrpSpPr>
          <p:grpSpPr>
            <a:xfrm>
              <a:off x="5095984" y="3264307"/>
              <a:ext cx="804602" cy="828529"/>
              <a:chOff x="3080318" y="86"/>
              <a:chExt cx="1562100" cy="1562100"/>
            </a:xfrm>
          </p:grpSpPr>
          <p:sp>
            <p:nvSpPr>
              <p:cNvPr id="46" name="Oval 45"/>
              <p:cNvSpPr/>
              <p:nvPr/>
            </p:nvSpPr>
            <p:spPr>
              <a:xfrm>
                <a:off x="3080318" y="86"/>
                <a:ext cx="1562100" cy="1562100"/>
              </a:xfrm>
              <a:prstGeom prst="ellipse">
                <a:avLst/>
              </a:prstGeom>
            </p:spPr>
            <p:style>
              <a:lnRef idx="2">
                <a:schemeClr val="lt1">
                  <a:hueOff val="0"/>
                  <a:satOff val="0"/>
                  <a:lumOff val="0"/>
                  <a:alphaOff val="0"/>
                </a:schemeClr>
              </a:lnRef>
              <a:fillRef idx="1">
                <a:schemeClr val="accent5">
                  <a:hueOff val="1697598"/>
                  <a:satOff val="10721"/>
                  <a:lumOff val="-5491"/>
                  <a:alphaOff val="0"/>
                </a:schemeClr>
              </a:fillRef>
              <a:effectRef idx="0">
                <a:schemeClr val="accent5">
                  <a:hueOff val="1697598"/>
                  <a:satOff val="10721"/>
                  <a:lumOff val="-5491"/>
                  <a:alphaOff val="0"/>
                </a:schemeClr>
              </a:effectRef>
              <a:fontRef idx="minor">
                <a:schemeClr val="lt1"/>
              </a:fontRef>
            </p:style>
          </p:sp>
          <p:sp>
            <p:nvSpPr>
              <p:cNvPr id="47" name="Oval 8"/>
              <p:cNvSpPr/>
              <p:nvPr/>
            </p:nvSpPr>
            <p:spPr>
              <a:xfrm>
                <a:off x="3309082" y="228850"/>
                <a:ext cx="1104572" cy="11045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endParaRPr lang="en-US" sz="3600" kern="1200">
                  <a:latin typeface="Tw Cen MT" panose="020B0602020104020603" pitchFamily="34" charset="0"/>
                </a:endParaRPr>
              </a:p>
            </p:txBody>
          </p:sp>
        </p:grpSp>
        <p:grpSp>
          <p:nvGrpSpPr>
            <p:cNvPr id="31" name="Group 30"/>
            <p:cNvGrpSpPr/>
            <p:nvPr/>
          </p:nvGrpSpPr>
          <p:grpSpPr>
            <a:xfrm>
              <a:off x="5362104" y="4287012"/>
              <a:ext cx="804602" cy="828529"/>
              <a:chOff x="3596977" y="1928283"/>
              <a:chExt cx="1562100" cy="1562100"/>
            </a:xfrm>
          </p:grpSpPr>
          <p:sp>
            <p:nvSpPr>
              <p:cNvPr id="44" name="Oval 43"/>
              <p:cNvSpPr/>
              <p:nvPr/>
            </p:nvSpPr>
            <p:spPr>
              <a:xfrm>
                <a:off x="3596977" y="1928283"/>
                <a:ext cx="1562100" cy="1562100"/>
              </a:xfrm>
              <a:prstGeom prst="ellipse">
                <a:avLst/>
              </a:prstGeom>
            </p:spPr>
            <p:style>
              <a:lnRef idx="2">
                <a:schemeClr val="lt1">
                  <a:hueOff val="0"/>
                  <a:satOff val="0"/>
                  <a:lumOff val="0"/>
                  <a:alphaOff val="0"/>
                </a:schemeClr>
              </a:lnRef>
              <a:fillRef idx="1">
                <a:schemeClr val="accent5">
                  <a:hueOff val="3395195"/>
                  <a:satOff val="21442"/>
                  <a:lumOff val="-10981"/>
                  <a:alphaOff val="0"/>
                </a:schemeClr>
              </a:fillRef>
              <a:effectRef idx="0">
                <a:schemeClr val="accent5">
                  <a:hueOff val="3395195"/>
                  <a:satOff val="21442"/>
                  <a:lumOff val="-10981"/>
                  <a:alphaOff val="0"/>
                </a:schemeClr>
              </a:effectRef>
              <a:fontRef idx="minor">
                <a:schemeClr val="lt1"/>
              </a:fontRef>
            </p:style>
          </p:sp>
          <p:sp>
            <p:nvSpPr>
              <p:cNvPr id="45" name="Oval 10"/>
              <p:cNvSpPr/>
              <p:nvPr/>
            </p:nvSpPr>
            <p:spPr>
              <a:xfrm>
                <a:off x="3825741" y="2157047"/>
                <a:ext cx="1104572" cy="11045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endParaRPr lang="en-US" sz="3600" kern="1200">
                  <a:latin typeface="Tw Cen MT" panose="020B0602020104020603" pitchFamily="34" charset="0"/>
                </a:endParaRPr>
              </a:p>
            </p:txBody>
          </p:sp>
        </p:grpSp>
        <p:grpSp>
          <p:nvGrpSpPr>
            <p:cNvPr id="32" name="Group 31"/>
            <p:cNvGrpSpPr/>
            <p:nvPr/>
          </p:nvGrpSpPr>
          <p:grpSpPr>
            <a:xfrm>
              <a:off x="5095984" y="5309718"/>
              <a:ext cx="804602" cy="828529"/>
              <a:chOff x="3080318" y="3856480"/>
              <a:chExt cx="1562100" cy="1562100"/>
            </a:xfrm>
          </p:grpSpPr>
          <p:sp>
            <p:nvSpPr>
              <p:cNvPr id="42" name="Oval 41"/>
              <p:cNvSpPr/>
              <p:nvPr/>
            </p:nvSpPr>
            <p:spPr>
              <a:xfrm>
                <a:off x="3080318" y="3856480"/>
                <a:ext cx="1562100" cy="1562100"/>
              </a:xfrm>
              <a:prstGeom prst="ellipse">
                <a:avLst/>
              </a:prstGeom>
            </p:spPr>
            <p:style>
              <a:lnRef idx="2">
                <a:schemeClr val="lt1">
                  <a:hueOff val="0"/>
                  <a:satOff val="0"/>
                  <a:lumOff val="0"/>
                  <a:alphaOff val="0"/>
                </a:schemeClr>
              </a:lnRef>
              <a:fillRef idx="1">
                <a:schemeClr val="accent5">
                  <a:hueOff val="5092793"/>
                  <a:satOff val="32163"/>
                  <a:lumOff val="-16472"/>
                  <a:alphaOff val="0"/>
                </a:schemeClr>
              </a:fillRef>
              <a:effectRef idx="0">
                <a:schemeClr val="accent5">
                  <a:hueOff val="5092793"/>
                  <a:satOff val="32163"/>
                  <a:lumOff val="-16472"/>
                  <a:alphaOff val="0"/>
                </a:schemeClr>
              </a:effectRef>
              <a:fontRef idx="minor">
                <a:schemeClr val="lt1"/>
              </a:fontRef>
            </p:style>
          </p:sp>
          <p:sp>
            <p:nvSpPr>
              <p:cNvPr id="43" name="Oval 12"/>
              <p:cNvSpPr/>
              <p:nvPr/>
            </p:nvSpPr>
            <p:spPr>
              <a:xfrm>
                <a:off x="3309082" y="4085244"/>
                <a:ext cx="1104572" cy="11045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endParaRPr lang="en-US" sz="3600" kern="1200">
                  <a:latin typeface="Tw Cen MT" panose="020B0602020104020603" pitchFamily="34" charset="0"/>
                </a:endParaRPr>
              </a:p>
            </p:txBody>
          </p:sp>
        </p:grpSp>
        <p:cxnSp>
          <p:nvCxnSpPr>
            <p:cNvPr id="33" name="Straight Arrow Connector 32"/>
            <p:cNvCxnSpPr>
              <a:stCxn id="29" idx="7"/>
            </p:cNvCxnSpPr>
            <p:nvPr/>
          </p:nvCxnSpPr>
          <p:spPr>
            <a:xfrm flipV="1">
              <a:off x="4895861" y="3971501"/>
              <a:ext cx="317954" cy="2415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9" idx="6"/>
              <a:endCxn id="44" idx="2"/>
            </p:cNvCxnSpPr>
            <p:nvPr/>
          </p:nvCxnSpPr>
          <p:spPr>
            <a:xfrm>
              <a:off x="5092246" y="4701277"/>
              <a:ext cx="26985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9" idx="5"/>
              <a:endCxn id="42" idx="1"/>
            </p:cNvCxnSpPr>
            <p:nvPr/>
          </p:nvCxnSpPr>
          <p:spPr>
            <a:xfrm>
              <a:off x="4895861" y="5189493"/>
              <a:ext cx="317954" cy="2415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207864" y="4363992"/>
              <a:ext cx="460824" cy="561956"/>
            </a:xfrm>
            <a:prstGeom prst="rect">
              <a:avLst/>
            </a:prstGeom>
            <a:noFill/>
          </p:spPr>
          <p:txBody>
            <a:bodyPr wrap="none" rtlCol="0">
              <a:spAutoFit/>
            </a:bodyPr>
            <a:lstStyle/>
            <a:p>
              <a:r>
                <a:rPr lang="en-US" sz="2800" b="1" dirty="0" smtClean="0">
                  <a:latin typeface="Tw Cen MT" panose="020B0602020104020603" pitchFamily="34" charset="0"/>
                </a:rPr>
                <a:t>A</a:t>
              </a:r>
              <a:endParaRPr lang="en-US" sz="2800" b="1" dirty="0">
                <a:latin typeface="Tw Cen MT" panose="020B0602020104020603" pitchFamily="34" charset="0"/>
              </a:endParaRPr>
            </a:p>
          </p:txBody>
        </p:sp>
        <p:sp>
          <p:nvSpPr>
            <p:cNvPr id="37" name="TextBox 36"/>
            <p:cNvSpPr txBox="1"/>
            <p:nvPr/>
          </p:nvSpPr>
          <p:spPr>
            <a:xfrm>
              <a:off x="5313025" y="3448457"/>
              <a:ext cx="356403" cy="429732"/>
            </a:xfrm>
            <a:prstGeom prst="rect">
              <a:avLst/>
            </a:prstGeom>
            <a:noFill/>
          </p:spPr>
          <p:txBody>
            <a:bodyPr wrap="none" rtlCol="0">
              <a:spAutoFit/>
            </a:bodyPr>
            <a:lstStyle/>
            <a:p>
              <a:r>
                <a:rPr lang="en-US" sz="2000" b="1" dirty="0" smtClean="0">
                  <a:latin typeface="Tw Cen MT" panose="020B0602020104020603" pitchFamily="34" charset="0"/>
                </a:rPr>
                <a:t>C</a:t>
              </a:r>
              <a:endParaRPr lang="en-US" sz="2000" b="1" dirty="0">
                <a:latin typeface="Tw Cen MT" panose="020B0602020104020603" pitchFamily="34" charset="0"/>
              </a:endParaRPr>
            </a:p>
          </p:txBody>
        </p:sp>
        <p:sp>
          <p:nvSpPr>
            <p:cNvPr id="38" name="TextBox 37"/>
            <p:cNvSpPr txBox="1"/>
            <p:nvPr/>
          </p:nvSpPr>
          <p:spPr>
            <a:xfrm>
              <a:off x="5582315" y="4471164"/>
              <a:ext cx="342709" cy="429732"/>
            </a:xfrm>
            <a:prstGeom prst="rect">
              <a:avLst/>
            </a:prstGeom>
            <a:noFill/>
          </p:spPr>
          <p:txBody>
            <a:bodyPr wrap="none" rtlCol="0">
              <a:spAutoFit/>
            </a:bodyPr>
            <a:lstStyle/>
            <a:p>
              <a:r>
                <a:rPr lang="en-US" sz="2000" b="1" dirty="0" smtClean="0">
                  <a:latin typeface="Tw Cen MT" panose="020B0602020104020603" pitchFamily="34" charset="0"/>
                </a:rPr>
                <a:t>B</a:t>
              </a:r>
              <a:endParaRPr lang="en-US" sz="2000" b="1" dirty="0">
                <a:latin typeface="Tw Cen MT" panose="020B0602020104020603" pitchFamily="34" charset="0"/>
              </a:endParaRPr>
            </a:p>
          </p:txBody>
        </p:sp>
        <p:sp>
          <p:nvSpPr>
            <p:cNvPr id="39" name="TextBox 38"/>
            <p:cNvSpPr txBox="1"/>
            <p:nvPr/>
          </p:nvSpPr>
          <p:spPr>
            <a:xfrm>
              <a:off x="5313025" y="5508898"/>
              <a:ext cx="371809" cy="429732"/>
            </a:xfrm>
            <a:prstGeom prst="rect">
              <a:avLst/>
            </a:prstGeom>
            <a:noFill/>
          </p:spPr>
          <p:txBody>
            <a:bodyPr wrap="none" rtlCol="0">
              <a:spAutoFit/>
            </a:bodyPr>
            <a:lstStyle/>
            <a:p>
              <a:r>
                <a:rPr lang="en-US" sz="2000" b="1" dirty="0" smtClean="0">
                  <a:latin typeface="Tw Cen MT" panose="020B0602020104020603" pitchFamily="34" charset="0"/>
                </a:rPr>
                <a:t>D</a:t>
              </a:r>
              <a:endParaRPr lang="en-US" sz="2000" b="1" dirty="0">
                <a:latin typeface="Tw Cen MT" panose="020B0602020104020603" pitchFamily="34" charset="0"/>
              </a:endParaRPr>
            </a:p>
          </p:txBody>
        </p:sp>
        <p:sp>
          <p:nvSpPr>
            <p:cNvPr id="40" name="TextBox 39"/>
            <p:cNvSpPr txBox="1"/>
            <p:nvPr/>
          </p:nvSpPr>
          <p:spPr>
            <a:xfrm>
              <a:off x="6219553" y="3804959"/>
              <a:ext cx="329014" cy="429732"/>
            </a:xfrm>
            <a:prstGeom prst="rect">
              <a:avLst/>
            </a:prstGeom>
            <a:noFill/>
          </p:spPr>
          <p:txBody>
            <a:bodyPr wrap="none" rtlCol="0">
              <a:spAutoFit/>
            </a:bodyPr>
            <a:lstStyle/>
            <a:p>
              <a:r>
                <a:rPr lang="en-US" sz="2000" b="1" dirty="0" smtClean="0">
                  <a:latin typeface="Tw Cen MT" panose="020B0602020104020603" pitchFamily="34" charset="0"/>
                </a:rPr>
                <a:t>F</a:t>
              </a:r>
              <a:endParaRPr lang="en-US" sz="2000" b="1" dirty="0">
                <a:latin typeface="Tw Cen MT" panose="020B0602020104020603" pitchFamily="34" charset="0"/>
              </a:endParaRPr>
            </a:p>
          </p:txBody>
        </p:sp>
        <p:sp>
          <p:nvSpPr>
            <p:cNvPr id="41" name="TextBox 40"/>
            <p:cNvSpPr txBox="1"/>
            <p:nvPr/>
          </p:nvSpPr>
          <p:spPr>
            <a:xfrm>
              <a:off x="6123259" y="5077780"/>
              <a:ext cx="329014" cy="429732"/>
            </a:xfrm>
            <a:prstGeom prst="rect">
              <a:avLst/>
            </a:prstGeom>
            <a:noFill/>
          </p:spPr>
          <p:txBody>
            <a:bodyPr wrap="none" rtlCol="0">
              <a:spAutoFit/>
            </a:bodyPr>
            <a:lstStyle/>
            <a:p>
              <a:r>
                <a:rPr lang="en-US" sz="2000" b="1" dirty="0" smtClean="0">
                  <a:latin typeface="Tw Cen MT" panose="020B0602020104020603" pitchFamily="34" charset="0"/>
                </a:rPr>
                <a:t>E</a:t>
              </a:r>
              <a:endParaRPr lang="en-US" sz="2000" b="1" dirty="0">
                <a:latin typeface="Tw Cen MT" panose="020B0602020104020603" pitchFamily="34" charset="0"/>
              </a:endParaRPr>
            </a:p>
          </p:txBody>
        </p:sp>
      </p:grpSp>
    </p:spTree>
    <p:extLst>
      <p:ext uri="{BB962C8B-B14F-4D97-AF65-F5344CB8AC3E}">
        <p14:creationId xmlns:p14="http://schemas.microsoft.com/office/powerpoint/2010/main" val="344386523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481139" y="247379"/>
            <a:ext cx="6582101" cy="64115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Content Placeholder 2"/>
          <p:cNvSpPr>
            <a:spLocks noGrp="1"/>
          </p:cNvSpPr>
          <p:nvPr>
            <p:ph idx="1"/>
          </p:nvPr>
        </p:nvSpPr>
        <p:spPr>
          <a:xfrm>
            <a:off x="5704487" y="5244400"/>
            <a:ext cx="6082861" cy="1160446"/>
          </a:xfrm>
          <a:solidFill>
            <a:schemeClr val="accent4">
              <a:lumMod val="40000"/>
              <a:lumOff val="60000"/>
            </a:schemeClr>
          </a:solidFill>
          <a:ln w="57150">
            <a:solidFill>
              <a:srgbClr val="FF0000"/>
            </a:solidFill>
          </a:ln>
        </p:spPr>
        <p:txBody>
          <a:bodyPr>
            <a:noAutofit/>
          </a:bodyPr>
          <a:lstStyle/>
          <a:p>
            <a:pPr marL="0" indent="0">
              <a:buNone/>
            </a:pPr>
            <a:r>
              <a:rPr lang="id-ID" sz="1800" dirty="0" smtClean="0">
                <a:latin typeface="Tw Cen MT" panose="020B0602020104020603" pitchFamily="34" charset="0"/>
              </a:rPr>
              <a:t>Dalam kategori data terdapat </a:t>
            </a:r>
            <a:r>
              <a:rPr lang="id-ID" sz="1800" b="1" i="1" dirty="0" smtClean="0">
                <a:latin typeface="Tw Cen MT" panose="020B0602020104020603" pitchFamily="34" charset="0"/>
              </a:rPr>
              <a:t>aspek internal</a:t>
            </a:r>
            <a:r>
              <a:rPr lang="id-ID" sz="1800" b="1" dirty="0" smtClean="0">
                <a:latin typeface="Tw Cen MT" panose="020B0602020104020603" pitchFamily="34" charset="0"/>
              </a:rPr>
              <a:t>-</a:t>
            </a:r>
            <a:r>
              <a:rPr lang="en-US" sz="1800" dirty="0" smtClean="0">
                <a:latin typeface="Tw Cen MT" panose="020B0602020104020603" pitchFamily="34" charset="0"/>
              </a:rPr>
              <a:t>data-data </a:t>
            </a:r>
            <a:r>
              <a:rPr lang="id-ID" sz="1800" dirty="0" smtClean="0">
                <a:latin typeface="Tw Cen MT" panose="020B0602020104020603" pitchFamily="34" charset="0"/>
              </a:rPr>
              <a:t>tersebut harus</a:t>
            </a:r>
            <a:r>
              <a:rPr lang="en-US" sz="1800" dirty="0" smtClean="0">
                <a:latin typeface="Tw Cen MT" panose="020B0602020104020603" pitchFamily="34" charset="0"/>
              </a:rPr>
              <a:t> </a:t>
            </a:r>
            <a:r>
              <a:rPr lang="id-ID" sz="1800" dirty="0" smtClean="0">
                <a:latin typeface="Tw Cen MT" panose="020B0602020104020603" pitchFamily="34" charset="0"/>
              </a:rPr>
              <a:t>bermakna dalam kaitannya dengan</a:t>
            </a:r>
            <a:r>
              <a:rPr lang="en-US" sz="1800" dirty="0" smtClean="0">
                <a:latin typeface="Tw Cen MT" panose="020B0602020104020603" pitchFamily="34" charset="0"/>
              </a:rPr>
              <a:t> data</a:t>
            </a:r>
            <a:r>
              <a:rPr lang="id-ID" sz="1800" dirty="0" smtClean="0">
                <a:latin typeface="Tw Cen MT" panose="020B0602020104020603" pitchFamily="34" charset="0"/>
              </a:rPr>
              <a:t> dan </a:t>
            </a:r>
            <a:r>
              <a:rPr lang="id-ID" sz="1800" b="1" i="1" dirty="0" smtClean="0">
                <a:latin typeface="Tw Cen MT" panose="020B0602020104020603" pitchFamily="34" charset="0"/>
              </a:rPr>
              <a:t>aspek</a:t>
            </a:r>
            <a:r>
              <a:rPr lang="en-US" sz="1800" b="1" i="1" dirty="0" smtClean="0">
                <a:latin typeface="Tw Cen MT" panose="020B0602020104020603" pitchFamily="34" charset="0"/>
              </a:rPr>
              <a:t> </a:t>
            </a:r>
            <a:r>
              <a:rPr lang="id-ID" sz="1800" b="1" i="1" dirty="0" smtClean="0">
                <a:latin typeface="Tw Cen MT" panose="020B0602020104020603" pitchFamily="34" charset="0"/>
              </a:rPr>
              <a:t>eksternal</a:t>
            </a:r>
            <a:r>
              <a:rPr lang="en-US" sz="1800" dirty="0" smtClean="0">
                <a:latin typeface="Tw Cen MT" panose="020B0602020104020603" pitchFamily="34" charset="0"/>
              </a:rPr>
              <a:t>-data </a:t>
            </a:r>
            <a:r>
              <a:rPr lang="id-ID" sz="1800" dirty="0" smtClean="0">
                <a:latin typeface="Tw Cen MT" panose="020B0602020104020603" pitchFamily="34" charset="0"/>
              </a:rPr>
              <a:t>tersebut harus bermakna dalam keterkaitannya dengan kategori lain. </a:t>
            </a:r>
            <a:endParaRPr lang="id-ID" sz="1800" dirty="0">
              <a:latin typeface="Tw Cen MT" panose="020B0602020104020603" pitchFamily="34" charset="0"/>
            </a:endParaRPr>
          </a:p>
        </p:txBody>
      </p:sp>
      <p:sp>
        <p:nvSpPr>
          <p:cNvPr id="4" name="Rectangle 3"/>
          <p:cNvSpPr/>
          <p:nvPr/>
        </p:nvSpPr>
        <p:spPr>
          <a:xfrm>
            <a:off x="5680838" y="1546790"/>
            <a:ext cx="6103883" cy="369332"/>
          </a:xfrm>
          <a:prstGeom prst="rect">
            <a:avLst/>
          </a:prstGeom>
          <a:solidFill>
            <a:schemeClr val="accent4">
              <a:lumMod val="40000"/>
              <a:lumOff val="60000"/>
            </a:schemeClr>
          </a:solidFill>
          <a:ln w="57150">
            <a:solidFill>
              <a:srgbClr val="FF0000"/>
            </a:solidFill>
          </a:ln>
        </p:spPr>
        <p:txBody>
          <a:bodyPr wrap="square">
            <a:spAutoFit/>
          </a:bodyPr>
          <a:lstStyle/>
          <a:p>
            <a:r>
              <a:rPr lang="id-ID" dirty="0" smtClean="0">
                <a:latin typeface="Tw Cen MT" panose="020B0602020104020603" pitchFamily="34" charset="0"/>
              </a:rPr>
              <a:t>Data diklasifikasikan mengikuti bagian kelompoknya. </a:t>
            </a:r>
            <a:endParaRPr lang="id-ID" dirty="0"/>
          </a:p>
        </p:txBody>
      </p:sp>
      <p:sp>
        <p:nvSpPr>
          <p:cNvPr id="5" name="Rectangle 4"/>
          <p:cNvSpPr/>
          <p:nvPr/>
        </p:nvSpPr>
        <p:spPr>
          <a:xfrm>
            <a:off x="5688721" y="2061379"/>
            <a:ext cx="6096000" cy="646331"/>
          </a:xfrm>
          <a:prstGeom prst="rect">
            <a:avLst/>
          </a:prstGeom>
          <a:solidFill>
            <a:schemeClr val="accent4">
              <a:lumMod val="40000"/>
              <a:lumOff val="60000"/>
            </a:schemeClr>
          </a:solidFill>
          <a:ln w="57150">
            <a:solidFill>
              <a:srgbClr val="FF0000"/>
            </a:solidFill>
          </a:ln>
        </p:spPr>
        <p:txBody>
          <a:bodyPr>
            <a:spAutoFit/>
          </a:bodyPr>
          <a:lstStyle/>
          <a:p>
            <a:r>
              <a:rPr lang="id-ID" dirty="0" smtClean="0">
                <a:latin typeface="Tw Cen MT" panose="020B0602020104020603" pitchFamily="34" charset="0"/>
              </a:rPr>
              <a:t>Kategori melibatkan perbedaan diantara data </a:t>
            </a:r>
            <a:r>
              <a:rPr lang="en-US" dirty="0" smtClean="0">
                <a:latin typeface="Tw Cen MT" panose="020B0602020104020603" pitchFamily="34" charset="0"/>
              </a:rPr>
              <a:t>yang </a:t>
            </a:r>
            <a:r>
              <a:rPr lang="id-ID" dirty="0" smtClean="0">
                <a:latin typeface="Tw Cen MT" panose="020B0602020104020603" pitchFamily="34" charset="0"/>
              </a:rPr>
              <a:t>termasuk</a:t>
            </a:r>
            <a:r>
              <a:rPr lang="en-US" dirty="0" smtClean="0">
                <a:latin typeface="Tw Cen MT" panose="020B0602020104020603" pitchFamily="34" charset="0"/>
              </a:rPr>
              <a:t> </a:t>
            </a:r>
            <a:r>
              <a:rPr lang="id-ID" dirty="0" smtClean="0">
                <a:latin typeface="Tw Cen MT" panose="020B0602020104020603" pitchFamily="34" charset="0"/>
              </a:rPr>
              <a:t>observasi data yang </a:t>
            </a:r>
            <a:r>
              <a:rPr lang="en-US" dirty="0" smtClean="0">
                <a:latin typeface="Tw Cen MT" panose="020B0602020104020603" pitchFamily="34" charset="0"/>
              </a:rPr>
              <a:t>di </a:t>
            </a:r>
            <a:r>
              <a:rPr lang="id-ID" dirty="0" smtClean="0">
                <a:latin typeface="Tw Cen MT" panose="020B0602020104020603" pitchFamily="34" charset="0"/>
              </a:rPr>
              <a:t>luar kategori. </a:t>
            </a:r>
            <a:endParaRPr lang="id-ID" dirty="0"/>
          </a:p>
        </p:txBody>
      </p:sp>
      <p:sp>
        <p:nvSpPr>
          <p:cNvPr id="6" name="Rectangle 5"/>
          <p:cNvSpPr/>
          <p:nvPr/>
        </p:nvSpPr>
        <p:spPr>
          <a:xfrm>
            <a:off x="5672955" y="2852967"/>
            <a:ext cx="6096000" cy="1200329"/>
          </a:xfrm>
          <a:prstGeom prst="rect">
            <a:avLst/>
          </a:prstGeom>
          <a:solidFill>
            <a:schemeClr val="accent4">
              <a:lumMod val="40000"/>
              <a:lumOff val="60000"/>
            </a:schemeClr>
          </a:solidFill>
          <a:ln w="57150">
            <a:solidFill>
              <a:srgbClr val="FF0000"/>
            </a:solidFill>
          </a:ln>
        </p:spPr>
        <p:txBody>
          <a:bodyPr>
            <a:spAutoFit/>
          </a:bodyPr>
          <a:lstStyle/>
          <a:p>
            <a:r>
              <a:rPr lang="id-ID" dirty="0" smtClean="0">
                <a:latin typeface="Tw Cen MT" panose="020B0602020104020603" pitchFamily="34" charset="0"/>
              </a:rPr>
              <a:t>Proses dalam pengkategorian mungkin terlihat berhubungan untuk penamaan observasi, dan dalam literature kadang diistilahkan sebagai </a:t>
            </a:r>
            <a:r>
              <a:rPr lang="en-US" i="1" dirty="0" smtClean="0">
                <a:latin typeface="Tw Cen MT" panose="020B0602020104020603" pitchFamily="34" charset="0"/>
              </a:rPr>
              <a:t>data </a:t>
            </a:r>
            <a:r>
              <a:rPr lang="id-ID" i="1" dirty="0" smtClean="0">
                <a:latin typeface="Tw Cen MT" panose="020B0602020104020603" pitchFamily="34" charset="0"/>
              </a:rPr>
              <a:t>labeling</a:t>
            </a:r>
            <a:r>
              <a:rPr lang="en-US" i="1" dirty="0" smtClean="0">
                <a:latin typeface="Tw Cen MT" panose="020B0602020104020603" pitchFamily="34" charset="0"/>
              </a:rPr>
              <a:t> </a:t>
            </a:r>
            <a:r>
              <a:rPr lang="id-ID" dirty="0" smtClean="0">
                <a:latin typeface="Tw Cen MT" panose="020B0602020104020603" pitchFamily="34" charset="0"/>
              </a:rPr>
              <a:t>dan kategori terkadang disebut sebagai </a:t>
            </a:r>
            <a:r>
              <a:rPr lang="id-ID" i="1" dirty="0" smtClean="0">
                <a:latin typeface="Tw Cen MT" panose="020B0602020104020603" pitchFamily="34" charset="0"/>
              </a:rPr>
              <a:t>label</a:t>
            </a:r>
            <a:r>
              <a:rPr lang="id-ID" dirty="0" smtClean="0">
                <a:latin typeface="Tw Cen MT" panose="020B0602020104020603" pitchFamily="34" charset="0"/>
              </a:rPr>
              <a:t>. </a:t>
            </a:r>
          </a:p>
        </p:txBody>
      </p:sp>
      <p:sp>
        <p:nvSpPr>
          <p:cNvPr id="7" name="Rectangle 6"/>
          <p:cNvSpPr/>
          <p:nvPr/>
        </p:nvSpPr>
        <p:spPr>
          <a:xfrm>
            <a:off x="5680838" y="478203"/>
            <a:ext cx="6096000" cy="923330"/>
          </a:xfrm>
          <a:prstGeom prst="rect">
            <a:avLst/>
          </a:prstGeom>
          <a:solidFill>
            <a:schemeClr val="accent4">
              <a:lumMod val="40000"/>
              <a:lumOff val="60000"/>
            </a:schemeClr>
          </a:solidFill>
          <a:ln w="57150">
            <a:solidFill>
              <a:srgbClr val="FF0000"/>
            </a:solidFill>
          </a:ln>
        </p:spPr>
        <p:txBody>
          <a:bodyPr>
            <a:spAutoFit/>
          </a:bodyPr>
          <a:lstStyle/>
          <a:p>
            <a:r>
              <a:rPr lang="id-ID" dirty="0" smtClean="0">
                <a:latin typeface="Tw Cen MT" panose="020B0602020104020603" pitchFamily="34" charset="0"/>
              </a:rPr>
              <a:t>Dalam pengkategorian data, kita tidak mudah untuk meng</a:t>
            </a:r>
            <a:r>
              <a:rPr lang="en-US" dirty="0">
                <a:latin typeface="Tw Cen MT" panose="020B0602020104020603" pitchFamily="34" charset="0"/>
              </a:rPr>
              <a:t>g</a:t>
            </a:r>
            <a:r>
              <a:rPr lang="id-ID" dirty="0" smtClean="0">
                <a:latin typeface="Tw Cen MT" panose="020B0602020104020603" pitchFamily="34" charset="0"/>
              </a:rPr>
              <a:t>abungkan secara bersama-sama</a:t>
            </a:r>
            <a:r>
              <a:rPr lang="en-US" dirty="0" smtClean="0">
                <a:latin typeface="Tw Cen MT" panose="020B0602020104020603" pitchFamily="34" charset="0"/>
              </a:rPr>
              <a:t>, data </a:t>
            </a:r>
            <a:r>
              <a:rPr lang="id-ID" dirty="0" smtClean="0">
                <a:latin typeface="Tw Cen MT" panose="020B0602020104020603" pitchFamily="34" charset="0"/>
              </a:rPr>
              <a:t>observasi yang memiliki kesamaan atau keterhubungan. </a:t>
            </a:r>
            <a:endParaRPr lang="id-ID" dirty="0"/>
          </a:p>
        </p:txBody>
      </p:sp>
      <p:sp>
        <p:nvSpPr>
          <p:cNvPr id="8" name="Rectangle 7"/>
          <p:cNvSpPr/>
          <p:nvPr/>
        </p:nvSpPr>
        <p:spPr>
          <a:xfrm>
            <a:off x="5697918" y="4187183"/>
            <a:ext cx="6096000" cy="923330"/>
          </a:xfrm>
          <a:prstGeom prst="rect">
            <a:avLst/>
          </a:prstGeom>
          <a:solidFill>
            <a:schemeClr val="accent4">
              <a:lumMod val="40000"/>
              <a:lumOff val="60000"/>
            </a:schemeClr>
          </a:solidFill>
          <a:ln w="57150">
            <a:solidFill>
              <a:srgbClr val="FF0000"/>
            </a:solidFill>
          </a:ln>
        </p:spPr>
        <p:txBody>
          <a:bodyPr>
            <a:spAutoFit/>
          </a:bodyPr>
          <a:lstStyle/>
          <a:p>
            <a:r>
              <a:rPr lang="id-ID" dirty="0" smtClean="0">
                <a:latin typeface="Tw Cen MT" panose="020B0602020104020603" pitchFamily="34" charset="0"/>
              </a:rPr>
              <a:t>Kategori harus menjadi dasar konseptual dan empiris. Hal ini dimaksudkan untuk menghubungkan kesesuaian konteks analisis, dan akar yang relevan dengan bahan empiris. </a:t>
            </a:r>
          </a:p>
        </p:txBody>
      </p:sp>
      <p:sp>
        <p:nvSpPr>
          <p:cNvPr id="2" name="Title 1"/>
          <p:cNvSpPr>
            <a:spLocks noGrp="1"/>
          </p:cNvSpPr>
          <p:nvPr>
            <p:ph type="title"/>
          </p:nvPr>
        </p:nvSpPr>
        <p:spPr>
          <a:xfrm>
            <a:off x="420411" y="220284"/>
            <a:ext cx="6039506" cy="1325563"/>
          </a:xfrm>
        </p:spPr>
        <p:txBody>
          <a:bodyPr/>
          <a:lstStyle/>
          <a:p>
            <a:r>
              <a:rPr lang="en-US" b="1" dirty="0" smtClean="0">
                <a:latin typeface="Tw Cen MT" panose="020B0602020104020603" pitchFamily="34" charset="0"/>
              </a:rPr>
              <a:t>Creating Categories</a:t>
            </a:r>
            <a:endParaRPr lang="id-ID" b="1" dirty="0">
              <a:latin typeface="Tw Cen MT" panose="020B0602020104020603" pitchFamily="34" charset="0"/>
            </a:endParaRPr>
          </a:p>
        </p:txBody>
      </p:sp>
      <p:sp>
        <p:nvSpPr>
          <p:cNvPr id="10" name="Rectangle 9"/>
          <p:cNvSpPr/>
          <p:nvPr/>
        </p:nvSpPr>
        <p:spPr>
          <a:xfrm>
            <a:off x="420411" y="1401533"/>
            <a:ext cx="4791406" cy="4524315"/>
          </a:xfrm>
          <a:prstGeom prst="rect">
            <a:avLst/>
          </a:prstGeom>
          <a:solidFill>
            <a:schemeClr val="bg2"/>
          </a:solidFill>
          <a:ln w="57150">
            <a:noFill/>
          </a:ln>
        </p:spPr>
        <p:txBody>
          <a:bodyPr wrap="square">
            <a:spAutoFit/>
          </a:bodyPr>
          <a:lstStyle/>
          <a:p>
            <a:r>
              <a:rPr lang="en-US" b="1" dirty="0" smtClean="0">
                <a:latin typeface="Tw Cen MT" panose="020B0602020104020603" pitchFamily="34" charset="0"/>
              </a:rPr>
              <a:t>Resources for generating categories</a:t>
            </a:r>
          </a:p>
          <a:p>
            <a:pPr marL="285750" indent="-285750">
              <a:buFont typeface="Arial" panose="020B0604020202020204" pitchFamily="34" charset="0"/>
              <a:buChar char="•"/>
            </a:pPr>
            <a:r>
              <a:rPr lang="en-US" dirty="0" smtClean="0">
                <a:latin typeface="Tw Cen MT" panose="020B0602020104020603" pitchFamily="34" charset="0"/>
              </a:rPr>
              <a:t>Inferences from the data</a:t>
            </a:r>
          </a:p>
          <a:p>
            <a:pPr marL="285750" indent="-285750">
              <a:buFont typeface="Arial" panose="020B0604020202020204" pitchFamily="34" charset="0"/>
              <a:buChar char="•"/>
            </a:pPr>
            <a:r>
              <a:rPr lang="en-US" dirty="0" smtClean="0">
                <a:latin typeface="Tw Cen MT" panose="020B0602020104020603" pitchFamily="34" charset="0"/>
              </a:rPr>
              <a:t>Initial or emergent research questions</a:t>
            </a:r>
          </a:p>
          <a:p>
            <a:pPr marL="285750" indent="-285750">
              <a:buFont typeface="Arial" panose="020B0604020202020204" pitchFamily="34" charset="0"/>
              <a:buChar char="•"/>
            </a:pPr>
            <a:r>
              <a:rPr lang="en-US" dirty="0" smtClean="0">
                <a:latin typeface="Tw Cen MT" panose="020B0602020104020603" pitchFamily="34" charset="0"/>
              </a:rPr>
              <a:t>Substantive, policy and theoretical issues</a:t>
            </a:r>
          </a:p>
          <a:p>
            <a:pPr marL="285750" indent="-285750">
              <a:buFont typeface="Arial" panose="020B0604020202020204" pitchFamily="34" charset="0"/>
              <a:buChar char="•"/>
            </a:pPr>
            <a:r>
              <a:rPr lang="en-US" dirty="0" smtClean="0">
                <a:latin typeface="Tw Cen MT" panose="020B0602020104020603" pitchFamily="34" charset="0"/>
              </a:rPr>
              <a:t>Imagination, intuition and previous knowledge</a:t>
            </a:r>
          </a:p>
          <a:p>
            <a:pPr marL="285750" indent="-285750">
              <a:buFont typeface="Arial" panose="020B0604020202020204" pitchFamily="34" charset="0"/>
              <a:buChar char="•"/>
            </a:pPr>
            <a:endParaRPr lang="en-US" dirty="0">
              <a:latin typeface="Tw Cen MT" panose="020B0602020104020603" pitchFamily="34" charset="0"/>
            </a:endParaRPr>
          </a:p>
          <a:p>
            <a:r>
              <a:rPr lang="id-ID" i="1" dirty="0" smtClean="0">
                <a:latin typeface="Tw Cen MT" panose="020B0602020104020603" pitchFamily="34" charset="0"/>
              </a:rPr>
              <a:t>Beberapa atau semua</a:t>
            </a:r>
            <a:r>
              <a:rPr lang="id-ID" dirty="0" smtClean="0">
                <a:latin typeface="Tw Cen MT" panose="020B0602020104020603" pitchFamily="34" charset="0"/>
              </a:rPr>
              <a:t> sumber daya dapat digunakan untuk menunjang sebagai pembangkit kategori untuk analisis. </a:t>
            </a:r>
            <a:endParaRPr lang="en-US" dirty="0" smtClean="0">
              <a:latin typeface="Tw Cen MT" panose="020B0602020104020603" pitchFamily="34" charset="0"/>
            </a:endParaRPr>
          </a:p>
          <a:p>
            <a:r>
              <a:rPr lang="id-ID" dirty="0" smtClean="0">
                <a:latin typeface="Tw Cen MT" panose="020B0602020104020603" pitchFamily="34" charset="0"/>
              </a:rPr>
              <a:t>Hal ini tidak mungkin untuk memprediksi kemajuan yang akan membuktikan manfaat yang banyak dalam mengembangkan sebuah set kategori. </a:t>
            </a:r>
            <a:endParaRPr lang="en-US" dirty="0" smtClean="0">
              <a:latin typeface="Tw Cen MT" panose="020B0602020104020603" pitchFamily="34" charset="0"/>
            </a:endParaRPr>
          </a:p>
          <a:p>
            <a:r>
              <a:rPr lang="id-ID" dirty="0" smtClean="0">
                <a:latin typeface="Tw Cen MT" panose="020B0602020104020603" pitchFamily="34" charset="0"/>
              </a:rPr>
              <a:t>Hal ini akan tergantung pada kekayaan dan kompleksitas dari analisis data, dan rentang dan relevan dari pengalaman dan ide yang peneliti dapat membawa untuk analisis. </a:t>
            </a:r>
            <a:endParaRPr lang="id-ID" dirty="0">
              <a:latin typeface="Tw Cen MT" panose="020B0602020104020603" pitchFamily="34" charset="0"/>
            </a:endParaRPr>
          </a:p>
        </p:txBody>
      </p:sp>
      <p:sp>
        <p:nvSpPr>
          <p:cNvPr id="12" name="Rectangle 11"/>
          <p:cNvSpPr/>
          <p:nvPr/>
        </p:nvSpPr>
        <p:spPr>
          <a:xfrm>
            <a:off x="280498" y="4765651"/>
            <a:ext cx="5060728" cy="12361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aphicFrame>
        <p:nvGraphicFramePr>
          <p:cNvPr id="13" name="Table 12"/>
          <p:cNvGraphicFramePr>
            <a:graphicFrameLocks noGrp="1"/>
          </p:cNvGraphicFramePr>
          <p:nvPr>
            <p:extLst>
              <p:ext uri="{D42A27DB-BD31-4B8C-83A1-F6EECF244321}">
                <p14:modId xmlns:p14="http://schemas.microsoft.com/office/powerpoint/2010/main" val="3511668377"/>
              </p:ext>
            </p:extLst>
          </p:nvPr>
        </p:nvGraphicFramePr>
        <p:xfrm>
          <a:off x="0" y="-31906"/>
          <a:ext cx="12191999" cy="370840"/>
        </p:xfrm>
        <a:graphic>
          <a:graphicData uri="http://schemas.openxmlformats.org/drawingml/2006/table">
            <a:tbl>
              <a:tblPr firstRow="1" bandRow="1">
                <a:tableStyleId>{5C22544A-7EE6-4342-B048-85BDC9FD1C3A}</a:tableStyleId>
              </a:tblPr>
              <a:tblGrid>
                <a:gridCol w="2032000"/>
                <a:gridCol w="2373970"/>
                <a:gridCol w="2042944"/>
                <a:gridCol w="2161950"/>
                <a:gridCol w="1923938"/>
                <a:gridCol w="1657197"/>
              </a:tblGrid>
              <a:tr h="370840">
                <a:tc>
                  <a:txBody>
                    <a:bodyPr/>
                    <a:lstStyle/>
                    <a:p>
                      <a:pPr algn="ctr"/>
                      <a:r>
                        <a:rPr lang="id-ID" sz="1400" noProof="0" dirty="0" smtClean="0">
                          <a:solidFill>
                            <a:schemeClr val="tx1"/>
                          </a:solidFill>
                        </a:rPr>
                        <a:t>Managing Data</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Reading &amp; Annotating</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bg1"/>
                          </a:solidFill>
                        </a:rPr>
                        <a:t>Creating Categori</a:t>
                      </a:r>
                      <a:r>
                        <a:rPr lang="en-US" sz="1400" noProof="0" dirty="0" smtClean="0">
                          <a:solidFill>
                            <a:schemeClr val="bg1"/>
                          </a:solidFill>
                        </a:rPr>
                        <a:t>e</a:t>
                      </a:r>
                      <a:r>
                        <a:rPr lang="id-ID" sz="1400" noProof="0" dirty="0" smtClean="0">
                          <a:solidFill>
                            <a:schemeClr val="bg1"/>
                          </a:solidFill>
                        </a:rPr>
                        <a:t>s</a:t>
                      </a:r>
                      <a:endParaRPr lang="id-ID" sz="1400" noProof="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id-ID" sz="1400" noProof="0" dirty="0" smtClean="0">
                          <a:solidFill>
                            <a:schemeClr val="tx1"/>
                          </a:solidFill>
                        </a:rPr>
                        <a:t>Assigning Categories</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Splitting</a:t>
                      </a:r>
                      <a:r>
                        <a:rPr lang="id-ID" sz="1400" baseline="0" noProof="0" dirty="0" smtClean="0">
                          <a:solidFill>
                            <a:schemeClr val="tx1"/>
                          </a:solidFill>
                        </a:rPr>
                        <a:t> &amp; Splicing</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Linking Data</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Tree>
    <p:extLst>
      <p:ext uri="{BB962C8B-B14F-4D97-AF65-F5344CB8AC3E}">
        <p14:creationId xmlns:p14="http://schemas.microsoft.com/office/powerpoint/2010/main" val="14297270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Oval 68"/>
          <p:cNvSpPr/>
          <p:nvPr/>
        </p:nvSpPr>
        <p:spPr>
          <a:xfrm>
            <a:off x="10838793" y="819432"/>
            <a:ext cx="717331" cy="7748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55" name="Rectangle 54"/>
          <p:cNvSpPr/>
          <p:nvPr/>
        </p:nvSpPr>
        <p:spPr>
          <a:xfrm>
            <a:off x="2979683" y="1609721"/>
            <a:ext cx="1734207" cy="646331"/>
          </a:xfrm>
          <a:prstGeom prst="rect">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4" name="Oval 53"/>
          <p:cNvSpPr/>
          <p:nvPr/>
        </p:nvSpPr>
        <p:spPr>
          <a:xfrm>
            <a:off x="725214" y="804044"/>
            <a:ext cx="788276" cy="80567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nvGrpSpPr>
          <p:cNvPr id="52" name="Group 51"/>
          <p:cNvGrpSpPr/>
          <p:nvPr/>
        </p:nvGrpSpPr>
        <p:grpSpPr>
          <a:xfrm>
            <a:off x="1513490" y="1261241"/>
            <a:ext cx="9301655" cy="1289382"/>
            <a:chOff x="1513490" y="1261241"/>
            <a:chExt cx="9301655" cy="1289382"/>
          </a:xfrm>
        </p:grpSpPr>
        <p:cxnSp>
          <p:nvCxnSpPr>
            <p:cNvPr id="5" name="Straight Connector 4"/>
            <p:cNvCxnSpPr/>
            <p:nvPr/>
          </p:nvCxnSpPr>
          <p:spPr>
            <a:xfrm>
              <a:off x="1513490" y="1261241"/>
              <a:ext cx="930165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H="1">
              <a:off x="4572000" y="1261241"/>
              <a:ext cx="1166655" cy="1245476"/>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5738648" y="1292772"/>
              <a:ext cx="1119352" cy="1257851"/>
            </a:xfrm>
            <a:prstGeom prst="line">
              <a:avLst/>
            </a:prstGeom>
            <a:ln w="38100"/>
          </p:spPr>
          <p:style>
            <a:lnRef idx="1">
              <a:schemeClr val="dk1"/>
            </a:lnRef>
            <a:fillRef idx="0">
              <a:schemeClr val="dk1"/>
            </a:fillRef>
            <a:effectRef idx="0">
              <a:schemeClr val="dk1"/>
            </a:effectRef>
            <a:fontRef idx="minor">
              <a:schemeClr val="tx1"/>
            </a:fontRef>
          </p:style>
        </p:cxnSp>
      </p:grpSp>
      <p:sp>
        <p:nvSpPr>
          <p:cNvPr id="37" name="TextBox 36"/>
          <p:cNvSpPr txBox="1"/>
          <p:nvPr/>
        </p:nvSpPr>
        <p:spPr>
          <a:xfrm>
            <a:off x="4572000" y="804044"/>
            <a:ext cx="2286000" cy="369332"/>
          </a:xfrm>
          <a:prstGeom prst="rect">
            <a:avLst/>
          </a:prstGeom>
          <a:noFill/>
        </p:spPr>
        <p:txBody>
          <a:bodyPr wrap="square" rtlCol="0">
            <a:spAutoFit/>
          </a:bodyPr>
          <a:lstStyle/>
          <a:p>
            <a:r>
              <a:rPr lang="en-US" dirty="0" smtClean="0">
                <a:latin typeface="Tw Cen MT" panose="020B0602020104020603" pitchFamily="34" charset="0"/>
              </a:rPr>
              <a:t>Number of categories</a:t>
            </a:r>
            <a:endParaRPr lang="id-ID" dirty="0">
              <a:latin typeface="Tw Cen MT" panose="020B0602020104020603" pitchFamily="34" charset="0"/>
            </a:endParaRPr>
          </a:p>
        </p:txBody>
      </p:sp>
      <p:sp>
        <p:nvSpPr>
          <p:cNvPr id="38" name="TextBox 37"/>
          <p:cNvSpPr txBox="1"/>
          <p:nvPr/>
        </p:nvSpPr>
        <p:spPr>
          <a:xfrm>
            <a:off x="896005" y="1063015"/>
            <a:ext cx="998482" cy="378373"/>
          </a:xfrm>
          <a:prstGeom prst="rect">
            <a:avLst/>
          </a:prstGeom>
          <a:noFill/>
        </p:spPr>
        <p:txBody>
          <a:bodyPr wrap="square" rtlCol="0">
            <a:spAutoFit/>
          </a:bodyPr>
          <a:lstStyle/>
          <a:p>
            <a:r>
              <a:rPr lang="en-US" dirty="0" smtClean="0">
                <a:solidFill>
                  <a:schemeClr val="bg1"/>
                </a:solidFill>
                <a:latin typeface="Tw Cen MT" panose="020B0602020104020603" pitchFamily="34" charset="0"/>
              </a:rPr>
              <a:t>Few</a:t>
            </a:r>
            <a:r>
              <a:rPr lang="en-US" dirty="0" smtClean="0">
                <a:latin typeface="Tw Cen MT" panose="020B0602020104020603" pitchFamily="34" charset="0"/>
              </a:rPr>
              <a:t> </a:t>
            </a:r>
            <a:endParaRPr lang="id-ID" dirty="0">
              <a:latin typeface="Tw Cen MT" panose="020B0602020104020603" pitchFamily="34" charset="0"/>
            </a:endParaRPr>
          </a:p>
        </p:txBody>
      </p:sp>
      <p:sp>
        <p:nvSpPr>
          <p:cNvPr id="39" name="TextBox 38"/>
          <p:cNvSpPr txBox="1"/>
          <p:nvPr/>
        </p:nvSpPr>
        <p:spPr>
          <a:xfrm>
            <a:off x="10838793" y="1018837"/>
            <a:ext cx="2286000" cy="369332"/>
          </a:xfrm>
          <a:prstGeom prst="rect">
            <a:avLst/>
          </a:prstGeom>
          <a:noFill/>
        </p:spPr>
        <p:txBody>
          <a:bodyPr wrap="square" rtlCol="0">
            <a:spAutoFit/>
          </a:bodyPr>
          <a:lstStyle/>
          <a:p>
            <a:r>
              <a:rPr lang="en-US" dirty="0" smtClean="0">
                <a:solidFill>
                  <a:schemeClr val="bg1"/>
                </a:solidFill>
                <a:latin typeface="Tw Cen MT" panose="020B0602020104020603" pitchFamily="34" charset="0"/>
              </a:rPr>
              <a:t>Many</a:t>
            </a:r>
            <a:endParaRPr lang="id-ID" dirty="0">
              <a:solidFill>
                <a:schemeClr val="bg1"/>
              </a:solidFill>
              <a:latin typeface="Tw Cen MT" panose="020B0602020104020603" pitchFamily="34" charset="0"/>
            </a:endParaRPr>
          </a:p>
        </p:txBody>
      </p:sp>
      <p:sp>
        <p:nvSpPr>
          <p:cNvPr id="40" name="TextBox 39"/>
          <p:cNvSpPr txBox="1"/>
          <p:nvPr/>
        </p:nvSpPr>
        <p:spPr>
          <a:xfrm>
            <a:off x="3342290" y="2506717"/>
            <a:ext cx="1813034" cy="646331"/>
          </a:xfrm>
          <a:prstGeom prst="rect">
            <a:avLst/>
          </a:prstGeom>
          <a:noFill/>
        </p:spPr>
        <p:txBody>
          <a:bodyPr wrap="square" rtlCol="0">
            <a:spAutoFit/>
          </a:bodyPr>
          <a:lstStyle/>
          <a:p>
            <a:r>
              <a:rPr lang="en-US" dirty="0" smtClean="0">
                <a:latin typeface="Tw Cen MT" panose="020B0602020104020603" pitchFamily="34" charset="0"/>
              </a:rPr>
              <a:t>Confidence in categories</a:t>
            </a:r>
            <a:endParaRPr lang="id-ID" dirty="0">
              <a:latin typeface="Tw Cen MT" panose="020B0602020104020603" pitchFamily="34" charset="0"/>
            </a:endParaRPr>
          </a:p>
        </p:txBody>
      </p:sp>
      <p:sp>
        <p:nvSpPr>
          <p:cNvPr id="46" name="TextBox 45"/>
          <p:cNvSpPr txBox="1"/>
          <p:nvPr/>
        </p:nvSpPr>
        <p:spPr>
          <a:xfrm>
            <a:off x="6613634" y="2582153"/>
            <a:ext cx="1615966" cy="369332"/>
          </a:xfrm>
          <a:prstGeom prst="rect">
            <a:avLst/>
          </a:prstGeom>
          <a:noFill/>
        </p:spPr>
        <p:txBody>
          <a:bodyPr wrap="square" rtlCol="0">
            <a:spAutoFit/>
          </a:bodyPr>
          <a:lstStyle/>
          <a:p>
            <a:r>
              <a:rPr lang="en-US" dirty="0" smtClean="0">
                <a:latin typeface="Tw Cen MT" panose="020B0602020104020603" pitchFamily="34" charset="0"/>
              </a:rPr>
              <a:t>Volume of data</a:t>
            </a:r>
            <a:endParaRPr lang="id-ID" dirty="0">
              <a:latin typeface="Tw Cen MT" panose="020B0602020104020603" pitchFamily="34" charset="0"/>
            </a:endParaRPr>
          </a:p>
        </p:txBody>
      </p:sp>
      <p:sp>
        <p:nvSpPr>
          <p:cNvPr id="47" name="TextBox 46"/>
          <p:cNvSpPr txBox="1"/>
          <p:nvPr/>
        </p:nvSpPr>
        <p:spPr>
          <a:xfrm>
            <a:off x="3129455" y="1609721"/>
            <a:ext cx="2286000" cy="646331"/>
          </a:xfrm>
          <a:prstGeom prst="rect">
            <a:avLst/>
          </a:prstGeom>
          <a:noFill/>
        </p:spPr>
        <p:txBody>
          <a:bodyPr wrap="square" rtlCol="0">
            <a:spAutoFit/>
          </a:bodyPr>
          <a:lstStyle/>
          <a:p>
            <a:r>
              <a:rPr lang="en-US" dirty="0" smtClean="0">
                <a:latin typeface="Tw Cen MT" panose="020B0602020104020603" pitchFamily="34" charset="0"/>
              </a:rPr>
              <a:t>Flexibility and reliability</a:t>
            </a:r>
            <a:endParaRPr lang="id-ID" dirty="0">
              <a:latin typeface="Tw Cen MT" panose="020B0602020104020603" pitchFamily="34" charset="0"/>
            </a:endParaRPr>
          </a:p>
        </p:txBody>
      </p:sp>
      <p:sp>
        <p:nvSpPr>
          <p:cNvPr id="51" name="Rectangle 50"/>
          <p:cNvSpPr/>
          <p:nvPr/>
        </p:nvSpPr>
        <p:spPr>
          <a:xfrm>
            <a:off x="0" y="0"/>
            <a:ext cx="12192000" cy="5517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dirty="0" smtClean="0">
                <a:latin typeface="Berlin Sans FB" panose="020E0602020502020306" pitchFamily="34" charset="0"/>
              </a:rPr>
              <a:t>Menimbang tingkat penyempurnaan pada kategori awal</a:t>
            </a:r>
            <a:endParaRPr lang="id-ID" sz="2400" dirty="0">
              <a:latin typeface="Berlin Sans FB" panose="020E0602020502020306" pitchFamily="34" charset="0"/>
            </a:endParaRPr>
          </a:p>
        </p:txBody>
      </p:sp>
      <p:sp>
        <p:nvSpPr>
          <p:cNvPr id="53" name="TextBox 52"/>
          <p:cNvSpPr txBox="1"/>
          <p:nvPr/>
        </p:nvSpPr>
        <p:spPr>
          <a:xfrm>
            <a:off x="128090" y="3822737"/>
            <a:ext cx="8101510" cy="2862322"/>
          </a:xfrm>
          <a:prstGeom prst="rect">
            <a:avLst/>
          </a:prstGeom>
          <a:noFill/>
        </p:spPr>
        <p:txBody>
          <a:bodyPr wrap="square" rtlCol="0">
            <a:spAutoFit/>
          </a:bodyPr>
          <a:lstStyle/>
          <a:p>
            <a:pPr algn="just"/>
            <a:r>
              <a:rPr lang="id-ID" dirty="0" smtClean="0">
                <a:latin typeface="Tw Cen MT" panose="020B0602020104020603" pitchFamily="34" charset="0"/>
              </a:rPr>
              <a:t>Tingkat penyempurnaan di tahap ini dalam analisis dan tingkat sekumpulan kategori mungkin dicerminkan pada volume data untuk dianalisis dan tingkat kategori yang dapat diidentifikasi. Dalam perkembangannya sebuah kumpulan kategori awal, kita mungkin sebaiknya memperhitungkan perbedaan yang relevan dan tidak menghalangi kemungkinan perkembangan dari analisis selanjutnya. Tingkat penyempurnaan kategori sulit ditentukan. </a:t>
            </a:r>
            <a:endParaRPr lang="en-US" dirty="0" smtClean="0">
              <a:latin typeface="Tw Cen MT" panose="020B0602020104020603" pitchFamily="34" charset="0"/>
            </a:endParaRPr>
          </a:p>
          <a:p>
            <a:pPr algn="just"/>
            <a:r>
              <a:rPr lang="id-ID" b="1" dirty="0" smtClean="0">
                <a:latin typeface="Tw Cen MT" panose="020B0602020104020603" pitchFamily="34" charset="0"/>
              </a:rPr>
              <a:t>Bagaimana keseimbangan dapat mempengaruhi reliability, efisiensi dan fleksibility dari analisis</a:t>
            </a:r>
            <a:r>
              <a:rPr lang="en-US" b="1" dirty="0" smtClean="0">
                <a:latin typeface="Tw Cen MT" panose="020B0602020104020603" pitchFamily="34" charset="0"/>
              </a:rPr>
              <a:t>?</a:t>
            </a:r>
            <a:r>
              <a:rPr lang="id-ID" b="1" dirty="0" smtClean="0">
                <a:latin typeface="Tw Cen MT" panose="020B0602020104020603" pitchFamily="34" charset="0"/>
              </a:rPr>
              <a:t> </a:t>
            </a:r>
            <a:r>
              <a:rPr lang="en-US" b="1" dirty="0" smtClean="0">
                <a:latin typeface="Tw Cen MT" panose="020B0602020104020603" pitchFamily="34" charset="0"/>
              </a:rPr>
              <a:t>(</a:t>
            </a:r>
            <a:r>
              <a:rPr lang="id-ID" i="1" dirty="0" smtClean="0">
                <a:latin typeface="Tw Cen MT" panose="020B0602020104020603" pitchFamily="34" charset="0"/>
              </a:rPr>
              <a:t>jawaban langsung pada gambar di atas</a:t>
            </a:r>
            <a:r>
              <a:rPr lang="en-US" b="1" dirty="0" smtClean="0">
                <a:latin typeface="Tw Cen MT" panose="020B0602020104020603" pitchFamily="34" charset="0"/>
              </a:rPr>
              <a:t>)</a:t>
            </a:r>
          </a:p>
          <a:p>
            <a:pPr algn="just"/>
            <a:r>
              <a:rPr lang="id-ID" dirty="0" smtClean="0">
                <a:latin typeface="Tw Cen MT" panose="020B0602020104020603" pitchFamily="34" charset="0"/>
              </a:rPr>
              <a:t>Mencermati keseimbangan yang wajar adalah masalah penilaian, yang mencerminkan kisaran, kompleksitas dan volume data yang akan dibedakan. </a:t>
            </a:r>
            <a:endParaRPr lang="id-ID" dirty="0">
              <a:latin typeface="Tw Cen MT" panose="020B0602020104020603" pitchFamily="34" charset="0"/>
            </a:endParaRPr>
          </a:p>
        </p:txBody>
      </p:sp>
      <p:cxnSp>
        <p:nvCxnSpPr>
          <p:cNvPr id="57" name="Straight Arrow Connector 56"/>
          <p:cNvCxnSpPr>
            <a:endCxn id="55" idx="1"/>
          </p:cNvCxnSpPr>
          <p:nvPr/>
        </p:nvCxnSpPr>
        <p:spPr>
          <a:xfrm>
            <a:off x="2431835" y="1932886"/>
            <a:ext cx="54784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896005" y="1763609"/>
            <a:ext cx="1535830" cy="338554"/>
          </a:xfrm>
          <a:prstGeom prst="rect">
            <a:avLst/>
          </a:prstGeom>
          <a:noFill/>
          <a:ln w="28575">
            <a:solidFill>
              <a:schemeClr val="tx1"/>
            </a:solidFill>
            <a:prstDash val="sysDash"/>
          </a:ln>
        </p:spPr>
        <p:txBody>
          <a:bodyPr wrap="square" rtlCol="0">
            <a:spAutoFit/>
          </a:bodyPr>
          <a:lstStyle/>
          <a:p>
            <a:pPr algn="ctr"/>
            <a:r>
              <a:rPr lang="id-ID" sz="1600" dirty="0" smtClean="0">
                <a:latin typeface="Tw Cen MT" panose="020B0602020104020603" pitchFamily="34" charset="0"/>
              </a:rPr>
              <a:t>Bisa dipastikan</a:t>
            </a:r>
            <a:endParaRPr lang="id-ID" sz="1600" dirty="0">
              <a:latin typeface="Tw Cen MT" panose="020B0602020104020603" pitchFamily="34" charset="0"/>
            </a:endParaRPr>
          </a:p>
        </p:txBody>
      </p:sp>
      <p:grpSp>
        <p:nvGrpSpPr>
          <p:cNvPr id="66" name="Group 65"/>
          <p:cNvGrpSpPr/>
          <p:nvPr/>
        </p:nvGrpSpPr>
        <p:grpSpPr>
          <a:xfrm>
            <a:off x="6552626" y="1732117"/>
            <a:ext cx="2944044" cy="740092"/>
            <a:chOff x="6310321" y="1393563"/>
            <a:chExt cx="2944044" cy="740092"/>
          </a:xfrm>
        </p:grpSpPr>
        <p:sp>
          <p:nvSpPr>
            <p:cNvPr id="48" name="TextBox 47"/>
            <p:cNvSpPr txBox="1"/>
            <p:nvPr/>
          </p:nvSpPr>
          <p:spPr>
            <a:xfrm>
              <a:off x="6968365" y="1676677"/>
              <a:ext cx="2286000" cy="369332"/>
            </a:xfrm>
            <a:prstGeom prst="rect">
              <a:avLst/>
            </a:prstGeom>
            <a:noFill/>
          </p:spPr>
          <p:txBody>
            <a:bodyPr wrap="square" rtlCol="0">
              <a:spAutoFit/>
            </a:bodyPr>
            <a:lstStyle/>
            <a:p>
              <a:r>
                <a:rPr lang="en-US" dirty="0" smtClean="0">
                  <a:latin typeface="Tw Cen MT" panose="020B0602020104020603" pitchFamily="34" charset="0"/>
                </a:rPr>
                <a:t>Efficiency </a:t>
              </a:r>
              <a:endParaRPr lang="id-ID" dirty="0">
                <a:latin typeface="Tw Cen MT" panose="020B0602020104020603" pitchFamily="34" charset="0"/>
              </a:endParaRPr>
            </a:p>
          </p:txBody>
        </p:sp>
        <p:sp>
          <p:nvSpPr>
            <p:cNvPr id="63" name="Freeform 62"/>
            <p:cNvSpPr/>
            <p:nvPr/>
          </p:nvSpPr>
          <p:spPr>
            <a:xfrm rot="16882458">
              <a:off x="6872580" y="831304"/>
              <a:ext cx="740092" cy="1864609"/>
            </a:xfrm>
            <a:custGeom>
              <a:avLst/>
              <a:gdLst>
                <a:gd name="connsiteX0" fmla="*/ 581927 w 1449541"/>
                <a:gd name="connsiteY0" fmla="*/ 71252 h 1537559"/>
                <a:gd name="connsiteX1" fmla="*/ 36 w 1449541"/>
                <a:gd name="connsiteY1" fmla="*/ 605641 h 1537559"/>
                <a:gd name="connsiteX2" fmla="*/ 558176 w 1449541"/>
                <a:gd name="connsiteY2" fmla="*/ 1496291 h 1537559"/>
                <a:gd name="connsiteX3" fmla="*/ 1448826 w 1449541"/>
                <a:gd name="connsiteY3" fmla="*/ 1246909 h 1537559"/>
                <a:gd name="connsiteX4" fmla="*/ 403797 w 1449541"/>
                <a:gd name="connsiteY4" fmla="*/ 0 h 153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541" h="1537559">
                  <a:moveTo>
                    <a:pt x="581927" y="71252"/>
                  </a:moveTo>
                  <a:cubicBezTo>
                    <a:pt x="292960" y="219693"/>
                    <a:pt x="3994" y="368135"/>
                    <a:pt x="36" y="605641"/>
                  </a:cubicBezTo>
                  <a:cubicBezTo>
                    <a:pt x="-3922" y="843147"/>
                    <a:pt x="316711" y="1389413"/>
                    <a:pt x="558176" y="1496291"/>
                  </a:cubicBezTo>
                  <a:cubicBezTo>
                    <a:pt x="799641" y="1603169"/>
                    <a:pt x="1474556" y="1496291"/>
                    <a:pt x="1448826" y="1246909"/>
                  </a:cubicBezTo>
                  <a:cubicBezTo>
                    <a:pt x="1423096" y="997527"/>
                    <a:pt x="621511" y="126670"/>
                    <a:pt x="403797" y="0"/>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grpSp>
      <p:cxnSp>
        <p:nvCxnSpPr>
          <p:cNvPr id="65" name="Straight Arrow Connector 64"/>
          <p:cNvCxnSpPr/>
          <p:nvPr/>
        </p:nvCxnSpPr>
        <p:spPr>
          <a:xfrm flipH="1">
            <a:off x="2431835" y="2331369"/>
            <a:ext cx="44261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TextBox 66"/>
          <p:cNvSpPr txBox="1"/>
          <p:nvPr/>
        </p:nvSpPr>
        <p:spPr>
          <a:xfrm>
            <a:off x="876302" y="2228779"/>
            <a:ext cx="1535830" cy="338554"/>
          </a:xfrm>
          <a:prstGeom prst="rect">
            <a:avLst/>
          </a:prstGeom>
          <a:noFill/>
          <a:ln w="28575">
            <a:solidFill>
              <a:schemeClr val="tx1"/>
            </a:solidFill>
            <a:prstDash val="sysDash"/>
          </a:ln>
        </p:spPr>
        <p:txBody>
          <a:bodyPr wrap="square" rtlCol="0">
            <a:spAutoFit/>
          </a:bodyPr>
          <a:lstStyle/>
          <a:p>
            <a:pPr algn="ctr"/>
            <a:r>
              <a:rPr lang="id-ID" sz="1600" dirty="0" smtClean="0">
                <a:latin typeface="Tw Cen MT" panose="020B0602020104020603" pitchFamily="34" charset="0"/>
              </a:rPr>
              <a:t>Sulit </a:t>
            </a:r>
            <a:endParaRPr lang="id-ID" sz="1600" dirty="0">
              <a:latin typeface="Tw Cen MT" panose="020B0602020104020603" pitchFamily="34" charset="0"/>
            </a:endParaRPr>
          </a:p>
        </p:txBody>
      </p:sp>
      <p:sp>
        <p:nvSpPr>
          <p:cNvPr id="68" name="TextBox 67"/>
          <p:cNvSpPr txBox="1"/>
          <p:nvPr/>
        </p:nvSpPr>
        <p:spPr>
          <a:xfrm>
            <a:off x="128090" y="2687678"/>
            <a:ext cx="2284042" cy="830997"/>
          </a:xfrm>
          <a:prstGeom prst="rect">
            <a:avLst/>
          </a:prstGeom>
          <a:noFill/>
          <a:ln w="28575">
            <a:solidFill>
              <a:schemeClr val="tx1"/>
            </a:solidFill>
            <a:prstDash val="sysDash"/>
          </a:ln>
        </p:spPr>
        <p:txBody>
          <a:bodyPr wrap="square" rtlCol="0">
            <a:spAutoFit/>
          </a:bodyPr>
          <a:lstStyle/>
          <a:p>
            <a:pPr algn="ctr"/>
            <a:r>
              <a:rPr lang="id-ID" sz="1600" dirty="0" smtClean="0">
                <a:latin typeface="Tw Cen MT" panose="020B0602020104020603" pitchFamily="34" charset="0"/>
              </a:rPr>
              <a:t>Pembedaan masih harus dibuat dan diaplikasi pada kategorisasi awal</a:t>
            </a:r>
            <a:endParaRPr lang="id-ID" sz="1600" dirty="0">
              <a:latin typeface="Tw Cen MT" panose="020B0602020104020603" pitchFamily="34" charset="0"/>
            </a:endParaRPr>
          </a:p>
        </p:txBody>
      </p:sp>
      <p:cxnSp>
        <p:nvCxnSpPr>
          <p:cNvPr id="71" name="Straight Arrow Connector 70"/>
          <p:cNvCxnSpPr/>
          <p:nvPr/>
        </p:nvCxnSpPr>
        <p:spPr>
          <a:xfrm flipH="1">
            <a:off x="8438328" y="2199897"/>
            <a:ext cx="16043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10042634" y="2030620"/>
            <a:ext cx="1939159" cy="338554"/>
          </a:xfrm>
          <a:prstGeom prst="rect">
            <a:avLst/>
          </a:prstGeom>
          <a:noFill/>
          <a:ln w="28575">
            <a:solidFill>
              <a:schemeClr val="tx1"/>
            </a:solidFill>
            <a:prstDash val="sysDash"/>
          </a:ln>
        </p:spPr>
        <p:txBody>
          <a:bodyPr wrap="square" rtlCol="0">
            <a:spAutoFit/>
          </a:bodyPr>
          <a:lstStyle/>
          <a:p>
            <a:pPr algn="ctr"/>
            <a:r>
              <a:rPr lang="id-ID" sz="1600" dirty="0" smtClean="0">
                <a:latin typeface="Tw Cen MT" panose="020B0602020104020603" pitchFamily="34" charset="0"/>
              </a:rPr>
              <a:t>Mungkin ditingkatkan </a:t>
            </a:r>
            <a:endParaRPr lang="id-ID" sz="1600" dirty="0">
              <a:latin typeface="Tw Cen MT" panose="020B0602020104020603" pitchFamily="34" charset="0"/>
            </a:endParaRPr>
          </a:p>
        </p:txBody>
      </p:sp>
      <p:cxnSp>
        <p:nvCxnSpPr>
          <p:cNvPr id="75" name="Straight Arrow Connector 74"/>
          <p:cNvCxnSpPr/>
          <p:nvPr/>
        </p:nvCxnSpPr>
        <p:spPr>
          <a:xfrm flipH="1">
            <a:off x="4713890" y="1763609"/>
            <a:ext cx="51001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7" name="TextBox 76"/>
          <p:cNvSpPr txBox="1"/>
          <p:nvPr/>
        </p:nvSpPr>
        <p:spPr>
          <a:xfrm>
            <a:off x="9845565" y="1599733"/>
            <a:ext cx="1939159" cy="338554"/>
          </a:xfrm>
          <a:prstGeom prst="rect">
            <a:avLst/>
          </a:prstGeom>
          <a:noFill/>
          <a:ln w="28575">
            <a:solidFill>
              <a:schemeClr val="tx1"/>
            </a:solidFill>
            <a:prstDash val="sysDash"/>
          </a:ln>
        </p:spPr>
        <p:txBody>
          <a:bodyPr wrap="square" rtlCol="0">
            <a:spAutoFit/>
          </a:bodyPr>
          <a:lstStyle/>
          <a:p>
            <a:pPr algn="ctr"/>
            <a:r>
              <a:rPr lang="id-ID" sz="1600" dirty="0" smtClean="0">
                <a:latin typeface="Tw Cen MT" panose="020B0602020104020603" pitchFamily="34" charset="0"/>
              </a:rPr>
              <a:t>Mengorbankan</a:t>
            </a:r>
            <a:r>
              <a:rPr lang="en-US" sz="1600" dirty="0" smtClean="0">
                <a:latin typeface="Tw Cen MT" panose="020B0602020104020603" pitchFamily="34" charset="0"/>
              </a:rPr>
              <a:t> </a:t>
            </a:r>
            <a:endParaRPr lang="id-ID" sz="1600" dirty="0">
              <a:latin typeface="Tw Cen MT" panose="020B0602020104020603" pitchFamily="34" charset="0"/>
            </a:endParaRPr>
          </a:p>
        </p:txBody>
      </p:sp>
      <p:sp>
        <p:nvSpPr>
          <p:cNvPr id="78" name="TextBox 77"/>
          <p:cNvSpPr txBox="1"/>
          <p:nvPr/>
        </p:nvSpPr>
        <p:spPr>
          <a:xfrm>
            <a:off x="8639503" y="2820850"/>
            <a:ext cx="3342290" cy="3970318"/>
          </a:xfrm>
          <a:prstGeom prst="rect">
            <a:avLst/>
          </a:prstGeom>
          <a:noFill/>
          <a:ln w="28575">
            <a:solidFill>
              <a:schemeClr val="accent1"/>
            </a:solidFill>
            <a:prstDash val="sysDash"/>
          </a:ln>
        </p:spPr>
        <p:txBody>
          <a:bodyPr wrap="square" rtlCol="0">
            <a:spAutoFit/>
          </a:bodyPr>
          <a:lstStyle/>
          <a:p>
            <a:r>
              <a:rPr lang="id-ID" dirty="0" smtClean="0">
                <a:latin typeface="Tw Cen MT" panose="020B0602020104020603" pitchFamily="34" charset="0"/>
              </a:rPr>
              <a:t>Kategori bisa </a:t>
            </a:r>
            <a:r>
              <a:rPr lang="id-ID" b="1" dirty="0" smtClean="0">
                <a:latin typeface="Tw Cen MT" panose="020B0602020104020603" pitchFamily="34" charset="0"/>
              </a:rPr>
              <a:t>bersifat inklusif </a:t>
            </a:r>
            <a:r>
              <a:rPr lang="id-ID" dirty="0" smtClean="0">
                <a:latin typeface="Tw Cen MT" panose="020B0602020104020603" pitchFamily="34" charset="0"/>
              </a:rPr>
              <a:t>dan </a:t>
            </a:r>
            <a:r>
              <a:rPr lang="id-ID" b="1" dirty="0" smtClean="0">
                <a:latin typeface="Tw Cen MT" panose="020B0602020104020603" pitchFamily="34" charset="0"/>
              </a:rPr>
              <a:t>eksklusif</a:t>
            </a:r>
            <a:r>
              <a:rPr lang="id-ID" dirty="0" smtClean="0">
                <a:latin typeface="Tw Cen MT" panose="020B0602020104020603" pitchFamily="34" charset="0"/>
              </a:rPr>
              <a:t>. </a:t>
            </a:r>
            <a:endParaRPr lang="en-US" dirty="0" smtClean="0">
              <a:latin typeface="Tw Cen MT" panose="020B0602020104020603" pitchFamily="34" charset="0"/>
            </a:endParaRPr>
          </a:p>
          <a:p>
            <a:r>
              <a:rPr lang="id-ID" dirty="0" smtClean="0">
                <a:latin typeface="Tw Cen MT" panose="020B0602020104020603" pitchFamily="34" charset="0"/>
              </a:rPr>
              <a:t>Jika dua kategori inkulsif maka kita dapat menugaskan 2 kategori tersebut ke sedikit data yang sama tanpa menjadikannya tidak konsisten.</a:t>
            </a:r>
          </a:p>
          <a:p>
            <a:r>
              <a:rPr lang="id-ID" dirty="0" smtClean="0">
                <a:latin typeface="Tw Cen MT" panose="020B0602020104020603" pitchFamily="34" charset="0"/>
              </a:rPr>
              <a:t>Jika 2 kategori eksklusif, kemudian kita hanya menugaskan satu atau yang lain untuk sedikit data. Eksklusif berkaitan dengan beberapa cara untuk menggarisbawahi konsep atau kategori menyeluruh.</a:t>
            </a:r>
            <a:endParaRPr lang="id-ID" dirty="0">
              <a:latin typeface="Tw Cen MT" panose="020B0602020104020603" pitchFamily="34" charset="0"/>
            </a:endParaRPr>
          </a:p>
        </p:txBody>
      </p:sp>
      <p:sp>
        <p:nvSpPr>
          <p:cNvPr id="79" name="Rectangle 78"/>
          <p:cNvSpPr/>
          <p:nvPr/>
        </p:nvSpPr>
        <p:spPr>
          <a:xfrm>
            <a:off x="8471905" y="3421009"/>
            <a:ext cx="3609730" cy="1324015"/>
          </a:xfrm>
          <a:prstGeom prst="rect">
            <a:avLst/>
          </a:prstGeom>
          <a:solidFill>
            <a:schemeClr val="bg2">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0" name="Rectangle 79"/>
          <p:cNvSpPr/>
          <p:nvPr/>
        </p:nvSpPr>
        <p:spPr>
          <a:xfrm>
            <a:off x="8469860" y="4800463"/>
            <a:ext cx="3609730" cy="1111605"/>
          </a:xfrm>
          <a:prstGeom prst="rect">
            <a:avLst/>
          </a:prstGeom>
          <a:solidFill>
            <a:schemeClr val="bg2">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85094271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38" y="375198"/>
            <a:ext cx="10515600" cy="1325563"/>
          </a:xfrm>
        </p:spPr>
        <p:txBody>
          <a:bodyPr/>
          <a:lstStyle/>
          <a:p>
            <a:r>
              <a:rPr lang="en-US" b="1" dirty="0" smtClean="0">
                <a:latin typeface="Tw Cen MT" panose="020B0602020104020603" pitchFamily="34" charset="0"/>
              </a:rPr>
              <a:t>Assigning Categories</a:t>
            </a:r>
            <a:endParaRPr lang="id-ID" b="1" dirty="0">
              <a:latin typeface="Tw Cen MT" panose="020B0602020104020603" pitchFamily="34" charset="0"/>
            </a:endParaRPr>
          </a:p>
        </p:txBody>
      </p:sp>
      <p:sp>
        <p:nvSpPr>
          <p:cNvPr id="3" name="Content Placeholder 2"/>
          <p:cNvSpPr>
            <a:spLocks noGrp="1"/>
          </p:cNvSpPr>
          <p:nvPr>
            <p:ph idx="1"/>
          </p:nvPr>
        </p:nvSpPr>
        <p:spPr>
          <a:xfrm>
            <a:off x="5575738" y="435086"/>
            <a:ext cx="6366641" cy="1635234"/>
          </a:xfrm>
          <a:ln w="28575">
            <a:solidFill>
              <a:schemeClr val="tx2"/>
            </a:solidFill>
            <a:prstDash val="sysDash"/>
          </a:ln>
        </p:spPr>
        <p:txBody>
          <a:bodyPr>
            <a:normAutofit/>
          </a:bodyPr>
          <a:lstStyle/>
          <a:p>
            <a:pPr marL="0" indent="0" algn="r">
              <a:buNone/>
            </a:pPr>
            <a:r>
              <a:rPr lang="id-ID" sz="1800" dirty="0" smtClean="0">
                <a:latin typeface="Tw Cen MT" panose="020B0602020104020603" pitchFamily="34" charset="0"/>
              </a:rPr>
              <a:t>Setelah menetapkan kategori awal, kita dapat beralih ke tugas untuk mengkategorikan data.</a:t>
            </a:r>
            <a:r>
              <a:rPr lang="en-US" sz="1800" dirty="0" smtClean="0">
                <a:latin typeface="Tw Cen MT" panose="020B0602020104020603" pitchFamily="34" charset="0"/>
              </a:rPr>
              <a:t> </a:t>
            </a:r>
            <a:r>
              <a:rPr lang="en-US" sz="1800" dirty="0">
                <a:latin typeface="Tw Cen MT" panose="020B0602020104020603" pitchFamily="34" charset="0"/>
              </a:rPr>
              <a:t>A</a:t>
            </a:r>
            <a:r>
              <a:rPr lang="id-ID" sz="1800" dirty="0" smtClean="0">
                <a:latin typeface="Tw Cen MT" panose="020B0602020104020603" pitchFamily="34" charset="0"/>
              </a:rPr>
              <a:t>pa yang terlibat</a:t>
            </a:r>
            <a:r>
              <a:rPr lang="en-US" sz="1800" dirty="0" smtClean="0">
                <a:latin typeface="Tw Cen MT" panose="020B0602020104020603" pitchFamily="34" charset="0"/>
              </a:rPr>
              <a:t> </a:t>
            </a:r>
            <a:r>
              <a:rPr lang="id-ID" sz="1800" dirty="0" smtClean="0">
                <a:latin typeface="Tw Cen MT" panose="020B0602020104020603" pitchFamily="34" charset="0"/>
              </a:rPr>
              <a:t>mengkategorikan data? Pada tingkat sederhananya, </a:t>
            </a:r>
            <a:r>
              <a:rPr lang="id-ID" sz="1800" b="1" dirty="0" smtClean="0">
                <a:latin typeface="Tw Cen MT" panose="020B0602020104020603" pitchFamily="34" charset="0"/>
              </a:rPr>
              <a:t>ini melibatkan transfer bit data dari satu konteks (data asal) ke data lainnya (data ditetapkan ke kategori). </a:t>
            </a:r>
            <a:r>
              <a:rPr lang="id-ID" sz="1800" dirty="0" smtClean="0">
                <a:latin typeface="Tw Cen MT" panose="020B0602020104020603" pitchFamily="34" charset="0"/>
              </a:rPr>
              <a:t>bit data tidak benar-benar ditransfer: mereka disalin, dan copy diajukan di bawah kategori yang sesuai.</a:t>
            </a:r>
            <a:endParaRPr lang="id-ID" sz="1800" dirty="0">
              <a:latin typeface="Tw Cen MT" panose="020B0602020104020603" pitchFamily="34" charset="0"/>
            </a:endParaRPr>
          </a:p>
        </p:txBody>
      </p:sp>
      <p:sp>
        <p:nvSpPr>
          <p:cNvPr id="4" name="Rectangle 3"/>
          <p:cNvSpPr/>
          <p:nvPr/>
        </p:nvSpPr>
        <p:spPr>
          <a:xfrm>
            <a:off x="317938" y="2349061"/>
            <a:ext cx="3182007" cy="31846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Tw Cen MT" panose="020B0602020104020603" pitchFamily="34" charset="0"/>
              </a:rPr>
              <a:t>Young love: Two</a:t>
            </a:r>
          </a:p>
          <a:p>
            <a:r>
              <a:rPr lang="en-US" sz="1600" dirty="0" smtClean="0">
                <a:solidFill>
                  <a:schemeClr val="tx1"/>
                </a:solidFill>
                <a:latin typeface="Tw Cen MT" panose="020B0602020104020603" pitchFamily="34" charset="0"/>
              </a:rPr>
              <a:t>Gail: Do you know the facts of life?</a:t>
            </a:r>
          </a:p>
          <a:p>
            <a:endParaRPr lang="en-US" sz="1600" dirty="0" smtClean="0">
              <a:solidFill>
                <a:schemeClr val="tx1"/>
              </a:solidFill>
              <a:latin typeface="Tw Cen MT" panose="020B0602020104020603" pitchFamily="34" charset="0"/>
            </a:endParaRPr>
          </a:p>
          <a:p>
            <a:r>
              <a:rPr lang="en-US" sz="1600" dirty="0" smtClean="0">
                <a:solidFill>
                  <a:schemeClr val="tx1"/>
                </a:solidFill>
                <a:latin typeface="Tw Cen MT" panose="020B0602020104020603" pitchFamily="34" charset="0"/>
              </a:rPr>
              <a:t>Carl: Some of them.</a:t>
            </a:r>
          </a:p>
          <a:p>
            <a:endParaRPr lang="en-US" sz="1600" dirty="0" smtClean="0">
              <a:solidFill>
                <a:schemeClr val="tx1"/>
              </a:solidFill>
              <a:latin typeface="Tw Cen MT" panose="020B0602020104020603" pitchFamily="34" charset="0"/>
            </a:endParaRPr>
          </a:p>
          <a:p>
            <a:r>
              <a:rPr lang="en-US" sz="1600" dirty="0" smtClean="0">
                <a:solidFill>
                  <a:schemeClr val="tx1"/>
                </a:solidFill>
                <a:latin typeface="Tw Cen MT" panose="020B0602020104020603" pitchFamily="34" charset="0"/>
              </a:rPr>
              <a:t>Gail: Which ones do you know?</a:t>
            </a:r>
          </a:p>
          <a:p>
            <a:endParaRPr lang="en-US" sz="1600" dirty="0" smtClean="0">
              <a:solidFill>
                <a:schemeClr val="tx1"/>
              </a:solidFill>
              <a:latin typeface="Tw Cen MT" panose="020B0602020104020603" pitchFamily="34" charset="0"/>
            </a:endParaRPr>
          </a:p>
          <a:p>
            <a:r>
              <a:rPr lang="en-US" sz="1600" dirty="0" smtClean="0">
                <a:solidFill>
                  <a:schemeClr val="tx1"/>
                </a:solidFill>
                <a:latin typeface="Tw Cen MT" panose="020B0602020104020603" pitchFamily="34" charset="0"/>
              </a:rPr>
              <a:t>Carl: Gravy, I know how that’s made.   	I know where my mam’s 	apron is. </a:t>
            </a:r>
            <a:endParaRPr lang="id-ID" sz="1600" dirty="0">
              <a:solidFill>
                <a:schemeClr val="tx1"/>
              </a:solidFill>
              <a:latin typeface="Tw Cen MT" panose="020B0602020104020603" pitchFamily="34" charset="0"/>
            </a:endParaRPr>
          </a:p>
        </p:txBody>
      </p:sp>
      <p:sp>
        <p:nvSpPr>
          <p:cNvPr id="5" name="Rectangle 4"/>
          <p:cNvSpPr/>
          <p:nvPr/>
        </p:nvSpPr>
        <p:spPr>
          <a:xfrm>
            <a:off x="3984734" y="2349061"/>
            <a:ext cx="3182007" cy="318463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Tw Cen MT" panose="020B0602020104020603" pitchFamily="34" charset="0"/>
              </a:rPr>
              <a:t>Assigned categories: Transposing </a:t>
            </a:r>
          </a:p>
          <a:p>
            <a:endParaRPr lang="en-US" sz="1600" dirty="0">
              <a:solidFill>
                <a:schemeClr val="tx1"/>
              </a:solidFill>
              <a:latin typeface="Tw Cen MT" panose="020B0602020104020603" pitchFamily="34" charset="0"/>
            </a:endParaRPr>
          </a:p>
          <a:p>
            <a:r>
              <a:rPr lang="id-ID" sz="1600" dirty="0" smtClean="0">
                <a:solidFill>
                  <a:schemeClr val="tx1"/>
                </a:solidFill>
                <a:latin typeface="Tw Cen MT" panose="020B0602020104020603" pitchFamily="34" charset="0"/>
              </a:rPr>
              <a:t>Databit</a:t>
            </a:r>
            <a:r>
              <a:rPr lang="en-US" sz="1600" dirty="0" smtClean="0">
                <a:solidFill>
                  <a:schemeClr val="tx1"/>
                </a:solidFill>
                <a:latin typeface="Tw Cen MT" panose="020B0602020104020603" pitchFamily="34" charset="0"/>
              </a:rPr>
              <a:t> index: Gravy, I know</a:t>
            </a:r>
          </a:p>
          <a:p>
            <a:endParaRPr lang="en-US" sz="1600" dirty="0">
              <a:solidFill>
                <a:schemeClr val="tx1"/>
              </a:solidFill>
              <a:latin typeface="Tw Cen MT" panose="020B0602020104020603" pitchFamily="34" charset="0"/>
            </a:endParaRPr>
          </a:p>
          <a:p>
            <a:r>
              <a:rPr lang="en-US" sz="1600" dirty="0" smtClean="0">
                <a:solidFill>
                  <a:schemeClr val="tx1"/>
                </a:solidFill>
                <a:latin typeface="Tw Cen MT" panose="020B0602020104020603" pitchFamily="34" charset="0"/>
              </a:rPr>
              <a:t>Gravy, I know how that’s made. I know where my mam’s apron is. </a:t>
            </a:r>
            <a:endParaRPr lang="id-ID" sz="1600" dirty="0" smtClean="0">
              <a:solidFill>
                <a:schemeClr val="tx1"/>
              </a:solidFill>
              <a:latin typeface="Tw Cen MT" panose="020B0602020104020603" pitchFamily="34" charset="0"/>
            </a:endParaRPr>
          </a:p>
          <a:p>
            <a:endParaRPr lang="en-US" sz="1600" dirty="0" smtClean="0">
              <a:solidFill>
                <a:schemeClr val="tx1"/>
              </a:solidFill>
              <a:latin typeface="Tw Cen MT" panose="020B0602020104020603" pitchFamily="34" charset="0"/>
            </a:endParaRPr>
          </a:p>
          <a:p>
            <a:r>
              <a:rPr lang="en-US" sz="1600" dirty="0" smtClean="0">
                <a:solidFill>
                  <a:schemeClr val="tx1"/>
                </a:solidFill>
                <a:latin typeface="Tw Cen MT" panose="020B0602020104020603" pitchFamily="34" charset="0"/>
              </a:rPr>
              <a:t>Case ref: Young love: Two</a:t>
            </a:r>
          </a:p>
          <a:p>
            <a:r>
              <a:rPr lang="en-US" sz="1600" dirty="0" smtClean="0">
                <a:solidFill>
                  <a:schemeClr val="tx1"/>
                </a:solidFill>
                <a:latin typeface="Tw Cen MT" panose="020B0602020104020603" pitchFamily="34" charset="0"/>
              </a:rPr>
              <a:t>Data ref: Carl</a:t>
            </a:r>
          </a:p>
          <a:p>
            <a:r>
              <a:rPr lang="en-US" sz="1600" dirty="0" smtClean="0">
                <a:solidFill>
                  <a:schemeClr val="tx1"/>
                </a:solidFill>
                <a:latin typeface="Tw Cen MT" panose="020B0602020104020603" pitchFamily="34" charset="0"/>
              </a:rPr>
              <a:t>Text Location: Chars 90-150</a:t>
            </a:r>
          </a:p>
          <a:p>
            <a:r>
              <a:rPr lang="en-US" sz="1600" dirty="0" smtClean="0">
                <a:solidFill>
                  <a:schemeClr val="tx1"/>
                </a:solidFill>
                <a:latin typeface="Tw Cen MT" panose="020B0602020104020603" pitchFamily="34" charset="0"/>
              </a:rPr>
              <a:t>Date: 1.4.91 Analyst: Ian</a:t>
            </a:r>
            <a:endParaRPr lang="id-ID" sz="1600" dirty="0">
              <a:solidFill>
                <a:schemeClr val="tx1"/>
              </a:solidFill>
              <a:latin typeface="Tw Cen MT" panose="020B0602020104020603" pitchFamily="34" charset="0"/>
            </a:endParaRPr>
          </a:p>
        </p:txBody>
      </p:sp>
      <p:sp>
        <p:nvSpPr>
          <p:cNvPr id="6" name="Rectangle 5"/>
          <p:cNvSpPr/>
          <p:nvPr/>
        </p:nvSpPr>
        <p:spPr>
          <a:xfrm>
            <a:off x="804041" y="4414345"/>
            <a:ext cx="2695904" cy="7882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8" name="Straight Arrow Connector 7"/>
          <p:cNvCxnSpPr/>
          <p:nvPr/>
        </p:nvCxnSpPr>
        <p:spPr>
          <a:xfrm flipV="1">
            <a:off x="3499945" y="3972910"/>
            <a:ext cx="835572" cy="9144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3666324576"/>
              </p:ext>
            </p:extLst>
          </p:nvPr>
        </p:nvGraphicFramePr>
        <p:xfrm>
          <a:off x="31534" y="-31906"/>
          <a:ext cx="12160465" cy="370840"/>
        </p:xfrm>
        <a:graphic>
          <a:graphicData uri="http://schemas.openxmlformats.org/drawingml/2006/table">
            <a:tbl>
              <a:tblPr firstRow="1" bandRow="1">
                <a:tableStyleId>{5C22544A-7EE6-4342-B048-85BDC9FD1C3A}</a:tableStyleId>
              </a:tblPr>
              <a:tblGrid>
                <a:gridCol w="2026744"/>
                <a:gridCol w="2367830"/>
                <a:gridCol w="2037660"/>
                <a:gridCol w="2156358"/>
                <a:gridCol w="1918962"/>
                <a:gridCol w="1652911"/>
              </a:tblGrid>
              <a:tr h="370840">
                <a:tc>
                  <a:txBody>
                    <a:bodyPr/>
                    <a:lstStyle/>
                    <a:p>
                      <a:pPr algn="ctr"/>
                      <a:r>
                        <a:rPr lang="id-ID" sz="1400" noProof="0" dirty="0" smtClean="0">
                          <a:solidFill>
                            <a:schemeClr val="tx1"/>
                          </a:solidFill>
                        </a:rPr>
                        <a:t>Managing Data</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Reading &amp; Annotating</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Creating Categori</a:t>
                      </a:r>
                      <a:r>
                        <a:rPr lang="en-US" sz="1400" noProof="0" dirty="0" smtClean="0">
                          <a:solidFill>
                            <a:schemeClr val="tx1"/>
                          </a:solidFill>
                        </a:rPr>
                        <a:t>e</a:t>
                      </a:r>
                      <a:r>
                        <a:rPr lang="id-ID" sz="1400" noProof="0" dirty="0" smtClean="0">
                          <a:solidFill>
                            <a:schemeClr val="tx1"/>
                          </a:solidFill>
                        </a:rPr>
                        <a:t>s</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bg1"/>
                          </a:solidFill>
                        </a:rPr>
                        <a:t>Assigning Categories</a:t>
                      </a:r>
                      <a:endParaRPr lang="id-ID" sz="1400" noProof="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id-ID" sz="1400" noProof="0" dirty="0" smtClean="0">
                          <a:solidFill>
                            <a:schemeClr val="tx1"/>
                          </a:solidFill>
                        </a:rPr>
                        <a:t>Splitting</a:t>
                      </a:r>
                      <a:r>
                        <a:rPr lang="id-ID" sz="1400" baseline="0" noProof="0" dirty="0" smtClean="0">
                          <a:solidFill>
                            <a:schemeClr val="tx1"/>
                          </a:solidFill>
                        </a:rPr>
                        <a:t> &amp; Splicing</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Linking Data</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Tree>
    <p:extLst>
      <p:ext uri="{BB962C8B-B14F-4D97-AF65-F5344CB8AC3E}">
        <p14:creationId xmlns:p14="http://schemas.microsoft.com/office/powerpoint/2010/main" val="379838783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46225494"/>
              </p:ext>
            </p:extLst>
          </p:nvPr>
        </p:nvGraphicFramePr>
        <p:xfrm>
          <a:off x="313489" y="1198508"/>
          <a:ext cx="5477711" cy="4795520"/>
        </p:xfrm>
        <a:graphic>
          <a:graphicData uri="http://schemas.openxmlformats.org/drawingml/2006/table">
            <a:tbl>
              <a:tblPr firstRow="1" bandRow="1">
                <a:tableStyleId>{5940675A-B579-460E-94D1-54222C63F5DA}</a:tableStyleId>
              </a:tblPr>
              <a:tblGrid>
                <a:gridCol w="1637024"/>
                <a:gridCol w="3840687"/>
              </a:tblGrid>
              <a:tr h="370840">
                <a:tc>
                  <a:txBody>
                    <a:bodyPr/>
                    <a:lstStyle/>
                    <a:p>
                      <a:r>
                        <a:rPr lang="en-US" sz="1800" dirty="0" smtClean="0"/>
                        <a:t>Index</a:t>
                      </a:r>
                      <a:endParaRPr lang="id-ID" sz="1800" dirty="0">
                        <a:latin typeface="Tw Cen MT" panose="020B0602020104020603" pitchFamily="34" charset="0"/>
                      </a:endParaRPr>
                    </a:p>
                  </a:txBody>
                  <a:tcPr/>
                </a:tc>
                <a:tc>
                  <a:txBody>
                    <a:bodyPr/>
                    <a:lstStyle/>
                    <a:p>
                      <a:r>
                        <a:rPr lang="en-US" sz="1800" dirty="0" smtClean="0">
                          <a:latin typeface="Tw Cen MT" panose="020B0602020104020603" pitchFamily="34" charset="0"/>
                        </a:rPr>
                        <a:t>Will</a:t>
                      </a:r>
                      <a:r>
                        <a:rPr lang="en-US" sz="1800" baseline="0" dirty="0" smtClean="0">
                          <a:latin typeface="Tw Cen MT" panose="020B0602020104020603" pitchFamily="34" charset="0"/>
                        </a:rPr>
                        <a:t> life never</a:t>
                      </a:r>
                      <a:endParaRPr lang="id-ID" sz="1800" dirty="0">
                        <a:latin typeface="Tw Cen MT" panose="020B0602020104020603" pitchFamily="34" charset="0"/>
                      </a:endParaRPr>
                    </a:p>
                  </a:txBody>
                  <a:tcPr/>
                </a:tc>
              </a:tr>
              <a:tr h="370840">
                <a:tc>
                  <a:txBody>
                    <a:bodyPr/>
                    <a:lstStyle/>
                    <a:p>
                      <a:r>
                        <a:rPr lang="id-ID" sz="1800" noProof="0" dirty="0" smtClean="0"/>
                        <a:t>Databit</a:t>
                      </a:r>
                      <a:endParaRPr lang="id-ID" sz="1800" noProof="0" dirty="0">
                        <a:latin typeface="Tw Cen MT" panose="020B0602020104020603" pitchFamily="34" charset="0"/>
                      </a:endParaRPr>
                    </a:p>
                  </a:txBody>
                  <a:tcPr/>
                </a:tc>
                <a:tc>
                  <a:txBody>
                    <a:bodyPr/>
                    <a:lstStyle/>
                    <a:p>
                      <a:r>
                        <a:rPr lang="en-US" sz="1800" dirty="0" smtClean="0">
                          <a:latin typeface="Tw Cen MT" panose="020B0602020104020603" pitchFamily="34" charset="0"/>
                        </a:rPr>
                        <a:t>Will life never treat me decently? I am wracked by despair!</a:t>
                      </a:r>
                      <a:r>
                        <a:rPr lang="en-US" sz="1800" baseline="0" dirty="0" smtClean="0">
                          <a:latin typeface="Tw Cen MT" panose="020B0602020104020603" pitchFamily="34" charset="0"/>
                        </a:rPr>
                        <a:t> My head is pounding</a:t>
                      </a:r>
                      <a:endParaRPr lang="id-ID" sz="1800" dirty="0">
                        <a:latin typeface="Tw Cen MT" panose="020B0602020104020603" pitchFamily="34" charset="0"/>
                      </a:endParaRPr>
                    </a:p>
                  </a:txBody>
                  <a:tcPr/>
                </a:tc>
              </a:tr>
              <a:tr h="370840">
                <a:tc>
                  <a:txBody>
                    <a:bodyPr/>
                    <a:lstStyle/>
                    <a:p>
                      <a:r>
                        <a:rPr lang="en-US" sz="1800" dirty="0" smtClean="0"/>
                        <a:t>Categories</a:t>
                      </a:r>
                      <a:endParaRPr lang="id-ID" sz="1800" dirty="0">
                        <a:latin typeface="Tw Cen MT" panose="020B0602020104020603" pitchFamily="34" charset="0"/>
                      </a:endParaRPr>
                    </a:p>
                  </a:txBody>
                  <a:tcPr/>
                </a:tc>
                <a:tc>
                  <a:txBody>
                    <a:bodyPr/>
                    <a:lstStyle/>
                    <a:p>
                      <a:r>
                        <a:rPr lang="en-US" sz="1800" dirty="0" smtClean="0">
                          <a:latin typeface="Tw Cen MT" panose="020B0602020104020603" pitchFamily="34" charset="0"/>
                        </a:rPr>
                        <a:t>Temperament Transposing Suffering</a:t>
                      </a:r>
                      <a:endParaRPr lang="id-ID" sz="1800" dirty="0">
                        <a:latin typeface="Tw Cen MT" panose="020B0602020104020603" pitchFamily="34" charset="0"/>
                      </a:endParaRPr>
                    </a:p>
                  </a:txBody>
                  <a:tcPr/>
                </a:tc>
              </a:tr>
              <a:tr h="370840">
                <a:tc>
                  <a:txBody>
                    <a:bodyPr/>
                    <a:lstStyle/>
                    <a:p>
                      <a:r>
                        <a:rPr lang="en-US" sz="1800" dirty="0" smtClean="0"/>
                        <a:t>Case</a:t>
                      </a:r>
                      <a:endParaRPr lang="id-ID" sz="1800" dirty="0">
                        <a:latin typeface="Tw Cen MT" panose="020B0602020104020603" pitchFamily="34" charset="0"/>
                      </a:endParaRPr>
                    </a:p>
                  </a:txBody>
                  <a:tcPr/>
                </a:tc>
                <a:tc>
                  <a:txBody>
                    <a:bodyPr/>
                    <a:lstStyle/>
                    <a:p>
                      <a:r>
                        <a:rPr lang="en-US" sz="1800" dirty="0" smtClean="0">
                          <a:latin typeface="Tw Cen MT" panose="020B0602020104020603" pitchFamily="34" charset="0"/>
                        </a:rPr>
                        <a:t>Letter01 </a:t>
                      </a:r>
                      <a:endParaRPr lang="id-ID" sz="1800" dirty="0">
                        <a:latin typeface="Tw Cen MT" panose="020B0602020104020603" pitchFamily="34" charset="0"/>
                      </a:endParaRPr>
                    </a:p>
                  </a:txBody>
                  <a:tcPr/>
                </a:tc>
              </a:tr>
              <a:tr h="370840">
                <a:tc>
                  <a:txBody>
                    <a:bodyPr/>
                    <a:lstStyle/>
                    <a:p>
                      <a:r>
                        <a:rPr lang="en-US" sz="1800" dirty="0" smtClean="0"/>
                        <a:t>DataRef1</a:t>
                      </a:r>
                      <a:endParaRPr lang="id-ID" sz="1800" dirty="0">
                        <a:latin typeface="Tw Cen MT" panose="020B0602020104020603" pitchFamily="34" charset="0"/>
                      </a:endParaRPr>
                    </a:p>
                  </a:txBody>
                  <a:tcPr/>
                </a:tc>
                <a:tc>
                  <a:txBody>
                    <a:bodyPr/>
                    <a:lstStyle/>
                    <a:p>
                      <a:r>
                        <a:rPr lang="en-US" sz="1800" dirty="0" smtClean="0">
                          <a:latin typeface="Tw Cen MT" panose="020B0602020104020603" pitchFamily="34" charset="0"/>
                        </a:rPr>
                        <a:t>Vincent </a:t>
                      </a:r>
                      <a:endParaRPr lang="id-ID" sz="1800" dirty="0">
                        <a:latin typeface="Tw Cen MT" panose="020B0602020104020603" pitchFamily="34" charset="0"/>
                      </a:endParaRPr>
                    </a:p>
                  </a:txBody>
                  <a:tcPr/>
                </a:tc>
              </a:tr>
              <a:tr h="370840">
                <a:tc>
                  <a:txBody>
                    <a:bodyPr/>
                    <a:lstStyle/>
                    <a:p>
                      <a:r>
                        <a:rPr lang="en-US" sz="1800" dirty="0" smtClean="0"/>
                        <a:t>DataRef2</a:t>
                      </a:r>
                      <a:endParaRPr lang="id-ID" sz="1800" dirty="0">
                        <a:latin typeface="Tw Cen MT" panose="020B0602020104020603" pitchFamily="34" charset="0"/>
                      </a:endParaRPr>
                    </a:p>
                  </a:txBody>
                  <a:tcPr/>
                </a:tc>
                <a:tc>
                  <a:txBody>
                    <a:bodyPr/>
                    <a:lstStyle/>
                    <a:p>
                      <a:r>
                        <a:rPr lang="en-US" sz="1800" dirty="0" smtClean="0">
                          <a:latin typeface="Tw Cen MT" panose="020B0602020104020603" pitchFamily="34" charset="0"/>
                        </a:rPr>
                        <a:t>Theo </a:t>
                      </a:r>
                      <a:endParaRPr lang="id-ID" sz="1800" dirty="0">
                        <a:latin typeface="Tw Cen MT" panose="020B0602020104020603" pitchFamily="34" charset="0"/>
                      </a:endParaRPr>
                    </a:p>
                  </a:txBody>
                  <a:tcPr/>
                </a:tc>
              </a:tr>
              <a:tr h="370840">
                <a:tc>
                  <a:txBody>
                    <a:bodyPr/>
                    <a:lstStyle/>
                    <a:p>
                      <a:r>
                        <a:rPr lang="en-US" sz="1800" dirty="0" smtClean="0"/>
                        <a:t>Date</a:t>
                      </a:r>
                      <a:endParaRPr lang="id-ID" sz="1800" dirty="0">
                        <a:latin typeface="Tw Cen MT" panose="020B0602020104020603" pitchFamily="34" charset="0"/>
                      </a:endParaRPr>
                    </a:p>
                  </a:txBody>
                  <a:tcPr/>
                </a:tc>
                <a:tc>
                  <a:txBody>
                    <a:bodyPr/>
                    <a:lstStyle/>
                    <a:p>
                      <a:r>
                        <a:rPr lang="en-US" sz="1800" dirty="0" smtClean="0">
                          <a:latin typeface="Tw Cen MT" panose="020B0602020104020603" pitchFamily="34" charset="0"/>
                        </a:rPr>
                        <a:t>19.1.91</a:t>
                      </a:r>
                      <a:endParaRPr lang="id-ID" sz="1800" dirty="0">
                        <a:latin typeface="Tw Cen MT" panose="020B0602020104020603" pitchFamily="34" charset="0"/>
                      </a:endParaRPr>
                    </a:p>
                  </a:txBody>
                  <a:tcPr/>
                </a:tc>
              </a:tr>
              <a:tr h="370840">
                <a:tc>
                  <a:txBody>
                    <a:bodyPr/>
                    <a:lstStyle/>
                    <a:p>
                      <a:r>
                        <a:rPr lang="en-US" sz="1800" dirty="0" smtClean="0"/>
                        <a:t>Analyst</a:t>
                      </a:r>
                      <a:endParaRPr lang="id-ID" sz="1800" dirty="0">
                        <a:latin typeface="Tw Cen MT" panose="020B0602020104020603" pitchFamily="34" charset="0"/>
                      </a:endParaRPr>
                    </a:p>
                  </a:txBody>
                  <a:tcPr/>
                </a:tc>
                <a:tc>
                  <a:txBody>
                    <a:bodyPr/>
                    <a:lstStyle/>
                    <a:p>
                      <a:r>
                        <a:rPr lang="id-ID" sz="1800" noProof="0" dirty="0" smtClean="0">
                          <a:latin typeface="Tw Cen MT" panose="020B0602020104020603" pitchFamily="34" charset="0"/>
                        </a:rPr>
                        <a:t>Ian Dey</a:t>
                      </a:r>
                      <a:endParaRPr lang="id-ID" sz="1800" noProof="0" dirty="0">
                        <a:latin typeface="Tw Cen MT" panose="020B0602020104020603" pitchFamily="34" charset="0"/>
                      </a:endParaRPr>
                    </a:p>
                  </a:txBody>
                  <a:tcPr/>
                </a:tc>
              </a:tr>
              <a:tr h="370840">
                <a:tc>
                  <a:txBody>
                    <a:bodyPr/>
                    <a:lstStyle/>
                    <a:p>
                      <a:r>
                        <a:rPr lang="en-US" sz="1800" dirty="0" smtClean="0"/>
                        <a:t>Text</a:t>
                      </a:r>
                      <a:r>
                        <a:rPr lang="en-US" sz="1800" baseline="0" dirty="0" smtClean="0"/>
                        <a:t> location</a:t>
                      </a:r>
                      <a:endParaRPr lang="id-ID" sz="1800" dirty="0">
                        <a:latin typeface="Tw Cen MT" panose="020B0602020104020603" pitchFamily="34" charset="0"/>
                      </a:endParaRPr>
                    </a:p>
                  </a:txBody>
                  <a:tcPr/>
                </a:tc>
                <a:tc>
                  <a:txBody>
                    <a:bodyPr/>
                    <a:lstStyle/>
                    <a:p>
                      <a:r>
                        <a:rPr lang="id-ID" sz="1800" noProof="0" dirty="0" smtClean="0">
                          <a:latin typeface="Tw Cen MT" panose="020B0602020104020603" pitchFamily="34" charset="0"/>
                        </a:rPr>
                        <a:t>Vincent letters Letter01 characters</a:t>
                      </a:r>
                      <a:r>
                        <a:rPr lang="id-ID" sz="1800" baseline="0" noProof="0" dirty="0" smtClean="0">
                          <a:latin typeface="Tw Cen MT" panose="020B0602020104020603" pitchFamily="34" charset="0"/>
                        </a:rPr>
                        <a:t> 1-80</a:t>
                      </a:r>
                      <a:endParaRPr lang="id-ID" sz="1800" noProof="0" dirty="0">
                        <a:latin typeface="Tw Cen MT" panose="020B0602020104020603" pitchFamily="34" charset="0"/>
                      </a:endParaRPr>
                    </a:p>
                  </a:txBody>
                  <a:tcPr/>
                </a:tc>
              </a:tr>
              <a:tr h="370840">
                <a:tc>
                  <a:txBody>
                    <a:bodyPr/>
                    <a:lstStyle/>
                    <a:p>
                      <a:r>
                        <a:rPr lang="en-US" sz="1800" dirty="0" smtClean="0"/>
                        <a:t>Comment</a:t>
                      </a:r>
                      <a:endParaRPr lang="id-ID" sz="1800" dirty="0">
                        <a:latin typeface="Tw Cen MT" panose="020B0602020104020603" pitchFamily="34" charset="0"/>
                      </a:endParaRPr>
                    </a:p>
                  </a:txBody>
                  <a:tcPr/>
                </a:tc>
                <a:tc>
                  <a:txBody>
                    <a:bodyPr/>
                    <a:lstStyle/>
                    <a:p>
                      <a:r>
                        <a:rPr lang="id-ID" sz="1800" noProof="0" dirty="0" smtClean="0">
                          <a:latin typeface="Tw Cen MT" panose="020B0602020104020603" pitchFamily="34" charset="0"/>
                        </a:rPr>
                        <a:t>‘suffering’ should involve ‘emotional release’ through ridicule etc.-does this databit meet this criterion?</a:t>
                      </a:r>
                      <a:endParaRPr lang="id-ID" sz="1800" noProof="0" dirty="0">
                        <a:latin typeface="Tw Cen MT" panose="020B0602020104020603" pitchFamily="34" charset="0"/>
                      </a:endParaRPr>
                    </a:p>
                  </a:txBody>
                  <a:tcPr/>
                </a:tc>
              </a:tr>
            </a:tbl>
          </a:graphicData>
        </a:graphic>
      </p:graphicFrame>
      <p:sp>
        <p:nvSpPr>
          <p:cNvPr id="5" name="TextBox 4"/>
          <p:cNvSpPr txBox="1"/>
          <p:nvPr/>
        </p:nvSpPr>
        <p:spPr>
          <a:xfrm>
            <a:off x="0" y="727407"/>
            <a:ext cx="5489408" cy="369332"/>
          </a:xfrm>
          <a:prstGeom prst="rect">
            <a:avLst/>
          </a:prstGeom>
          <a:noFill/>
        </p:spPr>
        <p:txBody>
          <a:bodyPr wrap="square" rtlCol="0">
            <a:spAutoFit/>
          </a:bodyPr>
          <a:lstStyle/>
          <a:p>
            <a:pPr algn="ctr"/>
            <a:r>
              <a:rPr lang="en-US" b="1" dirty="0" smtClean="0">
                <a:latin typeface="Tw Cen MT" panose="020B0602020104020603" pitchFamily="34" charset="0"/>
              </a:rPr>
              <a:t>Data Stored following categorization of a database</a:t>
            </a:r>
            <a:endParaRPr lang="id-ID" b="1" dirty="0">
              <a:latin typeface="Tw Cen MT" panose="020B0602020104020603" pitchFamily="34" charset="0"/>
            </a:endParaRPr>
          </a:p>
        </p:txBody>
      </p:sp>
      <p:sp>
        <p:nvSpPr>
          <p:cNvPr id="6" name="TextBox 5"/>
          <p:cNvSpPr txBox="1"/>
          <p:nvPr/>
        </p:nvSpPr>
        <p:spPr>
          <a:xfrm>
            <a:off x="6724650" y="473571"/>
            <a:ext cx="5086350" cy="1754326"/>
          </a:xfrm>
          <a:prstGeom prst="rect">
            <a:avLst/>
          </a:prstGeom>
          <a:noFill/>
          <a:ln w="28575">
            <a:solidFill>
              <a:schemeClr val="tx1"/>
            </a:solidFill>
            <a:prstDash val="sysDash"/>
          </a:ln>
        </p:spPr>
        <p:txBody>
          <a:bodyPr wrap="square" rtlCol="0">
            <a:spAutoFit/>
          </a:bodyPr>
          <a:lstStyle/>
          <a:p>
            <a:r>
              <a:rPr lang="en-US" dirty="0" smtClean="0">
                <a:latin typeface="Tw Cen MT" panose="020B0602020104020603" pitchFamily="34" charset="0"/>
              </a:rPr>
              <a:t>General decision in assigning categories</a:t>
            </a:r>
          </a:p>
          <a:p>
            <a:pPr marL="285750" indent="-285750">
              <a:buFont typeface="Arial" panose="020B0604020202020204" pitchFamily="34" charset="0"/>
              <a:buChar char="•"/>
            </a:pPr>
            <a:r>
              <a:rPr lang="en-US" dirty="0" smtClean="0">
                <a:latin typeface="Tw Cen MT" panose="020B0602020104020603" pitchFamily="34" charset="0"/>
              </a:rPr>
              <a:t>What generally constitutes a bit of data?</a:t>
            </a:r>
          </a:p>
          <a:p>
            <a:pPr marL="285750" indent="-285750">
              <a:buFont typeface="Arial" panose="020B0604020202020204" pitchFamily="34" charset="0"/>
              <a:buChar char="•"/>
            </a:pPr>
            <a:r>
              <a:rPr lang="en-US" dirty="0" smtClean="0">
                <a:latin typeface="Tw Cen MT" panose="020B0602020104020603" pitchFamily="34" charset="0"/>
              </a:rPr>
              <a:t>Whether and what to use as an initial category set?</a:t>
            </a:r>
          </a:p>
          <a:p>
            <a:pPr marL="285750" indent="-285750">
              <a:buFont typeface="Arial" panose="020B0604020202020204" pitchFamily="34" charset="0"/>
              <a:buChar char="•"/>
            </a:pPr>
            <a:r>
              <a:rPr lang="en-US" dirty="0" smtClean="0">
                <a:latin typeface="Tw Cen MT" panose="020B0602020104020603" pitchFamily="34" charset="0"/>
              </a:rPr>
              <a:t>Where to begin? Cases by order or randomly?</a:t>
            </a:r>
          </a:p>
          <a:p>
            <a:pPr marL="285750" indent="-285750">
              <a:buFont typeface="Arial" panose="020B0604020202020204" pitchFamily="34" charset="0"/>
              <a:buChar char="•"/>
            </a:pPr>
            <a:r>
              <a:rPr lang="en-US" dirty="0" smtClean="0">
                <a:latin typeface="Tw Cen MT" panose="020B0602020104020603" pitchFamily="34" charset="0"/>
              </a:rPr>
              <a:t>Whether to categorize sequentially or selectively?</a:t>
            </a:r>
            <a:endParaRPr lang="id-ID" dirty="0">
              <a:latin typeface="Tw Cen MT" panose="020B0602020104020603" pitchFamily="34" charset="0"/>
            </a:endParaRPr>
          </a:p>
        </p:txBody>
      </p:sp>
      <p:sp>
        <p:nvSpPr>
          <p:cNvPr id="7" name="TextBox 6"/>
          <p:cNvSpPr txBox="1"/>
          <p:nvPr/>
        </p:nvSpPr>
        <p:spPr>
          <a:xfrm>
            <a:off x="6724650" y="2341914"/>
            <a:ext cx="5086350" cy="3416320"/>
          </a:xfrm>
          <a:prstGeom prst="rect">
            <a:avLst/>
          </a:prstGeom>
          <a:noFill/>
          <a:ln w="28575">
            <a:solidFill>
              <a:schemeClr val="tx1"/>
            </a:solidFill>
            <a:prstDash val="sysDash"/>
          </a:ln>
        </p:spPr>
        <p:txBody>
          <a:bodyPr wrap="square" rtlCol="0">
            <a:spAutoFit/>
          </a:bodyPr>
          <a:lstStyle/>
          <a:p>
            <a:r>
              <a:rPr lang="en-US" dirty="0" smtClean="0">
                <a:latin typeface="Tw Cen MT" panose="020B0602020104020603" pitchFamily="34" charset="0"/>
              </a:rPr>
              <a:t>Specific decision in assigning categories</a:t>
            </a:r>
          </a:p>
          <a:p>
            <a:pPr marL="285750" indent="-285750">
              <a:buFont typeface="Arial" panose="020B0604020202020204" pitchFamily="34" charset="0"/>
              <a:buChar char="•"/>
            </a:pPr>
            <a:r>
              <a:rPr lang="en-US" dirty="0" smtClean="0">
                <a:latin typeface="Tw Cen MT" panose="020B0602020104020603" pitchFamily="34" charset="0"/>
              </a:rPr>
              <a:t>What constitutes this ‘bit’ of data?</a:t>
            </a:r>
          </a:p>
          <a:p>
            <a:pPr marL="285750" indent="-285750">
              <a:buFont typeface="Arial" panose="020B0604020202020204" pitchFamily="34" charset="0"/>
              <a:buChar char="•"/>
            </a:pPr>
            <a:r>
              <a:rPr lang="en-US" dirty="0" smtClean="0">
                <a:latin typeface="Tw Cen MT" panose="020B0602020104020603" pitchFamily="34" charset="0"/>
              </a:rPr>
              <a:t>Are there any relevant  memos?</a:t>
            </a:r>
          </a:p>
          <a:p>
            <a:pPr marL="285750" indent="-285750">
              <a:buFont typeface="Arial" panose="020B0604020202020204" pitchFamily="34" charset="0"/>
              <a:buChar char="•"/>
            </a:pPr>
            <a:r>
              <a:rPr lang="en-US" dirty="0" smtClean="0">
                <a:latin typeface="Tw Cen MT" panose="020B0602020104020603" pitchFamily="34" charset="0"/>
              </a:rPr>
              <a:t>How does the context affect the meaning?</a:t>
            </a:r>
          </a:p>
          <a:p>
            <a:pPr marL="285750" indent="-285750">
              <a:buFont typeface="Arial" panose="020B0604020202020204" pitchFamily="34" charset="0"/>
              <a:buChar char="•"/>
            </a:pPr>
            <a:r>
              <a:rPr lang="en-US" dirty="0" smtClean="0">
                <a:latin typeface="Tw Cen MT" panose="020B0602020104020603" pitchFamily="34" charset="0"/>
              </a:rPr>
              <a:t>Are any categories probable/ </a:t>
            </a:r>
            <a:r>
              <a:rPr lang="id-ID" dirty="0" smtClean="0">
                <a:latin typeface="Tw Cen MT" panose="020B0602020104020603" pitchFamily="34" charset="0"/>
              </a:rPr>
              <a:t>possibles</a:t>
            </a:r>
            <a:r>
              <a:rPr lang="en-US" dirty="0" smtClean="0">
                <a:latin typeface="Tw Cen MT" panose="020B0602020104020603" pitchFamily="34" charset="0"/>
              </a:rPr>
              <a:t>?</a:t>
            </a:r>
          </a:p>
          <a:p>
            <a:pPr marL="285750" indent="-285750">
              <a:buFont typeface="Arial" panose="020B0604020202020204" pitchFamily="34" charset="0"/>
              <a:buChar char="•"/>
            </a:pPr>
            <a:r>
              <a:rPr lang="en-US" dirty="0" smtClean="0">
                <a:latin typeface="Tw Cen MT" panose="020B0602020104020603" pitchFamily="34" charset="0"/>
              </a:rPr>
              <a:t>Which is the most likely category?</a:t>
            </a:r>
          </a:p>
          <a:p>
            <a:pPr marL="285750" indent="-285750">
              <a:buFont typeface="Arial" panose="020B0604020202020204" pitchFamily="34" charset="0"/>
              <a:buChar char="•"/>
            </a:pPr>
            <a:r>
              <a:rPr lang="en-US" dirty="0" smtClean="0">
                <a:latin typeface="Tw Cen MT" panose="020B0602020104020603" pitchFamily="34" charset="0"/>
              </a:rPr>
              <a:t>What are examples assigned to this category?</a:t>
            </a:r>
          </a:p>
          <a:p>
            <a:pPr marL="285750" indent="-285750">
              <a:buFont typeface="Arial" panose="020B0604020202020204" pitchFamily="34" charset="0"/>
              <a:buChar char="•"/>
            </a:pPr>
            <a:r>
              <a:rPr lang="en-US" dirty="0" smtClean="0">
                <a:latin typeface="Tw Cen MT" panose="020B0602020104020603" pitchFamily="34" charset="0"/>
              </a:rPr>
              <a:t>What is current definition of this category?</a:t>
            </a:r>
          </a:p>
          <a:p>
            <a:pPr marL="285750" indent="-285750">
              <a:buFont typeface="Arial" panose="020B0604020202020204" pitchFamily="34" charset="0"/>
              <a:buChar char="•"/>
            </a:pPr>
            <a:r>
              <a:rPr lang="en-US" dirty="0" smtClean="0">
                <a:latin typeface="Tw Cen MT" panose="020B0602020104020603" pitchFamily="34" charset="0"/>
              </a:rPr>
              <a:t>Is this consistent with assigning this category?</a:t>
            </a:r>
          </a:p>
          <a:p>
            <a:pPr marL="285750" indent="-285750">
              <a:buFont typeface="Arial" panose="020B0604020202020204" pitchFamily="34" charset="0"/>
              <a:buChar char="•"/>
            </a:pPr>
            <a:r>
              <a:rPr lang="en-US" dirty="0" smtClean="0">
                <a:latin typeface="Tw Cen MT" panose="020B0602020104020603" pitchFamily="34" charset="0"/>
              </a:rPr>
              <a:t>If there is ambiguity, can the category definition be modified?</a:t>
            </a:r>
          </a:p>
          <a:p>
            <a:pPr marL="285750" indent="-285750">
              <a:buFont typeface="Arial" panose="020B0604020202020204" pitchFamily="34" charset="0"/>
              <a:buChar char="•"/>
            </a:pPr>
            <a:r>
              <a:rPr lang="en-US" dirty="0" smtClean="0">
                <a:latin typeface="Tw Cen MT" panose="020B0602020104020603" pitchFamily="34" charset="0"/>
              </a:rPr>
              <a:t>Should we assign this category?</a:t>
            </a:r>
            <a:endParaRPr lang="id-ID" dirty="0">
              <a:latin typeface="Tw Cen MT" panose="020B0602020104020603" pitchFamily="34" charset="0"/>
            </a:endParaRPr>
          </a:p>
        </p:txBody>
      </p:sp>
      <p:sp>
        <p:nvSpPr>
          <p:cNvPr id="8" name="TextBox 7"/>
          <p:cNvSpPr txBox="1"/>
          <p:nvPr/>
        </p:nvSpPr>
        <p:spPr>
          <a:xfrm>
            <a:off x="6724650" y="5855318"/>
            <a:ext cx="5086350" cy="923330"/>
          </a:xfrm>
          <a:prstGeom prst="rect">
            <a:avLst/>
          </a:prstGeom>
          <a:noFill/>
          <a:ln w="28575">
            <a:solidFill>
              <a:schemeClr val="tx1"/>
            </a:solidFill>
            <a:prstDash val="sysDash"/>
          </a:ln>
        </p:spPr>
        <p:txBody>
          <a:bodyPr wrap="square" rtlCol="0">
            <a:spAutoFit/>
          </a:bodyPr>
          <a:lstStyle/>
          <a:p>
            <a:r>
              <a:rPr lang="en-US" dirty="0" smtClean="0">
                <a:latin typeface="Tw Cen MT" panose="020B0602020104020603" pitchFamily="34" charset="0"/>
              </a:rPr>
              <a:t>Further decisions in assigning categories</a:t>
            </a:r>
          </a:p>
          <a:p>
            <a:pPr marL="285750" indent="-285750">
              <a:buFont typeface="Arial" panose="020B0604020202020204" pitchFamily="34" charset="0"/>
              <a:buChar char="•"/>
            </a:pPr>
            <a:r>
              <a:rPr lang="en-US" dirty="0" smtClean="0">
                <a:latin typeface="Tw Cen MT" panose="020B0602020104020603" pitchFamily="34" charset="0"/>
              </a:rPr>
              <a:t>Should we assign other categories?</a:t>
            </a:r>
          </a:p>
          <a:p>
            <a:pPr marL="285750" indent="-285750">
              <a:buFont typeface="Arial" panose="020B0604020202020204" pitchFamily="34" charset="0"/>
              <a:buChar char="•"/>
            </a:pPr>
            <a:r>
              <a:rPr lang="en-US" dirty="0" smtClean="0">
                <a:latin typeface="Tw Cen MT" panose="020B0602020104020603" pitchFamily="34" charset="0"/>
              </a:rPr>
              <a:t>Should we create a new category?</a:t>
            </a:r>
            <a:endParaRPr lang="id-ID" dirty="0">
              <a:latin typeface="Tw Cen MT" panose="020B0602020104020603"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177226471"/>
              </p:ext>
            </p:extLst>
          </p:nvPr>
        </p:nvGraphicFramePr>
        <p:xfrm>
          <a:off x="14601" y="-31906"/>
          <a:ext cx="12160465" cy="370840"/>
        </p:xfrm>
        <a:graphic>
          <a:graphicData uri="http://schemas.openxmlformats.org/drawingml/2006/table">
            <a:tbl>
              <a:tblPr firstRow="1" bandRow="1">
                <a:tableStyleId>{5C22544A-7EE6-4342-B048-85BDC9FD1C3A}</a:tableStyleId>
              </a:tblPr>
              <a:tblGrid>
                <a:gridCol w="2026744"/>
                <a:gridCol w="2367830"/>
                <a:gridCol w="2037660"/>
                <a:gridCol w="2156358"/>
                <a:gridCol w="1918962"/>
                <a:gridCol w="1652911"/>
              </a:tblGrid>
              <a:tr h="370840">
                <a:tc>
                  <a:txBody>
                    <a:bodyPr/>
                    <a:lstStyle/>
                    <a:p>
                      <a:pPr algn="ctr"/>
                      <a:r>
                        <a:rPr lang="id-ID" sz="1400" noProof="0" dirty="0" smtClean="0">
                          <a:solidFill>
                            <a:schemeClr val="tx1"/>
                          </a:solidFill>
                        </a:rPr>
                        <a:t>Managing Data</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Reading &amp; Annotating</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Creating Categori</a:t>
                      </a:r>
                      <a:r>
                        <a:rPr lang="en-US" sz="1400" noProof="0" dirty="0" smtClean="0">
                          <a:solidFill>
                            <a:schemeClr val="tx1"/>
                          </a:solidFill>
                        </a:rPr>
                        <a:t>e</a:t>
                      </a:r>
                      <a:r>
                        <a:rPr lang="id-ID" sz="1400" noProof="0" dirty="0" smtClean="0">
                          <a:solidFill>
                            <a:schemeClr val="tx1"/>
                          </a:solidFill>
                        </a:rPr>
                        <a:t>s</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bg1"/>
                          </a:solidFill>
                        </a:rPr>
                        <a:t>Assigning Categories</a:t>
                      </a:r>
                      <a:endParaRPr lang="id-ID" sz="1400" noProof="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id-ID" sz="1400" noProof="0" dirty="0" smtClean="0">
                          <a:solidFill>
                            <a:schemeClr val="tx1"/>
                          </a:solidFill>
                        </a:rPr>
                        <a:t>Splitting</a:t>
                      </a:r>
                      <a:r>
                        <a:rPr lang="id-ID" sz="1400" baseline="0" noProof="0" dirty="0" smtClean="0">
                          <a:solidFill>
                            <a:schemeClr val="tx1"/>
                          </a:solidFill>
                        </a:rPr>
                        <a:t> &amp; Splicing</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Linking Data</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Tree>
    <p:extLst>
      <p:ext uri="{BB962C8B-B14F-4D97-AF65-F5344CB8AC3E}">
        <p14:creationId xmlns:p14="http://schemas.microsoft.com/office/powerpoint/2010/main" val="78979063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w Cen MT" panose="020B0602020104020603" pitchFamily="34" charset="0"/>
              </a:rPr>
              <a:t>Data yang </a:t>
            </a:r>
            <a:r>
              <a:rPr lang="id-ID" sz="3600" dirty="0" smtClean="0">
                <a:latin typeface="Tw Cen MT" panose="020B0602020104020603" pitchFamily="34" charset="0"/>
              </a:rPr>
              <a:t>disimpan di dalam computer maka computer sebaiknya menyediakan informasi berikut:</a:t>
            </a:r>
            <a:endParaRPr lang="id-ID" sz="3600" dirty="0">
              <a:latin typeface="Tw Cen MT" panose="020B0602020104020603" pitchFamily="34" charset="0"/>
            </a:endParaRPr>
          </a:p>
        </p:txBody>
      </p:sp>
      <p:sp>
        <p:nvSpPr>
          <p:cNvPr id="3" name="Content Placeholder 2"/>
          <p:cNvSpPr>
            <a:spLocks noGrp="1"/>
          </p:cNvSpPr>
          <p:nvPr>
            <p:ph idx="1"/>
          </p:nvPr>
        </p:nvSpPr>
        <p:spPr/>
        <p:txBody>
          <a:bodyPr/>
          <a:lstStyle/>
          <a:p>
            <a:r>
              <a:rPr lang="id-ID" dirty="0" smtClean="0">
                <a:latin typeface="Tw Cen MT" panose="020B0602020104020603" pitchFamily="34" charset="0"/>
              </a:rPr>
              <a:t>Daftar kategori </a:t>
            </a:r>
            <a:r>
              <a:rPr lang="en-US" dirty="0" smtClean="0">
                <a:latin typeface="Tw Cen MT" panose="020B0602020104020603" pitchFamily="34" charset="0"/>
              </a:rPr>
              <a:t>yang </a:t>
            </a:r>
            <a:r>
              <a:rPr lang="id-ID" dirty="0" smtClean="0">
                <a:latin typeface="Tw Cen MT" panose="020B0602020104020603" pitchFamily="34" charset="0"/>
              </a:rPr>
              <a:t>dapat kita akses, memodifikasi dan memperpanjang kapan saja</a:t>
            </a:r>
          </a:p>
          <a:p>
            <a:r>
              <a:rPr lang="id-ID" dirty="0" smtClean="0">
                <a:latin typeface="Tw Cen MT" panose="020B0602020104020603" pitchFamily="34" charset="0"/>
              </a:rPr>
              <a:t>Catatan</a:t>
            </a:r>
            <a:r>
              <a:rPr lang="en-US" dirty="0" smtClean="0">
                <a:latin typeface="Tw Cen MT" panose="020B0602020104020603" pitchFamily="34" charset="0"/>
              </a:rPr>
              <a:t> </a:t>
            </a:r>
            <a:r>
              <a:rPr lang="id-ID" dirty="0" smtClean="0">
                <a:latin typeface="Tw Cen MT" panose="020B0602020104020603" pitchFamily="34" charset="0"/>
              </a:rPr>
              <a:t>tentang </a:t>
            </a:r>
            <a:r>
              <a:rPr lang="id-ID" dirty="0">
                <a:latin typeface="Tw Cen MT" panose="020B0602020104020603" pitchFamily="34" charset="0"/>
              </a:rPr>
              <a:t>bagaimana masing-masing kategori telah dan saat ini didefinisikan</a:t>
            </a:r>
          </a:p>
          <a:p>
            <a:r>
              <a:rPr lang="id-ID" dirty="0" smtClean="0">
                <a:latin typeface="Tw Cen MT" panose="020B0602020104020603" pitchFamily="34" charset="0"/>
              </a:rPr>
              <a:t>Sebuah</a:t>
            </a:r>
            <a:r>
              <a:rPr lang="en-US" dirty="0" smtClean="0">
                <a:latin typeface="Tw Cen MT" panose="020B0602020104020603" pitchFamily="34" charset="0"/>
              </a:rPr>
              <a:t> </a:t>
            </a:r>
            <a:r>
              <a:rPr lang="id-ID" dirty="0" smtClean="0">
                <a:latin typeface="Tw Cen MT" panose="020B0602020104020603" pitchFamily="34" charset="0"/>
              </a:rPr>
              <a:t>databit </a:t>
            </a:r>
            <a:r>
              <a:rPr lang="id-ID" dirty="0">
                <a:latin typeface="Tw Cen MT" panose="020B0602020104020603" pitchFamily="34" charset="0"/>
              </a:rPr>
              <a:t>yang ditugaskan ke </a:t>
            </a:r>
            <a:r>
              <a:rPr lang="id-ID" dirty="0" smtClean="0">
                <a:latin typeface="Tw Cen MT" panose="020B0602020104020603" pitchFamily="34" charset="0"/>
              </a:rPr>
              <a:t>sebuah</a:t>
            </a:r>
            <a:r>
              <a:rPr lang="en-US" dirty="0" smtClean="0">
                <a:latin typeface="Tw Cen MT" panose="020B0602020104020603" pitchFamily="34" charset="0"/>
              </a:rPr>
              <a:t> </a:t>
            </a:r>
            <a:r>
              <a:rPr lang="id-ID" dirty="0" smtClean="0">
                <a:latin typeface="Tw Cen MT" panose="020B0602020104020603" pitchFamily="34" charset="0"/>
              </a:rPr>
              <a:t>kategori </a:t>
            </a:r>
            <a:r>
              <a:rPr lang="id-ID" dirty="0">
                <a:latin typeface="Tw Cen MT" panose="020B0602020104020603" pitchFamily="34" charset="0"/>
              </a:rPr>
              <a:t>atau </a:t>
            </a:r>
            <a:r>
              <a:rPr lang="id-ID" dirty="0" smtClean="0">
                <a:latin typeface="Tw Cen MT" panose="020B0602020104020603" pitchFamily="34" charset="0"/>
              </a:rPr>
              <a:t>banyak kategori</a:t>
            </a:r>
            <a:r>
              <a:rPr lang="id-ID" dirty="0">
                <a:latin typeface="Tw Cen MT" panose="020B0602020104020603" pitchFamily="34" charset="0"/>
              </a:rPr>
              <a:t>, dengan semua informasi relevan lainnya</a:t>
            </a:r>
          </a:p>
        </p:txBody>
      </p:sp>
      <p:sp>
        <p:nvSpPr>
          <p:cNvPr id="4" name="Rectangle 3"/>
          <p:cNvSpPr/>
          <p:nvPr/>
        </p:nvSpPr>
        <p:spPr>
          <a:xfrm>
            <a:off x="0" y="1524000"/>
            <a:ext cx="12192000" cy="1666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aphicFrame>
        <p:nvGraphicFramePr>
          <p:cNvPr id="5" name="Table 4"/>
          <p:cNvGraphicFramePr>
            <a:graphicFrameLocks noGrp="1"/>
          </p:cNvGraphicFramePr>
          <p:nvPr>
            <p:extLst>
              <p:ext uri="{D42A27DB-BD31-4B8C-83A1-F6EECF244321}">
                <p14:modId xmlns:p14="http://schemas.microsoft.com/office/powerpoint/2010/main" val="2101598573"/>
              </p:ext>
            </p:extLst>
          </p:nvPr>
        </p:nvGraphicFramePr>
        <p:xfrm>
          <a:off x="31534" y="-31906"/>
          <a:ext cx="12160465" cy="370840"/>
        </p:xfrm>
        <a:graphic>
          <a:graphicData uri="http://schemas.openxmlformats.org/drawingml/2006/table">
            <a:tbl>
              <a:tblPr firstRow="1" bandRow="1">
                <a:tableStyleId>{5C22544A-7EE6-4342-B048-85BDC9FD1C3A}</a:tableStyleId>
              </a:tblPr>
              <a:tblGrid>
                <a:gridCol w="2026744"/>
                <a:gridCol w="2367830"/>
                <a:gridCol w="2037660"/>
                <a:gridCol w="2156358"/>
                <a:gridCol w="1918962"/>
                <a:gridCol w="1652911"/>
              </a:tblGrid>
              <a:tr h="370840">
                <a:tc>
                  <a:txBody>
                    <a:bodyPr/>
                    <a:lstStyle/>
                    <a:p>
                      <a:pPr algn="ctr"/>
                      <a:r>
                        <a:rPr lang="id-ID" sz="1400" noProof="0" dirty="0" smtClean="0">
                          <a:solidFill>
                            <a:schemeClr val="tx1"/>
                          </a:solidFill>
                        </a:rPr>
                        <a:t>Managing Data</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Reading &amp; Annotating</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Creating Categori</a:t>
                      </a:r>
                      <a:r>
                        <a:rPr lang="en-US" sz="1400" noProof="0" dirty="0" smtClean="0">
                          <a:solidFill>
                            <a:schemeClr val="tx1"/>
                          </a:solidFill>
                        </a:rPr>
                        <a:t>e</a:t>
                      </a:r>
                      <a:r>
                        <a:rPr lang="id-ID" sz="1400" noProof="0" dirty="0" smtClean="0">
                          <a:solidFill>
                            <a:schemeClr val="tx1"/>
                          </a:solidFill>
                        </a:rPr>
                        <a:t>s</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bg1"/>
                          </a:solidFill>
                        </a:rPr>
                        <a:t>Assigning Categories</a:t>
                      </a:r>
                      <a:endParaRPr lang="id-ID" sz="1400" noProof="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id-ID" sz="1400" noProof="0" dirty="0" smtClean="0">
                          <a:solidFill>
                            <a:schemeClr val="tx1"/>
                          </a:solidFill>
                        </a:rPr>
                        <a:t>Splitting</a:t>
                      </a:r>
                      <a:r>
                        <a:rPr lang="id-ID" sz="1400" baseline="0" noProof="0" dirty="0" smtClean="0">
                          <a:solidFill>
                            <a:schemeClr val="tx1"/>
                          </a:solidFill>
                        </a:rPr>
                        <a:t> &amp; Splicing</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Linking Data</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Tree>
    <p:extLst>
      <p:ext uri="{BB962C8B-B14F-4D97-AF65-F5344CB8AC3E}">
        <p14:creationId xmlns:p14="http://schemas.microsoft.com/office/powerpoint/2010/main" val="10401311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w Cen MT" panose="020B0602020104020603" pitchFamily="34" charset="0"/>
              </a:rPr>
              <a:t>Splitting and Splicing</a:t>
            </a:r>
            <a:endParaRPr lang="id-ID" b="1" dirty="0">
              <a:latin typeface="Tw Cen MT" panose="020B0602020104020603" pitchFamily="34" charset="0"/>
            </a:endParaRPr>
          </a:p>
        </p:txBody>
      </p:sp>
      <p:sp>
        <p:nvSpPr>
          <p:cNvPr id="3" name="Content Placeholder 2"/>
          <p:cNvSpPr>
            <a:spLocks noGrp="1"/>
          </p:cNvSpPr>
          <p:nvPr>
            <p:ph idx="1"/>
          </p:nvPr>
        </p:nvSpPr>
        <p:spPr>
          <a:xfrm>
            <a:off x="142875" y="1672028"/>
            <a:ext cx="7124700" cy="1476469"/>
          </a:xfrm>
          <a:ln w="28575">
            <a:solidFill>
              <a:srgbClr val="00B050"/>
            </a:solidFill>
          </a:ln>
        </p:spPr>
        <p:txBody>
          <a:bodyPr>
            <a:noAutofit/>
          </a:bodyPr>
          <a:lstStyle/>
          <a:p>
            <a:pPr marL="0" indent="0">
              <a:buNone/>
            </a:pPr>
            <a:r>
              <a:rPr lang="id-ID" sz="2000" dirty="0" smtClean="0">
                <a:latin typeface="Tw Cen MT" panose="020B0602020104020603" pitchFamily="34" charset="0"/>
              </a:rPr>
              <a:t>Hal pertama yang dilakukan setelah membuat dan menugaskan kategori data adalah mempertimbangkan cara untuk memperbaiki dan memfokuskan analisis kita. Hal ini dapat dilakukan dengan mengubah pusat perhatian kita pada data asli kepada data yang dikonseptualisasikan ulang. </a:t>
            </a:r>
          </a:p>
        </p:txBody>
      </p:sp>
      <p:sp>
        <p:nvSpPr>
          <p:cNvPr id="4" name="Rectangle 3"/>
          <p:cNvSpPr/>
          <p:nvPr/>
        </p:nvSpPr>
        <p:spPr>
          <a:xfrm>
            <a:off x="114300" y="3281920"/>
            <a:ext cx="7181850" cy="1015663"/>
          </a:xfrm>
          <a:prstGeom prst="rect">
            <a:avLst/>
          </a:prstGeom>
          <a:ln w="28575">
            <a:solidFill>
              <a:srgbClr val="00B050"/>
            </a:solidFill>
          </a:ln>
        </p:spPr>
        <p:txBody>
          <a:bodyPr wrap="square">
            <a:spAutoFit/>
          </a:bodyPr>
          <a:lstStyle/>
          <a:p>
            <a:r>
              <a:rPr lang="id-ID" sz="2000" dirty="0" smtClean="0">
                <a:latin typeface="Tw Cen MT" panose="020B0602020104020603" pitchFamily="34" charset="0"/>
              </a:rPr>
              <a:t>Kita mengorganisasikan ulang data kita dalam sekumpulan kategori, yang mungkin telah dibuat, dimodifikasi, dan dikembangkan selama analisis sebelumnya.</a:t>
            </a:r>
            <a:endParaRPr lang="id-ID" sz="2000" dirty="0">
              <a:latin typeface="Tw Cen MT" panose="020B0602020104020603" pitchFamily="34" charset="0"/>
            </a:endParaRPr>
          </a:p>
        </p:txBody>
      </p:sp>
      <p:sp>
        <p:nvSpPr>
          <p:cNvPr id="5" name="Rectangle 4"/>
          <p:cNvSpPr/>
          <p:nvPr/>
        </p:nvSpPr>
        <p:spPr>
          <a:xfrm>
            <a:off x="114300" y="4455400"/>
            <a:ext cx="7181850" cy="1938992"/>
          </a:xfrm>
          <a:prstGeom prst="rect">
            <a:avLst/>
          </a:prstGeom>
          <a:ln w="28575">
            <a:solidFill>
              <a:srgbClr val="00B050"/>
            </a:solidFill>
          </a:ln>
        </p:spPr>
        <p:txBody>
          <a:bodyPr wrap="square">
            <a:spAutoFit/>
          </a:bodyPr>
          <a:lstStyle/>
          <a:p>
            <a:r>
              <a:rPr lang="id-ID" sz="2000" dirty="0" smtClean="0">
                <a:latin typeface="Tw Cen MT" panose="020B0602020104020603" pitchFamily="34" charset="0"/>
              </a:rPr>
              <a:t>Untuk melihat data dalam konteks baru, kita dapat melibatkan sebuah kode dan mengambil kembali proses dan kode tersebut dilampirkan dahulu untuk kumpulan data yang telah dikategorikan, dan kode tersebut digunakan untuk mengambil kembali semua databit untuk kembali masukkan ke dalam bagian subkategori/ bentuk assign bagi data lainnya.</a:t>
            </a:r>
            <a:endParaRPr lang="id-ID" sz="2000" dirty="0">
              <a:latin typeface="Tw Cen MT" panose="020B0602020104020603" pitchFamily="34" charset="0"/>
            </a:endParaRPr>
          </a:p>
        </p:txBody>
      </p:sp>
      <p:grpSp>
        <p:nvGrpSpPr>
          <p:cNvPr id="40" name="Group 39"/>
          <p:cNvGrpSpPr/>
          <p:nvPr/>
        </p:nvGrpSpPr>
        <p:grpSpPr>
          <a:xfrm>
            <a:off x="8644671" y="818808"/>
            <a:ext cx="2781218" cy="2439485"/>
            <a:chOff x="8629650" y="345400"/>
            <a:chExt cx="2781218" cy="2439485"/>
          </a:xfrm>
        </p:grpSpPr>
        <p:grpSp>
          <p:nvGrpSpPr>
            <p:cNvPr id="31" name="Group 30"/>
            <p:cNvGrpSpPr/>
            <p:nvPr/>
          </p:nvGrpSpPr>
          <p:grpSpPr>
            <a:xfrm>
              <a:off x="8629650" y="345400"/>
              <a:ext cx="2781218" cy="2054900"/>
              <a:chOff x="8629650" y="345400"/>
              <a:chExt cx="2781218" cy="2054900"/>
            </a:xfrm>
          </p:grpSpPr>
          <p:sp>
            <p:nvSpPr>
              <p:cNvPr id="6" name="Oval 5"/>
              <p:cNvSpPr/>
              <p:nvPr/>
            </p:nvSpPr>
            <p:spPr>
              <a:xfrm>
                <a:off x="8629650" y="1162050"/>
                <a:ext cx="781050" cy="72399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id-ID" b="1" dirty="0"/>
              </a:p>
            </p:txBody>
          </p:sp>
          <p:cxnSp>
            <p:nvCxnSpPr>
              <p:cNvPr id="8" name="Straight Connector 7"/>
              <p:cNvCxnSpPr>
                <a:stCxn id="6" idx="7"/>
              </p:cNvCxnSpPr>
              <p:nvPr/>
            </p:nvCxnSpPr>
            <p:spPr>
              <a:xfrm flipV="1">
                <a:off x="9296318" y="762000"/>
                <a:ext cx="1104982" cy="50607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15" idx="1"/>
              </p:cNvCxnSpPr>
              <p:nvPr/>
            </p:nvCxnSpPr>
            <p:spPr>
              <a:xfrm>
                <a:off x="9343943" y="1657063"/>
                <a:ext cx="124777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220159" y="1802584"/>
                <a:ext cx="1123991" cy="597716"/>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0401300" y="345400"/>
                <a:ext cx="819150" cy="649913"/>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id-ID" dirty="0">
                  <a:solidFill>
                    <a:schemeClr val="tx1"/>
                  </a:solidFill>
                </a:endParaRPr>
              </a:p>
            </p:txBody>
          </p:sp>
          <p:sp>
            <p:nvSpPr>
              <p:cNvPr id="15" name="Rectangle 14"/>
              <p:cNvSpPr/>
              <p:nvPr/>
            </p:nvSpPr>
            <p:spPr>
              <a:xfrm>
                <a:off x="10591718" y="1332106"/>
                <a:ext cx="819150" cy="649913"/>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id-ID" dirty="0">
                  <a:solidFill>
                    <a:schemeClr val="tx1"/>
                  </a:solidFill>
                </a:endParaRPr>
              </a:p>
            </p:txBody>
          </p:sp>
        </p:grpSp>
        <p:sp>
          <p:nvSpPr>
            <p:cNvPr id="19" name="Rectangle 18"/>
            <p:cNvSpPr/>
            <p:nvPr/>
          </p:nvSpPr>
          <p:spPr>
            <a:xfrm>
              <a:off x="10363200" y="2134972"/>
              <a:ext cx="819150" cy="649913"/>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endParaRPr lang="id-ID" dirty="0">
                <a:solidFill>
                  <a:schemeClr val="tx1"/>
                </a:solidFill>
              </a:endParaRPr>
            </a:p>
          </p:txBody>
        </p:sp>
      </p:grpSp>
      <p:sp>
        <p:nvSpPr>
          <p:cNvPr id="21" name="Freeform 20"/>
          <p:cNvSpPr/>
          <p:nvPr/>
        </p:nvSpPr>
        <p:spPr>
          <a:xfrm rot="16882458">
            <a:off x="1246384" y="-315365"/>
            <a:ext cx="1000586" cy="2340909"/>
          </a:xfrm>
          <a:custGeom>
            <a:avLst/>
            <a:gdLst>
              <a:gd name="connsiteX0" fmla="*/ 581927 w 1449541"/>
              <a:gd name="connsiteY0" fmla="*/ 71252 h 1537559"/>
              <a:gd name="connsiteX1" fmla="*/ 36 w 1449541"/>
              <a:gd name="connsiteY1" fmla="*/ 605641 h 1537559"/>
              <a:gd name="connsiteX2" fmla="*/ 558176 w 1449541"/>
              <a:gd name="connsiteY2" fmla="*/ 1496291 h 1537559"/>
              <a:gd name="connsiteX3" fmla="*/ 1448826 w 1449541"/>
              <a:gd name="connsiteY3" fmla="*/ 1246909 h 1537559"/>
              <a:gd name="connsiteX4" fmla="*/ 403797 w 1449541"/>
              <a:gd name="connsiteY4" fmla="*/ 0 h 153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541" h="1537559">
                <a:moveTo>
                  <a:pt x="581927" y="71252"/>
                </a:moveTo>
                <a:cubicBezTo>
                  <a:pt x="292960" y="219693"/>
                  <a:pt x="3994" y="368135"/>
                  <a:pt x="36" y="605641"/>
                </a:cubicBezTo>
                <a:cubicBezTo>
                  <a:pt x="-3922" y="843147"/>
                  <a:pt x="316711" y="1389413"/>
                  <a:pt x="558176" y="1496291"/>
                </a:cubicBezTo>
                <a:cubicBezTo>
                  <a:pt x="799641" y="1603169"/>
                  <a:pt x="1474556" y="1496291"/>
                  <a:pt x="1448826" y="1246909"/>
                </a:cubicBezTo>
                <a:cubicBezTo>
                  <a:pt x="1423096" y="997527"/>
                  <a:pt x="621511" y="126670"/>
                  <a:pt x="403797" y="0"/>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
        <p:nvSpPr>
          <p:cNvPr id="22" name="Freeform 21"/>
          <p:cNvSpPr/>
          <p:nvPr/>
        </p:nvSpPr>
        <p:spPr>
          <a:xfrm rot="16882458">
            <a:off x="4349573" y="-234694"/>
            <a:ext cx="1000586" cy="2340909"/>
          </a:xfrm>
          <a:custGeom>
            <a:avLst/>
            <a:gdLst>
              <a:gd name="connsiteX0" fmla="*/ 581927 w 1449541"/>
              <a:gd name="connsiteY0" fmla="*/ 71252 h 1537559"/>
              <a:gd name="connsiteX1" fmla="*/ 36 w 1449541"/>
              <a:gd name="connsiteY1" fmla="*/ 605641 h 1537559"/>
              <a:gd name="connsiteX2" fmla="*/ 558176 w 1449541"/>
              <a:gd name="connsiteY2" fmla="*/ 1496291 h 1537559"/>
              <a:gd name="connsiteX3" fmla="*/ 1448826 w 1449541"/>
              <a:gd name="connsiteY3" fmla="*/ 1246909 h 1537559"/>
              <a:gd name="connsiteX4" fmla="*/ 403797 w 1449541"/>
              <a:gd name="connsiteY4" fmla="*/ 0 h 153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541" h="1537559">
                <a:moveTo>
                  <a:pt x="581927" y="71252"/>
                </a:moveTo>
                <a:cubicBezTo>
                  <a:pt x="292960" y="219693"/>
                  <a:pt x="3994" y="368135"/>
                  <a:pt x="36" y="605641"/>
                </a:cubicBezTo>
                <a:cubicBezTo>
                  <a:pt x="-3922" y="843147"/>
                  <a:pt x="316711" y="1389413"/>
                  <a:pt x="558176" y="1496291"/>
                </a:cubicBezTo>
                <a:cubicBezTo>
                  <a:pt x="799641" y="1603169"/>
                  <a:pt x="1474556" y="1496291"/>
                  <a:pt x="1448826" y="1246909"/>
                </a:cubicBezTo>
                <a:cubicBezTo>
                  <a:pt x="1423096" y="997527"/>
                  <a:pt x="621511" y="126670"/>
                  <a:pt x="403797" y="0"/>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grpSp>
        <p:nvGrpSpPr>
          <p:cNvPr id="63" name="Group 62"/>
          <p:cNvGrpSpPr/>
          <p:nvPr/>
        </p:nvGrpSpPr>
        <p:grpSpPr>
          <a:xfrm>
            <a:off x="7902144" y="2636267"/>
            <a:ext cx="2683489" cy="400110"/>
            <a:chOff x="8284497" y="352028"/>
            <a:chExt cx="2683489" cy="400110"/>
          </a:xfrm>
        </p:grpSpPr>
        <p:sp>
          <p:nvSpPr>
            <p:cNvPr id="29" name="TextBox 28"/>
            <p:cNvSpPr txBox="1"/>
            <p:nvPr/>
          </p:nvSpPr>
          <p:spPr>
            <a:xfrm>
              <a:off x="8672482" y="352028"/>
              <a:ext cx="2295504" cy="400110"/>
            </a:xfrm>
            <a:prstGeom prst="rect">
              <a:avLst/>
            </a:prstGeom>
            <a:noFill/>
          </p:spPr>
          <p:txBody>
            <a:bodyPr wrap="square" rtlCol="0">
              <a:spAutoFit/>
            </a:bodyPr>
            <a:lstStyle/>
            <a:p>
              <a:r>
                <a:rPr lang="en-US" sz="2000" b="1" dirty="0" smtClean="0">
                  <a:latin typeface="Tw Cen MT" panose="020B0602020104020603" pitchFamily="34" charset="0"/>
                </a:rPr>
                <a:t>Splitting</a:t>
              </a:r>
              <a:endParaRPr lang="id-ID" sz="2000" b="1" dirty="0">
                <a:latin typeface="Tw Cen MT" panose="020B0602020104020603" pitchFamily="34" charset="0"/>
              </a:endParaRPr>
            </a:p>
          </p:txBody>
        </p:sp>
        <p:sp>
          <p:nvSpPr>
            <p:cNvPr id="30" name="Oval 29"/>
            <p:cNvSpPr/>
            <p:nvPr/>
          </p:nvSpPr>
          <p:spPr>
            <a:xfrm>
              <a:off x="8284497" y="405725"/>
              <a:ext cx="361950" cy="33762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7" name="Group 6"/>
          <p:cNvGrpSpPr/>
          <p:nvPr/>
        </p:nvGrpSpPr>
        <p:grpSpPr>
          <a:xfrm>
            <a:off x="7902144" y="3560783"/>
            <a:ext cx="3505159" cy="2729484"/>
            <a:chOff x="7902144" y="3165889"/>
            <a:chExt cx="3505159" cy="2729484"/>
          </a:xfrm>
        </p:grpSpPr>
        <p:grpSp>
          <p:nvGrpSpPr>
            <p:cNvPr id="32" name="Group 31"/>
            <p:cNvGrpSpPr/>
            <p:nvPr/>
          </p:nvGrpSpPr>
          <p:grpSpPr>
            <a:xfrm>
              <a:off x="7902144" y="3387388"/>
              <a:ext cx="2781218" cy="2054900"/>
              <a:chOff x="8629650" y="345400"/>
              <a:chExt cx="2781218" cy="2054900"/>
            </a:xfrm>
          </p:grpSpPr>
          <p:sp>
            <p:nvSpPr>
              <p:cNvPr id="33" name="Oval 32"/>
              <p:cNvSpPr/>
              <p:nvPr/>
            </p:nvSpPr>
            <p:spPr>
              <a:xfrm>
                <a:off x="8629650" y="1162050"/>
                <a:ext cx="781050" cy="72399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id-ID" b="1" dirty="0"/>
              </a:p>
            </p:txBody>
          </p:sp>
          <p:cxnSp>
            <p:nvCxnSpPr>
              <p:cNvPr id="34" name="Straight Connector 33"/>
              <p:cNvCxnSpPr>
                <a:stCxn id="33" idx="7"/>
              </p:cNvCxnSpPr>
              <p:nvPr/>
            </p:nvCxnSpPr>
            <p:spPr>
              <a:xfrm flipV="1">
                <a:off x="9296318" y="762000"/>
                <a:ext cx="1104982" cy="50607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38" idx="1"/>
              </p:cNvCxnSpPr>
              <p:nvPr/>
            </p:nvCxnSpPr>
            <p:spPr>
              <a:xfrm>
                <a:off x="9343943" y="1657063"/>
                <a:ext cx="124777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9220159" y="1802584"/>
                <a:ext cx="1123991" cy="597716"/>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0401300" y="345400"/>
                <a:ext cx="819150" cy="649913"/>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id-ID" dirty="0">
                  <a:solidFill>
                    <a:schemeClr val="tx1"/>
                  </a:solidFill>
                </a:endParaRPr>
              </a:p>
            </p:txBody>
          </p:sp>
          <p:sp>
            <p:nvSpPr>
              <p:cNvPr id="38" name="Rectangle 37"/>
              <p:cNvSpPr/>
              <p:nvPr/>
            </p:nvSpPr>
            <p:spPr>
              <a:xfrm>
                <a:off x="10591718" y="1332106"/>
                <a:ext cx="819150" cy="649913"/>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id-ID" dirty="0">
                  <a:solidFill>
                    <a:schemeClr val="tx1"/>
                  </a:solidFill>
                </a:endParaRPr>
              </a:p>
            </p:txBody>
          </p:sp>
        </p:grpSp>
        <p:sp>
          <p:nvSpPr>
            <p:cNvPr id="39" name="Rectangle 38"/>
            <p:cNvSpPr/>
            <p:nvPr/>
          </p:nvSpPr>
          <p:spPr>
            <a:xfrm>
              <a:off x="9658309" y="5126038"/>
              <a:ext cx="819150" cy="649913"/>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endParaRPr lang="id-ID" dirty="0">
                <a:solidFill>
                  <a:schemeClr val="tx1"/>
                </a:solidFill>
              </a:endParaRPr>
            </a:p>
          </p:txBody>
        </p:sp>
        <p:cxnSp>
          <p:nvCxnSpPr>
            <p:cNvPr id="42" name="Straight Connector 41"/>
            <p:cNvCxnSpPr>
              <a:stCxn id="37" idx="3"/>
            </p:cNvCxnSpPr>
            <p:nvPr/>
          </p:nvCxnSpPr>
          <p:spPr>
            <a:xfrm flipV="1">
              <a:off x="10492944" y="3165889"/>
              <a:ext cx="723941" cy="54645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7" idx="3"/>
            </p:cNvCxnSpPr>
            <p:nvPr/>
          </p:nvCxnSpPr>
          <p:spPr>
            <a:xfrm flipV="1">
              <a:off x="10492944" y="3712344"/>
              <a:ext cx="857291" cy="1"/>
            </a:xfrm>
            <a:prstGeom prst="line">
              <a:avLst/>
            </a:prstGeom>
          </p:spPr>
          <p:style>
            <a:lnRef idx="1">
              <a:schemeClr val="accent2"/>
            </a:lnRef>
            <a:fillRef idx="0">
              <a:schemeClr val="accent2"/>
            </a:fillRef>
            <a:effectRef idx="0">
              <a:schemeClr val="accent2"/>
            </a:effectRef>
            <a:fontRef idx="minor">
              <a:schemeClr val="tx1"/>
            </a:fontRef>
          </p:style>
        </p:cxnSp>
        <p:cxnSp>
          <p:nvCxnSpPr>
            <p:cNvPr id="47" name="Straight Connector 46"/>
            <p:cNvCxnSpPr>
              <a:stCxn id="37" idx="3"/>
            </p:cNvCxnSpPr>
            <p:nvPr/>
          </p:nvCxnSpPr>
          <p:spPr>
            <a:xfrm>
              <a:off x="10492944" y="3712345"/>
              <a:ext cx="723941" cy="46133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8" idx="3"/>
            </p:cNvCxnSpPr>
            <p:nvPr/>
          </p:nvCxnSpPr>
          <p:spPr>
            <a:xfrm flipV="1">
              <a:off x="10683362" y="4472792"/>
              <a:ext cx="723941" cy="22625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8" idx="3"/>
            </p:cNvCxnSpPr>
            <p:nvPr/>
          </p:nvCxnSpPr>
          <p:spPr>
            <a:xfrm flipV="1">
              <a:off x="10683362" y="4699050"/>
              <a:ext cx="723941" cy="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8" idx="3"/>
            </p:cNvCxnSpPr>
            <p:nvPr/>
          </p:nvCxnSpPr>
          <p:spPr>
            <a:xfrm>
              <a:off x="10683362" y="4699051"/>
              <a:ext cx="666873" cy="29911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9" idx="3"/>
            </p:cNvCxnSpPr>
            <p:nvPr/>
          </p:nvCxnSpPr>
          <p:spPr>
            <a:xfrm flipV="1">
              <a:off x="10477459" y="5126038"/>
              <a:ext cx="571438" cy="32495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39" idx="3"/>
            </p:cNvCxnSpPr>
            <p:nvPr/>
          </p:nvCxnSpPr>
          <p:spPr>
            <a:xfrm flipV="1">
              <a:off x="10477459" y="5450993"/>
              <a:ext cx="742991" cy="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39" idx="3"/>
            </p:cNvCxnSpPr>
            <p:nvPr/>
          </p:nvCxnSpPr>
          <p:spPr>
            <a:xfrm>
              <a:off x="10477459" y="5450995"/>
              <a:ext cx="704891" cy="44437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8619961" y="6253800"/>
            <a:ext cx="2653767" cy="400110"/>
            <a:chOff x="7922547" y="2962271"/>
            <a:chExt cx="2653767" cy="400110"/>
          </a:xfrm>
        </p:grpSpPr>
        <p:sp>
          <p:nvSpPr>
            <p:cNvPr id="60" name="Oval 59"/>
            <p:cNvSpPr/>
            <p:nvPr/>
          </p:nvSpPr>
          <p:spPr>
            <a:xfrm>
              <a:off x="7922547" y="2979685"/>
              <a:ext cx="361950" cy="33762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1" name="TextBox 60"/>
            <p:cNvSpPr txBox="1"/>
            <p:nvPr/>
          </p:nvSpPr>
          <p:spPr>
            <a:xfrm>
              <a:off x="8280810" y="2962271"/>
              <a:ext cx="2295504" cy="400110"/>
            </a:xfrm>
            <a:prstGeom prst="rect">
              <a:avLst/>
            </a:prstGeom>
            <a:noFill/>
          </p:spPr>
          <p:txBody>
            <a:bodyPr wrap="square" rtlCol="0">
              <a:spAutoFit/>
            </a:bodyPr>
            <a:lstStyle/>
            <a:p>
              <a:r>
                <a:rPr lang="en-US" sz="2000" b="1" dirty="0" smtClean="0">
                  <a:latin typeface="Tw Cen MT" panose="020B0602020104020603" pitchFamily="34" charset="0"/>
                </a:rPr>
                <a:t>Splicing</a:t>
              </a:r>
              <a:endParaRPr lang="id-ID" sz="2000" b="1" dirty="0">
                <a:latin typeface="Tw Cen MT" panose="020B0602020104020603" pitchFamily="34" charset="0"/>
              </a:endParaRPr>
            </a:p>
          </p:txBody>
        </p:sp>
      </p:grpSp>
      <p:graphicFrame>
        <p:nvGraphicFramePr>
          <p:cNvPr id="41" name="Table 40"/>
          <p:cNvGraphicFramePr>
            <a:graphicFrameLocks noGrp="1"/>
          </p:cNvGraphicFramePr>
          <p:nvPr>
            <p:extLst>
              <p:ext uri="{D42A27DB-BD31-4B8C-83A1-F6EECF244321}">
                <p14:modId xmlns:p14="http://schemas.microsoft.com/office/powerpoint/2010/main" val="3446630449"/>
              </p:ext>
            </p:extLst>
          </p:nvPr>
        </p:nvGraphicFramePr>
        <p:xfrm>
          <a:off x="0" y="-31906"/>
          <a:ext cx="12191999" cy="370840"/>
        </p:xfrm>
        <a:graphic>
          <a:graphicData uri="http://schemas.openxmlformats.org/drawingml/2006/table">
            <a:tbl>
              <a:tblPr firstRow="1" bandRow="1">
                <a:tableStyleId>{5C22544A-7EE6-4342-B048-85BDC9FD1C3A}</a:tableStyleId>
              </a:tblPr>
              <a:tblGrid>
                <a:gridCol w="2032000"/>
                <a:gridCol w="2373970"/>
                <a:gridCol w="2042944"/>
                <a:gridCol w="2161950"/>
                <a:gridCol w="1923938"/>
                <a:gridCol w="1657197"/>
              </a:tblGrid>
              <a:tr h="370840">
                <a:tc>
                  <a:txBody>
                    <a:bodyPr/>
                    <a:lstStyle/>
                    <a:p>
                      <a:pPr algn="ctr"/>
                      <a:r>
                        <a:rPr lang="id-ID" sz="1400" noProof="0" dirty="0" smtClean="0">
                          <a:solidFill>
                            <a:schemeClr val="tx1"/>
                          </a:solidFill>
                        </a:rPr>
                        <a:t>Managing Data</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Reading &amp; Annotating</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Creating Categori</a:t>
                      </a:r>
                      <a:r>
                        <a:rPr lang="en-US" sz="1400" noProof="0" dirty="0" smtClean="0">
                          <a:solidFill>
                            <a:schemeClr val="tx1"/>
                          </a:solidFill>
                        </a:rPr>
                        <a:t>e</a:t>
                      </a:r>
                      <a:r>
                        <a:rPr lang="id-ID" sz="1400" noProof="0" dirty="0" smtClean="0">
                          <a:solidFill>
                            <a:schemeClr val="tx1"/>
                          </a:solidFill>
                        </a:rPr>
                        <a:t>s</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Assigning Categories</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bg1"/>
                          </a:solidFill>
                        </a:rPr>
                        <a:t>Splitting</a:t>
                      </a:r>
                      <a:r>
                        <a:rPr lang="id-ID" sz="1400" baseline="0" noProof="0" dirty="0" smtClean="0">
                          <a:solidFill>
                            <a:schemeClr val="bg1"/>
                          </a:solidFill>
                        </a:rPr>
                        <a:t> &amp; Splicing</a:t>
                      </a:r>
                      <a:endParaRPr lang="id-ID" sz="1400" noProof="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id-ID" sz="1400" noProof="0" dirty="0" smtClean="0">
                          <a:solidFill>
                            <a:schemeClr val="tx1"/>
                          </a:solidFill>
                        </a:rPr>
                        <a:t>Linking Data</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Tree>
    <p:extLst>
      <p:ext uri="{BB962C8B-B14F-4D97-AF65-F5344CB8AC3E}">
        <p14:creationId xmlns:p14="http://schemas.microsoft.com/office/powerpoint/2010/main" val="363347076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467350" y="1371600"/>
            <a:ext cx="6419850" cy="410039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685800" y="231775"/>
            <a:ext cx="10515600" cy="1325563"/>
          </a:xfrm>
        </p:spPr>
        <p:txBody>
          <a:bodyPr/>
          <a:lstStyle/>
          <a:p>
            <a:r>
              <a:rPr lang="en-US" b="1" dirty="0" smtClean="0">
                <a:latin typeface="Tw Cen MT" panose="020B0602020104020603" pitchFamily="34" charset="0"/>
              </a:rPr>
              <a:t>Splitting Categories</a:t>
            </a:r>
            <a:endParaRPr lang="id-ID" b="1" dirty="0">
              <a:latin typeface="Tw Cen MT" panose="020B0602020104020603"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990025060"/>
              </p:ext>
            </p:extLst>
          </p:nvPr>
        </p:nvGraphicFramePr>
        <p:xfrm>
          <a:off x="685800" y="1918455"/>
          <a:ext cx="3549650" cy="1559560"/>
        </p:xfrm>
        <a:graphic>
          <a:graphicData uri="http://schemas.openxmlformats.org/drawingml/2006/table">
            <a:tbl>
              <a:tblPr firstRow="1" bandRow="1">
                <a:tableStyleId>{7DF18680-E054-41AD-8BC1-D1AEF772440D}</a:tableStyleId>
              </a:tblPr>
              <a:tblGrid>
                <a:gridCol w="1720850"/>
                <a:gridCol w="1828800"/>
              </a:tblGrid>
              <a:tr h="370840">
                <a:tc>
                  <a:txBody>
                    <a:bodyPr/>
                    <a:lstStyle/>
                    <a:p>
                      <a:r>
                        <a:rPr lang="en-US" dirty="0" smtClean="0">
                          <a:latin typeface="Tw Cen MT" panose="020B0602020104020603" pitchFamily="34" charset="0"/>
                        </a:rPr>
                        <a:t>Category</a:t>
                      </a:r>
                      <a:endParaRPr lang="id-ID" dirty="0">
                        <a:latin typeface="Tw Cen MT" panose="020B0602020104020603" pitchFamily="34" charset="0"/>
                      </a:endParaRPr>
                    </a:p>
                  </a:txBody>
                  <a:tcPr/>
                </a:tc>
                <a:tc>
                  <a:txBody>
                    <a:bodyPr/>
                    <a:lstStyle/>
                    <a:p>
                      <a:r>
                        <a:rPr lang="en-US" dirty="0" smtClean="0">
                          <a:latin typeface="Tw Cen MT" panose="020B0602020104020603" pitchFamily="34" charset="0"/>
                        </a:rPr>
                        <a:t>Subcategories</a:t>
                      </a:r>
                      <a:endParaRPr lang="id-ID" dirty="0">
                        <a:latin typeface="Tw Cen MT" panose="020B0602020104020603" pitchFamily="34" charset="0"/>
                      </a:endParaRPr>
                    </a:p>
                  </a:txBody>
                  <a:tcPr/>
                </a:tc>
              </a:tr>
              <a:tr h="1100244">
                <a:tc>
                  <a:txBody>
                    <a:bodyPr/>
                    <a:lstStyle/>
                    <a:p>
                      <a:r>
                        <a:rPr lang="id-ID" noProof="0" dirty="0" smtClean="0">
                          <a:latin typeface="Tw Cen MT" panose="020B0602020104020603" pitchFamily="34" charset="0"/>
                        </a:rPr>
                        <a:t>Prasarana</a:t>
                      </a:r>
                      <a:endParaRPr lang="id-ID" noProof="0" dirty="0">
                        <a:latin typeface="Tw Cen MT" panose="020B0602020104020603" pitchFamily="34" charset="0"/>
                      </a:endParaRPr>
                    </a:p>
                  </a:txBody>
                  <a:tcPr/>
                </a:tc>
                <a:tc>
                  <a:txBody>
                    <a:bodyPr/>
                    <a:lstStyle/>
                    <a:p>
                      <a:pPr marL="285750" indent="-285750">
                        <a:buFontTx/>
                        <a:buChar char="-"/>
                      </a:pPr>
                      <a:r>
                        <a:rPr lang="id-ID" noProof="0" dirty="0" smtClean="0">
                          <a:latin typeface="Tw Cen MT" panose="020B0602020104020603" pitchFamily="34" charset="0"/>
                        </a:rPr>
                        <a:t>Jalan </a:t>
                      </a:r>
                    </a:p>
                    <a:p>
                      <a:pPr marL="285750" indent="-285750">
                        <a:buFontTx/>
                        <a:buChar char="-"/>
                      </a:pPr>
                      <a:r>
                        <a:rPr lang="en-US" noProof="0" dirty="0" smtClean="0">
                          <a:latin typeface="Tw Cen MT" panose="020B0602020104020603" pitchFamily="34" charset="0"/>
                        </a:rPr>
                        <a:t>MCK</a:t>
                      </a:r>
                      <a:endParaRPr lang="id-ID" noProof="0" dirty="0" smtClean="0">
                        <a:latin typeface="Tw Cen MT" panose="020B0602020104020603" pitchFamily="34" charset="0"/>
                      </a:endParaRPr>
                    </a:p>
                    <a:p>
                      <a:pPr marL="285750" indent="-285750">
                        <a:buFontTx/>
                        <a:buChar char="-"/>
                      </a:pPr>
                      <a:r>
                        <a:rPr lang="id-ID" noProof="0" dirty="0" smtClean="0">
                          <a:latin typeface="Tw Cen MT" panose="020B0602020104020603" pitchFamily="34" charset="0"/>
                        </a:rPr>
                        <a:t>Air bersi</a:t>
                      </a:r>
                      <a:r>
                        <a:rPr lang="en-US" noProof="0" dirty="0" smtClean="0">
                          <a:latin typeface="Tw Cen MT" panose="020B0602020104020603" pitchFamily="34" charset="0"/>
                        </a:rPr>
                        <a:t>h</a:t>
                      </a:r>
                    </a:p>
                    <a:p>
                      <a:pPr marL="285750" indent="-285750">
                        <a:buFontTx/>
                        <a:buChar char="-"/>
                      </a:pPr>
                      <a:r>
                        <a:rPr lang="id-ID" noProof="0" dirty="0" smtClean="0">
                          <a:latin typeface="Tw Cen MT" panose="020B0602020104020603" pitchFamily="34" charset="0"/>
                        </a:rPr>
                        <a:t>dsb </a:t>
                      </a:r>
                      <a:endParaRPr lang="id-ID" noProof="0" dirty="0">
                        <a:latin typeface="Tw Cen MT" panose="020B0602020104020603" pitchFamily="34" charset="0"/>
                      </a:endParaRPr>
                    </a:p>
                  </a:txBody>
                  <a:tcPr/>
                </a:tc>
              </a:tr>
            </a:tbl>
          </a:graphicData>
        </a:graphic>
      </p:graphicFrame>
      <p:sp>
        <p:nvSpPr>
          <p:cNvPr id="6" name="TextBox 5"/>
          <p:cNvSpPr txBox="1"/>
          <p:nvPr/>
        </p:nvSpPr>
        <p:spPr>
          <a:xfrm>
            <a:off x="647700" y="1557338"/>
            <a:ext cx="4324350" cy="369332"/>
          </a:xfrm>
          <a:prstGeom prst="rect">
            <a:avLst/>
          </a:prstGeom>
          <a:noFill/>
        </p:spPr>
        <p:txBody>
          <a:bodyPr wrap="square" rtlCol="0">
            <a:spAutoFit/>
          </a:bodyPr>
          <a:lstStyle/>
          <a:p>
            <a:r>
              <a:rPr lang="id-ID" dirty="0" smtClean="0">
                <a:latin typeface="Tw Cen MT" panose="020B0602020104020603" pitchFamily="34" charset="0"/>
              </a:rPr>
              <a:t>Contoh bentuk pemisahan kategori</a:t>
            </a:r>
            <a:endParaRPr lang="id-ID" dirty="0">
              <a:latin typeface="Tw Cen MT" panose="020B0602020104020603" pitchFamily="34" charset="0"/>
            </a:endParaRPr>
          </a:p>
        </p:txBody>
      </p:sp>
      <p:sp>
        <p:nvSpPr>
          <p:cNvPr id="7" name="TextBox 6"/>
          <p:cNvSpPr txBox="1"/>
          <p:nvPr/>
        </p:nvSpPr>
        <p:spPr>
          <a:xfrm>
            <a:off x="5810250" y="1661997"/>
            <a:ext cx="5010150" cy="646331"/>
          </a:xfrm>
          <a:prstGeom prst="rect">
            <a:avLst/>
          </a:prstGeom>
          <a:noFill/>
          <a:ln>
            <a:solidFill>
              <a:schemeClr val="tx1"/>
            </a:solidFill>
          </a:ln>
        </p:spPr>
        <p:txBody>
          <a:bodyPr wrap="square" rtlCol="0">
            <a:spAutoFit/>
          </a:bodyPr>
          <a:lstStyle/>
          <a:p>
            <a:r>
              <a:rPr lang="id-ID" dirty="0" smtClean="0">
                <a:latin typeface="Tw Cen MT" panose="020B0602020104020603" pitchFamily="34" charset="0"/>
              </a:rPr>
              <a:t>Dijelaskan mengkategorikan sebagai sebuah proses dari menggambarkan perbedaan dalam data</a:t>
            </a:r>
            <a:endParaRPr lang="id-ID" dirty="0">
              <a:latin typeface="Tw Cen MT" panose="020B0602020104020603" pitchFamily="34" charset="0"/>
            </a:endParaRPr>
          </a:p>
        </p:txBody>
      </p:sp>
      <p:sp>
        <p:nvSpPr>
          <p:cNvPr id="8" name="TextBox 7"/>
          <p:cNvSpPr txBox="1"/>
          <p:nvPr/>
        </p:nvSpPr>
        <p:spPr>
          <a:xfrm>
            <a:off x="5810250" y="2439660"/>
            <a:ext cx="5010150" cy="369332"/>
          </a:xfrm>
          <a:prstGeom prst="rect">
            <a:avLst/>
          </a:prstGeom>
          <a:noFill/>
          <a:ln>
            <a:solidFill>
              <a:schemeClr val="tx1"/>
            </a:solidFill>
          </a:ln>
        </p:spPr>
        <p:txBody>
          <a:bodyPr wrap="square" rtlCol="0">
            <a:spAutoFit/>
          </a:bodyPr>
          <a:lstStyle/>
          <a:p>
            <a:r>
              <a:rPr lang="id-ID" dirty="0" smtClean="0">
                <a:latin typeface="Tw Cen MT" panose="020B0602020104020603" pitchFamily="34" charset="0"/>
              </a:rPr>
              <a:t>Proses ini dua kali lipat</a:t>
            </a:r>
            <a:endParaRPr lang="id-ID" dirty="0">
              <a:latin typeface="Tw Cen MT" panose="020B0602020104020603" pitchFamily="34" charset="0"/>
            </a:endParaRPr>
          </a:p>
        </p:txBody>
      </p:sp>
      <p:sp>
        <p:nvSpPr>
          <p:cNvPr id="9" name="Rectangle 8"/>
          <p:cNvSpPr/>
          <p:nvPr/>
        </p:nvSpPr>
        <p:spPr>
          <a:xfrm>
            <a:off x="5791200" y="2940324"/>
            <a:ext cx="6096000" cy="1200329"/>
          </a:xfrm>
          <a:prstGeom prst="rect">
            <a:avLst/>
          </a:prstGeom>
          <a:ln>
            <a:solidFill>
              <a:schemeClr val="tx1"/>
            </a:solidFill>
          </a:ln>
        </p:spPr>
        <p:txBody>
          <a:bodyPr>
            <a:spAutoFit/>
          </a:bodyPr>
          <a:lstStyle/>
          <a:p>
            <a:r>
              <a:rPr lang="id-ID" dirty="0" smtClean="0">
                <a:latin typeface="Tw Cen MT" panose="020B0602020104020603" pitchFamily="34" charset="0"/>
              </a:rPr>
              <a:t>Kita membagi data-data menjadi daftar data khusus yang termasuk ke dalam sub kategori, dan kita assign data (yang termasuk ke dalam </a:t>
            </a:r>
            <a:r>
              <a:rPr lang="en-US" dirty="0" err="1" smtClean="0">
                <a:latin typeface="Tw Cen MT" panose="020B0602020104020603" pitchFamily="34" charset="0"/>
              </a:rPr>
              <a:t>i</a:t>
            </a:r>
            <a:r>
              <a:rPr lang="id-ID" dirty="0" smtClean="0">
                <a:latin typeface="Tw Cen MT" panose="020B0602020104020603" pitchFamily="34" charset="0"/>
              </a:rPr>
              <a:t>su kategori) untuk menjadi bagian dari data yang lebih spesifik lagi ke dalam satu atau lebih kategori.</a:t>
            </a:r>
          </a:p>
        </p:txBody>
      </p:sp>
      <p:sp>
        <p:nvSpPr>
          <p:cNvPr id="10" name="Rectangle 9"/>
          <p:cNvSpPr/>
          <p:nvPr/>
        </p:nvSpPr>
        <p:spPr>
          <a:xfrm>
            <a:off x="5791200" y="4268460"/>
            <a:ext cx="6096000" cy="923330"/>
          </a:xfrm>
          <a:prstGeom prst="rect">
            <a:avLst/>
          </a:prstGeom>
          <a:ln>
            <a:solidFill>
              <a:schemeClr val="tx1"/>
            </a:solidFill>
          </a:ln>
        </p:spPr>
        <p:txBody>
          <a:bodyPr>
            <a:spAutoFit/>
          </a:bodyPr>
          <a:lstStyle/>
          <a:p>
            <a:r>
              <a:rPr lang="id-ID" dirty="0" smtClean="0">
                <a:latin typeface="Tw Cen MT" panose="020B0602020104020603" pitchFamily="34" charset="0"/>
              </a:rPr>
              <a:t>Sub pengkategorian dapat dilakukan menggunakan databit yang ada (data yang telah masuk ke dalam kategori) tanpa pembagian lebih lanjut dengan data kita. </a:t>
            </a:r>
            <a:endParaRPr lang="id-ID" dirty="0">
              <a:latin typeface="Tw Cen MT" panose="020B0602020104020603" pitchFamily="34" charset="0"/>
            </a:endParaRPr>
          </a:p>
        </p:txBody>
      </p:sp>
      <p:sp>
        <p:nvSpPr>
          <p:cNvPr id="12" name="Rectangle 11"/>
          <p:cNvSpPr/>
          <p:nvPr/>
        </p:nvSpPr>
        <p:spPr>
          <a:xfrm>
            <a:off x="685800" y="3714751"/>
            <a:ext cx="4114800" cy="2667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w Cen MT" panose="020B0602020104020603" pitchFamily="34" charset="0"/>
              </a:rPr>
              <a:t>Issues in </a:t>
            </a:r>
            <a:r>
              <a:rPr lang="id-ID" b="1" dirty="0" smtClean="0">
                <a:solidFill>
                  <a:schemeClr val="tx1"/>
                </a:solidFill>
                <a:latin typeface="Tw Cen MT" panose="020B0602020104020603" pitchFamily="34" charset="0"/>
              </a:rPr>
              <a:t>subcategorizing databits</a:t>
            </a:r>
          </a:p>
          <a:p>
            <a:pPr marL="285750" indent="-285750">
              <a:buFont typeface="Arial" panose="020B0604020202020204" pitchFamily="34" charset="0"/>
              <a:buChar char="•"/>
            </a:pPr>
            <a:r>
              <a:rPr lang="en-US" dirty="0" smtClean="0">
                <a:solidFill>
                  <a:schemeClr val="tx1"/>
                </a:solidFill>
                <a:latin typeface="Tw Cen MT" panose="020B0602020104020603" pitchFamily="34" charset="0"/>
              </a:rPr>
              <a:t>Do the make sense conceptually?</a:t>
            </a:r>
          </a:p>
          <a:p>
            <a:pPr marL="285750" indent="-285750">
              <a:buFont typeface="Arial" panose="020B0604020202020204" pitchFamily="34" charset="0"/>
              <a:buChar char="•"/>
            </a:pPr>
            <a:r>
              <a:rPr lang="en-US" dirty="0" smtClean="0">
                <a:solidFill>
                  <a:schemeClr val="tx1"/>
                </a:solidFill>
                <a:latin typeface="Tw Cen MT" panose="020B0602020104020603" pitchFamily="34" charset="0"/>
              </a:rPr>
              <a:t>Are they instantiated empirically?</a:t>
            </a:r>
          </a:p>
          <a:p>
            <a:pPr marL="285750" indent="-285750">
              <a:buFont typeface="Arial" panose="020B0604020202020204" pitchFamily="34" charset="0"/>
              <a:buChar char="•"/>
            </a:pPr>
            <a:r>
              <a:rPr lang="en-US" dirty="0" smtClean="0">
                <a:solidFill>
                  <a:schemeClr val="tx1"/>
                </a:solidFill>
                <a:latin typeface="Tw Cen MT" panose="020B0602020104020603" pitchFamily="34" charset="0"/>
              </a:rPr>
              <a:t>Are the subcategories empirically relevant?</a:t>
            </a:r>
          </a:p>
          <a:p>
            <a:pPr marL="285750" indent="-285750">
              <a:buFont typeface="Arial" panose="020B0604020202020204" pitchFamily="34" charset="0"/>
              <a:buChar char="•"/>
            </a:pPr>
            <a:r>
              <a:rPr lang="en-US" dirty="0" smtClean="0">
                <a:solidFill>
                  <a:schemeClr val="tx1"/>
                </a:solidFill>
                <a:latin typeface="Tw Cen MT" panose="020B0602020104020603" pitchFamily="34" charset="0"/>
              </a:rPr>
              <a:t>Are the subcategories useful practically?</a:t>
            </a:r>
          </a:p>
          <a:p>
            <a:pPr marL="285750" indent="-285750">
              <a:buFont typeface="Arial" panose="020B0604020202020204" pitchFamily="34" charset="0"/>
              <a:buChar char="•"/>
            </a:pPr>
            <a:r>
              <a:rPr lang="en-US" dirty="0" smtClean="0">
                <a:solidFill>
                  <a:schemeClr val="tx1"/>
                </a:solidFill>
                <a:latin typeface="Tw Cen MT" panose="020B0602020104020603" pitchFamily="34" charset="0"/>
              </a:rPr>
              <a:t>Do the subcategories look useful analytically?</a:t>
            </a:r>
            <a:endParaRPr lang="id-ID" dirty="0">
              <a:solidFill>
                <a:schemeClr val="tx1"/>
              </a:solidFill>
              <a:latin typeface="Tw Cen MT" panose="020B06020201040206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2271098850"/>
              </p:ext>
            </p:extLst>
          </p:nvPr>
        </p:nvGraphicFramePr>
        <p:xfrm>
          <a:off x="0" y="-31906"/>
          <a:ext cx="12191999" cy="370840"/>
        </p:xfrm>
        <a:graphic>
          <a:graphicData uri="http://schemas.openxmlformats.org/drawingml/2006/table">
            <a:tbl>
              <a:tblPr firstRow="1" bandRow="1">
                <a:tableStyleId>{5C22544A-7EE6-4342-B048-85BDC9FD1C3A}</a:tableStyleId>
              </a:tblPr>
              <a:tblGrid>
                <a:gridCol w="2032000"/>
                <a:gridCol w="2373970"/>
                <a:gridCol w="2042944"/>
                <a:gridCol w="2161950"/>
                <a:gridCol w="1923938"/>
                <a:gridCol w="1657197"/>
              </a:tblGrid>
              <a:tr h="370840">
                <a:tc>
                  <a:txBody>
                    <a:bodyPr/>
                    <a:lstStyle/>
                    <a:p>
                      <a:pPr algn="ctr"/>
                      <a:r>
                        <a:rPr lang="id-ID" sz="1400" noProof="0" dirty="0" smtClean="0">
                          <a:solidFill>
                            <a:schemeClr val="tx1"/>
                          </a:solidFill>
                        </a:rPr>
                        <a:t>Managing Data</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Reading &amp; Annotating</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Creating Categori</a:t>
                      </a:r>
                      <a:r>
                        <a:rPr lang="en-US" sz="1400" noProof="0" dirty="0" smtClean="0">
                          <a:solidFill>
                            <a:schemeClr val="tx1"/>
                          </a:solidFill>
                        </a:rPr>
                        <a:t>e</a:t>
                      </a:r>
                      <a:r>
                        <a:rPr lang="id-ID" sz="1400" noProof="0" dirty="0" smtClean="0">
                          <a:solidFill>
                            <a:schemeClr val="tx1"/>
                          </a:solidFill>
                        </a:rPr>
                        <a:t>s</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Assigning Categories</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bg1"/>
                          </a:solidFill>
                        </a:rPr>
                        <a:t>Splitting</a:t>
                      </a:r>
                      <a:r>
                        <a:rPr lang="id-ID" sz="1400" baseline="0" noProof="0" dirty="0" smtClean="0">
                          <a:solidFill>
                            <a:schemeClr val="bg1"/>
                          </a:solidFill>
                        </a:rPr>
                        <a:t> &amp; Splicing</a:t>
                      </a:r>
                      <a:endParaRPr lang="id-ID" sz="1400" noProof="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id-ID" sz="1400" noProof="0" dirty="0" smtClean="0">
                          <a:solidFill>
                            <a:schemeClr val="tx1"/>
                          </a:solidFill>
                        </a:rPr>
                        <a:t>Linking Data</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Tree>
    <p:extLst>
      <p:ext uri="{BB962C8B-B14F-4D97-AF65-F5344CB8AC3E}">
        <p14:creationId xmlns:p14="http://schemas.microsoft.com/office/powerpoint/2010/main" val="29575442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latin typeface="Tw Cen MT" panose="020B0602020104020603" pitchFamily="34" charset="0"/>
              </a:rPr>
              <a:t>Mengatasi isu dalam </a:t>
            </a:r>
            <a:r>
              <a:rPr lang="en-US" b="1" dirty="0" smtClean="0">
                <a:latin typeface="Tw Cen MT" panose="020B0602020104020603" pitchFamily="34" charset="0"/>
              </a:rPr>
              <a:t>subcategories </a:t>
            </a:r>
            <a:endParaRPr lang="id-ID" b="1" dirty="0">
              <a:latin typeface="Tw Cen MT" panose="020B0602020104020603" pitchFamily="34" charset="0"/>
            </a:endParaRPr>
          </a:p>
        </p:txBody>
      </p:sp>
      <p:sp>
        <p:nvSpPr>
          <p:cNvPr id="3" name="Content Placeholder 2"/>
          <p:cNvSpPr>
            <a:spLocks noGrp="1"/>
          </p:cNvSpPr>
          <p:nvPr>
            <p:ph idx="1"/>
          </p:nvPr>
        </p:nvSpPr>
        <p:spPr>
          <a:xfrm>
            <a:off x="838200" y="1571626"/>
            <a:ext cx="10515600" cy="1203325"/>
          </a:xfrm>
        </p:spPr>
        <p:txBody>
          <a:bodyPr>
            <a:normAutofit lnSpcReduction="10000"/>
          </a:bodyPr>
          <a:lstStyle/>
          <a:p>
            <a:pPr algn="just"/>
            <a:r>
              <a:rPr lang="id-ID" dirty="0" smtClean="0">
                <a:latin typeface="Tw Cen MT" panose="020B0602020104020603" pitchFamily="34" charset="0"/>
              </a:rPr>
              <a:t>Cara mengatasi hal ini adalah dengan membagi kembali subkategori yang ada dengan penjelasan tiap subkategori dengan bagian yang relevan.</a:t>
            </a:r>
            <a:r>
              <a:rPr lang="en-US" dirty="0" smtClean="0">
                <a:latin typeface="Tw Cen MT" panose="020B0602020104020603" pitchFamily="34" charset="0"/>
              </a:rPr>
              <a:t> </a:t>
            </a:r>
            <a:r>
              <a:rPr lang="id-ID" dirty="0" smtClean="0">
                <a:latin typeface="Tw Cen MT" panose="020B0602020104020603" pitchFamily="34" charset="0"/>
              </a:rPr>
              <a:t>Hal ini dapat dilihat melalui ilustrasi, seperti di bawah ini:</a:t>
            </a:r>
            <a:endParaRPr lang="id-ID" dirty="0">
              <a:latin typeface="Tw Cen MT" panose="020B0602020104020603"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23617536"/>
              </p:ext>
            </p:extLst>
          </p:nvPr>
        </p:nvGraphicFramePr>
        <p:xfrm>
          <a:off x="1238250" y="3822701"/>
          <a:ext cx="5619750" cy="1833880"/>
        </p:xfrm>
        <a:graphic>
          <a:graphicData uri="http://schemas.openxmlformats.org/drawingml/2006/table">
            <a:tbl>
              <a:tblPr firstRow="1" bandRow="1">
                <a:tableStyleId>{7DF18680-E054-41AD-8BC1-D1AEF772440D}</a:tableStyleId>
              </a:tblPr>
              <a:tblGrid>
                <a:gridCol w="1771650"/>
                <a:gridCol w="3848100"/>
              </a:tblGrid>
              <a:tr h="370840">
                <a:tc>
                  <a:txBody>
                    <a:bodyPr/>
                    <a:lstStyle/>
                    <a:p>
                      <a:r>
                        <a:rPr lang="id-ID" noProof="0" dirty="0" smtClean="0">
                          <a:latin typeface="Tw Cen MT" panose="020B0602020104020603" pitchFamily="34" charset="0"/>
                        </a:rPr>
                        <a:t>Jalan</a:t>
                      </a:r>
                      <a:endParaRPr lang="id-ID" noProof="0" dirty="0">
                        <a:latin typeface="Tw Cen MT" panose="020B0602020104020603" pitchFamily="34" charset="0"/>
                      </a:endParaRPr>
                    </a:p>
                  </a:txBody>
                  <a:tcPr/>
                </a:tc>
                <a:tc>
                  <a:txBody>
                    <a:bodyPr/>
                    <a:lstStyle/>
                    <a:p>
                      <a:r>
                        <a:rPr lang="en-US" dirty="0" smtClean="0">
                          <a:latin typeface="Tw Cen MT" panose="020B0602020104020603" pitchFamily="34" charset="0"/>
                        </a:rPr>
                        <a:t>MCK</a:t>
                      </a:r>
                      <a:endParaRPr lang="id-ID" dirty="0">
                        <a:latin typeface="Tw Cen MT" panose="020B0602020104020603" pitchFamily="34" charset="0"/>
                      </a:endParaRPr>
                    </a:p>
                  </a:txBody>
                  <a:tcPr/>
                </a:tc>
              </a:tr>
              <a:tr h="1100244">
                <a:tc>
                  <a:txBody>
                    <a:bodyPr/>
                    <a:lstStyle/>
                    <a:p>
                      <a:r>
                        <a:rPr lang="id-ID" dirty="0" smtClean="0">
                          <a:latin typeface="Tw Cen MT" panose="020B0602020104020603" pitchFamily="34" charset="0"/>
                          <a:ea typeface="Calibri" panose="020F0502020204030204" pitchFamily="34" charset="0"/>
                          <a:cs typeface="Times New Roman" panose="02020603050405020304" pitchFamily="18" charset="0"/>
                        </a:rPr>
                        <a:t>Bantuan</a:t>
                      </a:r>
                      <a:r>
                        <a:rPr lang="en-US" baseline="0" dirty="0" smtClean="0">
                          <a:latin typeface="Tw Cen MT" panose="020B0602020104020603" pitchFamily="34" charset="0"/>
                          <a:ea typeface="Calibri" panose="020F0502020204030204" pitchFamily="34" charset="0"/>
                          <a:cs typeface="Times New Roman" panose="02020603050405020304" pitchFamily="18" charset="0"/>
                        </a:rPr>
                        <a:t> </a:t>
                      </a:r>
                      <a:r>
                        <a:rPr lang="id-ID" dirty="0" smtClean="0">
                          <a:latin typeface="Tw Cen MT" panose="020B0602020104020603" pitchFamily="34" charset="0"/>
                          <a:ea typeface="Calibri" panose="020F0502020204030204" pitchFamily="34" charset="0"/>
                          <a:cs typeface="Times New Roman" panose="02020603050405020304" pitchFamily="18" charset="0"/>
                        </a:rPr>
                        <a:t>PPIK </a:t>
                      </a:r>
                      <a:r>
                        <a:rPr lang="id-ID" noProof="0" dirty="0" smtClean="0">
                          <a:latin typeface="Tw Cen MT" panose="020B0602020104020603" pitchFamily="34" charset="0"/>
                          <a:ea typeface="Calibri" panose="020F0502020204030204" pitchFamily="34" charset="0"/>
                          <a:cs typeface="Times New Roman" panose="02020603050405020304" pitchFamily="18" charset="0"/>
                        </a:rPr>
                        <a:t>berupa</a:t>
                      </a:r>
                      <a:r>
                        <a:rPr lang="en-US" baseline="0" dirty="0" smtClean="0">
                          <a:latin typeface="Tw Cen MT" panose="020B0602020104020603" pitchFamily="34" charset="0"/>
                          <a:ea typeface="Calibri" panose="020F0502020204030204" pitchFamily="34" charset="0"/>
                          <a:cs typeface="Times New Roman" panose="02020603050405020304" pitchFamily="18" charset="0"/>
                        </a:rPr>
                        <a:t> </a:t>
                      </a:r>
                      <a:r>
                        <a:rPr lang="id-ID" dirty="0" smtClean="0">
                          <a:latin typeface="Tw Cen MT" panose="020B0602020104020603" pitchFamily="34" charset="0"/>
                          <a:ea typeface="Calibri" panose="020F0502020204030204" pitchFamily="34" charset="0"/>
                          <a:cs typeface="Times New Roman" panose="02020603050405020304" pitchFamily="18" charset="0"/>
                        </a:rPr>
                        <a:t>jalan</a:t>
                      </a:r>
                      <a:endParaRPr lang="id-ID" noProof="0" dirty="0">
                        <a:latin typeface="Tw Cen MT" panose="020B06020201040206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w Cen MT" panose="020B0602020104020603" pitchFamily="34" charset="0"/>
                          <a:ea typeface="Calibri" panose="020F0502020204030204" pitchFamily="34" charset="0"/>
                          <a:cs typeface="Times New Roman" panose="02020603050405020304" pitchFamily="18" charset="0"/>
                        </a:rPr>
                        <a:t>Program PPIK </a:t>
                      </a:r>
                      <a:r>
                        <a:rPr lang="id-ID" noProof="0" dirty="0" smtClean="0">
                          <a:latin typeface="Tw Cen MT" panose="020B0602020104020603" pitchFamily="34" charset="0"/>
                          <a:ea typeface="Calibri" panose="020F0502020204030204" pitchFamily="34" charset="0"/>
                          <a:cs typeface="Times New Roman" panose="02020603050405020304" pitchFamily="18" charset="0"/>
                        </a:rPr>
                        <a:t>tidak hanya jalan </a:t>
                      </a:r>
                      <a:r>
                        <a:rPr lang="id-ID" dirty="0" smtClean="0">
                          <a:latin typeface="Tw Cen MT" panose="020B0602020104020603" pitchFamily="34" charset="0"/>
                          <a:ea typeface="Calibri" panose="020F0502020204030204" pitchFamily="34" charset="0"/>
                          <a:cs typeface="Times New Roman" panose="02020603050405020304" pitchFamily="18" charset="0"/>
                        </a:rPr>
                        <a:t>namun bisa juga fasilitas pembangunan, seperti posyandu, perbaikan MCK, penserasiaan gang gang kecil</a:t>
                      </a:r>
                      <a:endParaRPr lang="id-ID" noProof="0" dirty="0" smtClean="0">
                        <a:latin typeface="Tw Cen MT" panose="020B0602020104020603" pitchFamily="34" charset="0"/>
                      </a:endParaRPr>
                    </a:p>
                    <a:p>
                      <a:pPr marL="285750" indent="-285750">
                        <a:buFontTx/>
                        <a:buChar char="-"/>
                      </a:pPr>
                      <a:endParaRPr lang="id-ID" noProof="0" dirty="0">
                        <a:latin typeface="Tw Cen MT" panose="020B0602020104020603" pitchFamily="34" charset="0"/>
                      </a:endParaRPr>
                    </a:p>
                  </a:txBody>
                  <a:tcPr/>
                </a:tc>
              </a:tr>
            </a:tbl>
          </a:graphicData>
        </a:graphic>
      </p:graphicFrame>
      <p:sp>
        <p:nvSpPr>
          <p:cNvPr id="6" name="TextBox 5"/>
          <p:cNvSpPr txBox="1"/>
          <p:nvPr/>
        </p:nvSpPr>
        <p:spPr>
          <a:xfrm>
            <a:off x="1238250" y="2897189"/>
            <a:ext cx="4610100" cy="646331"/>
          </a:xfrm>
          <a:prstGeom prst="rect">
            <a:avLst/>
          </a:prstGeom>
          <a:noFill/>
        </p:spPr>
        <p:txBody>
          <a:bodyPr wrap="square" rtlCol="0">
            <a:spAutoFit/>
          </a:bodyPr>
          <a:lstStyle/>
          <a:p>
            <a:r>
              <a:rPr lang="id-ID" b="1" dirty="0" smtClean="0">
                <a:latin typeface="Tw Cen MT" panose="020B0602020104020603" pitchFamily="34" charset="0"/>
              </a:rPr>
              <a:t>Misal subkategori berdasarkan hasil wawancara Kepala Kelurahan Pelesiran</a:t>
            </a:r>
            <a:endParaRPr lang="id-ID" b="1" dirty="0">
              <a:latin typeface="Tw Cen MT" panose="020B0602020104020603" pitchFamily="34" charset="0"/>
            </a:endParaRPr>
          </a:p>
        </p:txBody>
      </p:sp>
      <p:cxnSp>
        <p:nvCxnSpPr>
          <p:cNvPr id="18" name="Straight Connector 17"/>
          <p:cNvCxnSpPr/>
          <p:nvPr/>
        </p:nvCxnSpPr>
        <p:spPr>
          <a:xfrm>
            <a:off x="1238250" y="3543520"/>
            <a:ext cx="3981450" cy="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2271098850"/>
              </p:ext>
            </p:extLst>
          </p:nvPr>
        </p:nvGraphicFramePr>
        <p:xfrm>
          <a:off x="0" y="-31906"/>
          <a:ext cx="12191999" cy="370840"/>
        </p:xfrm>
        <a:graphic>
          <a:graphicData uri="http://schemas.openxmlformats.org/drawingml/2006/table">
            <a:tbl>
              <a:tblPr firstRow="1" bandRow="1">
                <a:tableStyleId>{5C22544A-7EE6-4342-B048-85BDC9FD1C3A}</a:tableStyleId>
              </a:tblPr>
              <a:tblGrid>
                <a:gridCol w="2032000"/>
                <a:gridCol w="2373970"/>
                <a:gridCol w="2042944"/>
                <a:gridCol w="2161950"/>
                <a:gridCol w="1923938"/>
                <a:gridCol w="1657197"/>
              </a:tblGrid>
              <a:tr h="370840">
                <a:tc>
                  <a:txBody>
                    <a:bodyPr/>
                    <a:lstStyle/>
                    <a:p>
                      <a:pPr algn="ctr"/>
                      <a:r>
                        <a:rPr lang="id-ID" sz="1400" noProof="0" dirty="0" smtClean="0">
                          <a:solidFill>
                            <a:schemeClr val="tx1"/>
                          </a:solidFill>
                        </a:rPr>
                        <a:t>Managing Data</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Reading &amp; Annotating</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Creating Categori</a:t>
                      </a:r>
                      <a:r>
                        <a:rPr lang="en-US" sz="1400" noProof="0" dirty="0" smtClean="0">
                          <a:solidFill>
                            <a:schemeClr val="tx1"/>
                          </a:solidFill>
                        </a:rPr>
                        <a:t>e</a:t>
                      </a:r>
                      <a:r>
                        <a:rPr lang="id-ID" sz="1400" noProof="0" dirty="0" smtClean="0">
                          <a:solidFill>
                            <a:schemeClr val="tx1"/>
                          </a:solidFill>
                        </a:rPr>
                        <a:t>s</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Assigning Categories</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bg1"/>
                          </a:solidFill>
                        </a:rPr>
                        <a:t>Splitting</a:t>
                      </a:r>
                      <a:r>
                        <a:rPr lang="id-ID" sz="1400" baseline="0" noProof="0" dirty="0" smtClean="0">
                          <a:solidFill>
                            <a:schemeClr val="bg1"/>
                          </a:solidFill>
                        </a:rPr>
                        <a:t> &amp; Splicing</a:t>
                      </a:r>
                      <a:endParaRPr lang="id-ID" sz="1400" noProof="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id-ID" sz="1400" noProof="0" dirty="0" smtClean="0">
                          <a:solidFill>
                            <a:schemeClr val="tx1"/>
                          </a:solidFill>
                        </a:rPr>
                        <a:t>Linking Data</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Tree>
    <p:extLst>
      <p:ext uri="{BB962C8B-B14F-4D97-AF65-F5344CB8AC3E}">
        <p14:creationId xmlns:p14="http://schemas.microsoft.com/office/powerpoint/2010/main" val="51103638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838200" y="2060020"/>
            <a:ext cx="0" cy="2829661"/>
          </a:xfrm>
          <a:prstGeom prst="line">
            <a:avLst/>
          </a:prstGeom>
          <a:ln w="57150">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b="1" dirty="0" smtClean="0">
                <a:latin typeface="Tw Cen MT" panose="020B0602020104020603" pitchFamily="34" charset="0"/>
              </a:rPr>
              <a:t>Splicing Categories</a:t>
            </a:r>
            <a:endParaRPr lang="id-ID" b="1" dirty="0">
              <a:latin typeface="Tw Cen MT" panose="020B0602020104020603" pitchFamily="34" charset="0"/>
            </a:endParaRPr>
          </a:p>
        </p:txBody>
      </p:sp>
      <p:sp>
        <p:nvSpPr>
          <p:cNvPr id="4" name="TextBox 3"/>
          <p:cNvSpPr txBox="1"/>
          <p:nvPr/>
        </p:nvSpPr>
        <p:spPr>
          <a:xfrm>
            <a:off x="838200" y="1690688"/>
            <a:ext cx="5695950" cy="369332"/>
          </a:xfrm>
          <a:prstGeom prst="rect">
            <a:avLst/>
          </a:prstGeom>
          <a:noFill/>
          <a:ln>
            <a:solidFill>
              <a:schemeClr val="tx1"/>
            </a:solidFill>
          </a:ln>
        </p:spPr>
        <p:txBody>
          <a:bodyPr wrap="square" rtlCol="0">
            <a:spAutoFit/>
          </a:bodyPr>
          <a:lstStyle/>
          <a:p>
            <a:r>
              <a:rPr lang="id-ID" i="1" dirty="0" smtClean="0">
                <a:latin typeface="Tw Cen MT" panose="020B0602020104020603" pitchFamily="34" charset="0"/>
              </a:rPr>
              <a:t>Splicing categories</a:t>
            </a:r>
            <a:r>
              <a:rPr lang="id-ID" dirty="0" smtClean="0">
                <a:latin typeface="Tw Cen MT" panose="020B0602020104020603" pitchFamily="34" charset="0"/>
              </a:rPr>
              <a:t>, lebih meningkatkan fokus analisis </a:t>
            </a:r>
            <a:endParaRPr lang="id-ID" dirty="0">
              <a:latin typeface="Tw Cen MT" panose="020B0602020104020603" pitchFamily="34" charset="0"/>
            </a:endParaRPr>
          </a:p>
        </p:txBody>
      </p:sp>
      <p:sp>
        <p:nvSpPr>
          <p:cNvPr id="8" name="Rectangle 7"/>
          <p:cNvSpPr/>
          <p:nvPr/>
        </p:nvSpPr>
        <p:spPr>
          <a:xfrm>
            <a:off x="6686550" y="3385583"/>
            <a:ext cx="5238750" cy="1200329"/>
          </a:xfrm>
          <a:prstGeom prst="rect">
            <a:avLst/>
          </a:prstGeom>
          <a:ln w="28575">
            <a:solidFill>
              <a:schemeClr val="tx1"/>
            </a:solidFill>
            <a:prstDash val="sysDash"/>
          </a:ln>
        </p:spPr>
        <p:txBody>
          <a:bodyPr wrap="square">
            <a:spAutoFit/>
          </a:bodyPr>
          <a:lstStyle/>
          <a:p>
            <a:pPr algn="r"/>
            <a:r>
              <a:rPr lang="id-ID" dirty="0" smtClean="0">
                <a:latin typeface="Tw Cen MT" panose="020B0602020104020603" pitchFamily="34" charset="0"/>
              </a:rPr>
              <a:t>Menentukan pusat data yang kita akan analisis adalah melalui idenifikasi arah utama yang kita inginkan untuk dianalisis. Identifikasi arah utama ini dilakukan pada tahap </a:t>
            </a:r>
            <a:r>
              <a:rPr lang="id-ID" i="1" dirty="0" smtClean="0">
                <a:latin typeface="Tw Cen MT" panose="020B0602020104020603" pitchFamily="34" charset="0"/>
              </a:rPr>
              <a:t>splicing categories</a:t>
            </a:r>
            <a:r>
              <a:rPr lang="id-ID" dirty="0" smtClean="0">
                <a:latin typeface="Tw Cen MT" panose="020B0602020104020603" pitchFamily="34" charset="0"/>
              </a:rPr>
              <a:t>.</a:t>
            </a:r>
          </a:p>
        </p:txBody>
      </p:sp>
      <p:cxnSp>
        <p:nvCxnSpPr>
          <p:cNvPr id="10" name="Straight Arrow Connector 9"/>
          <p:cNvCxnSpPr>
            <a:stCxn id="6" idx="2"/>
          </p:cNvCxnSpPr>
          <p:nvPr/>
        </p:nvCxnSpPr>
        <p:spPr>
          <a:xfrm>
            <a:off x="8220075" y="2940159"/>
            <a:ext cx="0" cy="4454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38200" y="3635853"/>
            <a:ext cx="5695950" cy="923330"/>
          </a:xfrm>
          <a:prstGeom prst="rect">
            <a:avLst/>
          </a:prstGeom>
          <a:noFill/>
          <a:ln>
            <a:solidFill>
              <a:schemeClr val="tx1"/>
            </a:solidFill>
          </a:ln>
        </p:spPr>
        <p:txBody>
          <a:bodyPr wrap="square" rtlCol="0">
            <a:spAutoFit/>
          </a:bodyPr>
          <a:lstStyle/>
          <a:p>
            <a:r>
              <a:rPr lang="id-ID" dirty="0" smtClean="0">
                <a:latin typeface="Tw Cen MT" panose="020B0602020104020603" pitchFamily="34" charset="0"/>
              </a:rPr>
              <a:t>Dalam </a:t>
            </a:r>
            <a:r>
              <a:rPr lang="id-ID" i="1" dirty="0" smtClean="0">
                <a:latin typeface="Tw Cen MT" panose="020B0602020104020603" pitchFamily="34" charset="0"/>
              </a:rPr>
              <a:t>splicing kategori </a:t>
            </a:r>
            <a:r>
              <a:rPr lang="id-ID" dirty="0" smtClean="0">
                <a:latin typeface="Tw Cen MT" panose="020B0602020104020603" pitchFamily="34" charset="0"/>
              </a:rPr>
              <a:t>kita</a:t>
            </a:r>
            <a:r>
              <a:rPr lang="en-US" dirty="0" smtClean="0">
                <a:latin typeface="Tw Cen MT" panose="020B0602020104020603" pitchFamily="34" charset="0"/>
              </a:rPr>
              <a:t> </a:t>
            </a:r>
            <a:r>
              <a:rPr lang="id-ID" dirty="0" smtClean="0">
                <a:latin typeface="Tw Cen MT" panose="020B0602020104020603" pitchFamily="34" charset="0"/>
              </a:rPr>
              <a:t>memastikan hubungan diantara kategori tapi kita belum mengurangi keseluruhan jumlah dari tiap bagian data analisis kita.</a:t>
            </a:r>
            <a:endParaRPr lang="id-ID" dirty="0">
              <a:latin typeface="Tw Cen MT" panose="020B0602020104020603" pitchFamily="34" charset="0"/>
            </a:endParaRPr>
          </a:p>
        </p:txBody>
      </p:sp>
      <p:sp>
        <p:nvSpPr>
          <p:cNvPr id="12" name="Rectangle 11"/>
          <p:cNvSpPr/>
          <p:nvPr/>
        </p:nvSpPr>
        <p:spPr>
          <a:xfrm>
            <a:off x="838200" y="4889681"/>
            <a:ext cx="5695950" cy="923330"/>
          </a:xfrm>
          <a:prstGeom prst="rect">
            <a:avLst/>
          </a:prstGeom>
          <a:ln>
            <a:solidFill>
              <a:schemeClr val="tx1"/>
            </a:solidFill>
          </a:ln>
        </p:spPr>
        <p:txBody>
          <a:bodyPr wrap="square">
            <a:spAutoFit/>
          </a:bodyPr>
          <a:lstStyle/>
          <a:p>
            <a:r>
              <a:rPr lang="id-ID" dirty="0" smtClean="0">
                <a:latin typeface="Tw Cen MT" panose="020B0602020104020603" pitchFamily="34" charset="0"/>
              </a:rPr>
              <a:t>Dalam </a:t>
            </a:r>
            <a:r>
              <a:rPr lang="id-ID" i="1" dirty="0" smtClean="0">
                <a:latin typeface="Tw Cen MT" panose="020B0602020104020603" pitchFamily="34" charset="0"/>
              </a:rPr>
              <a:t>splicing</a:t>
            </a:r>
            <a:r>
              <a:rPr lang="id-ID" dirty="0" smtClean="0">
                <a:latin typeface="Tw Cen MT" panose="020B0602020104020603" pitchFamily="34" charset="0"/>
              </a:rPr>
              <a:t> bukan hanya soal membawa kategori bersama. kita juga harus mempertimbangkan relevansi dan batasan kategori itu sendiri. </a:t>
            </a:r>
            <a:endParaRPr lang="id-ID" dirty="0">
              <a:latin typeface="Tw Cen MT" panose="020B0602020104020603" pitchFamily="34" charset="0"/>
            </a:endParaRPr>
          </a:p>
        </p:txBody>
      </p:sp>
      <p:sp>
        <p:nvSpPr>
          <p:cNvPr id="5" name="TextBox 4"/>
          <p:cNvSpPr txBox="1"/>
          <p:nvPr/>
        </p:nvSpPr>
        <p:spPr>
          <a:xfrm>
            <a:off x="838200" y="2224088"/>
            <a:ext cx="5695950" cy="646331"/>
          </a:xfrm>
          <a:prstGeom prst="rect">
            <a:avLst/>
          </a:prstGeom>
          <a:noFill/>
          <a:ln>
            <a:solidFill>
              <a:schemeClr val="tx1"/>
            </a:solidFill>
          </a:ln>
        </p:spPr>
        <p:txBody>
          <a:bodyPr wrap="square" rtlCol="0">
            <a:spAutoFit/>
          </a:bodyPr>
          <a:lstStyle/>
          <a:p>
            <a:r>
              <a:rPr lang="id-ID" dirty="0" smtClean="0">
                <a:latin typeface="Tw Cen MT" panose="020B0602020104020603" pitchFamily="34" charset="0"/>
              </a:rPr>
              <a:t>Dalam </a:t>
            </a:r>
            <a:r>
              <a:rPr lang="id-ID" i="1" dirty="0" smtClean="0">
                <a:latin typeface="Tw Cen MT" panose="020B0602020104020603" pitchFamily="34" charset="0"/>
              </a:rPr>
              <a:t>splicing kategori </a:t>
            </a:r>
            <a:r>
              <a:rPr lang="id-ID" dirty="0" smtClean="0">
                <a:latin typeface="Tw Cen MT" panose="020B0602020104020603" pitchFamily="34" charset="0"/>
              </a:rPr>
              <a:t>kita memusatkan data-data pada kategori utama dari analisis awal kita</a:t>
            </a:r>
            <a:endParaRPr lang="id-ID" dirty="0">
              <a:latin typeface="Tw Cen MT" panose="020B0602020104020603" pitchFamily="34" charset="0"/>
            </a:endParaRPr>
          </a:p>
        </p:txBody>
      </p:sp>
      <p:sp>
        <p:nvSpPr>
          <p:cNvPr id="6" name="Rectangle 5"/>
          <p:cNvSpPr/>
          <p:nvPr/>
        </p:nvSpPr>
        <p:spPr>
          <a:xfrm>
            <a:off x="6343650" y="2154347"/>
            <a:ext cx="3752850" cy="7858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solidFill>
                  <a:schemeClr val="tx1"/>
                </a:solidFill>
                <a:latin typeface="Tw Cen MT" panose="020B0602020104020603" pitchFamily="34" charset="0"/>
              </a:rPr>
              <a:t>Bagaimana kita memutuskan pusat data?</a:t>
            </a:r>
            <a:endParaRPr lang="id-ID" b="1" dirty="0">
              <a:solidFill>
                <a:schemeClr val="tx1"/>
              </a:solidFill>
              <a:latin typeface="Tw Cen MT" panose="020B0602020104020603"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2550" y="1206169"/>
            <a:ext cx="1885950" cy="1414463"/>
          </a:xfrm>
          <a:prstGeom prst="rect">
            <a:avLst/>
          </a:prstGeom>
        </p:spPr>
      </p:pic>
      <p:graphicFrame>
        <p:nvGraphicFramePr>
          <p:cNvPr id="13" name="Table 12"/>
          <p:cNvGraphicFramePr>
            <a:graphicFrameLocks noGrp="1"/>
          </p:cNvGraphicFramePr>
          <p:nvPr>
            <p:extLst>
              <p:ext uri="{D42A27DB-BD31-4B8C-83A1-F6EECF244321}">
                <p14:modId xmlns:p14="http://schemas.microsoft.com/office/powerpoint/2010/main" val="2271098850"/>
              </p:ext>
            </p:extLst>
          </p:nvPr>
        </p:nvGraphicFramePr>
        <p:xfrm>
          <a:off x="0" y="-31906"/>
          <a:ext cx="12191999" cy="370840"/>
        </p:xfrm>
        <a:graphic>
          <a:graphicData uri="http://schemas.openxmlformats.org/drawingml/2006/table">
            <a:tbl>
              <a:tblPr firstRow="1" bandRow="1">
                <a:tableStyleId>{5C22544A-7EE6-4342-B048-85BDC9FD1C3A}</a:tableStyleId>
              </a:tblPr>
              <a:tblGrid>
                <a:gridCol w="2032000"/>
                <a:gridCol w="2373970"/>
                <a:gridCol w="2042944"/>
                <a:gridCol w="2161950"/>
                <a:gridCol w="1923938"/>
                <a:gridCol w="1657197"/>
              </a:tblGrid>
              <a:tr h="370840">
                <a:tc>
                  <a:txBody>
                    <a:bodyPr/>
                    <a:lstStyle/>
                    <a:p>
                      <a:pPr algn="ctr"/>
                      <a:r>
                        <a:rPr lang="id-ID" sz="1400" noProof="0" dirty="0" smtClean="0">
                          <a:solidFill>
                            <a:schemeClr val="tx1"/>
                          </a:solidFill>
                        </a:rPr>
                        <a:t>Managing Data</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Reading &amp; Annotating</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Creating Categori</a:t>
                      </a:r>
                      <a:r>
                        <a:rPr lang="en-US" sz="1400" noProof="0" dirty="0" smtClean="0">
                          <a:solidFill>
                            <a:schemeClr val="tx1"/>
                          </a:solidFill>
                        </a:rPr>
                        <a:t>e</a:t>
                      </a:r>
                      <a:r>
                        <a:rPr lang="id-ID" sz="1400" noProof="0" dirty="0" smtClean="0">
                          <a:solidFill>
                            <a:schemeClr val="tx1"/>
                          </a:solidFill>
                        </a:rPr>
                        <a:t>s</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Assigning Categories</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bg1"/>
                          </a:solidFill>
                        </a:rPr>
                        <a:t>Splitting</a:t>
                      </a:r>
                      <a:r>
                        <a:rPr lang="id-ID" sz="1400" baseline="0" noProof="0" dirty="0" smtClean="0">
                          <a:solidFill>
                            <a:schemeClr val="bg1"/>
                          </a:solidFill>
                        </a:rPr>
                        <a:t> &amp; Splicing</a:t>
                      </a:r>
                      <a:endParaRPr lang="id-ID" sz="1400" noProof="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id-ID" sz="1400" noProof="0" dirty="0" smtClean="0">
                          <a:solidFill>
                            <a:schemeClr val="tx1"/>
                          </a:solidFill>
                        </a:rPr>
                        <a:t>Linking Data</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Tree>
    <p:extLst>
      <p:ext uri="{BB962C8B-B14F-4D97-AF65-F5344CB8AC3E}">
        <p14:creationId xmlns:p14="http://schemas.microsoft.com/office/powerpoint/2010/main" val="43332816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w Cen MT" panose="020B0602020104020603" pitchFamily="34" charset="0"/>
              </a:rPr>
              <a:t>Issues in splicing categories</a:t>
            </a:r>
            <a:endParaRPr lang="id-ID" b="1" dirty="0">
              <a:latin typeface="Tw Cen MT" panose="020B0602020104020603" pitchFamily="34" charset="0"/>
            </a:endParaRPr>
          </a:p>
        </p:txBody>
      </p:sp>
      <p:sp>
        <p:nvSpPr>
          <p:cNvPr id="3" name="Content Placeholder 2"/>
          <p:cNvSpPr>
            <a:spLocks noGrp="1"/>
          </p:cNvSpPr>
          <p:nvPr>
            <p:ph idx="1"/>
          </p:nvPr>
        </p:nvSpPr>
        <p:spPr>
          <a:xfrm>
            <a:off x="838200" y="1690688"/>
            <a:ext cx="6819900" cy="4351338"/>
          </a:xfrm>
          <a:solidFill>
            <a:schemeClr val="bg2"/>
          </a:solidFill>
          <a:ln>
            <a:noFill/>
          </a:ln>
        </p:spPr>
        <p:txBody>
          <a:bodyPr>
            <a:normAutofit fontScale="77500" lnSpcReduction="20000"/>
          </a:bodyPr>
          <a:lstStyle/>
          <a:p>
            <a:r>
              <a:rPr lang="en-US" dirty="0" smtClean="0">
                <a:latin typeface="Tw Cen MT" panose="020B0602020104020603" pitchFamily="34" charset="0"/>
              </a:rPr>
              <a:t>How central are the categories analytically?</a:t>
            </a:r>
          </a:p>
          <a:p>
            <a:r>
              <a:rPr lang="en-US" dirty="0" smtClean="0">
                <a:latin typeface="Tw Cen MT" panose="020B0602020104020603" pitchFamily="34" charset="0"/>
              </a:rPr>
              <a:t>How are they distinguished conceptually?</a:t>
            </a:r>
          </a:p>
          <a:p>
            <a:r>
              <a:rPr lang="en-US" dirty="0" smtClean="0">
                <a:latin typeface="Tw Cen MT" panose="020B0602020104020603" pitchFamily="34" charset="0"/>
              </a:rPr>
              <a:t>How do they interrelate?</a:t>
            </a:r>
          </a:p>
          <a:p>
            <a:r>
              <a:rPr lang="en-US" dirty="0" smtClean="0">
                <a:latin typeface="Tw Cen MT" panose="020B0602020104020603" pitchFamily="34" charset="0"/>
              </a:rPr>
              <a:t>Are they inclusive or exclusive?</a:t>
            </a:r>
          </a:p>
          <a:p>
            <a:r>
              <a:rPr lang="en-US" dirty="0" smtClean="0">
                <a:latin typeface="Tw Cen MT" panose="020B0602020104020603" pitchFamily="34" charset="0"/>
              </a:rPr>
              <a:t>Are they of the same status or super/ subordinate?</a:t>
            </a:r>
          </a:p>
          <a:p>
            <a:r>
              <a:rPr lang="en-US" dirty="0" smtClean="0">
                <a:latin typeface="Tw Cen MT" panose="020B0602020104020603" pitchFamily="34" charset="0"/>
              </a:rPr>
              <a:t>What steps in analysis led to their emergence?</a:t>
            </a:r>
          </a:p>
          <a:p>
            <a:r>
              <a:rPr lang="en-US" dirty="0" smtClean="0">
                <a:latin typeface="Tw Cen MT" panose="020B0602020104020603" pitchFamily="34" charset="0"/>
              </a:rPr>
              <a:t>How have category definitions evolved?</a:t>
            </a:r>
          </a:p>
          <a:p>
            <a:r>
              <a:rPr lang="en-US" dirty="0" smtClean="0">
                <a:latin typeface="Tw Cen MT" panose="020B0602020104020603" pitchFamily="34" charset="0"/>
              </a:rPr>
              <a:t>Does evidence of retrievals support these definitions?</a:t>
            </a:r>
          </a:p>
          <a:p>
            <a:r>
              <a:rPr lang="en-US" dirty="0" smtClean="0">
                <a:latin typeface="Tw Cen MT" panose="020B0602020104020603" pitchFamily="34" charset="0"/>
              </a:rPr>
              <a:t>How much data do the categories encompass?</a:t>
            </a:r>
          </a:p>
          <a:p>
            <a:r>
              <a:rPr lang="en-US" dirty="0" smtClean="0">
                <a:latin typeface="Tw Cen MT" panose="020B0602020104020603" pitchFamily="34" charset="0"/>
              </a:rPr>
              <a:t>How well do they discriminate amongst </a:t>
            </a:r>
            <a:r>
              <a:rPr lang="id-ID" dirty="0" smtClean="0">
                <a:latin typeface="Tw Cen MT" panose="020B0602020104020603" pitchFamily="34" charset="0"/>
              </a:rPr>
              <a:t>databits</a:t>
            </a:r>
            <a:r>
              <a:rPr lang="en-US" dirty="0" smtClean="0">
                <a:latin typeface="Tw Cen MT" panose="020B0602020104020603" pitchFamily="34" charset="0"/>
              </a:rPr>
              <a:t>?</a:t>
            </a:r>
          </a:p>
          <a:p>
            <a:r>
              <a:rPr lang="en-US" dirty="0" smtClean="0">
                <a:latin typeface="Tw Cen MT" panose="020B0602020104020603" pitchFamily="34" charset="0"/>
              </a:rPr>
              <a:t>How much overlap is there between categories?</a:t>
            </a:r>
          </a:p>
          <a:p>
            <a:r>
              <a:rPr lang="en-US" dirty="0" smtClean="0">
                <a:latin typeface="Tw Cen MT" panose="020B0602020104020603" pitchFamily="34" charset="0"/>
              </a:rPr>
              <a:t>How do categories contribute analytically?</a:t>
            </a:r>
          </a:p>
          <a:p>
            <a:endParaRPr lang="id-ID" dirty="0">
              <a:latin typeface="Tw Cen MT" panose="020B0602020104020603" pitchFamily="34" charset="0"/>
            </a:endParaRPr>
          </a:p>
        </p:txBody>
      </p:sp>
      <p:sp>
        <p:nvSpPr>
          <p:cNvPr id="4" name="Rectangle 3"/>
          <p:cNvSpPr/>
          <p:nvPr/>
        </p:nvSpPr>
        <p:spPr>
          <a:xfrm>
            <a:off x="0" y="1352550"/>
            <a:ext cx="12192000" cy="152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aphicFrame>
        <p:nvGraphicFramePr>
          <p:cNvPr id="5" name="Table 4"/>
          <p:cNvGraphicFramePr>
            <a:graphicFrameLocks noGrp="1"/>
          </p:cNvGraphicFramePr>
          <p:nvPr>
            <p:extLst>
              <p:ext uri="{D42A27DB-BD31-4B8C-83A1-F6EECF244321}">
                <p14:modId xmlns:p14="http://schemas.microsoft.com/office/powerpoint/2010/main" val="2271098850"/>
              </p:ext>
            </p:extLst>
          </p:nvPr>
        </p:nvGraphicFramePr>
        <p:xfrm>
          <a:off x="0" y="-31906"/>
          <a:ext cx="12191999" cy="370840"/>
        </p:xfrm>
        <a:graphic>
          <a:graphicData uri="http://schemas.openxmlformats.org/drawingml/2006/table">
            <a:tbl>
              <a:tblPr firstRow="1" bandRow="1">
                <a:tableStyleId>{5C22544A-7EE6-4342-B048-85BDC9FD1C3A}</a:tableStyleId>
              </a:tblPr>
              <a:tblGrid>
                <a:gridCol w="2032000"/>
                <a:gridCol w="2373970"/>
                <a:gridCol w="2042944"/>
                <a:gridCol w="2161950"/>
                <a:gridCol w="1923938"/>
                <a:gridCol w="1657197"/>
              </a:tblGrid>
              <a:tr h="370840">
                <a:tc>
                  <a:txBody>
                    <a:bodyPr/>
                    <a:lstStyle/>
                    <a:p>
                      <a:pPr algn="ctr"/>
                      <a:r>
                        <a:rPr lang="id-ID" sz="1400" noProof="0" dirty="0" smtClean="0">
                          <a:solidFill>
                            <a:schemeClr val="tx1"/>
                          </a:solidFill>
                        </a:rPr>
                        <a:t>Managing Data</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Reading &amp; Annotating</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Creating Categori</a:t>
                      </a:r>
                      <a:r>
                        <a:rPr lang="en-US" sz="1400" noProof="0" dirty="0" smtClean="0">
                          <a:solidFill>
                            <a:schemeClr val="tx1"/>
                          </a:solidFill>
                        </a:rPr>
                        <a:t>e</a:t>
                      </a:r>
                      <a:r>
                        <a:rPr lang="id-ID" sz="1400" noProof="0" dirty="0" smtClean="0">
                          <a:solidFill>
                            <a:schemeClr val="tx1"/>
                          </a:solidFill>
                        </a:rPr>
                        <a:t>s</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Assigning Categories</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bg1"/>
                          </a:solidFill>
                        </a:rPr>
                        <a:t>Splitting</a:t>
                      </a:r>
                      <a:r>
                        <a:rPr lang="id-ID" sz="1400" baseline="0" noProof="0" dirty="0" smtClean="0">
                          <a:solidFill>
                            <a:schemeClr val="bg1"/>
                          </a:solidFill>
                        </a:rPr>
                        <a:t> &amp; Splicing</a:t>
                      </a:r>
                      <a:endParaRPr lang="id-ID" sz="1400" noProof="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id-ID" sz="1400" noProof="0" dirty="0" smtClean="0">
                          <a:solidFill>
                            <a:schemeClr val="tx1"/>
                          </a:solidFill>
                        </a:rPr>
                        <a:t>Linking Data</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Tree>
    <p:extLst>
      <p:ext uri="{BB962C8B-B14F-4D97-AF65-F5344CB8AC3E}">
        <p14:creationId xmlns:p14="http://schemas.microsoft.com/office/powerpoint/2010/main" val="42200624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03535" y="1035898"/>
            <a:ext cx="2947996" cy="400110"/>
          </a:xfrm>
          <a:prstGeom prst="rect">
            <a:avLst/>
          </a:prstGeom>
          <a:noFill/>
        </p:spPr>
        <p:txBody>
          <a:bodyPr wrap="square" rtlCol="0">
            <a:spAutoFit/>
          </a:bodyPr>
          <a:lstStyle/>
          <a:p>
            <a:pPr algn="ctr"/>
            <a:r>
              <a:rPr lang="id-ID" sz="2000" b="1" u="sng" dirty="0">
                <a:latin typeface="Tw Cen MT" panose="020B0602020104020603" pitchFamily="34" charset="0"/>
              </a:rPr>
              <a:t>Probability Sampling</a:t>
            </a:r>
          </a:p>
        </p:txBody>
      </p:sp>
      <p:sp>
        <p:nvSpPr>
          <p:cNvPr id="6" name="TextBox 5"/>
          <p:cNvSpPr txBox="1"/>
          <p:nvPr/>
        </p:nvSpPr>
        <p:spPr>
          <a:xfrm>
            <a:off x="8043291" y="1035898"/>
            <a:ext cx="3659923" cy="400110"/>
          </a:xfrm>
          <a:prstGeom prst="rect">
            <a:avLst/>
          </a:prstGeom>
          <a:noFill/>
        </p:spPr>
        <p:txBody>
          <a:bodyPr wrap="square" rtlCol="0">
            <a:spAutoFit/>
          </a:bodyPr>
          <a:lstStyle/>
          <a:p>
            <a:r>
              <a:rPr lang="id-ID" sz="2000" b="1" u="sng" dirty="0">
                <a:latin typeface="Tw Cen MT" panose="020B0602020104020603" pitchFamily="34" charset="0"/>
              </a:rPr>
              <a:t>Non-Probability Sampling</a:t>
            </a:r>
          </a:p>
        </p:txBody>
      </p:sp>
      <p:sp>
        <p:nvSpPr>
          <p:cNvPr id="7" name="TextBox 6"/>
          <p:cNvSpPr txBox="1"/>
          <p:nvPr/>
        </p:nvSpPr>
        <p:spPr>
          <a:xfrm>
            <a:off x="149397" y="2592151"/>
            <a:ext cx="3968601" cy="1200485"/>
          </a:xfrm>
          <a:prstGeom prst="rect">
            <a:avLst/>
          </a:prstGeom>
          <a:noFill/>
        </p:spPr>
        <p:txBody>
          <a:bodyPr wrap="square" rtlCol="0">
            <a:spAutoFit/>
          </a:bodyPr>
          <a:lstStyle/>
          <a:p>
            <a:pPr marL="457246" indent="-457246">
              <a:buAutoNum type="arabicPeriod"/>
            </a:pPr>
            <a:r>
              <a:rPr lang="id-ID" dirty="0">
                <a:latin typeface="Tw Cen MT" panose="020B0602020104020603" pitchFamily="34" charset="0"/>
              </a:rPr>
              <a:t>Simple random sampling</a:t>
            </a:r>
          </a:p>
          <a:p>
            <a:pPr marL="457246" indent="-457246">
              <a:buAutoNum type="arabicPeriod"/>
            </a:pPr>
            <a:r>
              <a:rPr lang="id-ID" dirty="0">
                <a:latin typeface="Tw Cen MT" panose="020B0602020104020603" pitchFamily="34" charset="0"/>
              </a:rPr>
              <a:t>Proportionate random sampling</a:t>
            </a:r>
          </a:p>
          <a:p>
            <a:pPr marL="457246" indent="-457246">
              <a:buAutoNum type="arabicPeriod"/>
            </a:pPr>
            <a:r>
              <a:rPr lang="id-ID" dirty="0">
                <a:latin typeface="Tw Cen MT" panose="020B0602020104020603" pitchFamily="34" charset="0"/>
              </a:rPr>
              <a:t>Disproportionate random sampling</a:t>
            </a:r>
          </a:p>
          <a:p>
            <a:pPr marL="457246" indent="-457246">
              <a:buAutoNum type="arabicPeriod"/>
            </a:pPr>
            <a:r>
              <a:rPr lang="id-ID" dirty="0">
                <a:latin typeface="Tw Cen MT" panose="020B0602020104020603" pitchFamily="34" charset="0"/>
              </a:rPr>
              <a:t>Area (cluster) sampling</a:t>
            </a:r>
          </a:p>
        </p:txBody>
      </p:sp>
      <p:sp>
        <p:nvSpPr>
          <p:cNvPr id="8" name="TextBox 7"/>
          <p:cNvSpPr txBox="1"/>
          <p:nvPr/>
        </p:nvSpPr>
        <p:spPr>
          <a:xfrm>
            <a:off x="6096795" y="2640878"/>
            <a:ext cx="3306159" cy="1754554"/>
          </a:xfrm>
          <a:prstGeom prst="rect">
            <a:avLst/>
          </a:prstGeom>
          <a:noFill/>
        </p:spPr>
        <p:txBody>
          <a:bodyPr wrap="square" rtlCol="0">
            <a:spAutoFit/>
          </a:bodyPr>
          <a:lstStyle/>
          <a:p>
            <a:pPr marL="457246" indent="-457246">
              <a:buAutoNum type="arabicPeriod"/>
            </a:pPr>
            <a:r>
              <a:rPr lang="id-ID" dirty="0">
                <a:latin typeface="Tw Cen MT" panose="020B0602020104020603" pitchFamily="34" charset="0"/>
              </a:rPr>
              <a:t>Systematic Sampling</a:t>
            </a:r>
          </a:p>
          <a:p>
            <a:pPr marL="457246" indent="-457246">
              <a:buAutoNum type="arabicPeriod"/>
            </a:pPr>
            <a:r>
              <a:rPr lang="id-ID" dirty="0">
                <a:latin typeface="Tw Cen MT" panose="020B0602020104020603" pitchFamily="34" charset="0"/>
              </a:rPr>
              <a:t>Quote Sampling</a:t>
            </a:r>
          </a:p>
          <a:p>
            <a:pPr marL="457246" indent="-457246">
              <a:buAutoNum type="arabicPeriod"/>
            </a:pPr>
            <a:r>
              <a:rPr lang="id-ID" dirty="0">
                <a:latin typeface="Tw Cen MT" panose="020B0602020104020603" pitchFamily="34" charset="0"/>
              </a:rPr>
              <a:t>Incidental Sampling</a:t>
            </a:r>
          </a:p>
          <a:p>
            <a:pPr marL="457246" indent="-457246">
              <a:buAutoNum type="arabicPeriod"/>
            </a:pPr>
            <a:r>
              <a:rPr lang="id-ID" dirty="0">
                <a:latin typeface="Tw Cen MT" panose="020B0602020104020603" pitchFamily="34" charset="0"/>
              </a:rPr>
              <a:t>Purposive Sampling</a:t>
            </a:r>
          </a:p>
          <a:p>
            <a:pPr marL="457246" indent="-457246">
              <a:buAutoNum type="arabicPeriod"/>
            </a:pPr>
            <a:r>
              <a:rPr lang="id-ID" dirty="0">
                <a:latin typeface="Tw Cen MT" panose="020B0602020104020603" pitchFamily="34" charset="0"/>
              </a:rPr>
              <a:t>Sampling jenuh</a:t>
            </a:r>
          </a:p>
          <a:p>
            <a:pPr marL="457246" indent="-457246">
              <a:buAutoNum type="arabicPeriod"/>
            </a:pPr>
            <a:r>
              <a:rPr lang="id-ID" dirty="0">
                <a:latin typeface="Tw Cen MT" panose="020B0602020104020603" pitchFamily="34" charset="0"/>
              </a:rPr>
              <a:t>Snowball Sampling</a:t>
            </a:r>
          </a:p>
        </p:txBody>
      </p:sp>
      <p:sp>
        <p:nvSpPr>
          <p:cNvPr id="9" name="TextBox 8"/>
          <p:cNvSpPr txBox="1"/>
          <p:nvPr/>
        </p:nvSpPr>
        <p:spPr>
          <a:xfrm>
            <a:off x="141128" y="1387914"/>
            <a:ext cx="5887135" cy="1169551"/>
          </a:xfrm>
          <a:prstGeom prst="rect">
            <a:avLst/>
          </a:prstGeom>
          <a:noFill/>
        </p:spPr>
        <p:txBody>
          <a:bodyPr wrap="square" rtlCol="0">
            <a:spAutoFit/>
          </a:bodyPr>
          <a:lstStyle/>
          <a:p>
            <a:r>
              <a:rPr lang="en-GB" dirty="0">
                <a:latin typeface="Tw Cen MT" panose="020B0602020104020603" pitchFamily="34" charset="0"/>
              </a:rPr>
              <a:t>T</a:t>
            </a:r>
            <a:r>
              <a:rPr lang="id-ID" dirty="0" smtClean="0">
                <a:latin typeface="Tw Cen MT" panose="020B0602020104020603" pitchFamily="34" charset="0"/>
              </a:rPr>
              <a:t>eknik </a:t>
            </a:r>
            <a:r>
              <a:rPr lang="id-ID" dirty="0">
                <a:latin typeface="Tw Cen MT" panose="020B0602020104020603" pitchFamily="34" charset="0"/>
              </a:rPr>
              <a:t>pengambilan sampel yang </a:t>
            </a:r>
            <a:r>
              <a:rPr lang="id-ID" sz="2400" b="1" dirty="0">
                <a:solidFill>
                  <a:srgbClr val="0070C0"/>
                </a:solidFill>
                <a:latin typeface="Tw Cen MT" panose="020B0602020104020603" pitchFamily="34" charset="0"/>
              </a:rPr>
              <a:t>memberikan peluang yang sama</a:t>
            </a:r>
            <a:r>
              <a:rPr lang="id-ID" sz="2800" dirty="0">
                <a:solidFill>
                  <a:srgbClr val="14EAD1"/>
                </a:solidFill>
                <a:latin typeface="Tw Cen MT" panose="020B0602020104020603" pitchFamily="34" charset="0"/>
              </a:rPr>
              <a:t> </a:t>
            </a:r>
            <a:r>
              <a:rPr lang="id-ID" dirty="0">
                <a:latin typeface="Tw Cen MT" panose="020B0602020104020603" pitchFamily="34" charset="0"/>
              </a:rPr>
              <a:t>bagi setiap unsur populasi untuk dipilih menjadi anggota sampel</a:t>
            </a:r>
          </a:p>
        </p:txBody>
      </p:sp>
      <p:sp>
        <p:nvSpPr>
          <p:cNvPr id="10" name="TextBox 9"/>
          <p:cNvSpPr txBox="1"/>
          <p:nvPr/>
        </p:nvSpPr>
        <p:spPr>
          <a:xfrm>
            <a:off x="6070157" y="1418935"/>
            <a:ext cx="6121844" cy="1231266"/>
          </a:xfrm>
          <a:prstGeom prst="rect">
            <a:avLst/>
          </a:prstGeom>
          <a:noFill/>
        </p:spPr>
        <p:txBody>
          <a:bodyPr wrap="square" rtlCol="0">
            <a:spAutoFit/>
          </a:bodyPr>
          <a:lstStyle/>
          <a:p>
            <a:r>
              <a:rPr lang="en-GB" dirty="0">
                <a:latin typeface="Tw Cen MT" panose="020B0602020104020603" pitchFamily="34" charset="0"/>
              </a:rPr>
              <a:t>T</a:t>
            </a:r>
            <a:r>
              <a:rPr lang="id-ID" dirty="0" smtClean="0">
                <a:latin typeface="Tw Cen MT" panose="020B0602020104020603" pitchFamily="34" charset="0"/>
              </a:rPr>
              <a:t>eknik </a:t>
            </a:r>
            <a:r>
              <a:rPr lang="id-ID" dirty="0">
                <a:latin typeface="Tw Cen MT" panose="020B0602020104020603" pitchFamily="34" charset="0"/>
              </a:rPr>
              <a:t>pengambilan sampel yang</a:t>
            </a:r>
            <a:r>
              <a:rPr lang="id-ID" sz="2800" dirty="0">
                <a:latin typeface="Tw Cen MT" panose="020B0602020104020603" pitchFamily="34" charset="0"/>
              </a:rPr>
              <a:t> </a:t>
            </a:r>
            <a:r>
              <a:rPr lang="id-ID" sz="2400" b="1" dirty="0">
                <a:solidFill>
                  <a:srgbClr val="0070C0"/>
                </a:solidFill>
                <a:latin typeface="Tw Cen MT" panose="020B0602020104020603" pitchFamily="34" charset="0"/>
              </a:rPr>
              <a:t>tidak memberikan peluang yang sama</a:t>
            </a:r>
            <a:r>
              <a:rPr lang="id-ID" sz="2800" dirty="0">
                <a:solidFill>
                  <a:srgbClr val="14EAD1"/>
                </a:solidFill>
                <a:latin typeface="Tw Cen MT" panose="020B0602020104020603" pitchFamily="34" charset="0"/>
              </a:rPr>
              <a:t> </a:t>
            </a:r>
            <a:r>
              <a:rPr lang="id-ID" dirty="0">
                <a:latin typeface="Tw Cen MT" panose="020B0602020104020603" pitchFamily="34" charset="0"/>
              </a:rPr>
              <a:t>bagi setiap unsur populasi untuk dipilih menjadi anggota sampel</a:t>
            </a:r>
          </a:p>
        </p:txBody>
      </p:sp>
      <p:sp>
        <p:nvSpPr>
          <p:cNvPr id="14" name="Freeform 13"/>
          <p:cNvSpPr/>
          <p:nvPr/>
        </p:nvSpPr>
        <p:spPr>
          <a:xfrm rot="16483634">
            <a:off x="6850251" y="2173229"/>
            <a:ext cx="500543" cy="4033584"/>
          </a:xfrm>
          <a:custGeom>
            <a:avLst/>
            <a:gdLst>
              <a:gd name="connsiteX0" fmla="*/ 581927 w 1449541"/>
              <a:gd name="connsiteY0" fmla="*/ 71252 h 1537559"/>
              <a:gd name="connsiteX1" fmla="*/ 36 w 1449541"/>
              <a:gd name="connsiteY1" fmla="*/ 605641 h 1537559"/>
              <a:gd name="connsiteX2" fmla="*/ 558176 w 1449541"/>
              <a:gd name="connsiteY2" fmla="*/ 1496291 h 1537559"/>
              <a:gd name="connsiteX3" fmla="*/ 1448826 w 1449541"/>
              <a:gd name="connsiteY3" fmla="*/ 1246909 h 1537559"/>
              <a:gd name="connsiteX4" fmla="*/ 403797 w 1449541"/>
              <a:gd name="connsiteY4" fmla="*/ 0 h 153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541" h="1537559">
                <a:moveTo>
                  <a:pt x="581927" y="71252"/>
                </a:moveTo>
                <a:cubicBezTo>
                  <a:pt x="292960" y="219693"/>
                  <a:pt x="3994" y="368135"/>
                  <a:pt x="36" y="605641"/>
                </a:cubicBezTo>
                <a:cubicBezTo>
                  <a:pt x="-3922" y="843147"/>
                  <a:pt x="316711" y="1389413"/>
                  <a:pt x="558176" y="1496291"/>
                </a:cubicBezTo>
                <a:cubicBezTo>
                  <a:pt x="799641" y="1603169"/>
                  <a:pt x="1474556" y="1496291"/>
                  <a:pt x="1448826" y="1246909"/>
                </a:cubicBezTo>
                <a:cubicBezTo>
                  <a:pt x="1423096" y="997527"/>
                  <a:pt x="621511" y="126670"/>
                  <a:pt x="403797" y="0"/>
                </a:cubicBezTo>
              </a:path>
            </a:pathLst>
          </a:cu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latin typeface="Tw Cen MT" panose="020B0602020104020603" pitchFamily="34" charset="0"/>
            </a:endParaRPr>
          </a:p>
        </p:txBody>
      </p:sp>
      <p:sp>
        <p:nvSpPr>
          <p:cNvPr id="12" name="TextBox 11"/>
          <p:cNvSpPr txBox="1"/>
          <p:nvPr/>
        </p:nvSpPr>
        <p:spPr>
          <a:xfrm>
            <a:off x="9427596" y="6381713"/>
            <a:ext cx="3005934" cy="338598"/>
          </a:xfrm>
          <a:prstGeom prst="rect">
            <a:avLst/>
          </a:prstGeom>
          <a:noFill/>
        </p:spPr>
        <p:txBody>
          <a:bodyPr wrap="square" rtlCol="0">
            <a:spAutoFit/>
          </a:bodyPr>
          <a:lstStyle/>
          <a:p>
            <a:r>
              <a:rPr lang="id-ID" sz="1600" i="1" dirty="0">
                <a:latin typeface="Tw Cen MT" panose="020B0602020104020603" pitchFamily="34" charset="0"/>
              </a:rPr>
              <a:t>Sumber: Cresswel, 2013</a:t>
            </a:r>
            <a:endParaRPr lang="en-US" sz="1600" i="1" dirty="0">
              <a:latin typeface="Tw Cen MT" panose="020B0602020104020603" pitchFamily="34" charset="0"/>
            </a:endParaRPr>
          </a:p>
        </p:txBody>
      </p:sp>
      <p:sp>
        <p:nvSpPr>
          <p:cNvPr id="13" name="TextBox 12"/>
          <p:cNvSpPr txBox="1"/>
          <p:nvPr/>
        </p:nvSpPr>
        <p:spPr>
          <a:xfrm>
            <a:off x="4436531" y="71338"/>
            <a:ext cx="3773341" cy="646331"/>
          </a:xfrm>
          <a:prstGeom prst="rect">
            <a:avLst/>
          </a:prstGeom>
          <a:noFill/>
        </p:spPr>
        <p:txBody>
          <a:bodyPr wrap="none" rtlCol="0">
            <a:spAutoFit/>
          </a:bodyPr>
          <a:lstStyle/>
          <a:p>
            <a:r>
              <a:rPr lang="en-GB" sz="3600" b="1" dirty="0" err="1" smtClean="0">
                <a:latin typeface="Tw Cen MT" panose="020B0602020104020603" pitchFamily="34" charset="0"/>
              </a:rPr>
              <a:t>Populasi</a:t>
            </a:r>
            <a:r>
              <a:rPr lang="en-GB" sz="3600" b="1" dirty="0" smtClean="0">
                <a:latin typeface="Tw Cen MT" panose="020B0602020104020603" pitchFamily="34" charset="0"/>
              </a:rPr>
              <a:t> &amp; </a:t>
            </a:r>
            <a:r>
              <a:rPr lang="en-GB" sz="3600" b="1" dirty="0" err="1" smtClean="0">
                <a:latin typeface="Tw Cen MT" panose="020B0602020104020603" pitchFamily="34" charset="0"/>
              </a:rPr>
              <a:t>Sampel</a:t>
            </a:r>
            <a:endParaRPr lang="en-GB" sz="3600" b="1" dirty="0">
              <a:latin typeface="Tw Cen MT" panose="020B0602020104020603" pitchFamily="34" charset="0"/>
            </a:endParaRPr>
          </a:p>
        </p:txBody>
      </p:sp>
      <p:sp>
        <p:nvSpPr>
          <p:cNvPr id="16" name="Freeform 15"/>
          <p:cNvSpPr/>
          <p:nvPr/>
        </p:nvSpPr>
        <p:spPr>
          <a:xfrm rot="16483634">
            <a:off x="6833321" y="1597492"/>
            <a:ext cx="500543" cy="4033584"/>
          </a:xfrm>
          <a:custGeom>
            <a:avLst/>
            <a:gdLst>
              <a:gd name="connsiteX0" fmla="*/ 581927 w 1449541"/>
              <a:gd name="connsiteY0" fmla="*/ 71252 h 1537559"/>
              <a:gd name="connsiteX1" fmla="*/ 36 w 1449541"/>
              <a:gd name="connsiteY1" fmla="*/ 605641 h 1537559"/>
              <a:gd name="connsiteX2" fmla="*/ 558176 w 1449541"/>
              <a:gd name="connsiteY2" fmla="*/ 1496291 h 1537559"/>
              <a:gd name="connsiteX3" fmla="*/ 1448826 w 1449541"/>
              <a:gd name="connsiteY3" fmla="*/ 1246909 h 1537559"/>
              <a:gd name="connsiteX4" fmla="*/ 403797 w 1449541"/>
              <a:gd name="connsiteY4" fmla="*/ 0 h 153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541" h="1537559">
                <a:moveTo>
                  <a:pt x="581927" y="71252"/>
                </a:moveTo>
                <a:cubicBezTo>
                  <a:pt x="292960" y="219693"/>
                  <a:pt x="3994" y="368135"/>
                  <a:pt x="36" y="605641"/>
                </a:cubicBezTo>
                <a:cubicBezTo>
                  <a:pt x="-3922" y="843147"/>
                  <a:pt x="316711" y="1389413"/>
                  <a:pt x="558176" y="1496291"/>
                </a:cubicBezTo>
                <a:cubicBezTo>
                  <a:pt x="799641" y="1603169"/>
                  <a:pt x="1474556" y="1496291"/>
                  <a:pt x="1448826" y="1246909"/>
                </a:cubicBezTo>
                <a:cubicBezTo>
                  <a:pt x="1423096" y="997527"/>
                  <a:pt x="621511" y="126670"/>
                  <a:pt x="403797" y="0"/>
                </a:cubicBezTo>
              </a:path>
            </a:pathLst>
          </a:cu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latin typeface="Tw Cen MT" panose="020B0602020104020603" pitchFamily="34" charset="0"/>
            </a:endParaRPr>
          </a:p>
        </p:txBody>
      </p:sp>
    </p:spTree>
    <p:extLst>
      <p:ext uri="{BB962C8B-B14F-4D97-AF65-F5344CB8AC3E}">
        <p14:creationId xmlns:p14="http://schemas.microsoft.com/office/powerpoint/2010/main" val="3877393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w Cen MT" panose="020B0602020104020603" pitchFamily="34" charset="0"/>
              </a:rPr>
              <a:t>Linking Data</a:t>
            </a:r>
            <a:endParaRPr lang="id-ID" b="1" dirty="0">
              <a:latin typeface="Tw Cen MT" panose="020B0602020104020603" pitchFamily="34" charset="0"/>
            </a:endParaRPr>
          </a:p>
        </p:txBody>
      </p:sp>
      <p:sp>
        <p:nvSpPr>
          <p:cNvPr id="4" name="TextBox 3"/>
          <p:cNvSpPr txBox="1"/>
          <p:nvPr/>
        </p:nvSpPr>
        <p:spPr>
          <a:xfrm>
            <a:off x="561975" y="1502054"/>
            <a:ext cx="1828800" cy="369332"/>
          </a:xfrm>
          <a:prstGeom prst="rect">
            <a:avLst/>
          </a:prstGeom>
          <a:noFill/>
        </p:spPr>
        <p:txBody>
          <a:bodyPr wrap="square" rtlCol="0">
            <a:spAutoFit/>
          </a:bodyPr>
          <a:lstStyle/>
          <a:p>
            <a:pPr algn="ctr"/>
            <a:r>
              <a:rPr lang="id-ID" b="1" dirty="0" smtClean="0">
                <a:latin typeface="Tw Cen MT" panose="020B0602020104020603" pitchFamily="34" charset="0"/>
              </a:rPr>
              <a:t>Data observasi </a:t>
            </a:r>
          </a:p>
        </p:txBody>
      </p:sp>
      <p:sp>
        <p:nvSpPr>
          <p:cNvPr id="5" name="Rectangle 4"/>
          <p:cNvSpPr/>
          <p:nvPr/>
        </p:nvSpPr>
        <p:spPr>
          <a:xfrm>
            <a:off x="1104900" y="1912382"/>
            <a:ext cx="742950" cy="4879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Tw Cen MT" panose="020B0602020104020603" pitchFamily="34" charset="0"/>
              </a:rPr>
              <a:t>X</a:t>
            </a:r>
            <a:endParaRPr lang="id-ID" b="1" dirty="0">
              <a:solidFill>
                <a:schemeClr val="tx1"/>
              </a:solidFill>
              <a:latin typeface="Tw Cen MT" panose="020B0602020104020603" pitchFamily="34" charset="0"/>
            </a:endParaRPr>
          </a:p>
        </p:txBody>
      </p:sp>
      <p:sp>
        <p:nvSpPr>
          <p:cNvPr id="6" name="Rectangle 5"/>
          <p:cNvSpPr/>
          <p:nvPr/>
        </p:nvSpPr>
        <p:spPr>
          <a:xfrm>
            <a:off x="1104900" y="2761695"/>
            <a:ext cx="742950" cy="4879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Tw Cen MT" panose="020B0602020104020603" pitchFamily="34" charset="0"/>
              </a:rPr>
              <a:t>Y</a:t>
            </a:r>
            <a:endParaRPr lang="id-ID" b="1" dirty="0">
              <a:solidFill>
                <a:schemeClr val="tx1"/>
              </a:solidFill>
              <a:latin typeface="Tw Cen MT" panose="020B0602020104020603" pitchFamily="34" charset="0"/>
            </a:endParaRPr>
          </a:p>
        </p:txBody>
      </p:sp>
      <p:cxnSp>
        <p:nvCxnSpPr>
          <p:cNvPr id="8" name="Straight Connector 7"/>
          <p:cNvCxnSpPr>
            <a:stCxn id="5" idx="3"/>
          </p:cNvCxnSpPr>
          <p:nvPr/>
        </p:nvCxnSpPr>
        <p:spPr>
          <a:xfrm>
            <a:off x="1847850" y="2156341"/>
            <a:ext cx="36195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a:stCxn id="6" idx="3"/>
          </p:cNvCxnSpPr>
          <p:nvPr/>
        </p:nvCxnSpPr>
        <p:spPr>
          <a:xfrm>
            <a:off x="1847850" y="3005654"/>
            <a:ext cx="361950"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2209800" y="2156341"/>
            <a:ext cx="0" cy="849313"/>
          </a:xfrm>
          <a:prstGeom prst="line">
            <a:avLst/>
          </a:prstGeom>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2390775" y="2037616"/>
            <a:ext cx="2409825" cy="1200329"/>
          </a:xfrm>
          <a:prstGeom prst="rect">
            <a:avLst/>
          </a:prstGeom>
          <a:noFill/>
          <a:ln>
            <a:solidFill>
              <a:schemeClr val="tx1"/>
            </a:solidFill>
          </a:ln>
        </p:spPr>
        <p:txBody>
          <a:bodyPr wrap="square" rtlCol="0">
            <a:spAutoFit/>
          </a:bodyPr>
          <a:lstStyle/>
          <a:p>
            <a:r>
              <a:rPr lang="id-ID" dirty="0" smtClean="0">
                <a:latin typeface="Tw Cen MT" panose="020B0602020104020603" pitchFamily="34" charset="0"/>
              </a:rPr>
              <a:t>Kedua data tersebut bisa termasuk ke dalam kategori yang sama/ berbeda </a:t>
            </a:r>
            <a:endParaRPr lang="id-ID" dirty="0">
              <a:latin typeface="Tw Cen MT" panose="020B0602020104020603" pitchFamily="34" charset="0"/>
            </a:endParaRPr>
          </a:p>
        </p:txBody>
      </p:sp>
      <p:sp>
        <p:nvSpPr>
          <p:cNvPr id="14" name="TextBox 13"/>
          <p:cNvSpPr txBox="1"/>
          <p:nvPr/>
        </p:nvSpPr>
        <p:spPr>
          <a:xfrm>
            <a:off x="1104900" y="3644862"/>
            <a:ext cx="3695700" cy="1200329"/>
          </a:xfrm>
          <a:prstGeom prst="rect">
            <a:avLst/>
          </a:prstGeom>
          <a:noFill/>
          <a:ln w="28575">
            <a:solidFill>
              <a:schemeClr val="tx1"/>
            </a:solidFill>
            <a:prstDash val="sysDot"/>
          </a:ln>
        </p:spPr>
        <p:txBody>
          <a:bodyPr wrap="square" rtlCol="0">
            <a:spAutoFit/>
          </a:bodyPr>
          <a:lstStyle/>
          <a:p>
            <a:pPr algn="r"/>
            <a:r>
              <a:rPr lang="id-ID" dirty="0" smtClean="0">
                <a:latin typeface="Tw Cen MT" panose="020B0602020104020603" pitchFamily="34" charset="0"/>
              </a:rPr>
              <a:t>Hal ini tergantung pada kesamaan karakteristik data sehingga membutuhkan link data yang sebaik-baiknya seperti pengkategorian data</a:t>
            </a:r>
            <a:r>
              <a:rPr lang="en-US" dirty="0" smtClean="0"/>
              <a:t>.</a:t>
            </a:r>
            <a:endParaRPr lang="id-ID" dirty="0"/>
          </a:p>
        </p:txBody>
      </p:sp>
      <p:cxnSp>
        <p:nvCxnSpPr>
          <p:cNvPr id="16" name="Straight Connector 15"/>
          <p:cNvCxnSpPr>
            <a:stCxn id="13" idx="2"/>
          </p:cNvCxnSpPr>
          <p:nvPr/>
        </p:nvCxnSpPr>
        <p:spPr>
          <a:xfrm flipH="1">
            <a:off x="3595687" y="3237945"/>
            <a:ext cx="1" cy="373063"/>
          </a:xfrm>
          <a:prstGeom prst="line">
            <a:avLst/>
          </a:prstGeom>
        </p:spPr>
        <p:style>
          <a:lnRef idx="1">
            <a:schemeClr val="dk1"/>
          </a:lnRef>
          <a:fillRef idx="0">
            <a:schemeClr val="dk1"/>
          </a:fillRef>
          <a:effectRef idx="0">
            <a:schemeClr val="dk1"/>
          </a:effectRef>
          <a:fontRef idx="minor">
            <a:schemeClr val="tx1"/>
          </a:fontRef>
        </p:style>
      </p:cxnSp>
      <p:sp>
        <p:nvSpPr>
          <p:cNvPr id="52" name="TextBox 51"/>
          <p:cNvSpPr txBox="1"/>
          <p:nvPr/>
        </p:nvSpPr>
        <p:spPr>
          <a:xfrm>
            <a:off x="8112920" y="2446015"/>
            <a:ext cx="3495674" cy="584775"/>
          </a:xfrm>
          <a:prstGeom prst="rect">
            <a:avLst/>
          </a:prstGeom>
          <a:noFill/>
        </p:spPr>
        <p:txBody>
          <a:bodyPr wrap="square" rtlCol="0">
            <a:spAutoFit/>
          </a:bodyPr>
          <a:lstStyle/>
          <a:p>
            <a:pPr algn="r"/>
            <a:r>
              <a:rPr lang="en-US" sz="1600" dirty="0" smtClean="0">
                <a:latin typeface="Tw Cen MT" panose="020B0602020104020603" pitchFamily="34" charset="0"/>
              </a:rPr>
              <a:t>Single hyperlink between two bits of data stored separately</a:t>
            </a:r>
            <a:endParaRPr lang="id-ID" sz="1600" dirty="0">
              <a:latin typeface="Tw Cen MT" panose="020B0602020104020603" pitchFamily="34" charset="0"/>
            </a:endParaRPr>
          </a:p>
        </p:txBody>
      </p:sp>
      <p:sp>
        <p:nvSpPr>
          <p:cNvPr id="53" name="TextBox 52"/>
          <p:cNvSpPr txBox="1"/>
          <p:nvPr/>
        </p:nvSpPr>
        <p:spPr>
          <a:xfrm>
            <a:off x="1104900" y="5037338"/>
            <a:ext cx="3695700" cy="1200329"/>
          </a:xfrm>
          <a:prstGeom prst="rect">
            <a:avLst/>
          </a:prstGeom>
          <a:noFill/>
          <a:ln w="28575">
            <a:solidFill>
              <a:schemeClr val="tx1"/>
            </a:solidFill>
            <a:prstDash val="sysDash"/>
          </a:ln>
        </p:spPr>
        <p:txBody>
          <a:bodyPr wrap="square" rtlCol="0">
            <a:spAutoFit/>
          </a:bodyPr>
          <a:lstStyle/>
          <a:p>
            <a:pPr algn="r"/>
            <a:r>
              <a:rPr lang="en-US" dirty="0" smtClean="0">
                <a:latin typeface="Tw Cen MT" panose="020B0602020104020603" pitchFamily="34" charset="0"/>
              </a:rPr>
              <a:t>Kita </a:t>
            </a:r>
            <a:r>
              <a:rPr lang="id-ID" dirty="0" smtClean="0">
                <a:latin typeface="Tw Cen MT" panose="020B0602020104020603" pitchFamily="34" charset="0"/>
              </a:rPr>
              <a:t>dapat menghubungkan (hyperlink) antar du</a:t>
            </a:r>
            <a:r>
              <a:rPr lang="en-US" dirty="0" smtClean="0">
                <a:latin typeface="Tw Cen MT" panose="020B0602020104020603" pitchFamily="34" charset="0"/>
              </a:rPr>
              <a:t>a</a:t>
            </a:r>
            <a:r>
              <a:rPr lang="id-ID" dirty="0" smtClean="0">
                <a:latin typeface="Tw Cen MT" panose="020B0602020104020603" pitchFamily="34" charset="0"/>
              </a:rPr>
              <a:t> data jika berpikir bahwa dua data tersebut secara konseptual bisa dihubungkan</a:t>
            </a:r>
            <a:endParaRPr lang="id-ID" dirty="0">
              <a:latin typeface="Tw Cen MT" panose="020B0602020104020603" pitchFamily="34" charset="0"/>
            </a:endParaRPr>
          </a:p>
        </p:txBody>
      </p:sp>
      <p:sp>
        <p:nvSpPr>
          <p:cNvPr id="54" name="TextBox 53"/>
          <p:cNvSpPr txBox="1"/>
          <p:nvPr/>
        </p:nvSpPr>
        <p:spPr>
          <a:xfrm>
            <a:off x="6536532" y="3636925"/>
            <a:ext cx="5005386" cy="2031325"/>
          </a:xfrm>
          <a:prstGeom prst="rect">
            <a:avLst/>
          </a:prstGeom>
          <a:solidFill>
            <a:schemeClr val="bg2"/>
          </a:solidFill>
        </p:spPr>
        <p:txBody>
          <a:bodyPr wrap="square" rtlCol="0">
            <a:spAutoFit/>
          </a:bodyPr>
          <a:lstStyle/>
          <a:p>
            <a:r>
              <a:rPr lang="id-ID" b="1" dirty="0" smtClean="0">
                <a:latin typeface="Tw Cen MT" panose="020B0602020104020603" pitchFamily="34" charset="0"/>
              </a:rPr>
              <a:t>Catatan penting dalam membuat linking data</a:t>
            </a:r>
            <a:endParaRPr lang="en-US" b="1" dirty="0" smtClean="0">
              <a:latin typeface="Tw Cen MT" panose="020B0602020104020603" pitchFamily="34" charset="0"/>
            </a:endParaRPr>
          </a:p>
          <a:p>
            <a:endParaRPr lang="en-US" b="1" dirty="0" smtClean="0">
              <a:latin typeface="Tw Cen MT" panose="020B0602020104020603" pitchFamily="34" charset="0"/>
            </a:endParaRPr>
          </a:p>
          <a:p>
            <a:pPr marL="285750" indent="-285750">
              <a:buFontTx/>
              <a:buChar char="-"/>
            </a:pPr>
            <a:r>
              <a:rPr lang="en-US" dirty="0" smtClean="0">
                <a:latin typeface="Tw Cen MT" panose="020B0602020104020603" pitchFamily="34" charset="0"/>
              </a:rPr>
              <a:t>Links must be labelled</a:t>
            </a:r>
          </a:p>
          <a:p>
            <a:pPr marL="285750" indent="-285750">
              <a:buFontTx/>
              <a:buChar char="-"/>
            </a:pPr>
            <a:r>
              <a:rPr lang="en-US" dirty="0" smtClean="0">
                <a:latin typeface="Tw Cen MT" panose="020B0602020104020603" pitchFamily="34" charset="0"/>
              </a:rPr>
              <a:t>Use a links list for clarity and consistency</a:t>
            </a:r>
          </a:p>
          <a:p>
            <a:pPr marL="285750" indent="-285750">
              <a:buFontTx/>
              <a:buChar char="-"/>
            </a:pPr>
            <a:r>
              <a:rPr lang="en-US" dirty="0" smtClean="0">
                <a:latin typeface="Tw Cen MT" panose="020B0602020104020603" pitchFamily="34" charset="0"/>
              </a:rPr>
              <a:t>Use a limited links list to reduce complexity</a:t>
            </a:r>
          </a:p>
          <a:p>
            <a:pPr marL="285750" indent="-285750">
              <a:buFontTx/>
              <a:buChar char="-"/>
            </a:pPr>
            <a:r>
              <a:rPr lang="en-US" dirty="0" smtClean="0">
                <a:latin typeface="Tw Cen MT" panose="020B0602020104020603" pitchFamily="34" charset="0"/>
              </a:rPr>
              <a:t>Ground links conceptually and empirically</a:t>
            </a:r>
          </a:p>
          <a:p>
            <a:endParaRPr lang="id-ID" dirty="0">
              <a:latin typeface="Tw Cen MT" panose="020B0602020104020603" pitchFamily="34" charset="0"/>
            </a:endParaRPr>
          </a:p>
        </p:txBody>
      </p:sp>
      <p:grpSp>
        <p:nvGrpSpPr>
          <p:cNvPr id="63" name="Group 62"/>
          <p:cNvGrpSpPr/>
          <p:nvPr/>
        </p:nvGrpSpPr>
        <p:grpSpPr>
          <a:xfrm>
            <a:off x="6536532" y="570811"/>
            <a:ext cx="4874419" cy="1682665"/>
            <a:chOff x="6536532" y="570811"/>
            <a:chExt cx="4874419" cy="1682665"/>
          </a:xfrm>
        </p:grpSpPr>
        <p:grpSp>
          <p:nvGrpSpPr>
            <p:cNvPr id="56" name="Group 55"/>
            <p:cNvGrpSpPr/>
            <p:nvPr/>
          </p:nvGrpSpPr>
          <p:grpSpPr>
            <a:xfrm>
              <a:off x="6536532" y="570811"/>
              <a:ext cx="4874419" cy="1682665"/>
              <a:chOff x="6536532" y="570811"/>
              <a:chExt cx="4874419" cy="1682665"/>
            </a:xfrm>
          </p:grpSpPr>
          <p:sp>
            <p:nvSpPr>
              <p:cNvPr id="23" name="Rectangle 22"/>
              <p:cNvSpPr/>
              <p:nvPr/>
            </p:nvSpPr>
            <p:spPr>
              <a:xfrm>
                <a:off x="9448800" y="570811"/>
                <a:ext cx="1619250" cy="1300575"/>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a:off x="9620248" y="755830"/>
                <a:ext cx="1619250" cy="120693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ectangle 24"/>
              <p:cNvSpPr/>
              <p:nvPr/>
            </p:nvSpPr>
            <p:spPr>
              <a:xfrm>
                <a:off x="9848851" y="997432"/>
                <a:ext cx="1562100" cy="1221700"/>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55" name="Group 54"/>
              <p:cNvGrpSpPr/>
              <p:nvPr/>
            </p:nvGrpSpPr>
            <p:grpSpPr>
              <a:xfrm>
                <a:off x="6536532" y="706849"/>
                <a:ext cx="1976439" cy="1546627"/>
                <a:chOff x="6536532" y="706849"/>
                <a:chExt cx="1976439" cy="1546627"/>
              </a:xfrm>
            </p:grpSpPr>
            <p:sp>
              <p:nvSpPr>
                <p:cNvPr id="20" name="Rectangle 19"/>
                <p:cNvSpPr/>
                <p:nvPr/>
              </p:nvSpPr>
              <p:spPr>
                <a:xfrm>
                  <a:off x="6536532" y="706849"/>
                  <a:ext cx="1576388" cy="111987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a:off x="6788943" y="893080"/>
                  <a:ext cx="1495425" cy="1183130"/>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Rectangle 25"/>
                <p:cNvSpPr/>
                <p:nvPr/>
              </p:nvSpPr>
              <p:spPr>
                <a:xfrm>
                  <a:off x="7060407" y="1119963"/>
                  <a:ext cx="1452564" cy="113351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cxnSp>
          <p:nvCxnSpPr>
            <p:cNvPr id="61" name="Curved Connector 60"/>
            <p:cNvCxnSpPr/>
            <p:nvPr/>
          </p:nvCxnSpPr>
          <p:spPr>
            <a:xfrm flipV="1">
              <a:off x="8284368" y="706849"/>
              <a:ext cx="1335880" cy="321057"/>
            </a:xfrm>
            <a:prstGeom prst="curvedConnector3">
              <a:avLst>
                <a:gd name="adj1" fmla="val 40018"/>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65" name="Straight Connector 64"/>
          <p:cNvCxnSpPr/>
          <p:nvPr/>
        </p:nvCxnSpPr>
        <p:spPr>
          <a:xfrm>
            <a:off x="6536532" y="4074275"/>
            <a:ext cx="5005386"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517482" y="4113686"/>
            <a:ext cx="500538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7" name="Table 26"/>
          <p:cNvGraphicFramePr>
            <a:graphicFrameLocks noGrp="1"/>
          </p:cNvGraphicFramePr>
          <p:nvPr>
            <p:extLst>
              <p:ext uri="{D42A27DB-BD31-4B8C-83A1-F6EECF244321}">
                <p14:modId xmlns:p14="http://schemas.microsoft.com/office/powerpoint/2010/main" val="767534296"/>
              </p:ext>
            </p:extLst>
          </p:nvPr>
        </p:nvGraphicFramePr>
        <p:xfrm>
          <a:off x="0" y="-31906"/>
          <a:ext cx="12191999" cy="370840"/>
        </p:xfrm>
        <a:graphic>
          <a:graphicData uri="http://schemas.openxmlformats.org/drawingml/2006/table">
            <a:tbl>
              <a:tblPr firstRow="1" bandRow="1">
                <a:tableStyleId>{5C22544A-7EE6-4342-B048-85BDC9FD1C3A}</a:tableStyleId>
              </a:tblPr>
              <a:tblGrid>
                <a:gridCol w="2032000"/>
                <a:gridCol w="2373970"/>
                <a:gridCol w="2042944"/>
                <a:gridCol w="2161950"/>
                <a:gridCol w="1923938"/>
                <a:gridCol w="1657197"/>
              </a:tblGrid>
              <a:tr h="370840">
                <a:tc>
                  <a:txBody>
                    <a:bodyPr/>
                    <a:lstStyle/>
                    <a:p>
                      <a:pPr algn="ctr"/>
                      <a:r>
                        <a:rPr lang="id-ID" sz="1400" noProof="0" dirty="0" smtClean="0">
                          <a:solidFill>
                            <a:schemeClr val="tx1"/>
                          </a:solidFill>
                        </a:rPr>
                        <a:t>Managing Data</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Reading &amp; Annotating</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Creating Categori</a:t>
                      </a:r>
                      <a:r>
                        <a:rPr lang="en-US" sz="1400" noProof="0" dirty="0" smtClean="0">
                          <a:solidFill>
                            <a:schemeClr val="tx1"/>
                          </a:solidFill>
                        </a:rPr>
                        <a:t>e</a:t>
                      </a:r>
                      <a:r>
                        <a:rPr lang="id-ID" sz="1400" noProof="0" dirty="0" smtClean="0">
                          <a:solidFill>
                            <a:schemeClr val="tx1"/>
                          </a:solidFill>
                        </a:rPr>
                        <a:t>s</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Assigning Categories</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Splitting</a:t>
                      </a:r>
                      <a:r>
                        <a:rPr lang="id-ID" sz="1400" baseline="0" noProof="0" dirty="0" smtClean="0">
                          <a:solidFill>
                            <a:schemeClr val="tx1"/>
                          </a:solidFill>
                        </a:rPr>
                        <a:t> &amp; Splicing</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bg1"/>
                          </a:solidFill>
                        </a:rPr>
                        <a:t>Linking Data</a:t>
                      </a:r>
                      <a:endParaRPr lang="id-ID" sz="1400" noProof="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bl>
          </a:graphicData>
        </a:graphic>
      </p:graphicFrame>
    </p:spTree>
    <p:extLst>
      <p:ext uri="{BB962C8B-B14F-4D97-AF65-F5344CB8AC3E}">
        <p14:creationId xmlns:p14="http://schemas.microsoft.com/office/powerpoint/2010/main" val="383253918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59528" y="95250"/>
            <a:ext cx="4045748" cy="38671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extBox 3"/>
          <p:cNvSpPr txBox="1"/>
          <p:nvPr/>
        </p:nvSpPr>
        <p:spPr>
          <a:xfrm>
            <a:off x="29769" y="3130034"/>
            <a:ext cx="3589731" cy="584775"/>
          </a:xfrm>
          <a:prstGeom prst="rect">
            <a:avLst/>
          </a:prstGeom>
          <a:noFill/>
        </p:spPr>
        <p:txBody>
          <a:bodyPr wrap="square" rtlCol="0">
            <a:spAutoFit/>
          </a:bodyPr>
          <a:lstStyle/>
          <a:p>
            <a:r>
              <a:rPr lang="en-US" sz="1600" b="1" dirty="0" smtClean="0">
                <a:latin typeface="Tw Cen MT" panose="020B0602020104020603" pitchFamily="34" charset="0"/>
              </a:rPr>
              <a:t>Linking and categorizing complement each other</a:t>
            </a:r>
            <a:endParaRPr lang="id-ID" sz="1600" b="1" dirty="0">
              <a:latin typeface="Tw Cen MT" panose="020B0602020104020603" pitchFamily="34" charset="0"/>
            </a:endParaRPr>
          </a:p>
        </p:txBody>
      </p:sp>
      <p:grpSp>
        <p:nvGrpSpPr>
          <p:cNvPr id="30" name="Group 29"/>
          <p:cNvGrpSpPr/>
          <p:nvPr/>
        </p:nvGrpSpPr>
        <p:grpSpPr>
          <a:xfrm>
            <a:off x="266105" y="601206"/>
            <a:ext cx="3657600" cy="2452092"/>
            <a:chOff x="704850" y="641390"/>
            <a:chExt cx="3657600" cy="2452092"/>
          </a:xfrm>
        </p:grpSpPr>
        <p:sp>
          <p:nvSpPr>
            <p:cNvPr id="13" name="TextBox 12"/>
            <p:cNvSpPr txBox="1"/>
            <p:nvPr/>
          </p:nvSpPr>
          <p:spPr>
            <a:xfrm>
              <a:off x="1814512" y="2724150"/>
              <a:ext cx="1652588" cy="369332"/>
            </a:xfrm>
            <a:prstGeom prst="rect">
              <a:avLst/>
            </a:prstGeom>
            <a:noFill/>
          </p:spPr>
          <p:txBody>
            <a:bodyPr wrap="square" rtlCol="0">
              <a:spAutoFit/>
            </a:bodyPr>
            <a:lstStyle/>
            <a:p>
              <a:pPr algn="ctr"/>
              <a:r>
                <a:rPr lang="en-US" dirty="0" smtClean="0">
                  <a:latin typeface="Tw Cen MT" panose="020B0602020104020603" pitchFamily="34" charset="0"/>
                </a:rPr>
                <a:t>Categories</a:t>
              </a:r>
              <a:endParaRPr lang="id-ID" dirty="0">
                <a:latin typeface="Tw Cen MT" panose="020B0602020104020603" pitchFamily="34" charset="0"/>
              </a:endParaRPr>
            </a:p>
          </p:txBody>
        </p:sp>
        <p:grpSp>
          <p:nvGrpSpPr>
            <p:cNvPr id="29" name="Group 28"/>
            <p:cNvGrpSpPr/>
            <p:nvPr/>
          </p:nvGrpSpPr>
          <p:grpSpPr>
            <a:xfrm>
              <a:off x="704850" y="641390"/>
              <a:ext cx="3657600" cy="2082760"/>
              <a:chOff x="704850" y="641390"/>
              <a:chExt cx="3657600" cy="2082760"/>
            </a:xfrm>
          </p:grpSpPr>
          <p:sp>
            <p:nvSpPr>
              <p:cNvPr id="5" name="Rectangle 4"/>
              <p:cNvSpPr/>
              <p:nvPr/>
            </p:nvSpPr>
            <p:spPr>
              <a:xfrm>
                <a:off x="704850" y="1409700"/>
                <a:ext cx="1390650" cy="5905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latin typeface="Tw Cen MT" panose="020B0602020104020603" pitchFamily="34" charset="0"/>
                  </a:rPr>
                  <a:t>Databit </a:t>
                </a:r>
                <a:endParaRPr lang="id-ID" dirty="0">
                  <a:solidFill>
                    <a:schemeClr val="tx1"/>
                  </a:solidFill>
                  <a:latin typeface="Tw Cen MT" panose="020B0602020104020603" pitchFamily="34" charset="0"/>
                </a:endParaRPr>
              </a:p>
            </p:txBody>
          </p:sp>
          <p:sp>
            <p:nvSpPr>
              <p:cNvPr id="6" name="Rectangle 5"/>
              <p:cNvSpPr/>
              <p:nvPr/>
            </p:nvSpPr>
            <p:spPr>
              <a:xfrm>
                <a:off x="2971800" y="1409700"/>
                <a:ext cx="1390650" cy="5905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latin typeface="Tw Cen MT" panose="020B0602020104020603" pitchFamily="34" charset="0"/>
                  </a:rPr>
                  <a:t>Databit </a:t>
                </a:r>
                <a:endParaRPr lang="id-ID" dirty="0">
                  <a:solidFill>
                    <a:schemeClr val="tx1"/>
                  </a:solidFill>
                  <a:latin typeface="Tw Cen MT" panose="020B0602020104020603" pitchFamily="34" charset="0"/>
                </a:endParaRPr>
              </a:p>
            </p:txBody>
          </p:sp>
          <p:cxnSp>
            <p:nvCxnSpPr>
              <p:cNvPr id="8" name="Straight Connector 7"/>
              <p:cNvCxnSpPr>
                <a:stCxn id="5" idx="3"/>
                <a:endCxn id="6" idx="1"/>
              </p:cNvCxnSpPr>
              <p:nvPr/>
            </p:nvCxnSpPr>
            <p:spPr>
              <a:xfrm>
                <a:off x="2095500" y="1704975"/>
                <a:ext cx="87630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a:stCxn id="5" idx="2"/>
              </p:cNvCxnSpPr>
              <p:nvPr/>
            </p:nvCxnSpPr>
            <p:spPr>
              <a:xfrm>
                <a:off x="1400175" y="2000250"/>
                <a:ext cx="828675" cy="70485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6" idx="2"/>
              </p:cNvCxnSpPr>
              <p:nvPr/>
            </p:nvCxnSpPr>
            <p:spPr>
              <a:xfrm flipH="1">
                <a:off x="2971800" y="2000250"/>
                <a:ext cx="695325" cy="7239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V="1">
                <a:off x="2533650" y="1085850"/>
                <a:ext cx="0" cy="619125"/>
              </a:xfrm>
              <a:prstGeom prst="line">
                <a:avLst/>
              </a:prstGeom>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1707356" y="641390"/>
                <a:ext cx="1652588" cy="369332"/>
              </a:xfrm>
              <a:prstGeom prst="rect">
                <a:avLst/>
              </a:prstGeom>
              <a:noFill/>
            </p:spPr>
            <p:txBody>
              <a:bodyPr wrap="square" rtlCol="0">
                <a:spAutoFit/>
              </a:bodyPr>
              <a:lstStyle/>
              <a:p>
                <a:pPr algn="ctr"/>
                <a:r>
                  <a:rPr lang="en-US" dirty="0" smtClean="0">
                    <a:latin typeface="Tw Cen MT" panose="020B0602020104020603" pitchFamily="34" charset="0"/>
                  </a:rPr>
                  <a:t>Link </a:t>
                </a:r>
                <a:endParaRPr lang="id-ID" dirty="0">
                  <a:latin typeface="Tw Cen MT" panose="020B0602020104020603" pitchFamily="34" charset="0"/>
                </a:endParaRPr>
              </a:p>
            </p:txBody>
          </p:sp>
        </p:grpSp>
      </p:grpSp>
      <p:grpSp>
        <p:nvGrpSpPr>
          <p:cNvPr id="45" name="Group 44"/>
          <p:cNvGrpSpPr/>
          <p:nvPr/>
        </p:nvGrpSpPr>
        <p:grpSpPr>
          <a:xfrm>
            <a:off x="4776788" y="0"/>
            <a:ext cx="7391400" cy="3361194"/>
            <a:chOff x="4800600" y="601206"/>
            <a:chExt cx="7391400" cy="3361194"/>
          </a:xfrm>
        </p:grpSpPr>
        <p:grpSp>
          <p:nvGrpSpPr>
            <p:cNvPr id="44" name="Group 43"/>
            <p:cNvGrpSpPr/>
            <p:nvPr/>
          </p:nvGrpSpPr>
          <p:grpSpPr>
            <a:xfrm>
              <a:off x="4800600" y="1052512"/>
              <a:ext cx="7391400" cy="2909888"/>
              <a:chOff x="4800600" y="1052512"/>
              <a:chExt cx="7391400" cy="2909888"/>
            </a:xfrm>
          </p:grpSpPr>
          <p:sp>
            <p:nvSpPr>
              <p:cNvPr id="19" name="Rectangle 18"/>
              <p:cNvSpPr/>
              <p:nvPr/>
            </p:nvSpPr>
            <p:spPr>
              <a:xfrm>
                <a:off x="4800600" y="1052512"/>
                <a:ext cx="3364708" cy="11382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600" dirty="0" smtClean="0">
                    <a:solidFill>
                      <a:schemeClr val="tx1"/>
                    </a:solidFill>
                    <a:latin typeface="Tw Cen MT" panose="020B0602020104020603" pitchFamily="34" charset="0"/>
                  </a:rPr>
                  <a:t>Program pemerintah Kota Bandung untuk bagian wilayah permukiman yang padat (atas swadaya masyarakat)</a:t>
                </a:r>
                <a:endParaRPr lang="id-ID" sz="1600" dirty="0">
                  <a:solidFill>
                    <a:schemeClr val="tx1"/>
                  </a:solidFill>
                  <a:latin typeface="Tw Cen MT" panose="020B0602020104020603" pitchFamily="34" charset="0"/>
                </a:endParaRPr>
              </a:p>
            </p:txBody>
          </p:sp>
          <p:sp>
            <p:nvSpPr>
              <p:cNvPr id="20" name="Rectangle 19"/>
              <p:cNvSpPr/>
              <p:nvPr/>
            </p:nvSpPr>
            <p:spPr>
              <a:xfrm>
                <a:off x="8991600" y="1052512"/>
                <a:ext cx="3200400" cy="10615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smtClean="0">
                  <a:solidFill>
                    <a:schemeClr val="tx1"/>
                  </a:solidFill>
                  <a:latin typeface="Tw Cen MT" panose="020B0602020104020603" pitchFamily="34" charset="0"/>
                </a:endParaRPr>
              </a:p>
              <a:p>
                <a:r>
                  <a:rPr lang="id-ID" sz="1600" dirty="0" smtClean="0">
                    <a:solidFill>
                      <a:schemeClr val="tx1"/>
                    </a:solidFill>
                    <a:latin typeface="Tw Cen MT" panose="020B0602020104020603" pitchFamily="34" charset="0"/>
                  </a:rPr>
                  <a:t>Dalam </a:t>
                </a:r>
                <a:r>
                  <a:rPr lang="id-ID" sz="1600" dirty="0">
                    <a:solidFill>
                      <a:schemeClr val="tx1"/>
                    </a:solidFill>
                    <a:latin typeface="Tw Cen MT" panose="020B0602020104020603" pitchFamily="34" charset="0"/>
                  </a:rPr>
                  <a:t>program PPIK memberikan bantuan material untuk memperbaiki kondisi jalan yang rusak</a:t>
                </a:r>
              </a:p>
              <a:p>
                <a:endParaRPr lang="id-ID" sz="1600" dirty="0">
                  <a:solidFill>
                    <a:schemeClr val="tx1"/>
                  </a:solidFill>
                  <a:latin typeface="Tw Cen MT" panose="020B0602020104020603" pitchFamily="34" charset="0"/>
                </a:endParaRPr>
              </a:p>
            </p:txBody>
          </p:sp>
          <p:cxnSp>
            <p:nvCxnSpPr>
              <p:cNvPr id="22" name="Straight Connector 21"/>
              <p:cNvCxnSpPr>
                <a:endCxn id="20" idx="1"/>
              </p:cNvCxnSpPr>
              <p:nvPr/>
            </p:nvCxnSpPr>
            <p:spPr>
              <a:xfrm>
                <a:off x="8165308" y="1583263"/>
                <a:ext cx="826292"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a:stCxn id="19" idx="2"/>
              </p:cNvCxnSpPr>
              <p:nvPr/>
            </p:nvCxnSpPr>
            <p:spPr>
              <a:xfrm>
                <a:off x="6482954" y="2190750"/>
                <a:ext cx="0" cy="939284"/>
              </a:xfrm>
              <a:prstGeom prst="line">
                <a:avLst/>
              </a:prstGeom>
            </p:spPr>
            <p:style>
              <a:lnRef idx="1">
                <a:schemeClr val="dk1"/>
              </a:lnRef>
              <a:fillRef idx="0">
                <a:schemeClr val="dk1"/>
              </a:fillRef>
              <a:effectRef idx="0">
                <a:schemeClr val="dk1"/>
              </a:effectRef>
              <a:fontRef idx="minor">
                <a:schemeClr val="tx1"/>
              </a:fontRef>
            </p:style>
          </p:cxnSp>
          <p:sp>
            <p:nvSpPr>
              <p:cNvPr id="26" name="Rectangle 25"/>
              <p:cNvSpPr/>
              <p:nvPr/>
            </p:nvSpPr>
            <p:spPr>
              <a:xfrm>
                <a:off x="5787629" y="3130034"/>
                <a:ext cx="1390650" cy="5905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w Cen MT" panose="020B0602020104020603" pitchFamily="34" charset="0"/>
                  </a:rPr>
                  <a:t>Program PPIK</a:t>
                </a:r>
                <a:endParaRPr lang="id-ID" sz="1600" dirty="0">
                  <a:solidFill>
                    <a:schemeClr val="tx1"/>
                  </a:solidFill>
                  <a:latin typeface="Tw Cen MT" panose="020B0602020104020603" pitchFamily="34" charset="0"/>
                </a:endParaRPr>
              </a:p>
            </p:txBody>
          </p:sp>
          <p:cxnSp>
            <p:nvCxnSpPr>
              <p:cNvPr id="27" name="Straight Connector 26"/>
              <p:cNvCxnSpPr/>
              <p:nvPr/>
            </p:nvCxnSpPr>
            <p:spPr>
              <a:xfrm>
                <a:off x="10750154" y="2114014"/>
                <a:ext cx="0" cy="939284"/>
              </a:xfrm>
              <a:prstGeom prst="line">
                <a:avLst/>
              </a:prstGeom>
            </p:spPr>
            <p:style>
              <a:lnRef idx="1">
                <a:schemeClr val="dk1"/>
              </a:lnRef>
              <a:fillRef idx="0">
                <a:schemeClr val="dk1"/>
              </a:fillRef>
              <a:effectRef idx="0">
                <a:schemeClr val="dk1"/>
              </a:effectRef>
              <a:fontRef idx="minor">
                <a:schemeClr val="tx1"/>
              </a:fontRef>
            </p:style>
          </p:cxnSp>
          <p:sp>
            <p:nvSpPr>
              <p:cNvPr id="28" name="Rectangle 27"/>
              <p:cNvSpPr/>
              <p:nvPr/>
            </p:nvSpPr>
            <p:spPr>
              <a:xfrm>
                <a:off x="9618465" y="3053298"/>
                <a:ext cx="1946670" cy="9091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600" dirty="0" smtClean="0">
                    <a:solidFill>
                      <a:schemeClr val="tx1"/>
                    </a:solidFill>
                    <a:latin typeface="Tw Cen MT" panose="020B0602020104020603" pitchFamily="34" charset="0"/>
                  </a:rPr>
                  <a:t>Bantuan material untuk perbaikan jalan</a:t>
                </a:r>
                <a:endParaRPr lang="id-ID" sz="1600" dirty="0">
                  <a:solidFill>
                    <a:schemeClr val="tx1"/>
                  </a:solidFill>
                  <a:latin typeface="Tw Cen MT" panose="020B0602020104020603" pitchFamily="34" charset="0"/>
                </a:endParaRPr>
              </a:p>
            </p:txBody>
          </p:sp>
          <p:sp>
            <p:nvSpPr>
              <p:cNvPr id="39" name="Chevron 38"/>
              <p:cNvSpPr/>
              <p:nvPr/>
            </p:nvSpPr>
            <p:spPr>
              <a:xfrm>
                <a:off x="8401050" y="1355228"/>
                <a:ext cx="354808" cy="400050"/>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solidFill>
                    <a:schemeClr val="tx1"/>
                  </a:solidFill>
                </a:endParaRPr>
              </a:p>
            </p:txBody>
          </p:sp>
        </p:grpSp>
        <p:sp>
          <p:nvSpPr>
            <p:cNvPr id="40" name="TextBox 39"/>
            <p:cNvSpPr txBox="1"/>
            <p:nvPr/>
          </p:nvSpPr>
          <p:spPr>
            <a:xfrm>
              <a:off x="7867650" y="601206"/>
              <a:ext cx="1466850" cy="369332"/>
            </a:xfrm>
            <a:prstGeom prst="rect">
              <a:avLst/>
            </a:prstGeom>
            <a:noFill/>
          </p:spPr>
          <p:txBody>
            <a:bodyPr wrap="square" rtlCol="0">
              <a:spAutoFit/>
            </a:bodyPr>
            <a:lstStyle/>
            <a:p>
              <a:pPr algn="ctr"/>
              <a:r>
                <a:rPr lang="id-ID" i="1" dirty="0" smtClean="0">
                  <a:latin typeface="Tw Cen MT" panose="020B0602020104020603" pitchFamily="34" charset="0"/>
                </a:rPr>
                <a:t>Penjelasan</a:t>
              </a:r>
              <a:endParaRPr lang="id-ID" i="1" dirty="0">
                <a:latin typeface="Tw Cen MT" panose="020B0602020104020603" pitchFamily="34" charset="0"/>
              </a:endParaRPr>
            </a:p>
          </p:txBody>
        </p:sp>
      </p:grpSp>
      <p:sp>
        <p:nvSpPr>
          <p:cNvPr id="41" name="TextBox 40"/>
          <p:cNvSpPr txBox="1"/>
          <p:nvPr/>
        </p:nvSpPr>
        <p:spPr>
          <a:xfrm>
            <a:off x="7843838" y="3345477"/>
            <a:ext cx="4381500" cy="369332"/>
          </a:xfrm>
          <a:prstGeom prst="rect">
            <a:avLst/>
          </a:prstGeom>
          <a:noFill/>
        </p:spPr>
        <p:txBody>
          <a:bodyPr wrap="square" rtlCol="0">
            <a:spAutoFit/>
          </a:bodyPr>
          <a:lstStyle/>
          <a:p>
            <a:pPr algn="r"/>
            <a:r>
              <a:rPr lang="id-ID" b="1" dirty="0" smtClean="0">
                <a:latin typeface="Tw Cen MT" panose="020B0602020104020603" pitchFamily="34" charset="0"/>
              </a:rPr>
              <a:t>Linking and categorizing two databits</a:t>
            </a:r>
            <a:endParaRPr lang="id-ID" b="1" dirty="0">
              <a:latin typeface="Tw Cen MT" panose="020B0602020104020603" pitchFamily="34" charset="0"/>
            </a:endParaRPr>
          </a:p>
        </p:txBody>
      </p:sp>
      <p:graphicFrame>
        <p:nvGraphicFramePr>
          <p:cNvPr id="42" name="Table 41"/>
          <p:cNvGraphicFramePr>
            <a:graphicFrameLocks noGrp="1"/>
          </p:cNvGraphicFramePr>
          <p:nvPr>
            <p:extLst>
              <p:ext uri="{D42A27DB-BD31-4B8C-83A1-F6EECF244321}">
                <p14:modId xmlns:p14="http://schemas.microsoft.com/office/powerpoint/2010/main" val="488555476"/>
              </p:ext>
            </p:extLst>
          </p:nvPr>
        </p:nvGraphicFramePr>
        <p:xfrm>
          <a:off x="3923705" y="4098715"/>
          <a:ext cx="8127999" cy="2227104"/>
        </p:xfrm>
        <a:graphic>
          <a:graphicData uri="http://schemas.openxmlformats.org/drawingml/2006/table">
            <a:tbl>
              <a:tblPr firstRow="1" bandRow="1">
                <a:tableStyleId>{7DF18680-E054-41AD-8BC1-D1AEF772440D}</a:tableStyleId>
              </a:tblPr>
              <a:tblGrid>
                <a:gridCol w="4096345"/>
                <a:gridCol w="1962150"/>
                <a:gridCol w="2069504"/>
              </a:tblGrid>
              <a:tr h="370840">
                <a:tc>
                  <a:txBody>
                    <a:bodyPr/>
                    <a:lstStyle/>
                    <a:p>
                      <a:r>
                        <a:rPr lang="id-ID" noProof="0" dirty="0" smtClean="0">
                          <a:latin typeface="Tw Cen MT" panose="020B0602020104020603" pitchFamily="34" charset="0"/>
                        </a:rPr>
                        <a:t>Databits </a:t>
                      </a:r>
                      <a:endParaRPr lang="id-ID" noProof="0" dirty="0">
                        <a:latin typeface="Tw Cen MT" panose="020B0602020104020603" pitchFamily="34" charset="0"/>
                      </a:endParaRPr>
                    </a:p>
                  </a:txBody>
                  <a:tcPr/>
                </a:tc>
                <a:tc>
                  <a:txBody>
                    <a:bodyPr/>
                    <a:lstStyle/>
                    <a:p>
                      <a:r>
                        <a:rPr lang="en-US" dirty="0" smtClean="0">
                          <a:latin typeface="Tw Cen MT" panose="020B0602020104020603" pitchFamily="34" charset="0"/>
                        </a:rPr>
                        <a:t>Categories </a:t>
                      </a:r>
                      <a:endParaRPr lang="id-ID" dirty="0">
                        <a:latin typeface="Tw Cen MT" panose="020B0602020104020603" pitchFamily="34" charset="0"/>
                      </a:endParaRPr>
                    </a:p>
                  </a:txBody>
                  <a:tcPr/>
                </a:tc>
                <a:tc>
                  <a:txBody>
                    <a:bodyPr/>
                    <a:lstStyle/>
                    <a:p>
                      <a:r>
                        <a:rPr lang="en-US" dirty="0" smtClean="0">
                          <a:latin typeface="Tw Cen MT" panose="020B0602020104020603" pitchFamily="34" charset="0"/>
                        </a:rPr>
                        <a:t>Links</a:t>
                      </a:r>
                      <a:endParaRPr lang="id-ID" dirty="0">
                        <a:latin typeface="Tw Cen MT" panose="020B0602020104020603" pitchFamily="34" charset="0"/>
                      </a:endParaRPr>
                    </a:p>
                  </a:txBody>
                  <a:tcPr/>
                </a:tc>
              </a:tr>
              <a:tr h="9418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800" dirty="0" smtClean="0">
                          <a:solidFill>
                            <a:schemeClr val="tx1"/>
                          </a:solidFill>
                          <a:latin typeface="Tw Cen MT" panose="020B0602020104020603" pitchFamily="34" charset="0"/>
                        </a:rPr>
                        <a:t>Program pemerintah Kota Bandung untuk bagian wilayah permukiman yang padat (atas swadaya masyarakat)</a:t>
                      </a:r>
                    </a:p>
                  </a:txBody>
                  <a:tcPr/>
                </a:tc>
                <a:tc>
                  <a:txBody>
                    <a:bodyPr/>
                    <a:lstStyle/>
                    <a:p>
                      <a:r>
                        <a:rPr lang="en-US" dirty="0" smtClean="0">
                          <a:latin typeface="Tw Cen MT" panose="020B0602020104020603" pitchFamily="34" charset="0"/>
                        </a:rPr>
                        <a:t>Program PPIK</a:t>
                      </a:r>
                      <a:endParaRPr lang="id-ID" dirty="0">
                        <a:latin typeface="Tw Cen MT" panose="020B0602020104020603" pitchFamily="34" charset="0"/>
                      </a:endParaRPr>
                    </a:p>
                  </a:txBody>
                  <a:tcPr/>
                </a:tc>
                <a:tc>
                  <a:txBody>
                    <a:bodyPr/>
                    <a:lstStyle/>
                    <a:p>
                      <a:r>
                        <a:rPr lang="id-ID" noProof="0" dirty="0" smtClean="0">
                          <a:latin typeface="Tw Cen MT" panose="020B0602020104020603" pitchFamily="34" charset="0"/>
                        </a:rPr>
                        <a:t>Penjelasan</a:t>
                      </a:r>
                      <a:r>
                        <a:rPr lang="en-US" dirty="0" smtClean="0">
                          <a:latin typeface="Tw Cen MT" panose="020B0602020104020603" pitchFamily="34" charset="0"/>
                        </a:rPr>
                        <a:t> 1</a:t>
                      </a:r>
                      <a:endParaRPr lang="id-ID" dirty="0">
                        <a:latin typeface="Tw Cen MT" panose="020B0602020104020603"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800" dirty="0" smtClean="0">
                          <a:solidFill>
                            <a:schemeClr val="tx1"/>
                          </a:solidFill>
                          <a:latin typeface="Tw Cen MT" panose="020B0602020104020603" pitchFamily="34" charset="0"/>
                        </a:rPr>
                        <a:t>Dalam program PPIK memberikan bantuan material untuk memperbaiki kondisi jalan yang rusak</a:t>
                      </a:r>
                    </a:p>
                  </a:txBody>
                  <a:tcPr/>
                </a:tc>
                <a:tc>
                  <a:txBody>
                    <a:bodyPr/>
                    <a:lstStyle/>
                    <a:p>
                      <a:r>
                        <a:rPr lang="id-ID" noProof="0" dirty="0" smtClean="0">
                          <a:latin typeface="Tw Cen MT" panose="020B0602020104020603" pitchFamily="34" charset="0"/>
                        </a:rPr>
                        <a:t>Bantuan material untuk perbaikan jalan</a:t>
                      </a:r>
                      <a:endParaRPr lang="id-ID" noProof="0" dirty="0">
                        <a:latin typeface="Tw Cen MT" panose="020B0602020104020603" pitchFamily="34" charset="0"/>
                      </a:endParaRPr>
                    </a:p>
                  </a:txBody>
                  <a:tcPr/>
                </a:tc>
                <a:tc>
                  <a:txBody>
                    <a:bodyPr/>
                    <a:lstStyle/>
                    <a:p>
                      <a:r>
                        <a:rPr lang="id-ID" noProof="0" dirty="0" smtClean="0">
                          <a:latin typeface="Tw Cen MT" panose="020B0602020104020603" pitchFamily="34" charset="0"/>
                        </a:rPr>
                        <a:t>Penjelasan</a:t>
                      </a:r>
                      <a:r>
                        <a:rPr lang="id-ID" baseline="0" noProof="0" dirty="0" smtClean="0">
                          <a:latin typeface="Tw Cen MT" panose="020B0602020104020603" pitchFamily="34" charset="0"/>
                        </a:rPr>
                        <a:t> oleh </a:t>
                      </a:r>
                      <a:r>
                        <a:rPr lang="en-US" baseline="0" dirty="0" smtClean="0">
                          <a:latin typeface="Tw Cen MT" panose="020B0602020104020603" pitchFamily="34" charset="0"/>
                        </a:rPr>
                        <a:t>2</a:t>
                      </a:r>
                      <a:endParaRPr lang="id-ID" dirty="0">
                        <a:latin typeface="Tw Cen MT" panose="020B0602020104020603" pitchFamily="34" charset="0"/>
                      </a:endParaRPr>
                    </a:p>
                  </a:txBody>
                  <a:tcPr/>
                </a:tc>
              </a:tr>
            </a:tbl>
          </a:graphicData>
        </a:graphic>
      </p:graphicFrame>
      <p:sp>
        <p:nvSpPr>
          <p:cNvPr id="43" name="TextBox 42"/>
          <p:cNvSpPr txBox="1"/>
          <p:nvPr/>
        </p:nvSpPr>
        <p:spPr>
          <a:xfrm>
            <a:off x="4269873" y="3714809"/>
            <a:ext cx="5324780" cy="369332"/>
          </a:xfrm>
          <a:prstGeom prst="rect">
            <a:avLst/>
          </a:prstGeom>
          <a:noFill/>
        </p:spPr>
        <p:txBody>
          <a:bodyPr wrap="square" rtlCol="0">
            <a:spAutoFit/>
          </a:bodyPr>
          <a:lstStyle/>
          <a:p>
            <a:pPr algn="r"/>
            <a:r>
              <a:rPr lang="en-US" b="1" dirty="0" smtClean="0">
                <a:latin typeface="Tw Cen MT" panose="020B0602020104020603" pitchFamily="34" charset="0"/>
              </a:rPr>
              <a:t>Table. Result of linking and categorizing two </a:t>
            </a:r>
            <a:r>
              <a:rPr lang="id-ID" b="1" dirty="0" smtClean="0">
                <a:latin typeface="Tw Cen MT" panose="020B0602020104020603" pitchFamily="34" charset="0"/>
              </a:rPr>
              <a:t>databits</a:t>
            </a:r>
            <a:endParaRPr lang="id-ID" b="1" dirty="0">
              <a:latin typeface="Tw Cen MT" panose="020B0602020104020603" pitchFamily="34" charset="0"/>
            </a:endParaRPr>
          </a:p>
        </p:txBody>
      </p:sp>
      <p:graphicFrame>
        <p:nvGraphicFramePr>
          <p:cNvPr id="32" name="Table 31"/>
          <p:cNvGraphicFramePr>
            <a:graphicFrameLocks noGrp="1"/>
          </p:cNvGraphicFramePr>
          <p:nvPr>
            <p:extLst>
              <p:ext uri="{D42A27DB-BD31-4B8C-83A1-F6EECF244321}">
                <p14:modId xmlns:p14="http://schemas.microsoft.com/office/powerpoint/2010/main" val="3387897058"/>
              </p:ext>
            </p:extLst>
          </p:nvPr>
        </p:nvGraphicFramePr>
        <p:xfrm>
          <a:off x="10055" y="6536266"/>
          <a:ext cx="12191999" cy="321733"/>
        </p:xfrm>
        <a:graphic>
          <a:graphicData uri="http://schemas.openxmlformats.org/drawingml/2006/table">
            <a:tbl>
              <a:tblPr firstRow="1" bandRow="1">
                <a:tableStyleId>{5C22544A-7EE6-4342-B048-85BDC9FD1C3A}</a:tableStyleId>
              </a:tblPr>
              <a:tblGrid>
                <a:gridCol w="2032000"/>
                <a:gridCol w="2373970"/>
                <a:gridCol w="2042944"/>
                <a:gridCol w="2161950"/>
                <a:gridCol w="1923938"/>
                <a:gridCol w="1657197"/>
              </a:tblGrid>
              <a:tr h="321733">
                <a:tc>
                  <a:txBody>
                    <a:bodyPr/>
                    <a:lstStyle/>
                    <a:p>
                      <a:pPr algn="ctr"/>
                      <a:r>
                        <a:rPr lang="id-ID" sz="1400" noProof="0" dirty="0" smtClean="0">
                          <a:solidFill>
                            <a:schemeClr val="tx1"/>
                          </a:solidFill>
                        </a:rPr>
                        <a:t>Managing Data</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Reading &amp; Annotating</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Creating Categori</a:t>
                      </a:r>
                      <a:r>
                        <a:rPr lang="en-US" sz="1400" noProof="0" dirty="0" smtClean="0">
                          <a:solidFill>
                            <a:schemeClr val="tx1"/>
                          </a:solidFill>
                        </a:rPr>
                        <a:t>e</a:t>
                      </a:r>
                      <a:r>
                        <a:rPr lang="id-ID" sz="1400" noProof="0" dirty="0" smtClean="0">
                          <a:solidFill>
                            <a:schemeClr val="tx1"/>
                          </a:solidFill>
                        </a:rPr>
                        <a:t>s</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Assigning Categories</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Splitting</a:t>
                      </a:r>
                      <a:r>
                        <a:rPr lang="id-ID" sz="1400" baseline="0" noProof="0" dirty="0" smtClean="0">
                          <a:solidFill>
                            <a:schemeClr val="tx1"/>
                          </a:solidFill>
                        </a:rPr>
                        <a:t> &amp; Splicing</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bg1"/>
                          </a:solidFill>
                        </a:rPr>
                        <a:t>Linking Data</a:t>
                      </a:r>
                      <a:endParaRPr lang="id-ID" sz="1400" noProof="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bl>
          </a:graphicData>
        </a:graphic>
      </p:graphicFrame>
    </p:spTree>
    <p:extLst>
      <p:ext uri="{BB962C8B-B14F-4D97-AF65-F5344CB8AC3E}">
        <p14:creationId xmlns:p14="http://schemas.microsoft.com/office/powerpoint/2010/main" val="160825113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400050"/>
            <a:ext cx="3752850" cy="923330"/>
          </a:xfrm>
          <a:prstGeom prst="rect">
            <a:avLst/>
          </a:prstGeom>
          <a:noFill/>
        </p:spPr>
        <p:txBody>
          <a:bodyPr wrap="square" rtlCol="0">
            <a:spAutoFit/>
          </a:bodyPr>
          <a:lstStyle/>
          <a:p>
            <a:pPr algn="r"/>
            <a:r>
              <a:rPr lang="id-ID" b="1" i="1" dirty="0" smtClean="0">
                <a:latin typeface="Tw Cen MT" panose="020B0602020104020603" pitchFamily="34" charset="0"/>
              </a:rPr>
              <a:t>Keterkaitannya dengan link data.</a:t>
            </a:r>
          </a:p>
          <a:p>
            <a:pPr algn="r"/>
            <a:r>
              <a:rPr lang="id-ID" i="1" dirty="0" smtClean="0">
                <a:latin typeface="Tw Cen MT" panose="020B0602020104020603" pitchFamily="34" charset="0"/>
              </a:rPr>
              <a:t>Keterkaitannya dengan hal ini, analisis diatur oleh dua keputusan.</a:t>
            </a:r>
            <a:endParaRPr lang="id-ID" i="1" dirty="0">
              <a:latin typeface="Tw Cen MT" panose="020B0602020104020603" pitchFamily="34" charset="0"/>
            </a:endParaRPr>
          </a:p>
        </p:txBody>
      </p:sp>
      <p:graphicFrame>
        <p:nvGraphicFramePr>
          <p:cNvPr id="3" name="Diagram 2"/>
          <p:cNvGraphicFramePr/>
          <p:nvPr>
            <p:extLst>
              <p:ext uri="{D42A27DB-BD31-4B8C-83A1-F6EECF244321}">
                <p14:modId xmlns:p14="http://schemas.microsoft.com/office/powerpoint/2010/main" val="3147189471"/>
              </p:ext>
            </p:extLst>
          </p:nvPr>
        </p:nvGraphicFramePr>
        <p:xfrm>
          <a:off x="-234950" y="1323380"/>
          <a:ext cx="6330950" cy="22330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1600200" y="3815477"/>
            <a:ext cx="3676650" cy="2585323"/>
          </a:xfrm>
          <a:prstGeom prst="rect">
            <a:avLst/>
          </a:prstGeom>
          <a:noFill/>
          <a:ln w="28575">
            <a:solidFill>
              <a:schemeClr val="tx1"/>
            </a:solidFill>
            <a:prstDash val="sysDash"/>
          </a:ln>
        </p:spPr>
        <p:txBody>
          <a:bodyPr wrap="square" rtlCol="0">
            <a:spAutoFit/>
          </a:bodyPr>
          <a:lstStyle/>
          <a:p>
            <a:r>
              <a:rPr lang="en-US" b="1" dirty="0" smtClean="0">
                <a:latin typeface="Tw Cen MT" panose="020B0602020104020603" pitchFamily="34" charset="0"/>
              </a:rPr>
              <a:t>Assigning links</a:t>
            </a:r>
          </a:p>
          <a:p>
            <a:pPr marL="285750" indent="-285750">
              <a:buFontTx/>
              <a:buChar char="-"/>
            </a:pPr>
            <a:r>
              <a:rPr lang="en-US" dirty="0" smtClean="0">
                <a:latin typeface="Tw Cen MT" panose="020B0602020104020603" pitchFamily="34" charset="0"/>
              </a:rPr>
              <a:t>Look out for link words in the data</a:t>
            </a:r>
          </a:p>
          <a:p>
            <a:pPr marL="285750" indent="-285750">
              <a:buFontTx/>
              <a:buChar char="-"/>
            </a:pPr>
            <a:r>
              <a:rPr lang="en-US" dirty="0" smtClean="0">
                <a:latin typeface="Tw Cen MT" panose="020B0602020104020603" pitchFamily="34" charset="0"/>
              </a:rPr>
              <a:t>Only identify links pertinent to the analysis </a:t>
            </a:r>
          </a:p>
          <a:p>
            <a:pPr marL="285750" indent="-285750">
              <a:buFontTx/>
              <a:buChar char="-"/>
            </a:pPr>
            <a:r>
              <a:rPr lang="en-US" dirty="0" smtClean="0">
                <a:latin typeface="Tw Cen MT" panose="020B0602020104020603" pitchFamily="34" charset="0"/>
              </a:rPr>
              <a:t>Stay as close as possible to the data</a:t>
            </a:r>
          </a:p>
          <a:p>
            <a:pPr marL="285750" indent="-285750">
              <a:buFontTx/>
              <a:buChar char="-"/>
            </a:pPr>
            <a:r>
              <a:rPr lang="en-US" dirty="0" smtClean="0">
                <a:latin typeface="Tw Cen MT" panose="020B0602020104020603" pitchFamily="34" charset="0"/>
              </a:rPr>
              <a:t>Use caution in inferring links</a:t>
            </a:r>
          </a:p>
          <a:p>
            <a:pPr marL="285750" indent="-285750">
              <a:buFontTx/>
              <a:buChar char="-"/>
            </a:pPr>
            <a:r>
              <a:rPr lang="en-US" dirty="0" smtClean="0">
                <a:latin typeface="Tw Cen MT" panose="020B0602020104020603" pitchFamily="34" charset="0"/>
              </a:rPr>
              <a:t>Specify ‘rules’ governing link decisions</a:t>
            </a:r>
            <a:endParaRPr lang="id-ID" dirty="0">
              <a:latin typeface="Tw Cen MT" panose="020B0602020104020603" pitchFamily="34" charset="0"/>
            </a:endParaRPr>
          </a:p>
        </p:txBody>
      </p:sp>
      <p:grpSp>
        <p:nvGrpSpPr>
          <p:cNvPr id="21" name="Group 20"/>
          <p:cNvGrpSpPr/>
          <p:nvPr/>
        </p:nvGrpSpPr>
        <p:grpSpPr>
          <a:xfrm>
            <a:off x="6477000" y="1661696"/>
            <a:ext cx="4391025" cy="2725936"/>
            <a:chOff x="6057900" y="937796"/>
            <a:chExt cx="4391025" cy="2725936"/>
          </a:xfrm>
        </p:grpSpPr>
        <p:sp>
          <p:nvSpPr>
            <p:cNvPr id="5" name="TextBox 4"/>
            <p:cNvSpPr txBox="1"/>
            <p:nvPr/>
          </p:nvSpPr>
          <p:spPr>
            <a:xfrm>
              <a:off x="6343650" y="1181100"/>
              <a:ext cx="1123950" cy="381000"/>
            </a:xfrm>
            <a:prstGeom prst="rect">
              <a:avLst/>
            </a:prstGeom>
            <a:solidFill>
              <a:schemeClr val="bg2"/>
            </a:solidFill>
            <a:ln>
              <a:solidFill>
                <a:schemeClr val="tx1"/>
              </a:solidFill>
            </a:ln>
          </p:spPr>
          <p:txBody>
            <a:bodyPr wrap="square" rtlCol="0">
              <a:spAutoFit/>
            </a:bodyPr>
            <a:lstStyle/>
            <a:p>
              <a:pPr algn="ctr"/>
              <a:r>
                <a:rPr lang="id-ID" dirty="0" smtClean="0">
                  <a:latin typeface="Tw Cen MT" panose="020B0602020104020603" pitchFamily="34" charset="0"/>
                </a:rPr>
                <a:t>Databit</a:t>
              </a:r>
              <a:endParaRPr lang="id-ID" dirty="0">
                <a:latin typeface="Tw Cen MT" panose="020B0602020104020603" pitchFamily="34" charset="0"/>
              </a:endParaRPr>
            </a:p>
          </p:txBody>
        </p:sp>
        <p:sp>
          <p:nvSpPr>
            <p:cNvPr id="6" name="TextBox 5"/>
            <p:cNvSpPr txBox="1"/>
            <p:nvPr/>
          </p:nvSpPr>
          <p:spPr>
            <a:xfrm>
              <a:off x="9029700" y="1181100"/>
              <a:ext cx="1123950" cy="381000"/>
            </a:xfrm>
            <a:prstGeom prst="rect">
              <a:avLst/>
            </a:prstGeom>
            <a:solidFill>
              <a:schemeClr val="bg2"/>
            </a:solidFill>
            <a:ln>
              <a:solidFill>
                <a:schemeClr val="tx1"/>
              </a:solidFill>
            </a:ln>
          </p:spPr>
          <p:txBody>
            <a:bodyPr wrap="square" rtlCol="0">
              <a:spAutoFit/>
            </a:bodyPr>
            <a:lstStyle/>
            <a:p>
              <a:pPr algn="ctr"/>
              <a:r>
                <a:rPr lang="id-ID" dirty="0" smtClean="0">
                  <a:latin typeface="Tw Cen MT" panose="020B0602020104020603" pitchFamily="34" charset="0"/>
                </a:rPr>
                <a:t>Databit</a:t>
              </a:r>
              <a:endParaRPr lang="id-ID" dirty="0">
                <a:latin typeface="Tw Cen MT" panose="020B0602020104020603" pitchFamily="34" charset="0"/>
              </a:endParaRPr>
            </a:p>
          </p:txBody>
        </p:sp>
        <p:sp>
          <p:nvSpPr>
            <p:cNvPr id="7" name="TextBox 6"/>
            <p:cNvSpPr txBox="1"/>
            <p:nvPr/>
          </p:nvSpPr>
          <p:spPr>
            <a:xfrm>
              <a:off x="6057900" y="2775466"/>
              <a:ext cx="1714500" cy="369332"/>
            </a:xfrm>
            <a:prstGeom prst="rect">
              <a:avLst/>
            </a:prstGeom>
            <a:solidFill>
              <a:schemeClr val="bg2"/>
            </a:solidFill>
            <a:ln>
              <a:solidFill>
                <a:schemeClr val="tx1"/>
              </a:solidFill>
            </a:ln>
          </p:spPr>
          <p:txBody>
            <a:bodyPr wrap="square" rtlCol="0">
              <a:spAutoFit/>
            </a:bodyPr>
            <a:lstStyle/>
            <a:p>
              <a:pPr algn="ctr"/>
              <a:r>
                <a:rPr lang="en-US" dirty="0" smtClean="0">
                  <a:latin typeface="Tw Cen MT" panose="020B0602020104020603" pitchFamily="34" charset="0"/>
                </a:rPr>
                <a:t>Category </a:t>
              </a:r>
              <a:endParaRPr lang="id-ID" dirty="0">
                <a:latin typeface="Tw Cen MT" panose="020B0602020104020603" pitchFamily="34" charset="0"/>
              </a:endParaRPr>
            </a:p>
          </p:txBody>
        </p:sp>
        <p:sp>
          <p:nvSpPr>
            <p:cNvPr id="8" name="TextBox 7"/>
            <p:cNvSpPr txBox="1"/>
            <p:nvPr/>
          </p:nvSpPr>
          <p:spPr>
            <a:xfrm>
              <a:off x="8734425" y="2775466"/>
              <a:ext cx="1714500" cy="369332"/>
            </a:xfrm>
            <a:prstGeom prst="rect">
              <a:avLst/>
            </a:prstGeom>
            <a:solidFill>
              <a:schemeClr val="bg2"/>
            </a:solidFill>
            <a:ln>
              <a:solidFill>
                <a:schemeClr val="tx1"/>
              </a:solidFill>
            </a:ln>
          </p:spPr>
          <p:txBody>
            <a:bodyPr wrap="square" rtlCol="0">
              <a:spAutoFit/>
            </a:bodyPr>
            <a:lstStyle/>
            <a:p>
              <a:pPr algn="ctr"/>
              <a:r>
                <a:rPr lang="en-US" dirty="0" smtClean="0">
                  <a:latin typeface="Tw Cen MT" panose="020B0602020104020603" pitchFamily="34" charset="0"/>
                </a:rPr>
                <a:t>Category </a:t>
              </a:r>
              <a:endParaRPr lang="id-ID" dirty="0">
                <a:latin typeface="Tw Cen MT" panose="020B0602020104020603" pitchFamily="34" charset="0"/>
              </a:endParaRPr>
            </a:p>
          </p:txBody>
        </p:sp>
        <p:cxnSp>
          <p:nvCxnSpPr>
            <p:cNvPr id="10" name="Straight Connector 9"/>
            <p:cNvCxnSpPr>
              <a:stCxn id="5" idx="3"/>
              <a:endCxn id="6" idx="1"/>
            </p:cNvCxnSpPr>
            <p:nvPr/>
          </p:nvCxnSpPr>
          <p:spPr>
            <a:xfrm>
              <a:off x="7467600" y="1371600"/>
              <a:ext cx="1562100"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Arrow Connector 11"/>
            <p:cNvCxnSpPr>
              <a:stCxn id="5" idx="2"/>
              <a:endCxn id="7" idx="0"/>
            </p:cNvCxnSpPr>
            <p:nvPr/>
          </p:nvCxnSpPr>
          <p:spPr>
            <a:xfrm>
              <a:off x="6905625" y="1562100"/>
              <a:ext cx="9525" cy="1213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a:endCxn id="8" idx="0"/>
            </p:cNvCxnSpPr>
            <p:nvPr/>
          </p:nvCxnSpPr>
          <p:spPr>
            <a:xfrm>
              <a:off x="9591675" y="1562100"/>
              <a:ext cx="0" cy="12133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Connector 15"/>
            <p:cNvCxnSpPr>
              <a:stCxn id="7" idx="3"/>
              <a:endCxn id="8" idx="1"/>
            </p:cNvCxnSpPr>
            <p:nvPr/>
          </p:nvCxnSpPr>
          <p:spPr>
            <a:xfrm>
              <a:off x="7772400" y="2960132"/>
              <a:ext cx="962025"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8248650" y="1371600"/>
              <a:ext cx="0" cy="15885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7767636" y="937796"/>
              <a:ext cx="962025" cy="338554"/>
            </a:xfrm>
            <a:prstGeom prst="rect">
              <a:avLst/>
            </a:prstGeom>
            <a:noFill/>
          </p:spPr>
          <p:txBody>
            <a:bodyPr wrap="square" rtlCol="0">
              <a:spAutoFit/>
            </a:bodyPr>
            <a:lstStyle/>
            <a:p>
              <a:pPr algn="ctr"/>
              <a:r>
                <a:rPr lang="en-US" sz="1600" dirty="0" smtClean="0">
                  <a:latin typeface="Tw Cen MT" panose="020B0602020104020603" pitchFamily="34" charset="0"/>
                </a:rPr>
                <a:t>Link</a:t>
              </a:r>
              <a:endParaRPr lang="id-ID" sz="1600" dirty="0">
                <a:latin typeface="Tw Cen MT" panose="020B0602020104020603" pitchFamily="34" charset="0"/>
              </a:endParaRPr>
            </a:p>
          </p:txBody>
        </p:sp>
        <p:sp>
          <p:nvSpPr>
            <p:cNvPr id="20" name="TextBox 19"/>
            <p:cNvSpPr txBox="1"/>
            <p:nvPr/>
          </p:nvSpPr>
          <p:spPr>
            <a:xfrm>
              <a:off x="7467600" y="3325178"/>
              <a:ext cx="1604964" cy="338554"/>
            </a:xfrm>
            <a:prstGeom prst="rect">
              <a:avLst/>
            </a:prstGeom>
            <a:noFill/>
          </p:spPr>
          <p:txBody>
            <a:bodyPr wrap="square" rtlCol="0">
              <a:spAutoFit/>
            </a:bodyPr>
            <a:lstStyle/>
            <a:p>
              <a:pPr algn="ctr"/>
              <a:r>
                <a:rPr lang="en-US" sz="1600" dirty="0" smtClean="0">
                  <a:latin typeface="Tw Cen MT" panose="020B0602020104020603" pitchFamily="34" charset="0"/>
                </a:rPr>
                <a:t>Connection</a:t>
              </a:r>
              <a:endParaRPr lang="id-ID" sz="1600" dirty="0">
                <a:latin typeface="Tw Cen MT" panose="020B0602020104020603" pitchFamily="34" charset="0"/>
              </a:endParaRPr>
            </a:p>
          </p:txBody>
        </p:sp>
      </p:grpSp>
      <p:sp>
        <p:nvSpPr>
          <p:cNvPr id="22" name="TextBox 21"/>
          <p:cNvSpPr txBox="1"/>
          <p:nvPr/>
        </p:nvSpPr>
        <p:spPr>
          <a:xfrm>
            <a:off x="6772275" y="4594444"/>
            <a:ext cx="4095750" cy="369332"/>
          </a:xfrm>
          <a:prstGeom prst="rect">
            <a:avLst/>
          </a:prstGeom>
          <a:noFill/>
        </p:spPr>
        <p:txBody>
          <a:bodyPr wrap="square" rtlCol="0">
            <a:spAutoFit/>
          </a:bodyPr>
          <a:lstStyle/>
          <a:p>
            <a:pPr algn="r"/>
            <a:r>
              <a:rPr lang="en-US" b="1" dirty="0" smtClean="0">
                <a:latin typeface="Tw Cen MT" panose="020B0602020104020603" pitchFamily="34" charset="0"/>
              </a:rPr>
              <a:t>Linking data and connecting categories</a:t>
            </a:r>
            <a:endParaRPr lang="id-ID" b="1" dirty="0">
              <a:latin typeface="Tw Cen MT" panose="020B0602020104020603" pitchFamily="34" charset="0"/>
            </a:endParaRPr>
          </a:p>
        </p:txBody>
      </p:sp>
      <p:graphicFrame>
        <p:nvGraphicFramePr>
          <p:cNvPr id="23" name="Table 22"/>
          <p:cNvGraphicFramePr>
            <a:graphicFrameLocks noGrp="1"/>
          </p:cNvGraphicFramePr>
          <p:nvPr>
            <p:extLst>
              <p:ext uri="{D42A27DB-BD31-4B8C-83A1-F6EECF244321}">
                <p14:modId xmlns:p14="http://schemas.microsoft.com/office/powerpoint/2010/main" val="803779190"/>
              </p:ext>
            </p:extLst>
          </p:nvPr>
        </p:nvGraphicFramePr>
        <p:xfrm>
          <a:off x="-12172" y="6487160"/>
          <a:ext cx="12191999" cy="370840"/>
        </p:xfrm>
        <a:graphic>
          <a:graphicData uri="http://schemas.openxmlformats.org/drawingml/2006/table">
            <a:tbl>
              <a:tblPr firstRow="1" bandRow="1">
                <a:tableStyleId>{5C22544A-7EE6-4342-B048-85BDC9FD1C3A}</a:tableStyleId>
              </a:tblPr>
              <a:tblGrid>
                <a:gridCol w="2032000"/>
                <a:gridCol w="2373970"/>
                <a:gridCol w="2042944"/>
                <a:gridCol w="2161950"/>
                <a:gridCol w="1923938"/>
                <a:gridCol w="1657197"/>
              </a:tblGrid>
              <a:tr h="370840">
                <a:tc>
                  <a:txBody>
                    <a:bodyPr/>
                    <a:lstStyle/>
                    <a:p>
                      <a:pPr algn="ctr"/>
                      <a:r>
                        <a:rPr lang="id-ID" sz="1400" noProof="0" dirty="0" smtClean="0">
                          <a:solidFill>
                            <a:schemeClr val="tx1"/>
                          </a:solidFill>
                        </a:rPr>
                        <a:t>Managing Data</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Reading &amp; Annotating</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Creating Categori</a:t>
                      </a:r>
                      <a:r>
                        <a:rPr lang="en-US" sz="1400" noProof="0" dirty="0" smtClean="0">
                          <a:solidFill>
                            <a:schemeClr val="tx1"/>
                          </a:solidFill>
                        </a:rPr>
                        <a:t>e</a:t>
                      </a:r>
                      <a:r>
                        <a:rPr lang="id-ID" sz="1400" noProof="0" dirty="0" smtClean="0">
                          <a:solidFill>
                            <a:schemeClr val="tx1"/>
                          </a:solidFill>
                        </a:rPr>
                        <a:t>s</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Assigning Categories</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tx1"/>
                          </a:solidFill>
                        </a:rPr>
                        <a:t>Splitting</a:t>
                      </a:r>
                      <a:r>
                        <a:rPr lang="id-ID" sz="1400" baseline="0" noProof="0" dirty="0" smtClean="0">
                          <a:solidFill>
                            <a:schemeClr val="tx1"/>
                          </a:solidFill>
                        </a:rPr>
                        <a:t> &amp; Splicing</a:t>
                      </a:r>
                      <a:endParaRPr lang="id-ID" sz="14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d-ID" sz="1400" noProof="0" dirty="0" smtClean="0">
                          <a:solidFill>
                            <a:schemeClr val="bg1"/>
                          </a:solidFill>
                        </a:rPr>
                        <a:t>Linking Data</a:t>
                      </a:r>
                      <a:endParaRPr lang="id-ID" sz="1400" noProof="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bl>
          </a:graphicData>
        </a:graphic>
      </p:graphicFrame>
    </p:spTree>
    <p:extLst>
      <p:ext uri="{BB962C8B-B14F-4D97-AF65-F5344CB8AC3E}">
        <p14:creationId xmlns:p14="http://schemas.microsoft.com/office/powerpoint/2010/main" val="351847007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3371850"/>
            <a:ext cx="10515600" cy="1190625"/>
          </a:xfrm>
        </p:spPr>
        <p:txBody>
          <a:bodyPr>
            <a:normAutofit/>
          </a:bodyPr>
          <a:lstStyle/>
          <a:p>
            <a:pPr algn="ctr"/>
            <a:r>
              <a:rPr lang="en-US" sz="4400" dirty="0" smtClean="0">
                <a:latin typeface="Berlin Sans FB" panose="020E0602020502020306" pitchFamily="34" charset="0"/>
              </a:rPr>
              <a:t>ANALISIS PENGELOLAAN DATA</a:t>
            </a:r>
            <a:endParaRPr lang="id-ID" sz="4400" dirty="0">
              <a:latin typeface="Berlin Sans FB" panose="020E0602020502020306" pitchFamily="34" charset="0"/>
            </a:endParaRPr>
          </a:p>
        </p:txBody>
      </p:sp>
      <p:sp>
        <p:nvSpPr>
          <p:cNvPr id="3" name="Text Placeholder 2"/>
          <p:cNvSpPr>
            <a:spLocks noGrp="1"/>
          </p:cNvSpPr>
          <p:nvPr>
            <p:ph type="body" idx="1"/>
          </p:nvPr>
        </p:nvSpPr>
        <p:spPr>
          <a:xfrm>
            <a:off x="831850" y="6143625"/>
            <a:ext cx="10515600" cy="447675"/>
          </a:xfrm>
        </p:spPr>
        <p:txBody>
          <a:bodyPr>
            <a:normAutofit/>
          </a:bodyPr>
          <a:lstStyle/>
          <a:p>
            <a:r>
              <a:rPr lang="id-ID" sz="2000" dirty="0" smtClean="0">
                <a:solidFill>
                  <a:schemeClr val="bg2">
                    <a:lumMod val="50000"/>
                  </a:schemeClr>
                </a:solidFill>
                <a:latin typeface="Tw Cen MT" panose="020B0602020104020603" pitchFamily="34" charset="0"/>
              </a:rPr>
              <a:t>Miles, M. B, A. Michael Huberman. (1992). Analisis Data Kualitatif. Jakarta: Universitas Indonesia</a:t>
            </a:r>
            <a:endParaRPr lang="id-ID" sz="2000" dirty="0">
              <a:solidFill>
                <a:schemeClr val="bg2">
                  <a:lumMod val="50000"/>
                </a:schemeClr>
              </a:solidFill>
              <a:latin typeface="Tw Cen MT" panose="020B0602020104020603" pitchFamily="34" charset="0"/>
            </a:endParaRPr>
          </a:p>
        </p:txBody>
      </p:sp>
      <p:sp>
        <p:nvSpPr>
          <p:cNvPr id="4" name="Rectangle 3"/>
          <p:cNvSpPr/>
          <p:nvPr/>
        </p:nvSpPr>
        <p:spPr>
          <a:xfrm>
            <a:off x="0" y="4562475"/>
            <a:ext cx="12192000" cy="16192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41334582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1" y="269526"/>
            <a:ext cx="3810000" cy="1734622"/>
          </a:xfrm>
        </p:spPr>
        <p:txBody>
          <a:bodyPr>
            <a:normAutofit/>
          </a:bodyPr>
          <a:lstStyle/>
          <a:p>
            <a:r>
              <a:rPr lang="en-US" sz="2800" b="1" dirty="0" smtClean="0">
                <a:latin typeface="Tw Cen MT" panose="020B0602020104020603" pitchFamily="34" charset="0"/>
              </a:rPr>
              <a:t>Format 6 </a:t>
            </a:r>
            <a:r>
              <a:rPr lang="id-ID" sz="2800" b="1" dirty="0" smtClean="0">
                <a:latin typeface="Tw Cen MT" panose="020B0602020104020603" pitchFamily="34" charset="0"/>
              </a:rPr>
              <a:t>Metode Utama Untuk Analisis Pengumpulan Data</a:t>
            </a:r>
            <a:endParaRPr lang="id-ID" sz="2800" b="1" dirty="0">
              <a:latin typeface="Tw Cen MT" panose="020B0602020104020603" pitchFamily="34" charset="0"/>
            </a:endParaRPr>
          </a:p>
        </p:txBody>
      </p:sp>
      <p:cxnSp>
        <p:nvCxnSpPr>
          <p:cNvPr id="27" name="Straight Arrow Connector 26"/>
          <p:cNvCxnSpPr/>
          <p:nvPr/>
        </p:nvCxnSpPr>
        <p:spPr>
          <a:xfrm>
            <a:off x="3257550" y="1321356"/>
            <a:ext cx="0" cy="4145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2" name="Group 31"/>
          <p:cNvGrpSpPr/>
          <p:nvPr/>
        </p:nvGrpSpPr>
        <p:grpSpPr>
          <a:xfrm>
            <a:off x="3371850" y="1321356"/>
            <a:ext cx="8534400" cy="5044651"/>
            <a:chOff x="3371850" y="1321356"/>
            <a:chExt cx="8534400" cy="5044651"/>
          </a:xfrm>
        </p:grpSpPr>
        <p:sp>
          <p:nvSpPr>
            <p:cNvPr id="10" name="TextBox 9"/>
            <p:cNvSpPr txBox="1"/>
            <p:nvPr/>
          </p:nvSpPr>
          <p:spPr>
            <a:xfrm>
              <a:off x="7867650" y="4888679"/>
              <a:ext cx="4038600" cy="1477328"/>
            </a:xfrm>
            <a:prstGeom prst="rect">
              <a:avLst/>
            </a:prstGeom>
            <a:solidFill>
              <a:schemeClr val="bg2"/>
            </a:solidFill>
            <a:ln>
              <a:solidFill>
                <a:schemeClr val="tx1"/>
              </a:solidFill>
            </a:ln>
          </p:spPr>
          <p:txBody>
            <a:bodyPr wrap="square" rtlCol="0">
              <a:spAutoFit/>
            </a:bodyPr>
            <a:lstStyle/>
            <a:p>
              <a:r>
                <a:rPr lang="id-ID" b="1" dirty="0" smtClean="0">
                  <a:latin typeface="Tw Cen MT" panose="020B0602020104020603" pitchFamily="34" charset="0"/>
                </a:rPr>
                <a:t>Keanekaragaman</a:t>
              </a:r>
            </a:p>
            <a:p>
              <a:r>
                <a:rPr lang="id-ID" dirty="0" smtClean="0">
                  <a:latin typeface="Tw Cen MT" panose="020B0602020104020603" pitchFamily="34" charset="0"/>
                </a:rPr>
                <a:t>Pendekatan-pendekatan alternative yang menggunakan asas-asas umum yang sama. Karya peneliti lainnya dikutip di sini.</a:t>
              </a:r>
              <a:endParaRPr lang="id-ID" dirty="0">
                <a:latin typeface="Tw Cen MT" panose="020B0602020104020603" pitchFamily="34" charset="0"/>
              </a:endParaRPr>
            </a:p>
          </p:txBody>
        </p:sp>
        <p:sp>
          <p:nvSpPr>
            <p:cNvPr id="11" name="TextBox 10"/>
            <p:cNvSpPr txBox="1"/>
            <p:nvPr/>
          </p:nvSpPr>
          <p:spPr>
            <a:xfrm>
              <a:off x="7867650" y="2835145"/>
              <a:ext cx="4038600" cy="1477328"/>
            </a:xfrm>
            <a:prstGeom prst="rect">
              <a:avLst/>
            </a:prstGeom>
            <a:solidFill>
              <a:schemeClr val="bg2"/>
            </a:solidFill>
            <a:ln>
              <a:solidFill>
                <a:schemeClr val="tx1"/>
              </a:solidFill>
            </a:ln>
          </p:spPr>
          <p:txBody>
            <a:bodyPr wrap="square" rtlCol="0">
              <a:spAutoFit/>
            </a:bodyPr>
            <a:lstStyle/>
            <a:p>
              <a:r>
                <a:rPr lang="id-ID" b="1" dirty="0" smtClean="0">
                  <a:latin typeface="Tw Cen MT" panose="020B0602020104020603" pitchFamily="34" charset="0"/>
                </a:rPr>
                <a:t>Saran</a:t>
              </a:r>
            </a:p>
            <a:p>
              <a:r>
                <a:rPr lang="id-ID" dirty="0" smtClean="0">
                  <a:latin typeface="Tw Cen MT" panose="020B0602020104020603" pitchFamily="34" charset="0"/>
                </a:rPr>
                <a:t>Meringkas komentar-komentar mengenai penggunaan metode, dan memberi petunjuk untuk menggunakannya secara tepat </a:t>
              </a:r>
              <a:endParaRPr lang="id-ID" dirty="0">
                <a:latin typeface="Tw Cen MT" panose="020B0602020104020603" pitchFamily="34" charset="0"/>
              </a:endParaRPr>
            </a:p>
          </p:txBody>
        </p:sp>
        <p:sp>
          <p:nvSpPr>
            <p:cNvPr id="12" name="TextBox 11"/>
            <p:cNvSpPr txBox="1"/>
            <p:nvPr/>
          </p:nvSpPr>
          <p:spPr>
            <a:xfrm>
              <a:off x="7867650" y="1542483"/>
              <a:ext cx="4038600" cy="923330"/>
            </a:xfrm>
            <a:prstGeom prst="rect">
              <a:avLst/>
            </a:prstGeom>
            <a:solidFill>
              <a:schemeClr val="bg2"/>
            </a:solidFill>
            <a:ln>
              <a:solidFill>
                <a:schemeClr val="tx1"/>
              </a:solidFill>
            </a:ln>
          </p:spPr>
          <p:txBody>
            <a:bodyPr wrap="square" rtlCol="0">
              <a:spAutoFit/>
            </a:bodyPr>
            <a:lstStyle/>
            <a:p>
              <a:r>
                <a:rPr lang="id-ID" b="1" dirty="0" smtClean="0">
                  <a:latin typeface="Tw Cen MT" panose="020B0602020104020603" pitchFamily="34" charset="0"/>
                </a:rPr>
                <a:t>Waktu yang diperlukan</a:t>
              </a:r>
            </a:p>
            <a:p>
              <a:r>
                <a:rPr lang="id-ID" dirty="0" smtClean="0">
                  <a:latin typeface="Tw Cen MT" panose="020B0602020104020603" pitchFamily="34" charset="0"/>
                </a:rPr>
                <a:t>Estimasi perkiraan untuk membimbing peneliti</a:t>
              </a:r>
              <a:endParaRPr lang="id-ID" dirty="0">
                <a:latin typeface="Tw Cen MT" panose="020B0602020104020603" pitchFamily="34" charset="0"/>
              </a:endParaRPr>
            </a:p>
          </p:txBody>
        </p:sp>
        <p:grpSp>
          <p:nvGrpSpPr>
            <p:cNvPr id="19" name="Group 18"/>
            <p:cNvGrpSpPr/>
            <p:nvPr/>
          </p:nvGrpSpPr>
          <p:grpSpPr>
            <a:xfrm>
              <a:off x="3371850" y="1321356"/>
              <a:ext cx="4038600" cy="5044651"/>
              <a:chOff x="3867150" y="1321356"/>
              <a:chExt cx="4038600" cy="5044651"/>
            </a:xfrm>
          </p:grpSpPr>
          <p:sp>
            <p:nvSpPr>
              <p:cNvPr id="6" name="TextBox 5"/>
              <p:cNvSpPr txBox="1"/>
              <p:nvPr/>
            </p:nvSpPr>
            <p:spPr>
              <a:xfrm>
                <a:off x="3867150" y="1321356"/>
                <a:ext cx="4038600" cy="369332"/>
              </a:xfrm>
              <a:prstGeom prst="rect">
                <a:avLst/>
              </a:prstGeom>
              <a:solidFill>
                <a:schemeClr val="bg2"/>
              </a:solidFill>
              <a:ln>
                <a:solidFill>
                  <a:schemeClr val="tx1"/>
                </a:solidFill>
              </a:ln>
            </p:spPr>
            <p:txBody>
              <a:bodyPr wrap="square" rtlCol="0">
                <a:spAutoFit/>
              </a:bodyPr>
              <a:lstStyle/>
              <a:p>
                <a:r>
                  <a:rPr lang="id-ID" b="1" dirty="0" smtClean="0">
                    <a:latin typeface="Tw Cen MT" panose="020B0602020104020603" pitchFamily="34" charset="0"/>
                  </a:rPr>
                  <a:t>Nama Metode</a:t>
                </a:r>
                <a:endParaRPr lang="id-ID" b="1" dirty="0">
                  <a:latin typeface="Tw Cen MT" panose="020B0602020104020603" pitchFamily="34" charset="0"/>
                </a:endParaRPr>
              </a:p>
            </p:txBody>
          </p:sp>
          <p:sp>
            <p:nvSpPr>
              <p:cNvPr id="7" name="TextBox 6"/>
              <p:cNvSpPr txBox="1"/>
              <p:nvPr/>
            </p:nvSpPr>
            <p:spPr>
              <a:xfrm>
                <a:off x="3867150" y="1948500"/>
                <a:ext cx="4038600" cy="1754326"/>
              </a:xfrm>
              <a:prstGeom prst="rect">
                <a:avLst/>
              </a:prstGeom>
              <a:solidFill>
                <a:schemeClr val="bg2"/>
              </a:solidFill>
              <a:ln>
                <a:solidFill>
                  <a:schemeClr val="tx1"/>
                </a:solidFill>
              </a:ln>
            </p:spPr>
            <p:txBody>
              <a:bodyPr wrap="square" rtlCol="0">
                <a:spAutoFit/>
              </a:bodyPr>
              <a:lstStyle/>
              <a:p>
                <a:r>
                  <a:rPr lang="id-ID" b="1" dirty="0" smtClean="0">
                    <a:latin typeface="Tw Cen MT" panose="020B0602020104020603" pitchFamily="34" charset="0"/>
                  </a:rPr>
                  <a:t>Masalah analisis.</a:t>
                </a:r>
              </a:p>
              <a:p>
                <a:r>
                  <a:rPr lang="id-ID" dirty="0" smtClean="0">
                    <a:latin typeface="Tw Cen MT" panose="020B0602020104020603" pitchFamily="34" charset="0"/>
                  </a:rPr>
                  <a:t>Masalah, kebutuhan, atau kesulitan yang dihadapi oleh seorang penganalisis data kualitatif, yang menjadikan metode ini sebagai alat pemecahan masalah yang sangat bermanfaat.</a:t>
                </a:r>
                <a:endParaRPr lang="id-ID" dirty="0">
                  <a:latin typeface="Tw Cen MT" panose="020B0602020104020603" pitchFamily="34" charset="0"/>
                </a:endParaRPr>
              </a:p>
            </p:txBody>
          </p:sp>
          <p:sp>
            <p:nvSpPr>
              <p:cNvPr id="8" name="TextBox 7"/>
              <p:cNvSpPr txBox="1"/>
              <p:nvPr/>
            </p:nvSpPr>
            <p:spPr>
              <a:xfrm>
                <a:off x="3867150" y="3883215"/>
                <a:ext cx="4038600" cy="646331"/>
              </a:xfrm>
              <a:prstGeom prst="rect">
                <a:avLst/>
              </a:prstGeom>
              <a:solidFill>
                <a:schemeClr val="bg2"/>
              </a:solidFill>
              <a:ln>
                <a:solidFill>
                  <a:schemeClr val="tx1"/>
                </a:solidFill>
              </a:ln>
            </p:spPr>
            <p:txBody>
              <a:bodyPr wrap="square" rtlCol="0">
                <a:spAutoFit/>
              </a:bodyPr>
              <a:lstStyle/>
              <a:p>
                <a:r>
                  <a:rPr lang="id-ID" b="1" dirty="0" smtClean="0">
                    <a:latin typeface="Tw Cen MT" panose="020B0602020104020603" pitchFamily="34" charset="0"/>
                  </a:rPr>
                  <a:t>Ga</a:t>
                </a:r>
                <a:r>
                  <a:rPr lang="en-US" b="1" dirty="0" smtClean="0">
                    <a:latin typeface="Tw Cen MT" panose="020B0602020104020603" pitchFamily="34" charset="0"/>
                  </a:rPr>
                  <a:t>m</a:t>
                </a:r>
                <a:r>
                  <a:rPr lang="id-ID" b="1" dirty="0" smtClean="0">
                    <a:latin typeface="Tw Cen MT" panose="020B0602020104020603" pitchFamily="34" charset="0"/>
                  </a:rPr>
                  <a:t>baran singkat. </a:t>
                </a:r>
                <a:r>
                  <a:rPr lang="id-ID" dirty="0" smtClean="0">
                    <a:latin typeface="Tw Cen MT" panose="020B0602020104020603" pitchFamily="34" charset="0"/>
                  </a:rPr>
                  <a:t>Metode apa dan bagaimana metode itu bekerja.</a:t>
                </a:r>
                <a:endParaRPr lang="id-ID" dirty="0">
                  <a:latin typeface="Tw Cen MT" panose="020B0602020104020603" pitchFamily="34" charset="0"/>
                </a:endParaRPr>
              </a:p>
            </p:txBody>
          </p:sp>
          <p:sp>
            <p:nvSpPr>
              <p:cNvPr id="9" name="TextBox 8"/>
              <p:cNvSpPr txBox="1"/>
              <p:nvPr/>
            </p:nvSpPr>
            <p:spPr>
              <a:xfrm>
                <a:off x="3867150" y="4888679"/>
                <a:ext cx="4038600" cy="1477328"/>
              </a:xfrm>
              <a:prstGeom prst="rect">
                <a:avLst/>
              </a:prstGeom>
              <a:solidFill>
                <a:schemeClr val="bg2"/>
              </a:solidFill>
              <a:ln>
                <a:solidFill>
                  <a:schemeClr val="tx1"/>
                </a:solidFill>
              </a:ln>
            </p:spPr>
            <p:txBody>
              <a:bodyPr wrap="square" rtlCol="0">
                <a:spAutoFit/>
              </a:bodyPr>
              <a:lstStyle/>
              <a:p>
                <a:r>
                  <a:rPr lang="id-ID" b="1" dirty="0" smtClean="0">
                    <a:latin typeface="Tw Cen MT" panose="020B0602020104020603" pitchFamily="34" charset="0"/>
                  </a:rPr>
                  <a:t>Ilustrasi </a:t>
                </a:r>
              </a:p>
              <a:p>
                <a:r>
                  <a:rPr lang="id-ID" dirty="0" smtClean="0">
                    <a:latin typeface="Tw Cen MT" panose="020B0602020104020603" pitchFamily="34" charset="0"/>
                  </a:rPr>
                  <a:t>Dalam hal ini menunjukkan bagaimana metode itu dikembangkan dan digunakan. Biasanya pada bagian ini punya keanekaragaman subpokok</a:t>
                </a:r>
                <a:endParaRPr lang="id-ID" dirty="0">
                  <a:latin typeface="Tw Cen MT" panose="020B0602020104020603" pitchFamily="34" charset="0"/>
                </a:endParaRPr>
              </a:p>
            </p:txBody>
          </p:sp>
          <p:cxnSp>
            <p:nvCxnSpPr>
              <p:cNvPr id="14" name="Straight Connector 13"/>
              <p:cNvCxnSpPr>
                <a:stCxn id="6" idx="2"/>
                <a:endCxn id="7" idx="0"/>
              </p:cNvCxnSpPr>
              <p:nvPr/>
            </p:nvCxnSpPr>
            <p:spPr>
              <a:xfrm>
                <a:off x="5886450" y="1690688"/>
                <a:ext cx="0" cy="257812"/>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stCxn id="7" idx="2"/>
                <a:endCxn id="8" idx="0"/>
              </p:cNvCxnSpPr>
              <p:nvPr/>
            </p:nvCxnSpPr>
            <p:spPr>
              <a:xfrm>
                <a:off x="5886450" y="3702826"/>
                <a:ext cx="0" cy="180389"/>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a:stCxn id="8" idx="2"/>
                <a:endCxn id="9" idx="0"/>
              </p:cNvCxnSpPr>
              <p:nvPr/>
            </p:nvCxnSpPr>
            <p:spPr>
              <a:xfrm>
                <a:off x="5886450" y="4529546"/>
                <a:ext cx="0" cy="359133"/>
              </a:xfrm>
              <a:prstGeom prst="line">
                <a:avLst/>
              </a:prstGeom>
            </p:spPr>
            <p:style>
              <a:lnRef idx="1">
                <a:schemeClr val="dk1"/>
              </a:lnRef>
              <a:fillRef idx="0">
                <a:schemeClr val="dk1"/>
              </a:fillRef>
              <a:effectRef idx="0">
                <a:schemeClr val="dk1"/>
              </a:effectRef>
              <a:fontRef idx="minor">
                <a:schemeClr val="tx1"/>
              </a:fontRef>
            </p:style>
          </p:cxnSp>
        </p:grpSp>
        <p:cxnSp>
          <p:nvCxnSpPr>
            <p:cNvPr id="25" name="Straight Arrow Connector 24"/>
            <p:cNvCxnSpPr>
              <a:stCxn id="9" idx="3"/>
              <a:endCxn id="10" idx="1"/>
            </p:cNvCxnSpPr>
            <p:nvPr/>
          </p:nvCxnSpPr>
          <p:spPr>
            <a:xfrm>
              <a:off x="7410450" y="5627343"/>
              <a:ext cx="45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0" idx="0"/>
              <a:endCxn id="11" idx="2"/>
            </p:cNvCxnSpPr>
            <p:nvPr/>
          </p:nvCxnSpPr>
          <p:spPr>
            <a:xfrm flipV="1">
              <a:off x="9886950" y="4312473"/>
              <a:ext cx="0" cy="5762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11" idx="0"/>
            </p:cNvCxnSpPr>
            <p:nvPr/>
          </p:nvCxnSpPr>
          <p:spPr>
            <a:xfrm flipV="1">
              <a:off x="9886950" y="2495550"/>
              <a:ext cx="0" cy="3395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92784539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b="1" dirty="0" smtClean="0">
                <a:latin typeface="Tw Cen MT" panose="020B0602020104020603" pitchFamily="34" charset="0"/>
              </a:rPr>
              <a:t>Metode-metode dalam Pengumpulan Data</a:t>
            </a:r>
            <a:endParaRPr lang="id-ID" b="1" dirty="0">
              <a:latin typeface="Tw Cen MT" panose="020B0602020104020603" pitchFamily="34" charset="0"/>
            </a:endParaRPr>
          </a:p>
        </p:txBody>
      </p:sp>
      <p:graphicFrame>
        <p:nvGraphicFramePr>
          <p:cNvPr id="6" name="Content Placeholder 3"/>
          <p:cNvGraphicFramePr>
            <a:graphicFrameLocks/>
          </p:cNvGraphicFramePr>
          <p:nvPr>
            <p:extLst>
              <p:ext uri="{D42A27DB-BD31-4B8C-83A1-F6EECF244321}">
                <p14:modId xmlns:p14="http://schemas.microsoft.com/office/powerpoint/2010/main" val="1712976135"/>
              </p:ext>
            </p:extLst>
          </p:nvPr>
        </p:nvGraphicFramePr>
        <p:xfrm>
          <a:off x="1485900" y="1828800"/>
          <a:ext cx="9620250" cy="4362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294100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83444" y="117465"/>
            <a:ext cx="5242690" cy="815975"/>
          </a:xfrm>
        </p:spPr>
        <p:txBody>
          <a:bodyPr>
            <a:normAutofit fontScale="90000"/>
          </a:bodyPr>
          <a:lstStyle/>
          <a:p>
            <a:r>
              <a:rPr lang="en-US" sz="3600" b="1" dirty="0" smtClean="0">
                <a:latin typeface="Tw Cen MT" panose="020B0602020104020603" pitchFamily="34" charset="0"/>
              </a:rPr>
              <a:t>1. </a:t>
            </a:r>
            <a:r>
              <a:rPr lang="id-ID" sz="3600" b="1" dirty="0" smtClean="0">
                <a:latin typeface="Tw Cen MT" panose="020B0602020104020603" pitchFamily="34" charset="0"/>
              </a:rPr>
              <a:t>Lembar Ringkasan Kontak</a:t>
            </a:r>
            <a:endParaRPr lang="id-ID" sz="3600" b="1" dirty="0">
              <a:latin typeface="Tw Cen MT" panose="020B0602020104020603" pitchFamily="34" charset="0"/>
            </a:endParaRPr>
          </a:p>
        </p:txBody>
      </p:sp>
      <p:sp>
        <p:nvSpPr>
          <p:cNvPr id="5" name="TextBox 4"/>
          <p:cNvSpPr txBox="1"/>
          <p:nvPr/>
        </p:nvSpPr>
        <p:spPr>
          <a:xfrm>
            <a:off x="339616" y="210165"/>
            <a:ext cx="4248150" cy="1446550"/>
          </a:xfrm>
          <a:prstGeom prst="rect">
            <a:avLst/>
          </a:prstGeom>
          <a:noFill/>
          <a:ln w="28575">
            <a:solidFill>
              <a:schemeClr val="tx1"/>
            </a:solidFill>
            <a:prstDash val="sysDash"/>
          </a:ln>
        </p:spPr>
        <p:txBody>
          <a:bodyPr wrap="square" rtlCol="0">
            <a:spAutoFit/>
          </a:bodyPr>
          <a:lstStyle/>
          <a:p>
            <a:r>
              <a:rPr lang="id-ID" b="1" dirty="0" smtClean="0">
                <a:solidFill>
                  <a:srgbClr val="FF0000"/>
                </a:solidFill>
                <a:latin typeface="Tw Cen MT" panose="020B0602020104020603" pitchFamily="34" charset="0"/>
              </a:rPr>
              <a:t>Masalah Analisis</a:t>
            </a:r>
          </a:p>
          <a:p>
            <a:r>
              <a:rPr lang="id-ID" sz="1400" dirty="0" smtClean="0">
                <a:latin typeface="Tw Cen MT" panose="020B0602020104020603" pitchFamily="34" charset="0"/>
              </a:rPr>
              <a:t>Apa tema pokoknya, masalah-masalah yang terlihat selama kontak ini?</a:t>
            </a:r>
          </a:p>
          <a:p>
            <a:r>
              <a:rPr lang="id-ID" sz="1400" dirty="0" smtClean="0">
                <a:latin typeface="Tw Cen MT" panose="020B0602020104020603" pitchFamily="34" charset="0"/>
              </a:rPr>
              <a:t>Note. Penting untuk berkomunikasi dengan rekan lainnya dalam satu proyek yang melibatkan lebih dari satu peneliti</a:t>
            </a:r>
            <a:endParaRPr lang="id-ID" sz="1400" dirty="0">
              <a:latin typeface="Tw Cen MT" panose="020B0602020104020603" pitchFamily="34" charset="0"/>
            </a:endParaRPr>
          </a:p>
        </p:txBody>
      </p:sp>
      <p:sp>
        <p:nvSpPr>
          <p:cNvPr id="6" name="TextBox 5"/>
          <p:cNvSpPr txBox="1"/>
          <p:nvPr/>
        </p:nvSpPr>
        <p:spPr>
          <a:xfrm>
            <a:off x="339616" y="1934634"/>
            <a:ext cx="4248150" cy="1231106"/>
          </a:xfrm>
          <a:prstGeom prst="rect">
            <a:avLst/>
          </a:prstGeom>
          <a:noFill/>
          <a:ln w="28575">
            <a:solidFill>
              <a:schemeClr val="tx1"/>
            </a:solidFill>
            <a:prstDash val="sysDash"/>
          </a:ln>
        </p:spPr>
        <p:txBody>
          <a:bodyPr wrap="square" rtlCol="0">
            <a:spAutoFit/>
          </a:bodyPr>
          <a:lstStyle/>
          <a:p>
            <a:r>
              <a:rPr lang="id-ID" b="1" dirty="0" smtClean="0">
                <a:solidFill>
                  <a:srgbClr val="FF0000"/>
                </a:solidFill>
                <a:latin typeface="Tw Cen MT" panose="020B0602020104020603" pitchFamily="34" charset="0"/>
              </a:rPr>
              <a:t>Gambaran Singkat</a:t>
            </a:r>
          </a:p>
          <a:p>
            <a:r>
              <a:rPr lang="id-ID" sz="1400" dirty="0" smtClean="0">
                <a:latin typeface="Tw Cen MT" panose="020B0602020104020603" pitchFamily="34" charset="0"/>
              </a:rPr>
              <a:t>Ringkasan kontak adalah satu lembar kertas yang berisi serangkaian hasil pemfokusan dan peringkasan permasalahan-permasalahan mengenai suatu kontak lapangan tertentu.</a:t>
            </a:r>
          </a:p>
        </p:txBody>
      </p:sp>
      <p:sp>
        <p:nvSpPr>
          <p:cNvPr id="7" name="TextBox 6"/>
          <p:cNvSpPr txBox="1"/>
          <p:nvPr/>
        </p:nvSpPr>
        <p:spPr>
          <a:xfrm>
            <a:off x="339616" y="3404313"/>
            <a:ext cx="4248150" cy="3385542"/>
          </a:xfrm>
          <a:prstGeom prst="rect">
            <a:avLst/>
          </a:prstGeom>
          <a:noFill/>
          <a:ln w="28575">
            <a:solidFill>
              <a:schemeClr val="tx1"/>
            </a:solidFill>
            <a:prstDash val="sysDash"/>
          </a:ln>
        </p:spPr>
        <p:txBody>
          <a:bodyPr wrap="square" rtlCol="0">
            <a:spAutoFit/>
          </a:bodyPr>
          <a:lstStyle/>
          <a:p>
            <a:r>
              <a:rPr lang="id-ID" b="1" dirty="0" smtClean="0">
                <a:solidFill>
                  <a:srgbClr val="FF0000"/>
                </a:solidFill>
                <a:latin typeface="Tw Cen MT" panose="020B0602020104020603" pitchFamily="34" charset="0"/>
              </a:rPr>
              <a:t>Ilustrasi</a:t>
            </a:r>
          </a:p>
          <a:p>
            <a:r>
              <a:rPr lang="id-ID" sz="1400" dirty="0" smtClean="0">
                <a:latin typeface="Tw Cen MT" panose="020B0602020104020603" pitchFamily="34" charset="0"/>
              </a:rPr>
              <a:t>Menentukan bentuk pertanyaan. Pertanyaan yang mungkin dapat diajukan:</a:t>
            </a:r>
          </a:p>
          <a:p>
            <a:pPr marL="285750" indent="-285750">
              <a:buFontTx/>
              <a:buChar char="-"/>
            </a:pPr>
            <a:r>
              <a:rPr lang="id-ID" sz="1400" dirty="0" smtClean="0">
                <a:latin typeface="Tw Cen MT" panose="020B0602020104020603" pitchFamily="34" charset="0"/>
              </a:rPr>
              <a:t>orang-orang, peristiwa-peristiwa, atau situasi-situasi yang dilibatkan?</a:t>
            </a:r>
          </a:p>
          <a:p>
            <a:pPr marL="285750" indent="-285750">
              <a:buFontTx/>
              <a:buChar char="-"/>
            </a:pPr>
            <a:r>
              <a:rPr lang="id-ID" sz="1400" dirty="0" smtClean="0">
                <a:latin typeface="Tw Cen MT" panose="020B0602020104020603" pitchFamily="34" charset="0"/>
              </a:rPr>
              <a:t>Apa tema-tema dan masalah-masalah utama dalam kontak itu?</a:t>
            </a:r>
          </a:p>
          <a:p>
            <a:pPr marL="285750" indent="-285750">
              <a:buFontTx/>
              <a:buChar char="-"/>
            </a:pPr>
            <a:r>
              <a:rPr lang="id-ID" sz="1400" dirty="0" smtClean="0">
                <a:latin typeface="Tw Cen MT" panose="020B0602020104020603" pitchFamily="34" charset="0"/>
              </a:rPr>
              <a:t>Permasalahan penelitian mana yang di dalam kontak itu menjadi pusatnya?</a:t>
            </a:r>
          </a:p>
          <a:p>
            <a:pPr marL="285750" indent="-285750">
              <a:buFontTx/>
              <a:buChar char="-"/>
            </a:pPr>
            <a:r>
              <a:rPr lang="id-ID" sz="1400" dirty="0" smtClean="0">
                <a:latin typeface="Tw Cen MT" panose="020B0602020104020603" pitchFamily="34" charset="0"/>
              </a:rPr>
              <a:t>Hipotesis-hipotesis, spekulasi-spekulasi, ataupun perkiraan-perkiraan baru mengenai situasi-situasi lapangan apa yang dikiaskan oleh kontak?</a:t>
            </a:r>
          </a:p>
          <a:p>
            <a:pPr marL="285750" indent="-285750">
              <a:buFontTx/>
              <a:buChar char="-"/>
            </a:pPr>
            <a:r>
              <a:rPr lang="id-ID" sz="1400" dirty="0" smtClean="0">
                <a:latin typeface="Tw Cen MT" panose="020B0602020104020603" pitchFamily="34" charset="0"/>
              </a:rPr>
              <a:t>Dimanakah seyogyanya peneliti lapangan memusatkan tenaganya Selama kontak, dan jenis informasi macam apa yang seharusnnya dicari?</a:t>
            </a:r>
          </a:p>
        </p:txBody>
      </p:sp>
      <p:sp>
        <p:nvSpPr>
          <p:cNvPr id="8" name="TextBox 7"/>
          <p:cNvSpPr txBox="1"/>
          <p:nvPr/>
        </p:nvSpPr>
        <p:spPr>
          <a:xfrm>
            <a:off x="5140873" y="5558749"/>
            <a:ext cx="4248150" cy="1231106"/>
          </a:xfrm>
          <a:prstGeom prst="rect">
            <a:avLst/>
          </a:prstGeom>
          <a:noFill/>
          <a:ln w="28575">
            <a:solidFill>
              <a:schemeClr val="tx1"/>
            </a:solidFill>
            <a:prstDash val="sysDash"/>
          </a:ln>
        </p:spPr>
        <p:txBody>
          <a:bodyPr wrap="square" rtlCol="0">
            <a:spAutoFit/>
          </a:bodyPr>
          <a:lstStyle/>
          <a:p>
            <a:r>
              <a:rPr lang="id-ID" b="1" dirty="0" smtClean="0">
                <a:solidFill>
                  <a:srgbClr val="FF0000"/>
                </a:solidFill>
                <a:latin typeface="Tw Cen MT" panose="020B0602020104020603" pitchFamily="34" charset="0"/>
              </a:rPr>
              <a:t>Membuat lembar isian pertanyaan</a:t>
            </a:r>
          </a:p>
          <a:p>
            <a:r>
              <a:rPr lang="id-ID" sz="1400" dirty="0" smtClean="0">
                <a:latin typeface="Tw Cen MT" panose="020B0602020104020603" pitchFamily="34" charset="0"/>
              </a:rPr>
              <a:t>Pertanyaan disusun dalam satu lembar kertass (hindari membuat pertanyaan bolak-balik pada satu kertas). Identifikasi informasi pada situs, kontak, peneliti lapangan, dan tanggal</a:t>
            </a:r>
          </a:p>
        </p:txBody>
      </p:sp>
      <p:sp>
        <p:nvSpPr>
          <p:cNvPr id="9" name="TextBox 8"/>
          <p:cNvSpPr txBox="1"/>
          <p:nvPr/>
        </p:nvSpPr>
        <p:spPr>
          <a:xfrm>
            <a:off x="5156639" y="3830676"/>
            <a:ext cx="4248150" cy="1446550"/>
          </a:xfrm>
          <a:prstGeom prst="rect">
            <a:avLst/>
          </a:prstGeom>
          <a:noFill/>
          <a:ln w="28575">
            <a:solidFill>
              <a:schemeClr val="tx1"/>
            </a:solidFill>
            <a:prstDash val="sysDash"/>
          </a:ln>
        </p:spPr>
        <p:txBody>
          <a:bodyPr wrap="square" rtlCol="0">
            <a:spAutoFit/>
          </a:bodyPr>
          <a:lstStyle/>
          <a:p>
            <a:r>
              <a:rPr lang="id-ID" b="1" dirty="0" smtClean="0">
                <a:solidFill>
                  <a:srgbClr val="FF0000"/>
                </a:solidFill>
                <a:latin typeface="Tw Cen MT" panose="020B0602020104020603" pitchFamily="34" charset="0"/>
              </a:rPr>
              <a:t>Memasuki Data</a:t>
            </a:r>
          </a:p>
          <a:p>
            <a:r>
              <a:rPr lang="id-ID" sz="1400" dirty="0" smtClean="0">
                <a:latin typeface="Tw Cen MT" panose="020B0602020104020603" pitchFamily="34" charset="0"/>
              </a:rPr>
              <a:t>Suatu lembar ringkasan kontak biasanya paling tepat diisi segera setelah catatan-catatan lapangan yang ditulis lengkap ditelaah dan dikoreksi oleh peneliti lapangan</a:t>
            </a:r>
            <a:r>
              <a:rPr lang="en-US" sz="1400" dirty="0" smtClean="0">
                <a:latin typeface="Tw Cen MT" panose="020B0602020104020603" pitchFamily="34" charset="0"/>
              </a:rPr>
              <a:t>. </a:t>
            </a:r>
            <a:r>
              <a:rPr lang="id-ID" sz="1400" dirty="0" smtClean="0">
                <a:latin typeface="Tw Cen MT" panose="020B0602020104020603" pitchFamily="34" charset="0"/>
              </a:rPr>
              <a:t>Disertai catatan tambahan oleh peneliti, sambil menunggu kontak dikodekan secara lengkap.</a:t>
            </a:r>
          </a:p>
        </p:txBody>
      </p:sp>
      <p:cxnSp>
        <p:nvCxnSpPr>
          <p:cNvPr id="11" name="Straight Connector 10"/>
          <p:cNvCxnSpPr>
            <a:stCxn id="5" idx="2"/>
            <a:endCxn id="6" idx="0"/>
          </p:cNvCxnSpPr>
          <p:nvPr/>
        </p:nvCxnSpPr>
        <p:spPr>
          <a:xfrm>
            <a:off x="2463691" y="1656715"/>
            <a:ext cx="0" cy="277919"/>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6" idx="2"/>
            <a:endCxn id="7" idx="0"/>
          </p:cNvCxnSpPr>
          <p:nvPr/>
        </p:nvCxnSpPr>
        <p:spPr>
          <a:xfrm>
            <a:off x="2463691" y="3165740"/>
            <a:ext cx="0" cy="2385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8" idx="1"/>
          </p:cNvCxnSpPr>
          <p:nvPr/>
        </p:nvCxnSpPr>
        <p:spPr>
          <a:xfrm>
            <a:off x="4587766" y="6174302"/>
            <a:ext cx="55310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 idx="0"/>
          </p:cNvCxnSpPr>
          <p:nvPr/>
        </p:nvCxnSpPr>
        <p:spPr>
          <a:xfrm flipV="1">
            <a:off x="7264948" y="5265683"/>
            <a:ext cx="0" cy="2930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0"/>
          </p:cNvCxnSpPr>
          <p:nvPr/>
        </p:nvCxnSpPr>
        <p:spPr>
          <a:xfrm flipV="1">
            <a:off x="7280714" y="3494428"/>
            <a:ext cx="0" cy="336248"/>
          </a:xfrm>
          <a:prstGeom prst="line">
            <a:avLst/>
          </a:prstGeom>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5156639" y="1175901"/>
            <a:ext cx="4248150" cy="2308324"/>
          </a:xfrm>
          <a:prstGeom prst="rect">
            <a:avLst/>
          </a:prstGeom>
          <a:noFill/>
          <a:ln w="28575">
            <a:solidFill>
              <a:schemeClr val="tx1"/>
            </a:solidFill>
            <a:prstDash val="sysDash"/>
          </a:ln>
        </p:spPr>
        <p:txBody>
          <a:bodyPr wrap="square" rtlCol="0">
            <a:spAutoFit/>
          </a:bodyPr>
          <a:lstStyle/>
          <a:p>
            <a:r>
              <a:rPr lang="id-ID" b="1" dirty="0" smtClean="0">
                <a:solidFill>
                  <a:srgbClr val="FF0000"/>
                </a:solidFill>
                <a:latin typeface="Tw Cen MT" panose="020B0602020104020603" pitchFamily="34" charset="0"/>
              </a:rPr>
              <a:t>Menggunakan Data</a:t>
            </a:r>
            <a:endParaRPr lang="en-US" b="1" dirty="0" smtClean="0">
              <a:solidFill>
                <a:srgbClr val="FF0000"/>
              </a:solidFill>
              <a:latin typeface="Tw Cen MT" panose="020B0602020104020603" pitchFamily="34" charset="0"/>
            </a:endParaRPr>
          </a:p>
          <a:p>
            <a:r>
              <a:rPr lang="en-US" sz="1400" dirty="0" smtClean="0">
                <a:latin typeface="Tw Cen MT" panose="020B0602020104020603" pitchFamily="34" charset="0"/>
              </a:rPr>
              <a:t>(</a:t>
            </a:r>
            <a:r>
              <a:rPr lang="id-ID" sz="1400" dirty="0" smtClean="0">
                <a:latin typeface="Tw Cen MT" panose="020B0602020104020603" pitchFamily="34" charset="0"/>
              </a:rPr>
              <a:t>1) Memberi pedoman perencanaan bagi kontak berikutnya; (2) menganjurkan pembuatan kode-kode yang direvisi (3) memperlancar komunikasi dan koordinasi bila kajian melibatkan lebih dari seorang peneliti lapangan; (4) reorientasi diri pada kontak bila karena suatu alasan mulai bekerja kembali pada penulisan; (5) sebagai dasar bagi analisis itu sendiri (lembar-lembar ringkasan sejumlah kontak yang dapat dikodekan dan dianalisis.</a:t>
            </a:r>
          </a:p>
        </p:txBody>
      </p:sp>
      <p:sp>
        <p:nvSpPr>
          <p:cNvPr id="27" name="TextBox 26"/>
          <p:cNvSpPr txBox="1"/>
          <p:nvPr/>
        </p:nvSpPr>
        <p:spPr>
          <a:xfrm>
            <a:off x="9389023" y="680279"/>
            <a:ext cx="2407855" cy="1077218"/>
          </a:xfrm>
          <a:prstGeom prst="rect">
            <a:avLst/>
          </a:prstGeom>
          <a:noFill/>
        </p:spPr>
        <p:txBody>
          <a:bodyPr wrap="square" rtlCol="0">
            <a:spAutoFit/>
          </a:bodyPr>
          <a:lstStyle/>
          <a:p>
            <a:pPr algn="r"/>
            <a:r>
              <a:rPr lang="id-ID" sz="1600" dirty="0" smtClean="0">
                <a:latin typeface="Tw Cen MT" panose="020B0602020104020603" pitchFamily="34" charset="0"/>
              </a:rPr>
              <a:t>Lembar ringkasan kontak sebagai tahap awal dan sederhana untuk mereduksi data</a:t>
            </a:r>
            <a:endParaRPr lang="id-ID" sz="1600" dirty="0">
              <a:latin typeface="Tw Cen MT" panose="020B0602020104020603" pitchFamily="34" charset="0"/>
            </a:endParaRPr>
          </a:p>
        </p:txBody>
      </p:sp>
    </p:spTree>
    <p:extLst>
      <p:ext uri="{BB962C8B-B14F-4D97-AF65-F5344CB8AC3E}">
        <p14:creationId xmlns:p14="http://schemas.microsoft.com/office/powerpoint/2010/main" val="150934116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4425" y="81914"/>
            <a:ext cx="10515600" cy="1325563"/>
          </a:xfrm>
        </p:spPr>
        <p:txBody>
          <a:bodyPr/>
          <a:lstStyle/>
          <a:p>
            <a:r>
              <a:rPr lang="id-ID" b="1" dirty="0" smtClean="0">
                <a:latin typeface="Tw Cen MT" panose="020B0602020104020603" pitchFamily="34" charset="0"/>
              </a:rPr>
              <a:t>Lembar Isian Ringkasan Kontak: Ilustrasi</a:t>
            </a:r>
            <a:endParaRPr lang="id-ID" b="1" dirty="0">
              <a:latin typeface="Tw Cen MT" panose="020B0602020104020603" pitchFamily="34" charset="0"/>
            </a:endParaRPr>
          </a:p>
        </p:txBody>
      </p:sp>
      <p:grpSp>
        <p:nvGrpSpPr>
          <p:cNvPr id="13" name="Group 12"/>
          <p:cNvGrpSpPr/>
          <p:nvPr/>
        </p:nvGrpSpPr>
        <p:grpSpPr>
          <a:xfrm>
            <a:off x="1238250" y="1559242"/>
            <a:ext cx="10267950" cy="5849878"/>
            <a:chOff x="1238250" y="1559242"/>
            <a:chExt cx="10267950" cy="5849878"/>
          </a:xfrm>
        </p:grpSpPr>
        <p:grpSp>
          <p:nvGrpSpPr>
            <p:cNvPr id="12" name="Group 11"/>
            <p:cNvGrpSpPr/>
            <p:nvPr/>
          </p:nvGrpSpPr>
          <p:grpSpPr>
            <a:xfrm>
              <a:off x="1238250" y="1559242"/>
              <a:ext cx="10267950" cy="1477328"/>
              <a:chOff x="1276350" y="1897289"/>
              <a:chExt cx="10267950" cy="1477328"/>
            </a:xfrm>
          </p:grpSpPr>
          <p:sp>
            <p:nvSpPr>
              <p:cNvPr id="5" name="TextBox 4"/>
              <p:cNvSpPr txBox="1"/>
              <p:nvPr/>
            </p:nvSpPr>
            <p:spPr>
              <a:xfrm>
                <a:off x="1276350" y="2022523"/>
                <a:ext cx="10267950" cy="1200329"/>
              </a:xfrm>
              <a:prstGeom prst="rect">
                <a:avLst/>
              </a:prstGeom>
              <a:noFill/>
            </p:spPr>
            <p:txBody>
              <a:bodyPr wrap="square" rtlCol="0">
                <a:spAutoFit/>
              </a:bodyPr>
              <a:lstStyle/>
              <a:p>
                <a:r>
                  <a:rPr lang="id-ID" dirty="0" smtClean="0">
                    <a:latin typeface="Tw Cen MT" panose="020B0602020104020603" pitchFamily="34" charset="0"/>
                  </a:rPr>
                  <a:t>Tipe Kontak:</a:t>
                </a:r>
              </a:p>
              <a:p>
                <a:r>
                  <a:rPr lang="id-ID" dirty="0" smtClean="0">
                    <a:latin typeface="Tw Cen MT" panose="020B0602020104020603" pitchFamily="34" charset="0"/>
                  </a:rPr>
                  <a:t>Kunjungan </a:t>
                </a:r>
              </a:p>
              <a:p>
                <a:r>
                  <a:rPr lang="id-ID" dirty="0" smtClean="0">
                    <a:latin typeface="Tw Cen MT" panose="020B0602020104020603" pitchFamily="34" charset="0"/>
                  </a:rPr>
                  <a:t>Telepon</a:t>
                </a:r>
              </a:p>
              <a:p>
                <a:r>
                  <a:rPr lang="id-ID" dirty="0" smtClean="0">
                    <a:latin typeface="Tw Cen MT" panose="020B0602020104020603" pitchFamily="34" charset="0"/>
                  </a:rPr>
                  <a:t>        </a:t>
                </a:r>
                <a:endParaRPr lang="id-ID" dirty="0">
                  <a:latin typeface="Tw Cen MT" panose="020B0602020104020603" pitchFamily="34" charset="0"/>
                </a:endParaRPr>
              </a:p>
            </p:txBody>
          </p:sp>
          <p:sp>
            <p:nvSpPr>
              <p:cNvPr id="9" name="TextBox 8"/>
              <p:cNvSpPr txBox="1"/>
              <p:nvPr/>
            </p:nvSpPr>
            <p:spPr>
              <a:xfrm>
                <a:off x="7315200" y="1897289"/>
                <a:ext cx="3790950" cy="1477328"/>
              </a:xfrm>
              <a:prstGeom prst="rect">
                <a:avLst/>
              </a:prstGeom>
              <a:noFill/>
            </p:spPr>
            <p:txBody>
              <a:bodyPr wrap="square" rtlCol="0">
                <a:spAutoFit/>
              </a:bodyPr>
              <a:lstStyle/>
              <a:p>
                <a:r>
                  <a:rPr lang="id-ID" dirty="0" smtClean="0">
                    <a:latin typeface="Tw Cen MT" panose="020B0602020104020603" pitchFamily="34" charset="0"/>
                  </a:rPr>
                  <a:t>Situs Desa Sukamenanti</a:t>
                </a:r>
              </a:p>
              <a:p>
                <a:r>
                  <a:rPr lang="id-ID" dirty="0" smtClean="0">
                    <a:latin typeface="Tw Cen MT" panose="020B0602020104020603" pitchFamily="34" charset="0"/>
                  </a:rPr>
                  <a:t>Tanggal Kontak 18-19/11/2017</a:t>
                </a:r>
              </a:p>
              <a:p>
                <a:r>
                  <a:rPr lang="id-ID" dirty="0" smtClean="0">
                    <a:latin typeface="Tw Cen MT" panose="020B0602020104020603" pitchFamily="34" charset="0"/>
                  </a:rPr>
                  <a:t>Tanggal hari ini 18/11/2017</a:t>
                </a:r>
              </a:p>
              <a:p>
                <a:r>
                  <a:rPr lang="id-ID" dirty="0" smtClean="0">
                    <a:latin typeface="Tw Cen MT" panose="020B0602020104020603" pitchFamily="34" charset="0"/>
                  </a:rPr>
                  <a:t>Ditulis oleh  BFG</a:t>
                </a:r>
              </a:p>
              <a:p>
                <a:endParaRPr lang="id-ID" dirty="0">
                  <a:latin typeface="Tw Cen MT" panose="020B0602020104020603" pitchFamily="34" charset="0"/>
                </a:endParaRPr>
              </a:p>
            </p:txBody>
          </p:sp>
        </p:grpSp>
        <p:sp>
          <p:nvSpPr>
            <p:cNvPr id="10" name="TextBox 9"/>
            <p:cNvSpPr txBox="1"/>
            <p:nvPr/>
          </p:nvSpPr>
          <p:spPr>
            <a:xfrm>
              <a:off x="1238250" y="2884805"/>
              <a:ext cx="9496425" cy="4524315"/>
            </a:xfrm>
            <a:prstGeom prst="rect">
              <a:avLst/>
            </a:prstGeom>
            <a:noFill/>
          </p:spPr>
          <p:txBody>
            <a:bodyPr wrap="square" rtlCol="0">
              <a:spAutoFit/>
            </a:bodyPr>
            <a:lstStyle/>
            <a:p>
              <a:pPr marL="342900" indent="-342900">
                <a:buAutoNum type="arabicPeriod"/>
              </a:pPr>
              <a:r>
                <a:rPr lang="id-ID" dirty="0" smtClean="0">
                  <a:latin typeface="Tw Cen MT" panose="020B0602020104020603" pitchFamily="34" charset="0"/>
                </a:rPr>
                <a:t>Isu- isu atau tema-tema pokok apakah yang Anda temukan dalam kontak ini?</a:t>
              </a:r>
            </a:p>
            <a:p>
              <a:pPr marL="342900" indent="-342900">
                <a:buAutoNum type="arabicPeriod"/>
              </a:pPr>
              <a:endParaRPr lang="id-ID" dirty="0" smtClean="0">
                <a:latin typeface="Tw Cen MT" panose="020B0602020104020603" pitchFamily="34" charset="0"/>
              </a:endParaRPr>
            </a:p>
            <a:p>
              <a:pPr marL="342900" indent="-342900">
                <a:buAutoNum type="arabicPeriod"/>
              </a:pPr>
              <a:r>
                <a:rPr lang="id-ID" dirty="0" smtClean="0">
                  <a:latin typeface="Tw Cen MT" panose="020B0602020104020603" pitchFamily="34" charset="0"/>
                </a:rPr>
                <a:t>Meringkaskan informasi yang Anda peroleh (atau yang tidak diperoleh) pada setiap pertanyaan sasaran yang Anda lontarkan dalam kontak ini</a:t>
              </a:r>
              <a:endParaRPr lang="en-US" dirty="0" smtClean="0">
                <a:latin typeface="Tw Cen MT" panose="020B0602020104020603" pitchFamily="34" charset="0"/>
              </a:endParaRPr>
            </a:p>
            <a:p>
              <a:pPr marL="342900" indent="-342900">
                <a:buAutoNum type="arabicPeriod"/>
              </a:pPr>
              <a:endParaRPr lang="en-US" dirty="0">
                <a:latin typeface="Tw Cen MT" panose="020B0602020104020603" pitchFamily="34" charset="0"/>
              </a:endParaRPr>
            </a:p>
            <a:p>
              <a:pPr marL="342900" indent="-342900">
                <a:buAutoNum type="arabicPeriod"/>
              </a:pPr>
              <a:endParaRPr lang="id-ID" dirty="0" smtClean="0">
                <a:latin typeface="Tw Cen MT" panose="020B0602020104020603" pitchFamily="34" charset="0"/>
              </a:endParaRPr>
            </a:p>
            <a:p>
              <a:pPr marL="342900" indent="-342900">
                <a:buAutoNum type="arabicPeriod"/>
              </a:pPr>
              <a:endParaRPr lang="id-ID" dirty="0" smtClean="0">
                <a:latin typeface="Tw Cen MT" panose="020B0602020104020603" pitchFamily="34" charset="0"/>
              </a:endParaRPr>
            </a:p>
            <a:p>
              <a:pPr marL="342900" indent="-342900">
                <a:buAutoNum type="arabicPeriod"/>
              </a:pPr>
              <a:endParaRPr lang="id-ID" dirty="0" smtClean="0">
                <a:latin typeface="Tw Cen MT" panose="020B0602020104020603" pitchFamily="34" charset="0"/>
              </a:endParaRPr>
            </a:p>
            <a:p>
              <a:pPr marL="342900" indent="-342900">
                <a:buAutoNum type="arabicPeriod"/>
              </a:pPr>
              <a:endParaRPr lang="id-ID" dirty="0" smtClean="0">
                <a:latin typeface="Tw Cen MT" panose="020B0602020104020603" pitchFamily="34" charset="0"/>
              </a:endParaRPr>
            </a:p>
            <a:p>
              <a:pPr marL="342900" indent="-342900">
                <a:buAutoNum type="arabicPeriod"/>
              </a:pPr>
              <a:endParaRPr lang="id-ID" dirty="0" smtClean="0">
                <a:latin typeface="Tw Cen MT" panose="020B0602020104020603" pitchFamily="34" charset="0"/>
              </a:endParaRPr>
            </a:p>
            <a:p>
              <a:pPr marL="342900" indent="-342900">
                <a:buAutoNum type="arabicPeriod"/>
              </a:pPr>
              <a:endParaRPr lang="id-ID" dirty="0" smtClean="0">
                <a:latin typeface="Tw Cen MT" panose="020B0602020104020603" pitchFamily="34" charset="0"/>
              </a:endParaRPr>
            </a:p>
            <a:p>
              <a:pPr marL="342900" indent="-342900">
                <a:buAutoNum type="arabicPeriod"/>
              </a:pPr>
              <a:r>
                <a:rPr lang="id-ID" dirty="0" smtClean="0">
                  <a:latin typeface="Tw Cen MT" panose="020B0602020104020603" pitchFamily="34" charset="0"/>
                </a:rPr>
                <a:t>Adakah hal lain lagi yang Anda temukan sebagai sesuatu yang menonjol, menarik, memperjelas atau penting dalam kontak ini?</a:t>
              </a:r>
            </a:p>
            <a:p>
              <a:pPr marL="342900" indent="-342900">
                <a:buAutoNum type="arabicPeriod"/>
              </a:pPr>
              <a:endParaRPr lang="id-ID" dirty="0" smtClean="0">
                <a:latin typeface="Tw Cen MT" panose="020B0602020104020603" pitchFamily="34" charset="0"/>
              </a:endParaRPr>
            </a:p>
            <a:p>
              <a:endParaRPr lang="id-ID" dirty="0" smtClean="0">
                <a:latin typeface="Tw Cen MT" panose="020B0602020104020603" pitchFamily="34" charset="0"/>
              </a:endParaRPr>
            </a:p>
            <a:p>
              <a:pPr marL="342900" indent="-342900">
                <a:buAutoNum type="arabicPeriod"/>
              </a:pPr>
              <a:endParaRPr lang="id-ID" dirty="0">
                <a:latin typeface="Tw Cen MT" panose="020B0602020104020603" pitchFamily="34" charset="0"/>
              </a:endParaRPr>
            </a:p>
          </p:txBody>
        </p:sp>
      </p:grpSp>
      <p:graphicFrame>
        <p:nvGraphicFramePr>
          <p:cNvPr id="11" name="Table 10"/>
          <p:cNvGraphicFramePr>
            <a:graphicFrameLocks noGrp="1"/>
          </p:cNvGraphicFramePr>
          <p:nvPr>
            <p:extLst>
              <p:ext uri="{D42A27DB-BD31-4B8C-83A1-F6EECF244321}">
                <p14:modId xmlns:p14="http://schemas.microsoft.com/office/powerpoint/2010/main" val="3580099438"/>
              </p:ext>
            </p:extLst>
          </p:nvPr>
        </p:nvGraphicFramePr>
        <p:xfrm>
          <a:off x="1708148" y="4124156"/>
          <a:ext cx="10007602" cy="1651000"/>
        </p:xfrm>
        <a:graphic>
          <a:graphicData uri="http://schemas.openxmlformats.org/drawingml/2006/table">
            <a:tbl>
              <a:tblPr firstRow="1" bandRow="1">
                <a:tableStyleId>{5940675A-B579-460E-94D1-54222C63F5DA}</a:tableStyleId>
              </a:tblPr>
              <a:tblGrid>
                <a:gridCol w="4254502"/>
                <a:gridCol w="5753100"/>
              </a:tblGrid>
              <a:tr h="370840">
                <a:tc>
                  <a:txBody>
                    <a:bodyPr/>
                    <a:lstStyle/>
                    <a:p>
                      <a:r>
                        <a:rPr lang="id-ID" b="1" noProof="0" dirty="0" smtClean="0">
                          <a:latin typeface="Tw Cen MT" panose="020B0602020104020603" pitchFamily="34" charset="0"/>
                        </a:rPr>
                        <a:t>Pertanyaan</a:t>
                      </a:r>
                      <a:endParaRPr lang="id-ID" b="1" noProof="0" dirty="0">
                        <a:latin typeface="Tw Cen MT" panose="020B0602020104020603" pitchFamily="34" charset="0"/>
                      </a:endParaRPr>
                    </a:p>
                  </a:txBody>
                  <a:tcPr/>
                </a:tc>
                <a:tc>
                  <a:txBody>
                    <a:bodyPr/>
                    <a:lstStyle/>
                    <a:p>
                      <a:r>
                        <a:rPr lang="id-ID" b="1" noProof="0" dirty="0" smtClean="0">
                          <a:latin typeface="Tw Cen MT" panose="020B0602020104020603" pitchFamily="34" charset="0"/>
                        </a:rPr>
                        <a:t>Informasi</a:t>
                      </a:r>
                      <a:endParaRPr lang="id-ID" b="1" noProof="0" dirty="0">
                        <a:latin typeface="Tw Cen MT" panose="020B0602020104020603" pitchFamily="34" charset="0"/>
                      </a:endParaRPr>
                    </a:p>
                  </a:txBody>
                  <a:tcPr/>
                </a:tc>
              </a:tr>
              <a:tr h="370840">
                <a:tc>
                  <a:txBody>
                    <a:bodyPr/>
                    <a:lstStyle/>
                    <a:p>
                      <a:r>
                        <a:rPr lang="id-ID" noProof="0" dirty="0" smtClean="0">
                          <a:latin typeface="Tw Cen MT" panose="020B0602020104020603" pitchFamily="34" charset="0"/>
                        </a:rPr>
                        <a:t>Sifat-sifat inovasi</a:t>
                      </a:r>
                      <a:endParaRPr lang="id-ID" noProof="0" dirty="0">
                        <a:latin typeface="Tw Cen MT" panose="020B0602020104020603" pitchFamily="34" charset="0"/>
                      </a:endParaRPr>
                    </a:p>
                  </a:txBody>
                  <a:tcPr/>
                </a:tc>
                <a:tc>
                  <a:txBody>
                    <a:bodyPr/>
                    <a:lstStyle/>
                    <a:p>
                      <a:r>
                        <a:rPr lang="id-ID" noProof="0" dirty="0" smtClean="0">
                          <a:latin typeface="Tw Cen MT" panose="020B0602020104020603" pitchFamily="34" charset="0"/>
                        </a:rPr>
                        <a:t>Program membaca ditentukan 4 tahun bahasa inggris dan 1 tahun masing-masing untuk matematika dan ilmu alam</a:t>
                      </a:r>
                      <a:endParaRPr lang="id-ID" noProof="0" dirty="0">
                        <a:latin typeface="Tw Cen MT" panose="020B0602020104020603" pitchFamily="34" charset="0"/>
                      </a:endParaRPr>
                    </a:p>
                  </a:txBody>
                  <a:tcPr/>
                </a:tc>
              </a:tr>
              <a:tr h="370840">
                <a:tc>
                  <a:txBody>
                    <a:bodyPr/>
                    <a:lstStyle/>
                    <a:p>
                      <a:r>
                        <a:rPr lang="id-ID" noProof="0" dirty="0" smtClean="0">
                          <a:latin typeface="Tw Cen MT" panose="020B0602020104020603" pitchFamily="34" charset="0"/>
                        </a:rPr>
                        <a:t>Sejarah</a:t>
                      </a:r>
                      <a:r>
                        <a:rPr lang="id-ID" baseline="0" noProof="0" dirty="0" smtClean="0">
                          <a:latin typeface="Tw Cen MT" panose="020B0602020104020603" pitchFamily="34" charset="0"/>
                        </a:rPr>
                        <a:t> perkembangan inovasi</a:t>
                      </a:r>
                      <a:endParaRPr lang="id-ID" noProof="0" dirty="0">
                        <a:latin typeface="Tw Cen MT" panose="020B0602020104020603" pitchFamily="34" charset="0"/>
                      </a:endParaRPr>
                    </a:p>
                  </a:txBody>
                  <a:tcPr/>
                </a:tc>
                <a:tc>
                  <a:txBody>
                    <a:bodyPr/>
                    <a:lstStyle/>
                    <a:p>
                      <a:r>
                        <a:rPr lang="id-ID" noProof="0" dirty="0" smtClean="0">
                          <a:latin typeface="Tw Cen MT" panose="020B0602020104020603" pitchFamily="34" charset="0"/>
                        </a:rPr>
                        <a:t>Dikonseptualisasikan oleh Koordinator kurikulum, Ketua Jurusan Bahasa</a:t>
                      </a:r>
                      <a:r>
                        <a:rPr lang="id-ID" baseline="0" noProof="0" dirty="0" smtClean="0">
                          <a:latin typeface="Tw Cen MT" panose="020B0602020104020603" pitchFamily="34" charset="0"/>
                        </a:rPr>
                        <a:t> Inggris</a:t>
                      </a:r>
                      <a:endParaRPr lang="id-ID" noProof="0" dirty="0">
                        <a:latin typeface="Tw Cen MT" panose="020B0602020104020603" pitchFamily="34" charset="0"/>
                      </a:endParaRPr>
                    </a:p>
                  </a:txBody>
                  <a:tcPr/>
                </a:tc>
              </a:tr>
            </a:tbl>
          </a:graphicData>
        </a:graphic>
      </p:graphicFrame>
      <p:cxnSp>
        <p:nvCxnSpPr>
          <p:cNvPr id="15" name="Straight Connector 14"/>
          <p:cNvCxnSpPr/>
          <p:nvPr/>
        </p:nvCxnSpPr>
        <p:spPr>
          <a:xfrm>
            <a:off x="1238250" y="3276600"/>
            <a:ext cx="10267950"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1247775" y="4038600"/>
            <a:ext cx="10267950"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1266825" y="6553200"/>
            <a:ext cx="1026795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249828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7150" y="0"/>
            <a:ext cx="4514850" cy="835025"/>
          </a:xfrm>
        </p:spPr>
        <p:txBody>
          <a:bodyPr>
            <a:normAutofit fontScale="90000"/>
          </a:bodyPr>
          <a:lstStyle/>
          <a:p>
            <a:r>
              <a:rPr lang="en-US" sz="3600" b="1" dirty="0" smtClean="0">
                <a:latin typeface="Tw Cen MT" panose="020B0602020104020603" pitchFamily="34" charset="0"/>
              </a:rPr>
              <a:t>2. </a:t>
            </a:r>
            <a:r>
              <a:rPr lang="id-ID" sz="3600" b="1" dirty="0" smtClean="0">
                <a:latin typeface="Tw Cen MT" panose="020B0602020104020603" pitchFamily="34" charset="0"/>
              </a:rPr>
              <a:t>Kode dan Pengkodean</a:t>
            </a:r>
            <a:endParaRPr lang="id-ID" sz="3600" b="1" dirty="0">
              <a:latin typeface="Tw Cen MT" panose="020B0602020104020603" pitchFamily="34" charset="0"/>
            </a:endParaRPr>
          </a:p>
        </p:txBody>
      </p:sp>
      <p:sp>
        <p:nvSpPr>
          <p:cNvPr id="3" name="TextBox 2"/>
          <p:cNvSpPr txBox="1"/>
          <p:nvPr/>
        </p:nvSpPr>
        <p:spPr>
          <a:xfrm>
            <a:off x="323850" y="708738"/>
            <a:ext cx="3448050" cy="2523768"/>
          </a:xfrm>
          <a:prstGeom prst="rect">
            <a:avLst/>
          </a:prstGeom>
          <a:noFill/>
          <a:ln>
            <a:solidFill>
              <a:schemeClr val="tx1"/>
            </a:solidFill>
          </a:ln>
        </p:spPr>
        <p:txBody>
          <a:bodyPr wrap="square" rtlCol="0">
            <a:spAutoFit/>
          </a:bodyPr>
          <a:lstStyle/>
          <a:p>
            <a:r>
              <a:rPr lang="id-ID" b="1" dirty="0" smtClean="0">
                <a:solidFill>
                  <a:srgbClr val="FF0000"/>
                </a:solidFill>
                <a:latin typeface="Tw Cen MT" panose="020B0602020104020603" pitchFamily="34" charset="0"/>
              </a:rPr>
              <a:t>Masalah Analisis</a:t>
            </a:r>
            <a:endParaRPr lang="en-US" b="1" dirty="0" smtClean="0">
              <a:solidFill>
                <a:srgbClr val="FF0000"/>
              </a:solidFill>
              <a:latin typeface="Tw Cen MT" panose="020B0602020104020603" pitchFamily="34" charset="0"/>
            </a:endParaRPr>
          </a:p>
          <a:p>
            <a:r>
              <a:rPr lang="id-ID" sz="1600" dirty="0" smtClean="0">
                <a:latin typeface="Tw Cen MT" panose="020B0602020104020603" pitchFamily="34" charset="0"/>
              </a:rPr>
              <a:t>Masalah Dalam penelitian kualitatif bahwa data berupa kata-kata biasanya menghadapi makna ganda. </a:t>
            </a:r>
          </a:p>
          <a:p>
            <a:r>
              <a:rPr lang="id-ID" sz="1600" dirty="0" smtClean="0">
                <a:latin typeface="Tw Cen MT" panose="020B0602020104020603" pitchFamily="34" charset="0"/>
              </a:rPr>
              <a:t>Menurut Geertz “kata-kata lebih memberikan ‘deskripsi padat’ dan memberikan makna daripada angka-angka”</a:t>
            </a:r>
          </a:p>
          <a:p>
            <a:r>
              <a:rPr lang="id-ID" sz="1400" dirty="0" smtClean="0">
                <a:latin typeface="Tw Cen MT" panose="020B0602020104020603" pitchFamily="34" charset="0"/>
              </a:rPr>
              <a:t>Apa</a:t>
            </a:r>
            <a:r>
              <a:rPr lang="en-US" sz="1400" dirty="0" err="1" smtClean="0">
                <a:latin typeface="Tw Cen MT" panose="020B0602020104020603" pitchFamily="34" charset="0"/>
              </a:rPr>
              <a:t>bila</a:t>
            </a:r>
            <a:r>
              <a:rPr lang="id-ID" sz="1400" dirty="0" smtClean="0">
                <a:latin typeface="Tw Cen MT" panose="020B0602020104020603" pitchFamily="34" charset="0"/>
              </a:rPr>
              <a:t> angka-angka yang berasal dari kata-kata menjadi tidak bermakna.</a:t>
            </a:r>
            <a:endParaRPr lang="id-ID" sz="1400" dirty="0">
              <a:latin typeface="Tw Cen MT" panose="020B0602020104020603" pitchFamily="34" charset="0"/>
            </a:endParaRPr>
          </a:p>
        </p:txBody>
      </p:sp>
      <p:sp>
        <p:nvSpPr>
          <p:cNvPr id="4" name="TextBox 3"/>
          <p:cNvSpPr txBox="1"/>
          <p:nvPr/>
        </p:nvSpPr>
        <p:spPr>
          <a:xfrm>
            <a:off x="323850" y="3711574"/>
            <a:ext cx="7105650" cy="2769989"/>
          </a:xfrm>
          <a:prstGeom prst="rect">
            <a:avLst/>
          </a:prstGeom>
          <a:noFill/>
          <a:ln>
            <a:solidFill>
              <a:schemeClr val="tx1"/>
            </a:solidFill>
          </a:ln>
        </p:spPr>
        <p:txBody>
          <a:bodyPr wrap="square" rtlCol="0">
            <a:spAutoFit/>
          </a:bodyPr>
          <a:lstStyle/>
          <a:p>
            <a:pPr algn="just"/>
            <a:r>
              <a:rPr lang="id-ID" b="1" dirty="0" smtClean="0">
                <a:solidFill>
                  <a:srgbClr val="FF0000"/>
                </a:solidFill>
                <a:latin typeface="Tw Cen MT" panose="020B0602020104020603" pitchFamily="34" charset="0"/>
              </a:rPr>
              <a:t>Gambaran Singkat</a:t>
            </a:r>
          </a:p>
          <a:p>
            <a:pPr algn="just"/>
            <a:r>
              <a:rPr lang="id-ID" sz="1400" dirty="0" smtClean="0">
                <a:latin typeface="Tw Cen MT" panose="020B0602020104020603" pitchFamily="34" charset="0"/>
              </a:rPr>
              <a:t>Cara untuk mengatasi agar kata-kata dalam analisis kualitatif tidak menimbulkan makna ganda maka dengan memberi kode pada catatan lapangan, hasil observasi, dan bahan-bahan arsip.</a:t>
            </a:r>
          </a:p>
          <a:p>
            <a:pPr algn="just"/>
            <a:r>
              <a:rPr lang="id-ID" sz="1600" b="1" dirty="0" smtClean="0">
                <a:latin typeface="Tw Cen MT" panose="020B0602020104020603" pitchFamily="34" charset="0"/>
              </a:rPr>
              <a:t>Kode:</a:t>
            </a:r>
            <a:r>
              <a:rPr lang="id-ID" sz="1600" dirty="0" smtClean="0">
                <a:latin typeface="Tw Cen MT" panose="020B0602020104020603" pitchFamily="34" charset="0"/>
              </a:rPr>
              <a:t> singkatan/ symbol yang diterapkan pada sekelompok kata-kata/ bisa dikatakan sebagai kategor-kategori. </a:t>
            </a:r>
          </a:p>
          <a:p>
            <a:pPr algn="just"/>
            <a:r>
              <a:rPr lang="id-ID" sz="1600" dirty="0" smtClean="0">
                <a:latin typeface="Tw Cen MT" panose="020B0602020104020603" pitchFamily="34" charset="0"/>
              </a:rPr>
              <a:t>Kode-kode dikembangkan dari </a:t>
            </a:r>
            <a:r>
              <a:rPr lang="id-ID" sz="1600" b="1" dirty="0" smtClean="0">
                <a:solidFill>
                  <a:srgbClr val="C00000"/>
                </a:solidFill>
                <a:latin typeface="Tw Cen MT" panose="020B0602020104020603" pitchFamily="34" charset="0"/>
              </a:rPr>
              <a:t>permasalahan penelitian, hipotesis, konsep-konsep kunci, atau tema-tema yang penting.  </a:t>
            </a:r>
            <a:r>
              <a:rPr lang="id-ID" sz="1600" i="1" dirty="0" smtClean="0">
                <a:latin typeface="Tw Cen MT" panose="020B0602020104020603" pitchFamily="34" charset="0"/>
              </a:rPr>
              <a:t>Kode-kode</a:t>
            </a:r>
            <a:r>
              <a:rPr lang="en-US" sz="1600" i="1" dirty="0" smtClean="0">
                <a:latin typeface="Tw Cen MT" panose="020B0602020104020603" pitchFamily="34" charset="0"/>
              </a:rPr>
              <a:t>/ </a:t>
            </a:r>
            <a:r>
              <a:rPr lang="id-ID" sz="1600" i="1" dirty="0" smtClean="0">
                <a:latin typeface="Tw Cen MT" panose="020B0602020104020603" pitchFamily="34" charset="0"/>
              </a:rPr>
              <a:t>penyingkatan</a:t>
            </a:r>
            <a:r>
              <a:rPr lang="id-ID" sz="1600" dirty="0" smtClean="0">
                <a:latin typeface="Tw Cen MT" panose="020B0602020104020603" pitchFamily="34" charset="0"/>
              </a:rPr>
              <a:t> itu adalah peralatan yang mengorganisasikan dan menyusun kembali kata-kata sehingga memungkinkan penganalisis dapat menemukan dengan cepat, menarik, dan kemudian menggolongkan seluruh bagian yang berhubungan dengan permasalahan khusus, hipotesis, konsep, atau tema.</a:t>
            </a:r>
          </a:p>
        </p:txBody>
      </p:sp>
      <p:sp>
        <p:nvSpPr>
          <p:cNvPr id="5" name="TextBox 4"/>
          <p:cNvSpPr txBox="1"/>
          <p:nvPr/>
        </p:nvSpPr>
        <p:spPr>
          <a:xfrm>
            <a:off x="8210550" y="4454524"/>
            <a:ext cx="3448050" cy="1600438"/>
          </a:xfrm>
          <a:prstGeom prst="rect">
            <a:avLst/>
          </a:prstGeom>
          <a:noFill/>
          <a:ln>
            <a:solidFill>
              <a:schemeClr val="tx1"/>
            </a:solidFill>
          </a:ln>
        </p:spPr>
        <p:txBody>
          <a:bodyPr wrap="square" rtlCol="0">
            <a:spAutoFit/>
          </a:bodyPr>
          <a:lstStyle/>
          <a:p>
            <a:r>
              <a:rPr lang="id-ID" b="1" dirty="0" smtClean="0">
                <a:solidFill>
                  <a:srgbClr val="FF0000"/>
                </a:solidFill>
                <a:latin typeface="Tw Cen MT" panose="020B0602020104020603" pitchFamily="34" charset="0"/>
              </a:rPr>
              <a:t>Ilustrasi</a:t>
            </a:r>
          </a:p>
          <a:p>
            <a:r>
              <a:rPr lang="id-ID" sz="1600" dirty="0" smtClean="0">
                <a:latin typeface="Tw Cen MT" panose="020B0602020104020603" pitchFamily="34" charset="0"/>
              </a:rPr>
              <a:t>Tipe-tipe kode. Misal, kata motivasi disingkat menjadi MOT. Kode MOT ditulis dibagian kiri margin, disebalah kanan margin ditulis komentar, contohnya: lihat Kotak III.B.b</a:t>
            </a:r>
          </a:p>
        </p:txBody>
      </p:sp>
      <p:cxnSp>
        <p:nvCxnSpPr>
          <p:cNvPr id="9" name="Straight Connector 8"/>
          <p:cNvCxnSpPr>
            <a:stCxn id="3" idx="2"/>
          </p:cNvCxnSpPr>
          <p:nvPr/>
        </p:nvCxnSpPr>
        <p:spPr>
          <a:xfrm>
            <a:off x="2047875" y="3232506"/>
            <a:ext cx="0" cy="47906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7429500" y="5391150"/>
            <a:ext cx="781050"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5" idx="3"/>
          </p:cNvCxnSpPr>
          <p:nvPr/>
        </p:nvCxnSpPr>
        <p:spPr>
          <a:xfrm>
            <a:off x="11658600" y="5254743"/>
            <a:ext cx="53340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11658600" y="5391150"/>
            <a:ext cx="533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7329225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04850" y="3867504"/>
            <a:ext cx="4381500" cy="1846659"/>
          </a:xfrm>
          <a:prstGeom prst="rect">
            <a:avLst/>
          </a:prstGeom>
          <a:noFill/>
          <a:ln>
            <a:solidFill>
              <a:schemeClr val="tx1"/>
            </a:solidFill>
          </a:ln>
        </p:spPr>
        <p:txBody>
          <a:bodyPr wrap="square" rtlCol="0">
            <a:spAutoFit/>
          </a:bodyPr>
          <a:lstStyle/>
          <a:p>
            <a:r>
              <a:rPr lang="id-ID" b="1" dirty="0" smtClean="0">
                <a:solidFill>
                  <a:srgbClr val="FF0000"/>
                </a:solidFill>
                <a:latin typeface="Tw Cen MT" panose="020B0602020104020603" pitchFamily="34" charset="0"/>
              </a:rPr>
              <a:t>Membuat Kode</a:t>
            </a:r>
          </a:p>
          <a:p>
            <a:r>
              <a:rPr lang="id-ID" sz="1600" dirty="0" smtClean="0">
                <a:latin typeface="Tw Cen MT" panose="020B0602020104020603" pitchFamily="34" charset="0"/>
              </a:rPr>
              <a:t>Membuat “daftar awal” kode sebelum kita melakukan penelitian lapangan. Daftar ini disusun berdasarkan kerangka konseptual, daftar permasalahan penelitian, hipotesis, wilayah masalah, dan variable-variable kunci yang dijadikan amatan penelitian.</a:t>
            </a:r>
          </a:p>
        </p:txBody>
      </p:sp>
      <p:sp>
        <p:nvSpPr>
          <p:cNvPr id="4" name="TextBox 3"/>
          <p:cNvSpPr txBox="1"/>
          <p:nvPr/>
        </p:nvSpPr>
        <p:spPr>
          <a:xfrm>
            <a:off x="133350" y="763366"/>
            <a:ext cx="5695950" cy="2923877"/>
          </a:xfrm>
          <a:prstGeom prst="rect">
            <a:avLst/>
          </a:prstGeom>
          <a:noFill/>
          <a:ln>
            <a:solidFill>
              <a:schemeClr val="tx1"/>
            </a:solidFill>
          </a:ln>
        </p:spPr>
        <p:txBody>
          <a:bodyPr wrap="square" rtlCol="0">
            <a:spAutoFit/>
          </a:bodyPr>
          <a:lstStyle/>
          <a:p>
            <a:r>
              <a:rPr lang="id-ID" sz="1600" b="1" dirty="0" smtClean="0">
                <a:latin typeface="Tw Cen MT" panose="020B0602020104020603" pitchFamily="34" charset="0"/>
              </a:rPr>
              <a:t>Ada dua metode yang sama-sama bermanfaat dalam membuat kode:</a:t>
            </a:r>
          </a:p>
          <a:p>
            <a:pPr marL="342900" indent="-342900">
              <a:buAutoNum type="arabicPeriod"/>
            </a:pPr>
            <a:r>
              <a:rPr lang="id-ID" sz="1600" dirty="0" smtClean="0">
                <a:latin typeface="Tw Cen MT" panose="020B0602020104020603" pitchFamily="34" charset="0"/>
              </a:rPr>
              <a:t>Peneliti (induktif) belum membuat kode sebelumnya tentang data apapun sampai data itu terkumpul.</a:t>
            </a:r>
          </a:p>
          <a:p>
            <a:pPr marL="342900" indent="-57150"/>
            <a:r>
              <a:rPr lang="en-US" sz="1400" dirty="0" smtClean="0">
                <a:latin typeface="Tw Cen MT" panose="020B0602020104020603" pitchFamily="34" charset="0"/>
              </a:rPr>
              <a:t> </a:t>
            </a:r>
            <a:r>
              <a:rPr lang="id-ID" sz="1400" dirty="0" smtClean="0">
                <a:latin typeface="Tw Cen MT" panose="020B0602020104020603" pitchFamily="34" charset="0"/>
              </a:rPr>
              <a:t>Untuk menghindari bila penggalan kode terdahulu berbeda dengan penggalan kode kemudian maka disarankan agar segala halnya harus dicatat pada saat skema disusun secara empiris. Jadi diperlukan peninjauan kembali dalam pekerjaan ini. </a:t>
            </a:r>
          </a:p>
          <a:p>
            <a:pPr marL="342900" indent="-342900"/>
            <a:r>
              <a:rPr lang="id-ID" sz="1600" dirty="0" smtClean="0">
                <a:latin typeface="Tw Cen MT" panose="020B0602020104020603" pitchFamily="34" charset="0"/>
              </a:rPr>
              <a:t>2.  </a:t>
            </a:r>
            <a:r>
              <a:rPr lang="en-US" sz="1600" dirty="0" smtClean="0">
                <a:latin typeface="Tw Cen MT" panose="020B0602020104020603" pitchFamily="34" charset="0"/>
              </a:rPr>
              <a:t> </a:t>
            </a:r>
            <a:r>
              <a:rPr lang="id-ID" sz="1600" dirty="0" smtClean="0">
                <a:latin typeface="Tw Cen MT" panose="020B0602020104020603" pitchFamily="34" charset="0"/>
              </a:rPr>
              <a:t>Metode kedua, membuat skema pencatatan umum untuk kode-kode yang bukan berspesifikasi khusus tetapi menunjuk pada kawasan-kawasan umum di mana kode-kode harus dikembangkan secara induktif</a:t>
            </a:r>
          </a:p>
        </p:txBody>
      </p:sp>
      <p:cxnSp>
        <p:nvCxnSpPr>
          <p:cNvPr id="6" name="Straight Connector 5"/>
          <p:cNvCxnSpPr/>
          <p:nvPr/>
        </p:nvCxnSpPr>
        <p:spPr>
          <a:xfrm>
            <a:off x="0" y="4743450"/>
            <a:ext cx="704850" cy="0"/>
          </a:xfrm>
          <a:prstGeom prst="line">
            <a:avLst/>
          </a:prstGeom>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6534150" y="512739"/>
            <a:ext cx="5695950" cy="3323987"/>
          </a:xfrm>
          <a:prstGeom prst="rect">
            <a:avLst/>
          </a:prstGeom>
          <a:noFill/>
          <a:ln>
            <a:solidFill>
              <a:schemeClr val="tx1"/>
            </a:solidFill>
          </a:ln>
        </p:spPr>
        <p:txBody>
          <a:bodyPr wrap="square" rtlCol="0">
            <a:spAutoFit/>
          </a:bodyPr>
          <a:lstStyle/>
          <a:p>
            <a:r>
              <a:rPr lang="id-ID" sz="1400" dirty="0" smtClean="0">
                <a:latin typeface="Tw Cen MT" panose="020B0602020104020603" pitchFamily="34" charset="0"/>
              </a:rPr>
              <a:t>Lofland (1971), misalnya menampilkan kode-kode dalam kajian apapun bisa berkaitan dengan sejumlah gejala berikut, yang bergerak dari area sempit sampai sangat luas, seperti:</a:t>
            </a:r>
          </a:p>
          <a:p>
            <a:pPr marL="228600" indent="-228600">
              <a:buAutoNum type="arabicParenBoth"/>
            </a:pPr>
            <a:r>
              <a:rPr lang="id-ID" sz="1400" dirty="0" smtClean="0">
                <a:latin typeface="Tw Cen MT" panose="020B0602020104020603" pitchFamily="34" charset="0"/>
              </a:rPr>
              <a:t>tindakan-tindakan (2) aktivitas (3) makna-makna (4) partisipasi (5) hubungan-hubungan (6) latar-latar</a:t>
            </a:r>
          </a:p>
          <a:p>
            <a:endParaRPr lang="id-ID" sz="1400" dirty="0" smtClean="0">
              <a:latin typeface="Tw Cen MT" panose="020B0602020104020603" pitchFamily="34" charset="0"/>
            </a:endParaRPr>
          </a:p>
          <a:p>
            <a:r>
              <a:rPr lang="id-ID" sz="1400" dirty="0" smtClean="0">
                <a:latin typeface="Tw Cen MT" panose="020B0602020104020603" pitchFamily="34" charset="0"/>
              </a:rPr>
              <a:t>Skema pencatatan lainnya dikemukakan oleh Bogdan dan Biklen (1982), yang membagi kode-kode dalam cara berikut:</a:t>
            </a:r>
          </a:p>
          <a:p>
            <a:pPr marL="342900" indent="-342900">
              <a:buAutoNum type="arabicParenBoth"/>
            </a:pPr>
            <a:r>
              <a:rPr lang="id-ID" sz="1400" dirty="0" smtClean="0">
                <a:latin typeface="Tw Cen MT" panose="020B0602020104020603" pitchFamily="34" charset="0"/>
              </a:rPr>
              <a:t>latar/ konteks: informasi umum mengenai keadaan sekeliling</a:t>
            </a:r>
          </a:p>
          <a:p>
            <a:pPr marL="342900" indent="-342900">
              <a:buAutoNum type="arabicParenBoth"/>
            </a:pPr>
            <a:r>
              <a:rPr lang="id-ID" sz="1400" dirty="0" smtClean="0">
                <a:latin typeface="Tw Cen MT" panose="020B0602020104020603" pitchFamily="34" charset="0"/>
              </a:rPr>
              <a:t>Pembatasan situasi: bagaimana orang-orang membatasi latar topic </a:t>
            </a:r>
          </a:p>
          <a:p>
            <a:pPr marL="342900" indent="-342900">
              <a:buAutoNum type="arabicParenBoth"/>
            </a:pPr>
            <a:r>
              <a:rPr lang="id-ID" sz="1400" dirty="0" smtClean="0">
                <a:latin typeface="Tw Cen MT" panose="020B0602020104020603" pitchFamily="34" charset="0"/>
              </a:rPr>
              <a:t>Perspektif: cara-cara berpikir</a:t>
            </a:r>
          </a:p>
          <a:p>
            <a:pPr marL="342900" indent="-342900">
              <a:buAutoNum type="arabicParenBoth"/>
            </a:pPr>
            <a:r>
              <a:rPr lang="id-ID" sz="1400" dirty="0" smtClean="0">
                <a:latin typeface="Tw Cen MT" panose="020B0602020104020603" pitchFamily="34" charset="0"/>
              </a:rPr>
              <a:t>Cara berpikir tentang manusia dan objek: hal yang lebih rinci daripada bagian atas</a:t>
            </a:r>
          </a:p>
          <a:p>
            <a:pPr marL="342900" indent="-342900">
              <a:buAutoNum type="arabicParenBoth"/>
            </a:pPr>
            <a:r>
              <a:rPr lang="id-ID" sz="1400" dirty="0" smtClean="0">
                <a:latin typeface="Tw Cen MT" panose="020B0602020104020603" pitchFamily="34" charset="0"/>
              </a:rPr>
              <a:t>Proses: urutan, arus, perubahan-perubahan waktu</a:t>
            </a:r>
          </a:p>
          <a:p>
            <a:pPr marL="342900" indent="-342900">
              <a:buAutoNum type="arabicParenBoth"/>
            </a:pPr>
            <a:r>
              <a:rPr lang="id-ID" sz="1400" dirty="0" smtClean="0">
                <a:latin typeface="Tw Cen MT" panose="020B0602020104020603" pitchFamily="34" charset="0"/>
              </a:rPr>
              <a:t>Aktivitas: jenis perilaku yang terjadi secara teratur</a:t>
            </a:r>
          </a:p>
        </p:txBody>
      </p:sp>
      <p:cxnSp>
        <p:nvCxnSpPr>
          <p:cNvPr id="9" name="Straight Connector 8"/>
          <p:cNvCxnSpPr>
            <a:stCxn id="4" idx="3"/>
          </p:cNvCxnSpPr>
          <p:nvPr/>
        </p:nvCxnSpPr>
        <p:spPr>
          <a:xfrm flipV="1">
            <a:off x="5829300" y="2225304"/>
            <a:ext cx="704850" cy="1"/>
          </a:xfrm>
          <a:prstGeom prst="line">
            <a:avLst/>
          </a:prstGeom>
          <a:ln w="28575">
            <a:prstDash val="sysDash"/>
          </a:ln>
        </p:spPr>
        <p:style>
          <a:lnRef idx="1">
            <a:schemeClr val="dk1"/>
          </a:lnRef>
          <a:fillRef idx="0">
            <a:schemeClr val="dk1"/>
          </a:fillRef>
          <a:effectRef idx="0">
            <a:schemeClr val="dk1"/>
          </a:effectRef>
          <a:fontRef idx="minor">
            <a:schemeClr val="tx1"/>
          </a:fontRef>
        </p:style>
      </p:cxnSp>
      <p:cxnSp>
        <p:nvCxnSpPr>
          <p:cNvPr id="15" name="Straight Connector 14"/>
          <p:cNvCxnSpPr>
            <a:stCxn id="3" idx="3"/>
          </p:cNvCxnSpPr>
          <p:nvPr/>
        </p:nvCxnSpPr>
        <p:spPr>
          <a:xfrm flipV="1">
            <a:off x="5086350" y="4790833"/>
            <a:ext cx="438150" cy="1"/>
          </a:xfrm>
          <a:prstGeom prst="line">
            <a:avLst/>
          </a:prstGeom>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5524500" y="3937870"/>
            <a:ext cx="4381500" cy="1354217"/>
          </a:xfrm>
          <a:prstGeom prst="rect">
            <a:avLst/>
          </a:prstGeom>
          <a:noFill/>
          <a:ln>
            <a:solidFill>
              <a:schemeClr val="tx1"/>
            </a:solidFill>
          </a:ln>
        </p:spPr>
        <p:txBody>
          <a:bodyPr wrap="square" rtlCol="0">
            <a:spAutoFit/>
          </a:bodyPr>
          <a:lstStyle/>
          <a:p>
            <a:r>
              <a:rPr lang="id-ID" b="1" dirty="0" smtClean="0">
                <a:solidFill>
                  <a:srgbClr val="FF0000"/>
                </a:solidFill>
                <a:latin typeface="Tw Cen MT" panose="020B0602020104020603" pitchFamily="34" charset="0"/>
              </a:rPr>
              <a:t>Merevisi Kode</a:t>
            </a:r>
          </a:p>
          <a:p>
            <a:r>
              <a:rPr lang="id-ID" sz="1600" dirty="0" smtClean="0">
                <a:latin typeface="Tw Cen MT" panose="020B0602020104020603" pitchFamily="34" charset="0"/>
              </a:rPr>
              <a:t>Dalam pendekatan pengkodean disertai batasan sebelumnya/ batasan sesudahnya. Kode-kode akan berubah seiring dengan pengalaman di lapangan yang terus berjalan.</a:t>
            </a:r>
          </a:p>
        </p:txBody>
      </p:sp>
      <p:sp>
        <p:nvSpPr>
          <p:cNvPr id="17" name="TextBox 16"/>
          <p:cNvSpPr txBox="1"/>
          <p:nvPr/>
        </p:nvSpPr>
        <p:spPr>
          <a:xfrm>
            <a:off x="6800850" y="5549291"/>
            <a:ext cx="4381500" cy="1107996"/>
          </a:xfrm>
          <a:prstGeom prst="rect">
            <a:avLst/>
          </a:prstGeom>
          <a:noFill/>
          <a:ln>
            <a:solidFill>
              <a:schemeClr val="tx1"/>
            </a:solidFill>
          </a:ln>
        </p:spPr>
        <p:txBody>
          <a:bodyPr wrap="square" rtlCol="0">
            <a:spAutoFit/>
          </a:bodyPr>
          <a:lstStyle/>
          <a:p>
            <a:r>
              <a:rPr lang="id-ID" b="1" dirty="0" smtClean="0">
                <a:solidFill>
                  <a:srgbClr val="FF0000"/>
                </a:solidFill>
                <a:latin typeface="Tw Cen MT" panose="020B0602020104020603" pitchFamily="34" charset="0"/>
              </a:rPr>
              <a:t>Pentingnya Struktur</a:t>
            </a:r>
            <a:endParaRPr lang="en-US" b="1" dirty="0" smtClean="0">
              <a:solidFill>
                <a:srgbClr val="FF0000"/>
              </a:solidFill>
              <a:latin typeface="Tw Cen MT" panose="020B0602020104020603" pitchFamily="34" charset="0"/>
            </a:endParaRPr>
          </a:p>
          <a:p>
            <a:r>
              <a:rPr lang="id-ID" sz="1600" dirty="0" smtClean="0">
                <a:latin typeface="Tw Cen MT" panose="020B0602020104020603" pitchFamily="34" charset="0"/>
              </a:rPr>
              <a:t>Kode-kode harus berurutan secara konseptual dan harus saling berhubungan satu sama lain dalam pertautan yang padu</a:t>
            </a:r>
          </a:p>
        </p:txBody>
      </p:sp>
      <p:cxnSp>
        <p:nvCxnSpPr>
          <p:cNvPr id="19" name="Straight Connector 18"/>
          <p:cNvCxnSpPr>
            <a:stCxn id="16" idx="3"/>
          </p:cNvCxnSpPr>
          <p:nvPr/>
        </p:nvCxnSpPr>
        <p:spPr>
          <a:xfrm flipV="1">
            <a:off x="9906000" y="4614978"/>
            <a:ext cx="438150" cy="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10344150" y="4614978"/>
            <a:ext cx="0" cy="93431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7" idx="3"/>
          </p:cNvCxnSpPr>
          <p:nvPr/>
        </p:nvCxnSpPr>
        <p:spPr>
          <a:xfrm>
            <a:off x="11182350" y="6103289"/>
            <a:ext cx="10096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352425" y="6030242"/>
            <a:ext cx="3943350" cy="338554"/>
          </a:xfrm>
          <a:prstGeom prst="rect">
            <a:avLst/>
          </a:prstGeom>
          <a:noFill/>
        </p:spPr>
        <p:txBody>
          <a:bodyPr wrap="square" rtlCol="0">
            <a:spAutoFit/>
          </a:bodyPr>
          <a:lstStyle/>
          <a:p>
            <a:r>
              <a:rPr lang="en-US" sz="1600" i="1" dirty="0" smtClean="0">
                <a:latin typeface="Tw Cen MT" panose="020B0602020104020603" pitchFamily="34" charset="0"/>
              </a:rPr>
              <a:t>(</a:t>
            </a:r>
            <a:r>
              <a:rPr lang="id-ID" sz="1600" i="1" dirty="0" smtClean="0">
                <a:latin typeface="Tw Cen MT" panose="020B0602020104020603" pitchFamily="34" charset="0"/>
              </a:rPr>
              <a:t>Lanjutan dari tahapan sebelumnya</a:t>
            </a:r>
            <a:r>
              <a:rPr lang="en-US" sz="1600" i="1" dirty="0" smtClean="0">
                <a:latin typeface="Tw Cen MT" panose="020B0602020104020603" pitchFamily="34" charset="0"/>
              </a:rPr>
              <a:t>)</a:t>
            </a:r>
            <a:endParaRPr lang="id-ID" sz="1600" i="1" dirty="0" smtClean="0">
              <a:latin typeface="Tw Cen MT" panose="020B0602020104020603" pitchFamily="34" charset="0"/>
            </a:endParaRPr>
          </a:p>
        </p:txBody>
      </p:sp>
      <p:cxnSp>
        <p:nvCxnSpPr>
          <p:cNvPr id="27" name="Straight Arrow Connector 26"/>
          <p:cNvCxnSpPr/>
          <p:nvPr/>
        </p:nvCxnSpPr>
        <p:spPr>
          <a:xfrm>
            <a:off x="0" y="4828933"/>
            <a:ext cx="70485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682232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548305"/>
            <a:ext cx="10972801" cy="6058235"/>
          </a:xfrm>
        </p:spPr>
        <p:txBody>
          <a:bodyPr>
            <a:normAutofit/>
          </a:bodyPr>
          <a:lstStyle/>
          <a:p>
            <a:pPr marL="0" indent="0">
              <a:buNone/>
            </a:pPr>
            <a:r>
              <a:rPr lang="id-ID" sz="2400" b="1" u="sng" dirty="0">
                <a:solidFill>
                  <a:srgbClr val="0070C0"/>
                </a:solidFill>
              </a:rPr>
              <a:t>Purposive sampling </a:t>
            </a:r>
            <a:r>
              <a:rPr lang="id-ID" sz="2000" dirty="0" smtClean="0"/>
              <a:t>adalah teknik pengambilan sampel sumber data dengan pertimbangan tertentu. Pertimbangan tertentu ini, misalnya orang tersebut yang dianggap paling tahu tentang apa yang kita harapkan.</a:t>
            </a:r>
            <a:endParaRPr lang="en-GB" sz="2000" dirty="0" smtClean="0"/>
          </a:p>
          <a:p>
            <a:pPr marL="0" indent="0">
              <a:buNone/>
            </a:pPr>
            <a:r>
              <a:rPr lang="id-ID" sz="2000" dirty="0" smtClean="0"/>
              <a:t>S</a:t>
            </a:r>
            <a:r>
              <a:rPr lang="en-US" sz="2000" dirty="0" err="1"/>
              <a:t>ampel</a:t>
            </a:r>
            <a:r>
              <a:rPr lang="en-US" sz="2000" dirty="0"/>
              <a:t> </a:t>
            </a:r>
            <a:r>
              <a:rPr lang="en-US" sz="2000" dirty="0" err="1"/>
              <a:t>diambil</a:t>
            </a:r>
            <a:r>
              <a:rPr lang="en-US" sz="2000" dirty="0"/>
              <a:t> </a:t>
            </a:r>
            <a:r>
              <a:rPr lang="en-US" sz="2000" dirty="0" err="1"/>
              <a:t>dengan</a:t>
            </a:r>
            <a:r>
              <a:rPr lang="en-US" sz="2000" dirty="0"/>
              <a:t> </a:t>
            </a:r>
            <a:r>
              <a:rPr lang="en-US" sz="2000" dirty="0" err="1"/>
              <a:t>maksud</a:t>
            </a:r>
            <a:r>
              <a:rPr lang="en-US" sz="2000" dirty="0"/>
              <a:t> </a:t>
            </a:r>
            <a:r>
              <a:rPr lang="en-US" sz="2000" dirty="0" err="1"/>
              <a:t>atau</a:t>
            </a:r>
            <a:r>
              <a:rPr lang="en-US" sz="2000" dirty="0"/>
              <a:t> </a:t>
            </a:r>
            <a:r>
              <a:rPr lang="en-US" sz="2000" dirty="0" err="1"/>
              <a:t>tujuan</a:t>
            </a:r>
            <a:r>
              <a:rPr lang="en-US" sz="2000" dirty="0"/>
              <a:t> </a:t>
            </a:r>
            <a:r>
              <a:rPr lang="en-US" sz="2000" dirty="0" err="1" smtClean="0"/>
              <a:t>tertentu</a:t>
            </a:r>
            <a:r>
              <a:rPr lang="en-US" sz="2000" dirty="0" smtClean="0"/>
              <a:t>.</a:t>
            </a:r>
          </a:p>
          <a:p>
            <a:pPr marL="0" indent="0">
              <a:buNone/>
            </a:pPr>
            <a:r>
              <a:rPr lang="en-US" sz="2000" dirty="0" err="1" smtClean="0"/>
              <a:t>Seseorang</a:t>
            </a:r>
            <a:r>
              <a:rPr lang="en-US" sz="2000" dirty="0" smtClean="0"/>
              <a:t> </a:t>
            </a:r>
            <a:r>
              <a:rPr lang="en-US" sz="2000" dirty="0" err="1"/>
              <a:t>atau</a:t>
            </a:r>
            <a:r>
              <a:rPr lang="en-US" sz="2000" dirty="0"/>
              <a:t> </a:t>
            </a:r>
            <a:r>
              <a:rPr lang="en-US" sz="2000" dirty="0" err="1"/>
              <a:t>sesuatu</a:t>
            </a:r>
            <a:r>
              <a:rPr lang="en-US" sz="2000" dirty="0"/>
              <a:t> </a:t>
            </a:r>
            <a:r>
              <a:rPr lang="en-US" sz="2000" dirty="0" err="1"/>
              <a:t>diambil</a:t>
            </a:r>
            <a:r>
              <a:rPr lang="en-US" sz="2000" dirty="0"/>
              <a:t> </a:t>
            </a:r>
            <a:r>
              <a:rPr lang="en-US" sz="2000" dirty="0" err="1"/>
              <a:t>sebagai</a:t>
            </a:r>
            <a:r>
              <a:rPr lang="en-US" sz="2000" dirty="0"/>
              <a:t> </a:t>
            </a:r>
            <a:r>
              <a:rPr lang="en-US" sz="2000" dirty="0" err="1"/>
              <a:t>sampel</a:t>
            </a:r>
            <a:r>
              <a:rPr lang="en-US" sz="2000" dirty="0"/>
              <a:t> </a:t>
            </a:r>
            <a:r>
              <a:rPr lang="en-US" sz="2000" dirty="0" err="1"/>
              <a:t>karena</a:t>
            </a:r>
            <a:r>
              <a:rPr lang="en-US" sz="2000" dirty="0"/>
              <a:t> </a:t>
            </a:r>
            <a:r>
              <a:rPr lang="en-US" sz="2000" dirty="0" err="1"/>
              <a:t>peneliti</a:t>
            </a:r>
            <a:r>
              <a:rPr lang="en-US" sz="2000" dirty="0"/>
              <a:t> </a:t>
            </a:r>
            <a:r>
              <a:rPr lang="en-US" sz="2000" dirty="0" err="1"/>
              <a:t>menganggap</a:t>
            </a:r>
            <a:r>
              <a:rPr lang="en-US" sz="2000" dirty="0"/>
              <a:t> </a:t>
            </a:r>
            <a:r>
              <a:rPr lang="en-US" sz="2000" dirty="0" err="1"/>
              <a:t>bahwa</a:t>
            </a:r>
            <a:r>
              <a:rPr lang="en-US" sz="2000" dirty="0"/>
              <a:t> </a:t>
            </a:r>
            <a:r>
              <a:rPr lang="en-US" sz="2000" dirty="0" err="1"/>
              <a:t>seseorang</a:t>
            </a:r>
            <a:r>
              <a:rPr lang="en-US" sz="2000" dirty="0"/>
              <a:t> </a:t>
            </a:r>
            <a:r>
              <a:rPr lang="en-US" sz="2000" dirty="0" err="1"/>
              <a:t>atau</a:t>
            </a:r>
            <a:r>
              <a:rPr lang="en-US" sz="2000" dirty="0"/>
              <a:t> </a:t>
            </a:r>
            <a:r>
              <a:rPr lang="en-US" sz="2000" dirty="0" err="1"/>
              <a:t>sesuatu</a:t>
            </a:r>
            <a:r>
              <a:rPr lang="en-US" sz="2000" dirty="0"/>
              <a:t> </a:t>
            </a:r>
            <a:r>
              <a:rPr lang="en-US" sz="2000" dirty="0" err="1"/>
              <a:t>tersebut</a:t>
            </a:r>
            <a:r>
              <a:rPr lang="en-US" sz="2000" dirty="0"/>
              <a:t> </a:t>
            </a:r>
            <a:r>
              <a:rPr lang="en-US" sz="2000" dirty="0" err="1"/>
              <a:t>memiliki</a:t>
            </a:r>
            <a:r>
              <a:rPr lang="en-US" sz="2000" dirty="0"/>
              <a:t> </a:t>
            </a:r>
            <a:r>
              <a:rPr lang="en-US" sz="2000" dirty="0" err="1"/>
              <a:t>informasi</a:t>
            </a:r>
            <a:r>
              <a:rPr lang="en-US" sz="2000" dirty="0"/>
              <a:t> yang </a:t>
            </a:r>
            <a:r>
              <a:rPr lang="en-US" sz="2000" dirty="0" err="1"/>
              <a:t>diperlukan</a:t>
            </a:r>
            <a:r>
              <a:rPr lang="en-US" sz="2000" dirty="0"/>
              <a:t> </a:t>
            </a:r>
            <a:r>
              <a:rPr lang="en-US" sz="2000" dirty="0" err="1"/>
              <a:t>bagi</a:t>
            </a:r>
            <a:r>
              <a:rPr lang="en-US" sz="2000" dirty="0"/>
              <a:t> </a:t>
            </a:r>
            <a:r>
              <a:rPr lang="en-US" sz="2000" dirty="0" err="1"/>
              <a:t>penelitiannya</a:t>
            </a:r>
            <a:r>
              <a:rPr lang="en-US" sz="2000" dirty="0"/>
              <a:t>.</a:t>
            </a:r>
            <a:endParaRPr lang="id-ID" sz="2000" dirty="0"/>
          </a:p>
          <a:p>
            <a:pPr marL="617282" lvl="1" indent="-342934" algn="just">
              <a:buFont typeface="+mj-lt"/>
              <a:buAutoNum type="alphaLcPeriod"/>
            </a:pPr>
            <a:r>
              <a:rPr lang="en-US" sz="2000" b="1" dirty="0"/>
              <a:t>Judgment Sampling</a:t>
            </a:r>
            <a:r>
              <a:rPr lang="id-ID" sz="2000" b="1" dirty="0"/>
              <a:t>, </a:t>
            </a:r>
            <a:r>
              <a:rPr lang="en-US" sz="2000" dirty="0" err="1"/>
              <a:t>memilih</a:t>
            </a:r>
            <a:r>
              <a:rPr lang="en-US" sz="2000" dirty="0"/>
              <a:t> </a:t>
            </a:r>
            <a:r>
              <a:rPr lang="en-US" sz="2000" dirty="0" err="1"/>
              <a:t>sesuatu</a:t>
            </a:r>
            <a:r>
              <a:rPr lang="en-US" sz="2000" dirty="0"/>
              <a:t> </a:t>
            </a:r>
            <a:r>
              <a:rPr lang="en-US" sz="2000" dirty="0" err="1"/>
              <a:t>atau</a:t>
            </a:r>
            <a:r>
              <a:rPr lang="en-US" sz="2000" dirty="0"/>
              <a:t> </a:t>
            </a:r>
            <a:r>
              <a:rPr lang="en-US" sz="2000" dirty="0" err="1"/>
              <a:t>seseorang</a:t>
            </a:r>
            <a:r>
              <a:rPr lang="en-US" sz="2000" dirty="0"/>
              <a:t> </a:t>
            </a:r>
            <a:r>
              <a:rPr lang="en-US" sz="2000" dirty="0" err="1"/>
              <a:t>menjadi</a:t>
            </a:r>
            <a:r>
              <a:rPr lang="en-US" sz="2000" dirty="0"/>
              <a:t> </a:t>
            </a:r>
            <a:r>
              <a:rPr lang="en-US" sz="2000" dirty="0" err="1"/>
              <a:t>sampel</a:t>
            </a:r>
            <a:r>
              <a:rPr lang="en-US" sz="2000" dirty="0"/>
              <a:t> </a:t>
            </a:r>
            <a:r>
              <a:rPr lang="en-US" sz="2000" dirty="0" err="1"/>
              <a:t>karena</a:t>
            </a:r>
            <a:r>
              <a:rPr lang="en-US" sz="2000" dirty="0"/>
              <a:t> </a:t>
            </a:r>
            <a:r>
              <a:rPr lang="en-US" sz="2000" dirty="0" err="1"/>
              <a:t>mereka</a:t>
            </a:r>
            <a:r>
              <a:rPr lang="en-US" sz="2000" dirty="0"/>
              <a:t> </a:t>
            </a:r>
            <a:r>
              <a:rPr lang="en-US" sz="2000" dirty="0" err="1"/>
              <a:t>mempunyai</a:t>
            </a:r>
            <a:r>
              <a:rPr lang="en-US" sz="2000" dirty="0"/>
              <a:t> </a:t>
            </a:r>
            <a:r>
              <a:rPr lang="en-US" sz="2000" i="1" dirty="0"/>
              <a:t>“information rich”.</a:t>
            </a:r>
            <a:endParaRPr lang="id-ID" sz="2000" i="1" dirty="0"/>
          </a:p>
          <a:p>
            <a:pPr marL="617282" lvl="1" indent="-342934" algn="just">
              <a:buFont typeface="+mj-lt"/>
              <a:buAutoNum type="alphaLcPeriod"/>
            </a:pPr>
            <a:r>
              <a:rPr lang="en-US" sz="2000" b="1" dirty="0"/>
              <a:t>Quota Sampling</a:t>
            </a:r>
            <a:r>
              <a:rPr lang="id-ID" sz="2000" b="1" dirty="0"/>
              <a:t>, </a:t>
            </a:r>
            <a:r>
              <a:rPr lang="en-US" sz="2000" dirty="0" err="1"/>
              <a:t>Teknik</a:t>
            </a:r>
            <a:r>
              <a:rPr lang="en-US" sz="2000" dirty="0"/>
              <a:t> </a:t>
            </a:r>
            <a:r>
              <a:rPr lang="en-US" sz="2000" dirty="0" err="1"/>
              <a:t>sampel</a:t>
            </a:r>
            <a:r>
              <a:rPr lang="en-US" sz="2000" dirty="0"/>
              <a:t> </a:t>
            </a:r>
            <a:r>
              <a:rPr lang="en-US" sz="2000" dirty="0" err="1"/>
              <a:t>ini</a:t>
            </a:r>
            <a:r>
              <a:rPr lang="en-US" sz="2000" dirty="0"/>
              <a:t> </a:t>
            </a:r>
            <a:r>
              <a:rPr lang="en-US" sz="2000" dirty="0" err="1"/>
              <a:t>adalah</a:t>
            </a:r>
            <a:r>
              <a:rPr lang="en-US" sz="2000" dirty="0"/>
              <a:t> </a:t>
            </a:r>
            <a:r>
              <a:rPr lang="en-US" sz="2000" dirty="0" err="1"/>
              <a:t>bentuk</a:t>
            </a:r>
            <a:r>
              <a:rPr lang="en-US" sz="2000" dirty="0"/>
              <a:t> </a:t>
            </a:r>
            <a:r>
              <a:rPr lang="en-US" sz="2000" dirty="0" err="1"/>
              <a:t>dari</a:t>
            </a:r>
            <a:r>
              <a:rPr lang="en-US" sz="2000" dirty="0"/>
              <a:t> </a:t>
            </a:r>
            <a:r>
              <a:rPr lang="en-US" sz="2000" dirty="0" err="1"/>
              <a:t>sampel</a:t>
            </a:r>
            <a:r>
              <a:rPr lang="en-US" sz="2000" dirty="0"/>
              <a:t> </a:t>
            </a:r>
            <a:r>
              <a:rPr lang="en-US" sz="2000" dirty="0" err="1"/>
              <a:t>distratifikasikan</a:t>
            </a:r>
            <a:r>
              <a:rPr lang="en-US" sz="2000" dirty="0"/>
              <a:t> </a:t>
            </a:r>
            <a:r>
              <a:rPr lang="en-US" sz="2000" dirty="0" err="1"/>
              <a:t>secara</a:t>
            </a:r>
            <a:r>
              <a:rPr lang="en-US" sz="2000" dirty="0"/>
              <a:t> </a:t>
            </a:r>
            <a:r>
              <a:rPr lang="en-US" sz="2000" dirty="0" err="1"/>
              <a:t>proposional</a:t>
            </a:r>
            <a:r>
              <a:rPr lang="en-US" sz="2000" dirty="0"/>
              <a:t>, </a:t>
            </a:r>
            <a:r>
              <a:rPr lang="en-US" sz="2000" dirty="0" err="1"/>
              <a:t>namun</a:t>
            </a:r>
            <a:r>
              <a:rPr lang="en-US" sz="2000" dirty="0"/>
              <a:t> </a:t>
            </a:r>
            <a:r>
              <a:rPr lang="en-US" sz="2000" dirty="0" err="1"/>
              <a:t>tidak</a:t>
            </a:r>
            <a:r>
              <a:rPr lang="en-US" sz="2000" dirty="0"/>
              <a:t> </a:t>
            </a:r>
            <a:r>
              <a:rPr lang="en-US" sz="2000" dirty="0" err="1"/>
              <a:t>dipilih</a:t>
            </a:r>
            <a:r>
              <a:rPr lang="en-US" sz="2000" dirty="0"/>
              <a:t> </a:t>
            </a:r>
            <a:r>
              <a:rPr lang="en-US" sz="2000" dirty="0" err="1"/>
              <a:t>secara</a:t>
            </a:r>
            <a:r>
              <a:rPr lang="en-US" sz="2000" dirty="0"/>
              <a:t> </a:t>
            </a:r>
            <a:r>
              <a:rPr lang="en-US" sz="2000" dirty="0" err="1"/>
              <a:t>acak</a:t>
            </a:r>
            <a:r>
              <a:rPr lang="en-US" sz="2000" dirty="0"/>
              <a:t> </a:t>
            </a:r>
            <a:r>
              <a:rPr lang="en-US" sz="2000" dirty="0" err="1"/>
              <a:t>melainkan</a:t>
            </a:r>
            <a:r>
              <a:rPr lang="en-US" sz="2000" dirty="0"/>
              <a:t> </a:t>
            </a:r>
            <a:r>
              <a:rPr lang="en-US" sz="2000" dirty="0" err="1"/>
              <a:t>secara</a:t>
            </a:r>
            <a:r>
              <a:rPr lang="en-US" sz="2000" dirty="0"/>
              <a:t> </a:t>
            </a:r>
            <a:r>
              <a:rPr lang="en-US" sz="2000" dirty="0" err="1"/>
              <a:t>kebetulan</a:t>
            </a:r>
            <a:r>
              <a:rPr lang="en-US" sz="2000" dirty="0"/>
              <a:t> </a:t>
            </a:r>
            <a:r>
              <a:rPr lang="en-US" sz="2000" dirty="0" err="1"/>
              <a:t>saja</a:t>
            </a:r>
            <a:r>
              <a:rPr lang="en-US" sz="2000" dirty="0"/>
              <a:t>.</a:t>
            </a:r>
            <a:endParaRPr lang="id-ID" sz="2000" b="1" dirty="0"/>
          </a:p>
          <a:p>
            <a:pPr marL="0" indent="0">
              <a:buNone/>
            </a:pPr>
            <a:endParaRPr lang="id-ID" sz="2000" dirty="0" smtClean="0"/>
          </a:p>
          <a:p>
            <a:pPr marL="0" indent="0">
              <a:buNone/>
            </a:pPr>
            <a:r>
              <a:rPr lang="id-ID" sz="2400" b="1" u="sng" dirty="0">
                <a:solidFill>
                  <a:srgbClr val="0070C0"/>
                </a:solidFill>
              </a:rPr>
              <a:t>Snowball sampling </a:t>
            </a:r>
            <a:r>
              <a:rPr lang="id-ID" sz="2000" dirty="0" smtClean="0"/>
              <a:t>adalah teknik pengambilan sampel sumber data, yang pada awalnya jumlahnya sedikit, lama-lama menjadi besar. </a:t>
            </a:r>
            <a:endParaRPr lang="en-GB" sz="2000" dirty="0" smtClean="0"/>
          </a:p>
          <a:p>
            <a:pPr marL="0" indent="0">
              <a:buNone/>
            </a:pPr>
            <a:r>
              <a:rPr lang="id-ID" sz="2000" dirty="0" smtClean="0"/>
              <a:t>Hal ini dilakukan karena jumlah sumber data yang sedikit itu belum mam</a:t>
            </a:r>
            <a:r>
              <a:rPr lang="en-GB" sz="2000" dirty="0" smtClean="0"/>
              <a:t>p</a:t>
            </a:r>
            <a:r>
              <a:rPr lang="id-ID" sz="2000" dirty="0" smtClean="0"/>
              <a:t>u memberikan informasi yang memuaskan, maka dicari lagi orang lain yang dapat digunakan sebagai sumber data. </a:t>
            </a:r>
            <a:endParaRPr lang="en-GB" sz="2000" dirty="0" smtClean="0"/>
          </a:p>
          <a:p>
            <a:pPr marL="0" indent="0">
              <a:buNone/>
            </a:pPr>
            <a:r>
              <a:rPr lang="id-ID" sz="2000" dirty="0"/>
              <a:t>Cara ini banyak dipakai ketika peneliti tidak banyak tahu tentang populasi penelitiannya.</a:t>
            </a:r>
          </a:p>
        </p:txBody>
      </p:sp>
    </p:spTree>
    <p:extLst>
      <p:ext uri="{BB962C8B-B14F-4D97-AF65-F5344CB8AC3E}">
        <p14:creationId xmlns:p14="http://schemas.microsoft.com/office/powerpoint/2010/main" val="180929128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4850" y="4928470"/>
            <a:ext cx="1924050" cy="369332"/>
          </a:xfrm>
          <a:prstGeom prst="rect">
            <a:avLst/>
          </a:prstGeom>
          <a:noFill/>
          <a:ln>
            <a:solidFill>
              <a:schemeClr val="tx1"/>
            </a:solidFill>
          </a:ln>
        </p:spPr>
        <p:txBody>
          <a:bodyPr wrap="square" rtlCol="0">
            <a:spAutoFit/>
          </a:bodyPr>
          <a:lstStyle/>
          <a:p>
            <a:r>
              <a:rPr lang="id-ID" b="1" dirty="0" smtClean="0">
                <a:solidFill>
                  <a:srgbClr val="FF0000"/>
                </a:solidFill>
                <a:latin typeface="Tw Cen MT" panose="020B0602020104020603" pitchFamily="34" charset="0"/>
              </a:rPr>
              <a:t>Batasan Kode</a:t>
            </a:r>
          </a:p>
        </p:txBody>
      </p:sp>
      <p:cxnSp>
        <p:nvCxnSpPr>
          <p:cNvPr id="4" name="Straight Connector 3"/>
          <p:cNvCxnSpPr>
            <a:endCxn id="2" idx="1"/>
          </p:cNvCxnSpPr>
          <p:nvPr/>
        </p:nvCxnSpPr>
        <p:spPr>
          <a:xfrm>
            <a:off x="0" y="5113136"/>
            <a:ext cx="704850" cy="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a:stCxn id="2" idx="3"/>
          </p:cNvCxnSpPr>
          <p:nvPr/>
        </p:nvCxnSpPr>
        <p:spPr>
          <a:xfrm>
            <a:off x="2628900" y="5113136"/>
            <a:ext cx="285750" cy="0"/>
          </a:xfrm>
          <a:prstGeom prst="line">
            <a:avLst/>
          </a:prstGeom>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2914650" y="4928470"/>
            <a:ext cx="3600450" cy="1107996"/>
          </a:xfrm>
          <a:prstGeom prst="rect">
            <a:avLst/>
          </a:prstGeom>
          <a:noFill/>
          <a:ln>
            <a:solidFill>
              <a:schemeClr val="tx1"/>
            </a:solidFill>
          </a:ln>
        </p:spPr>
        <p:txBody>
          <a:bodyPr wrap="square" rtlCol="0">
            <a:spAutoFit/>
          </a:bodyPr>
          <a:lstStyle/>
          <a:p>
            <a:r>
              <a:rPr lang="id-ID" b="1" dirty="0" smtClean="0">
                <a:solidFill>
                  <a:srgbClr val="FF0000"/>
                </a:solidFill>
                <a:latin typeface="Tw Cen MT" panose="020B0602020104020603" pitchFamily="34" charset="0"/>
              </a:rPr>
              <a:t>Penamaan Kode</a:t>
            </a:r>
          </a:p>
          <a:p>
            <a:r>
              <a:rPr lang="id-ID" sz="1600" dirty="0" smtClean="0">
                <a:latin typeface="Tw Cen MT" panose="020B0602020104020603" pitchFamily="34" charset="0"/>
              </a:rPr>
              <a:t>Beri nama pada suatu kode yang sangat erat kaitannya dengan konsep yang digambarkannya.</a:t>
            </a:r>
          </a:p>
        </p:txBody>
      </p:sp>
      <p:sp>
        <p:nvSpPr>
          <p:cNvPr id="8" name="TextBox 7"/>
          <p:cNvSpPr txBox="1"/>
          <p:nvPr/>
        </p:nvSpPr>
        <p:spPr>
          <a:xfrm>
            <a:off x="6515100" y="5205469"/>
            <a:ext cx="5200650" cy="830997"/>
          </a:xfrm>
          <a:prstGeom prst="rect">
            <a:avLst/>
          </a:prstGeom>
          <a:noFill/>
          <a:ln>
            <a:solidFill>
              <a:schemeClr val="tx1"/>
            </a:solidFill>
          </a:ln>
        </p:spPr>
        <p:txBody>
          <a:bodyPr wrap="square" rtlCol="0">
            <a:spAutoFit/>
          </a:bodyPr>
          <a:lstStyle/>
          <a:p>
            <a:r>
              <a:rPr lang="id-ID" sz="1600" dirty="0" smtClean="0">
                <a:latin typeface="Tw Cen MT" panose="020B0602020104020603" pitchFamily="34" charset="0"/>
              </a:rPr>
              <a:t>Saran yang terbaik adalah bahwa </a:t>
            </a:r>
            <a:r>
              <a:rPr lang="id-ID" sz="1600" i="1" dirty="0" smtClean="0">
                <a:latin typeface="Tw Cen MT" panose="020B0602020104020603" pitchFamily="34" charset="0"/>
              </a:rPr>
              <a:t>seluruh anggota tim penelitian lapangan seharusnya mengkode. </a:t>
            </a:r>
            <a:r>
              <a:rPr lang="id-ID" sz="1600" dirty="0" smtClean="0">
                <a:latin typeface="Tw Cen MT" panose="020B0602020104020603" pitchFamily="34" charset="0"/>
              </a:rPr>
              <a:t>Rumus antarpengkode rumus berikut:</a:t>
            </a:r>
          </a:p>
        </p:txBody>
      </p:sp>
      <p:cxnSp>
        <p:nvCxnSpPr>
          <p:cNvPr id="11" name="Straight Connector 10"/>
          <p:cNvCxnSpPr/>
          <p:nvPr/>
        </p:nvCxnSpPr>
        <p:spPr>
          <a:xfrm>
            <a:off x="7934325" y="4078423"/>
            <a:ext cx="1771650" cy="0"/>
          </a:xfrm>
          <a:prstGeom prst="line">
            <a:avLst/>
          </a:prstGeom>
        </p:spPr>
        <p:style>
          <a:lnRef idx="1">
            <a:schemeClr val="dk1"/>
          </a:lnRef>
          <a:fillRef idx="0">
            <a:schemeClr val="dk1"/>
          </a:fillRef>
          <a:effectRef idx="0">
            <a:schemeClr val="dk1"/>
          </a:effectRef>
          <a:fontRef idx="minor">
            <a:schemeClr val="tx1"/>
          </a:fontRef>
        </p:style>
      </p:cxnSp>
      <p:grpSp>
        <p:nvGrpSpPr>
          <p:cNvPr id="14" name="Group 13"/>
          <p:cNvGrpSpPr/>
          <p:nvPr/>
        </p:nvGrpSpPr>
        <p:grpSpPr>
          <a:xfrm>
            <a:off x="6800850" y="3758919"/>
            <a:ext cx="3333750" cy="1169551"/>
            <a:chOff x="7581900" y="2038350"/>
            <a:chExt cx="3562350" cy="1169551"/>
          </a:xfrm>
        </p:grpSpPr>
        <p:sp>
          <p:nvSpPr>
            <p:cNvPr id="9" name="TextBox 8"/>
            <p:cNvSpPr txBox="1"/>
            <p:nvPr/>
          </p:nvSpPr>
          <p:spPr>
            <a:xfrm>
              <a:off x="7581900" y="2038350"/>
              <a:ext cx="3562350" cy="338554"/>
            </a:xfrm>
            <a:prstGeom prst="rect">
              <a:avLst/>
            </a:prstGeom>
            <a:noFill/>
          </p:spPr>
          <p:txBody>
            <a:bodyPr wrap="square" rtlCol="0">
              <a:spAutoFit/>
            </a:bodyPr>
            <a:lstStyle/>
            <a:p>
              <a:r>
                <a:rPr lang="id-ID" sz="1600" dirty="0" smtClean="0">
                  <a:latin typeface="Tw Cen MT" panose="020B0602020104020603" pitchFamily="34" charset="0"/>
                </a:rPr>
                <a:t>Reliabilitas = Jumlah kesepakatan</a:t>
              </a:r>
              <a:endParaRPr lang="id-ID" sz="1600" dirty="0">
                <a:latin typeface="Tw Cen MT" panose="020B0602020104020603" pitchFamily="34" charset="0"/>
              </a:endParaRPr>
            </a:p>
          </p:txBody>
        </p:sp>
        <p:sp>
          <p:nvSpPr>
            <p:cNvPr id="13" name="TextBox 12"/>
            <p:cNvSpPr txBox="1"/>
            <p:nvPr/>
          </p:nvSpPr>
          <p:spPr>
            <a:xfrm>
              <a:off x="8564090" y="2376904"/>
              <a:ext cx="2351151" cy="830997"/>
            </a:xfrm>
            <a:prstGeom prst="rect">
              <a:avLst/>
            </a:prstGeom>
            <a:noFill/>
          </p:spPr>
          <p:txBody>
            <a:bodyPr wrap="square" rtlCol="0">
              <a:spAutoFit/>
            </a:bodyPr>
            <a:lstStyle/>
            <a:p>
              <a:pPr algn="ctr"/>
              <a:r>
                <a:rPr lang="id-ID" sz="1600" dirty="0" smtClean="0">
                  <a:latin typeface="Tw Cen MT" panose="020B0602020104020603" pitchFamily="34" charset="0"/>
                </a:rPr>
                <a:t>Seluruh jumlah kesepakatan</a:t>
              </a:r>
              <a:r>
                <a:rPr lang="en-US" sz="1600" dirty="0" smtClean="0">
                  <a:latin typeface="Tw Cen MT" panose="020B0602020104020603" pitchFamily="34" charset="0"/>
                </a:rPr>
                <a:t> + </a:t>
              </a:r>
              <a:r>
                <a:rPr lang="id-ID" sz="1600" dirty="0" smtClean="0">
                  <a:latin typeface="Tw Cen MT" panose="020B0602020104020603" pitchFamily="34" charset="0"/>
                </a:rPr>
                <a:t> </a:t>
              </a:r>
              <a:r>
                <a:rPr lang="en-US" sz="1600" dirty="0" err="1" smtClean="0">
                  <a:latin typeface="Tw Cen MT" panose="020B0602020104020603" pitchFamily="34" charset="0"/>
                </a:rPr>
                <a:t>jumlah</a:t>
              </a:r>
              <a:r>
                <a:rPr lang="en-US" sz="1600" dirty="0" smtClean="0">
                  <a:latin typeface="Tw Cen MT" panose="020B0602020104020603" pitchFamily="34" charset="0"/>
                </a:rPr>
                <a:t> </a:t>
              </a:r>
              <a:r>
                <a:rPr lang="id-ID" sz="1600" dirty="0" smtClean="0">
                  <a:latin typeface="Tw Cen MT" panose="020B0602020104020603" pitchFamily="34" charset="0"/>
                </a:rPr>
                <a:t>tidak sepakat</a:t>
              </a:r>
              <a:endParaRPr lang="id-ID" sz="1600" dirty="0">
                <a:latin typeface="Tw Cen MT" panose="020B0602020104020603" pitchFamily="34" charset="0"/>
              </a:endParaRPr>
            </a:p>
          </p:txBody>
        </p:sp>
      </p:grpSp>
      <p:sp>
        <p:nvSpPr>
          <p:cNvPr id="16" name="Rectangle 15"/>
          <p:cNvSpPr/>
          <p:nvPr/>
        </p:nvSpPr>
        <p:spPr>
          <a:xfrm>
            <a:off x="6734173" y="3203317"/>
            <a:ext cx="3333750" cy="1909819"/>
          </a:xfrm>
          <a:prstGeom prst="rect">
            <a:avLst/>
          </a:prstGeom>
          <a:solidFill>
            <a:schemeClr val="bg2">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25" name="Straight Connector 24"/>
          <p:cNvCxnSpPr/>
          <p:nvPr/>
        </p:nvCxnSpPr>
        <p:spPr>
          <a:xfrm flipV="1">
            <a:off x="3486150" y="4512971"/>
            <a:ext cx="0" cy="415499"/>
          </a:xfrm>
          <a:prstGeom prst="line">
            <a:avLst/>
          </a:prstGeom>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2914650" y="3404975"/>
            <a:ext cx="2962273" cy="1107996"/>
          </a:xfrm>
          <a:prstGeom prst="rect">
            <a:avLst/>
          </a:prstGeom>
          <a:noFill/>
          <a:ln>
            <a:solidFill>
              <a:schemeClr val="tx1"/>
            </a:solidFill>
          </a:ln>
        </p:spPr>
        <p:txBody>
          <a:bodyPr wrap="square" rtlCol="0">
            <a:spAutoFit/>
          </a:bodyPr>
          <a:lstStyle/>
          <a:p>
            <a:r>
              <a:rPr lang="id-ID" b="1" dirty="0" smtClean="0">
                <a:solidFill>
                  <a:srgbClr val="FF0000"/>
                </a:solidFill>
                <a:latin typeface="Tw Cen MT" panose="020B0602020104020603" pitchFamily="34" charset="0"/>
              </a:rPr>
              <a:t>Waktu untuk mengkode</a:t>
            </a:r>
            <a:endParaRPr lang="en-US" b="1" dirty="0" smtClean="0">
              <a:solidFill>
                <a:srgbClr val="FF0000"/>
              </a:solidFill>
              <a:latin typeface="Tw Cen MT" panose="020B0602020104020603" pitchFamily="34" charset="0"/>
            </a:endParaRPr>
          </a:p>
          <a:p>
            <a:r>
              <a:rPr lang="id-ID" sz="1600" dirty="0" smtClean="0">
                <a:latin typeface="Tw Cen MT" panose="020B0602020104020603" pitchFamily="34" charset="0"/>
              </a:rPr>
              <a:t>Saran, proses pengkodean jangan dilakukan pada saat akhir pengumpulan data</a:t>
            </a:r>
          </a:p>
        </p:txBody>
      </p:sp>
      <p:sp>
        <p:nvSpPr>
          <p:cNvPr id="27" name="TextBox 26"/>
          <p:cNvSpPr txBox="1"/>
          <p:nvPr/>
        </p:nvSpPr>
        <p:spPr>
          <a:xfrm>
            <a:off x="352425" y="209550"/>
            <a:ext cx="11668125" cy="3046988"/>
          </a:xfrm>
          <a:prstGeom prst="rect">
            <a:avLst/>
          </a:prstGeom>
          <a:noFill/>
        </p:spPr>
        <p:txBody>
          <a:bodyPr wrap="square" rtlCol="0">
            <a:spAutoFit/>
          </a:bodyPr>
          <a:lstStyle/>
          <a:p>
            <a:r>
              <a:rPr lang="en-US" sz="1600" b="1" dirty="0" smtClean="0">
                <a:latin typeface="Tw Cen MT" panose="020B0602020104020603" pitchFamily="34" charset="0"/>
              </a:rPr>
              <a:t>Saran </a:t>
            </a:r>
          </a:p>
          <a:p>
            <a:r>
              <a:rPr lang="id-ID" sz="1600" dirty="0" smtClean="0">
                <a:latin typeface="Tw Cen MT" panose="020B0602020104020603" pitchFamily="34" charset="0"/>
              </a:rPr>
              <a:t>Kode: alat pemberi label data dan alat kembali ke data yang efisien.</a:t>
            </a:r>
          </a:p>
          <a:p>
            <a:pPr marL="342900" indent="-342900">
              <a:buAutoNum type="arabicParenBoth"/>
            </a:pPr>
            <a:r>
              <a:rPr lang="id-ID" sz="1600" dirty="0" smtClean="0">
                <a:latin typeface="Tw Cen MT" panose="020B0602020104020603" pitchFamily="34" charset="0"/>
              </a:rPr>
              <a:t>Penciptaan kode sebelum melakukan penelitian lapangan sangatlah membantu. Walaupun demikian penganalisis harus siap untuk mengubah kode bilamana tampak tidak dapat diterapkan, sangatlah berlebihan, secara empiris sangat rawan, atau terlalu abstrak. Seorang peneliti dapat juga induktif, menunggu catatan-catatan lapangan untuk menyarankan label-label yang lebih terarah secara empiris. Seorang jangan terlalu sering mengubah kode-kode.</a:t>
            </a:r>
          </a:p>
          <a:p>
            <a:pPr marL="342900" indent="-342900">
              <a:buAutoNum type="arabicParenBoth"/>
            </a:pPr>
            <a:r>
              <a:rPr lang="id-ID" sz="1600" dirty="0" smtClean="0">
                <a:latin typeface="Tw Cen MT" panose="020B0602020104020603" pitchFamily="34" charset="0"/>
              </a:rPr>
              <a:t>Pastikan seluruh kode terstruktur </a:t>
            </a:r>
          </a:p>
          <a:p>
            <a:pPr marL="342900" indent="-342900">
              <a:buAutoNum type="arabicParenBoth"/>
            </a:pPr>
            <a:r>
              <a:rPr lang="id-ID" sz="1600" dirty="0" smtClean="0">
                <a:latin typeface="Tw Cen MT" panose="020B0602020104020603" pitchFamily="34" charset="0"/>
              </a:rPr>
              <a:t>Usahakan kode-kode secara makna terkait dengan istilah yang ditandainya</a:t>
            </a:r>
          </a:p>
          <a:p>
            <a:pPr marL="342900" indent="-342900">
              <a:buAutoNum type="arabicParenBoth"/>
            </a:pPr>
            <a:r>
              <a:rPr lang="id-ID" sz="1600" dirty="0" smtClean="0">
                <a:latin typeface="Tw Cen MT" panose="020B0602020104020603" pitchFamily="34" charset="0"/>
              </a:rPr>
              <a:t>Catatlah kode-kode pada lembar kertas tersendiri guna memudahkan acuan</a:t>
            </a:r>
          </a:p>
          <a:p>
            <a:pPr marL="342900" indent="-342900">
              <a:buAutoNum type="arabicParenBoth"/>
            </a:pPr>
            <a:r>
              <a:rPr lang="id-ID" sz="1600" dirty="0" smtClean="0">
                <a:latin typeface="Tw Cen MT" panose="020B0602020104020603" pitchFamily="34" charset="0"/>
              </a:rPr>
              <a:t>Batasilah kode-kode secara operasional dan usahakan penganalisis memahami pembatasan-pembatasan itu dan mampu secara cepat mengidentifikasi bagian yang cocok dengan pembatasan itu</a:t>
            </a:r>
          </a:p>
          <a:p>
            <a:pPr marL="342900" indent="-342900">
              <a:buAutoNum type="arabicParenBoth"/>
            </a:pPr>
            <a:endParaRPr lang="id-ID" sz="1600" dirty="0">
              <a:latin typeface="Tw Cen MT" panose="020B0602020104020603" pitchFamily="34" charset="0"/>
            </a:endParaRPr>
          </a:p>
        </p:txBody>
      </p:sp>
    </p:spTree>
    <p:extLst>
      <p:ext uri="{BB962C8B-B14F-4D97-AF65-F5344CB8AC3E}">
        <p14:creationId xmlns:p14="http://schemas.microsoft.com/office/powerpoint/2010/main" val="367639067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24850" y="209550"/>
            <a:ext cx="3657600" cy="954107"/>
          </a:xfrm>
          <a:prstGeom prst="rect">
            <a:avLst/>
          </a:prstGeom>
          <a:noFill/>
        </p:spPr>
        <p:txBody>
          <a:bodyPr wrap="square" rtlCol="0">
            <a:spAutoFit/>
          </a:bodyPr>
          <a:lstStyle/>
          <a:p>
            <a:pPr algn="r"/>
            <a:r>
              <a:rPr lang="id-ID" sz="2800" b="1" dirty="0" smtClean="0">
                <a:latin typeface="Tw Cen MT" panose="020B0602020104020603" pitchFamily="34" charset="0"/>
              </a:rPr>
              <a:t>Ilustrasi Daftar Awal Kode</a:t>
            </a:r>
            <a:endParaRPr lang="id-ID" sz="2800" b="1" dirty="0">
              <a:latin typeface="Tw Cen MT" panose="020B06020201040206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536942389"/>
              </p:ext>
            </p:extLst>
          </p:nvPr>
        </p:nvGraphicFramePr>
        <p:xfrm>
          <a:off x="196851" y="896957"/>
          <a:ext cx="8127999" cy="1752600"/>
        </p:xfrm>
        <a:graphic>
          <a:graphicData uri="http://schemas.openxmlformats.org/drawingml/2006/table">
            <a:tbl>
              <a:tblPr firstRow="1" bandRow="1">
                <a:tableStyleId>{EB344D84-9AFB-497E-A393-DC336BA19D2E}</a:tableStyleId>
              </a:tblPr>
              <a:tblGrid>
                <a:gridCol w="2709333"/>
                <a:gridCol w="2709333"/>
                <a:gridCol w="2709333"/>
              </a:tblGrid>
              <a:tr h="370840">
                <a:tc>
                  <a:txBody>
                    <a:bodyPr/>
                    <a:lstStyle/>
                    <a:p>
                      <a:pPr algn="ctr"/>
                      <a:r>
                        <a:rPr lang="en-US" dirty="0" smtClean="0"/>
                        <a:t>POKOK-POKOK</a:t>
                      </a:r>
                      <a:r>
                        <a:rPr lang="en-US" baseline="0" dirty="0" smtClean="0"/>
                        <a:t> INOVASI</a:t>
                      </a:r>
                      <a:endParaRPr lang="id-ID" dirty="0"/>
                    </a:p>
                  </a:txBody>
                  <a:tcPr anchor="ctr"/>
                </a:tc>
                <a:tc>
                  <a:txBody>
                    <a:bodyPr/>
                    <a:lstStyle/>
                    <a:p>
                      <a:pPr algn="ctr"/>
                      <a:r>
                        <a:rPr lang="en-US" dirty="0" smtClean="0"/>
                        <a:t>PI-TUJU</a:t>
                      </a:r>
                      <a:endParaRPr lang="id-ID" dirty="0"/>
                    </a:p>
                  </a:txBody>
                  <a:tcPr anchor="ctr"/>
                </a:tc>
                <a:tc>
                  <a:txBody>
                    <a:bodyPr/>
                    <a:lstStyle/>
                    <a:p>
                      <a:pPr algn="ctr"/>
                      <a:r>
                        <a:rPr lang="en-US" dirty="0" smtClean="0"/>
                        <a:t>3.1</a:t>
                      </a:r>
                      <a:endParaRPr lang="id-ID" dirty="0"/>
                    </a:p>
                  </a:txBody>
                  <a:tcPr anchor="ctr"/>
                </a:tc>
              </a:tr>
              <a:tr h="370840">
                <a:tc>
                  <a:txBody>
                    <a:bodyPr/>
                    <a:lstStyle/>
                    <a:p>
                      <a:r>
                        <a:rPr lang="en-US" dirty="0" smtClean="0"/>
                        <a:t>PI: TUJUAN</a:t>
                      </a:r>
                      <a:endParaRPr lang="id-ID" dirty="0"/>
                    </a:p>
                  </a:txBody>
                  <a:tcPr/>
                </a:tc>
                <a:tc>
                  <a:txBody>
                    <a:bodyPr/>
                    <a:lstStyle/>
                    <a:p>
                      <a:r>
                        <a:rPr lang="en-US" dirty="0" smtClean="0"/>
                        <a:t>PI</a:t>
                      </a:r>
                      <a:endParaRPr lang="id-ID" dirty="0"/>
                    </a:p>
                  </a:txBody>
                  <a:tcPr/>
                </a:tc>
                <a:tc>
                  <a:txBody>
                    <a:bodyPr/>
                    <a:lstStyle/>
                    <a:p>
                      <a:r>
                        <a:rPr lang="en-US" dirty="0" smtClean="0"/>
                        <a:t>3.1.1</a:t>
                      </a:r>
                      <a:endParaRPr lang="id-ID" dirty="0"/>
                    </a:p>
                  </a:txBody>
                  <a:tcPr/>
                </a:tc>
              </a:tr>
              <a:tr h="370840">
                <a:tc>
                  <a:txBody>
                    <a:bodyPr/>
                    <a:lstStyle/>
                    <a:p>
                      <a:r>
                        <a:rPr lang="en-US" dirty="0" smtClean="0"/>
                        <a:t>PI: ORGANISASI</a:t>
                      </a:r>
                      <a:endParaRPr lang="id-ID" dirty="0"/>
                    </a:p>
                  </a:txBody>
                  <a:tcPr/>
                </a:tc>
                <a:tc>
                  <a:txBody>
                    <a:bodyPr/>
                    <a:lstStyle/>
                    <a:p>
                      <a:r>
                        <a:rPr lang="en-US" dirty="0" smtClean="0"/>
                        <a:t>PI-ORG</a:t>
                      </a:r>
                      <a:endParaRPr lang="id-ID" dirty="0"/>
                    </a:p>
                  </a:txBody>
                  <a:tcPr/>
                </a:tc>
                <a:tc>
                  <a:txBody>
                    <a:bodyPr/>
                    <a:lstStyle/>
                    <a:p>
                      <a:r>
                        <a:rPr lang="en-US" dirty="0" smtClean="0"/>
                        <a:t>3.1.1</a:t>
                      </a:r>
                      <a:endParaRPr lang="id-ID" dirty="0"/>
                    </a:p>
                  </a:txBody>
                  <a:tcPr/>
                </a:tc>
              </a:tr>
              <a:tr h="587164">
                <a:tc>
                  <a:txBody>
                    <a:bodyPr/>
                    <a:lstStyle/>
                    <a:p>
                      <a:r>
                        <a:rPr lang="en-US" dirty="0" smtClean="0"/>
                        <a:t>PI: PERUBAHAN TERSIRAT ORGANISASI</a:t>
                      </a:r>
                      <a:endParaRPr lang="id-ID" dirty="0"/>
                    </a:p>
                  </a:txBody>
                  <a:tcPr/>
                </a:tc>
                <a:tc>
                  <a:txBody>
                    <a:bodyPr/>
                    <a:lstStyle/>
                    <a:p>
                      <a:r>
                        <a:rPr lang="en-US" dirty="0" smtClean="0"/>
                        <a:t>PI-UBAH/ORG</a:t>
                      </a:r>
                      <a:endParaRPr lang="id-ID" dirty="0"/>
                    </a:p>
                  </a:txBody>
                  <a:tcPr/>
                </a:tc>
                <a:tc>
                  <a:txBody>
                    <a:bodyPr/>
                    <a:lstStyle/>
                    <a:p>
                      <a:r>
                        <a:rPr lang="en-US" dirty="0" smtClean="0"/>
                        <a:t>3.1.5</a:t>
                      </a:r>
                      <a:endParaRPr lang="id-ID"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863941218"/>
              </p:ext>
            </p:extLst>
          </p:nvPr>
        </p:nvGraphicFramePr>
        <p:xfrm>
          <a:off x="0" y="3101975"/>
          <a:ext cx="12192000" cy="3189732"/>
        </p:xfrm>
        <a:graphic>
          <a:graphicData uri="http://schemas.openxmlformats.org/drawingml/2006/table">
            <a:tbl>
              <a:tblPr firstRow="1" firstCol="1" bandRow="1">
                <a:tableStyleId>{5940675A-B579-460E-94D1-54222C63F5DA}</a:tableStyleId>
              </a:tblPr>
              <a:tblGrid>
                <a:gridCol w="940044"/>
                <a:gridCol w="604550"/>
                <a:gridCol w="177672"/>
                <a:gridCol w="2212513"/>
                <a:gridCol w="204733"/>
                <a:gridCol w="2799655"/>
                <a:gridCol w="474885"/>
                <a:gridCol w="473676"/>
                <a:gridCol w="1370572"/>
                <a:gridCol w="297589"/>
                <a:gridCol w="1318054"/>
                <a:gridCol w="1318057"/>
              </a:tblGrid>
              <a:tr h="0">
                <a:tc gridSpan="2">
                  <a:txBody>
                    <a:bodyPr/>
                    <a:lstStyle/>
                    <a:p>
                      <a:pPr algn="ctr">
                        <a:lnSpc>
                          <a:spcPct val="115000"/>
                        </a:lnSpc>
                        <a:spcAft>
                          <a:spcPts val="0"/>
                        </a:spcAft>
                      </a:pPr>
                      <a:r>
                        <a:rPr lang="id-ID" sz="1400" b="1" dirty="0">
                          <a:solidFill>
                            <a:schemeClr val="tx1"/>
                          </a:solidFill>
                          <a:effectLst/>
                          <a:latin typeface="Tw Cen MT" panose="020B0602020104020603" pitchFamily="34" charset="0"/>
                        </a:rPr>
                        <a:t>Subtema</a:t>
                      </a:r>
                      <a:endParaRPr lang="en-US" sz="1400" b="1" dirty="0">
                        <a:solidFill>
                          <a:schemeClr val="tx1"/>
                        </a:solidFill>
                        <a:effectLst/>
                        <a:latin typeface="Tw Cen MT" panose="020B0602020104020603" pitchFamily="34" charset="0"/>
                        <a:ea typeface="Malgun Gothic" panose="020B0503020000020004" pitchFamily="34" charset="-127"/>
                        <a:cs typeface="Arial" panose="020B0604020202020204" pitchFamily="34" charset="0"/>
                      </a:endParaRPr>
                    </a:p>
                  </a:txBody>
                  <a:tcPr marL="26989" marR="26989" marT="0" marB="0" anchor="ctr"/>
                </a:tc>
                <a:tc hMerge="1">
                  <a:txBody>
                    <a:bodyPr/>
                    <a:lstStyle/>
                    <a:p>
                      <a:endParaRPr lang="en-US"/>
                    </a:p>
                  </a:txBody>
                  <a:tcPr/>
                </a:tc>
                <a:tc gridSpan="3">
                  <a:txBody>
                    <a:bodyPr/>
                    <a:lstStyle/>
                    <a:p>
                      <a:pPr algn="ctr">
                        <a:lnSpc>
                          <a:spcPct val="115000"/>
                        </a:lnSpc>
                        <a:spcAft>
                          <a:spcPts val="0"/>
                        </a:spcAft>
                      </a:pPr>
                      <a:r>
                        <a:rPr lang="id-ID" sz="1400" b="1" dirty="0">
                          <a:solidFill>
                            <a:schemeClr val="tx1"/>
                          </a:solidFill>
                          <a:effectLst/>
                          <a:latin typeface="Tw Cen MT" panose="020B0602020104020603" pitchFamily="34" charset="0"/>
                        </a:rPr>
                        <a:t>Parameter</a:t>
                      </a:r>
                      <a:endParaRPr lang="en-US" sz="1400" b="1" dirty="0">
                        <a:solidFill>
                          <a:schemeClr val="tx1"/>
                        </a:solidFill>
                        <a:effectLst/>
                        <a:latin typeface="Tw Cen MT" panose="020B0602020104020603" pitchFamily="34" charset="0"/>
                        <a:ea typeface="Malgun Gothic" panose="020B0503020000020004" pitchFamily="34" charset="-127"/>
                        <a:cs typeface="Arial" panose="020B0604020202020204" pitchFamily="34" charset="0"/>
                      </a:endParaRPr>
                    </a:p>
                  </a:txBody>
                  <a:tcPr marL="26989" marR="26989" marT="0" marB="0" anchor="ctr"/>
                </a:tc>
                <a:tc hMerge="1">
                  <a:txBody>
                    <a:bodyPr/>
                    <a:lstStyle/>
                    <a:p>
                      <a:endParaRPr lang="id-ID"/>
                    </a:p>
                  </a:txBody>
                  <a:tcPr/>
                </a:tc>
                <a:tc hMerge="1">
                  <a:txBody>
                    <a:bodyPr/>
                    <a:lstStyle/>
                    <a:p>
                      <a:endParaRPr lang="id-ID"/>
                    </a:p>
                  </a:txBody>
                  <a:tcPr/>
                </a:tc>
                <a:tc gridSpan="2">
                  <a:txBody>
                    <a:bodyPr/>
                    <a:lstStyle/>
                    <a:p>
                      <a:pPr algn="ctr">
                        <a:lnSpc>
                          <a:spcPct val="115000"/>
                        </a:lnSpc>
                        <a:spcAft>
                          <a:spcPts val="0"/>
                        </a:spcAft>
                      </a:pPr>
                      <a:r>
                        <a:rPr lang="id-ID" sz="1400" b="1" dirty="0">
                          <a:solidFill>
                            <a:schemeClr val="tx1"/>
                          </a:solidFill>
                          <a:effectLst/>
                          <a:latin typeface="Tw Cen MT" panose="020B0602020104020603" pitchFamily="34" charset="0"/>
                        </a:rPr>
                        <a:t>Definisi</a:t>
                      </a:r>
                      <a:endParaRPr lang="en-US" sz="1400" b="1" dirty="0">
                        <a:solidFill>
                          <a:schemeClr val="tx1"/>
                        </a:solidFill>
                        <a:effectLst/>
                        <a:latin typeface="Tw Cen MT" panose="020B0602020104020603" pitchFamily="34" charset="0"/>
                        <a:ea typeface="Malgun Gothic" panose="020B0503020000020004" pitchFamily="34" charset="-127"/>
                        <a:cs typeface="Arial" panose="020B0604020202020204" pitchFamily="34" charset="0"/>
                      </a:endParaRPr>
                    </a:p>
                  </a:txBody>
                  <a:tcPr marL="26989" marR="26989" marT="0" marB="0" anchor="ctr"/>
                </a:tc>
                <a:tc hMerge="1">
                  <a:txBody>
                    <a:bodyPr/>
                    <a:lstStyle/>
                    <a:p>
                      <a:endParaRPr lang="id-ID"/>
                    </a:p>
                  </a:txBody>
                  <a:tcPr/>
                </a:tc>
                <a:tc gridSpan="3">
                  <a:txBody>
                    <a:bodyPr/>
                    <a:lstStyle/>
                    <a:p>
                      <a:pPr algn="ctr">
                        <a:lnSpc>
                          <a:spcPct val="115000"/>
                        </a:lnSpc>
                        <a:spcAft>
                          <a:spcPts val="0"/>
                        </a:spcAft>
                      </a:pPr>
                      <a:r>
                        <a:rPr lang="id-ID" sz="1400" b="1" dirty="0">
                          <a:solidFill>
                            <a:schemeClr val="tx1"/>
                          </a:solidFill>
                          <a:effectLst/>
                          <a:latin typeface="Tw Cen MT" panose="020B0602020104020603" pitchFamily="34" charset="0"/>
                        </a:rPr>
                        <a:t>Aturan Pengkodean</a:t>
                      </a:r>
                      <a:endParaRPr lang="en-US" sz="1400" b="1" dirty="0">
                        <a:solidFill>
                          <a:schemeClr val="tx1"/>
                        </a:solidFill>
                        <a:effectLst/>
                        <a:latin typeface="Tw Cen MT" panose="020B0602020104020603" pitchFamily="34" charset="0"/>
                        <a:ea typeface="Malgun Gothic" panose="020B0503020000020004" pitchFamily="34" charset="-127"/>
                        <a:cs typeface="Arial" panose="020B0604020202020204" pitchFamily="34" charset="0"/>
                      </a:endParaRPr>
                    </a:p>
                  </a:txBody>
                  <a:tcPr marL="26989" marR="26989" marT="0" marB="0" anchor="ctr"/>
                </a:tc>
                <a:tc hMerge="1">
                  <a:txBody>
                    <a:bodyPr/>
                    <a:lstStyle/>
                    <a:p>
                      <a:endParaRPr lang="en-US"/>
                    </a:p>
                  </a:txBody>
                  <a:tcPr/>
                </a:tc>
                <a:tc hMerge="1">
                  <a:txBody>
                    <a:bodyPr/>
                    <a:lstStyle/>
                    <a:p>
                      <a:endParaRPr lang="id-ID"/>
                    </a:p>
                  </a:txBody>
                  <a:tcPr/>
                </a:tc>
                <a:tc>
                  <a:txBody>
                    <a:bodyPr/>
                    <a:lstStyle/>
                    <a:p>
                      <a:pPr algn="ctr">
                        <a:lnSpc>
                          <a:spcPct val="115000"/>
                        </a:lnSpc>
                        <a:spcAft>
                          <a:spcPts val="0"/>
                        </a:spcAft>
                      </a:pPr>
                      <a:r>
                        <a:rPr lang="id-ID" sz="1400" b="1" dirty="0" smtClean="0">
                          <a:solidFill>
                            <a:schemeClr val="tx1"/>
                          </a:solidFill>
                          <a:effectLst/>
                          <a:latin typeface="Tw Cen MT" panose="020B0602020104020603" pitchFamily="34" charset="0"/>
                        </a:rPr>
                        <a:t>Kata Kunci</a:t>
                      </a:r>
                      <a:endParaRPr lang="en-US" sz="1400" b="1" dirty="0">
                        <a:solidFill>
                          <a:schemeClr val="tx1"/>
                        </a:solidFill>
                        <a:effectLst/>
                        <a:latin typeface="Tw Cen MT" panose="020B0602020104020603" pitchFamily="34" charset="0"/>
                        <a:ea typeface="Malgun Gothic" panose="020B0503020000020004" pitchFamily="34" charset="-127"/>
                        <a:cs typeface="Arial" panose="020B0604020202020204" pitchFamily="34" charset="0"/>
                      </a:endParaRPr>
                    </a:p>
                  </a:txBody>
                  <a:tcPr marL="26989" marR="26989" marT="0" marB="0" anchor="ctr"/>
                </a:tc>
                <a:tc>
                  <a:txBody>
                    <a:bodyPr/>
                    <a:lstStyle/>
                    <a:p>
                      <a:pPr algn="ctr">
                        <a:lnSpc>
                          <a:spcPct val="115000"/>
                        </a:lnSpc>
                        <a:spcAft>
                          <a:spcPts val="0"/>
                        </a:spcAft>
                      </a:pPr>
                      <a:r>
                        <a:rPr lang="id-ID" sz="1400" b="1" dirty="0">
                          <a:solidFill>
                            <a:schemeClr val="tx1"/>
                          </a:solidFill>
                          <a:effectLst/>
                          <a:latin typeface="Tw Cen MT" panose="020B0602020104020603" pitchFamily="34" charset="0"/>
                        </a:rPr>
                        <a:t>Indikasi</a:t>
                      </a:r>
                      <a:endParaRPr lang="en-US" sz="1400" b="1" dirty="0">
                        <a:solidFill>
                          <a:schemeClr val="tx1"/>
                        </a:solidFill>
                        <a:effectLst/>
                        <a:latin typeface="Tw Cen MT" panose="020B0602020104020603" pitchFamily="34" charset="0"/>
                        <a:ea typeface="Malgun Gothic" panose="020B0503020000020004" pitchFamily="34" charset="-127"/>
                        <a:cs typeface="Arial" panose="020B0604020202020204" pitchFamily="34" charset="0"/>
                      </a:endParaRPr>
                    </a:p>
                  </a:txBody>
                  <a:tcPr marL="26989" marR="26989" marT="0" marB="0" anchor="ctr"/>
                </a:tc>
              </a:tr>
              <a:tr h="0">
                <a:tc gridSpan="12">
                  <a:txBody>
                    <a:bodyPr/>
                    <a:lstStyle/>
                    <a:p>
                      <a:pPr algn="l">
                        <a:lnSpc>
                          <a:spcPct val="115000"/>
                        </a:lnSpc>
                        <a:spcAft>
                          <a:spcPts val="0"/>
                        </a:spcAft>
                      </a:pPr>
                      <a:r>
                        <a:rPr lang="id-ID" sz="1400" dirty="0">
                          <a:solidFill>
                            <a:schemeClr val="tx1"/>
                          </a:solidFill>
                          <a:effectLst/>
                          <a:latin typeface="Tw Cen MT" panose="020B0602020104020603" pitchFamily="34" charset="0"/>
                        </a:rPr>
                        <a:t>Tema Power Distance</a:t>
                      </a:r>
                      <a:endParaRPr lang="en-US" sz="1400" dirty="0">
                        <a:solidFill>
                          <a:schemeClr val="tx1"/>
                        </a:solidFill>
                        <a:effectLst/>
                        <a:latin typeface="Tw Cen MT" panose="020B0602020104020603" pitchFamily="34" charset="0"/>
                        <a:ea typeface="Malgun Gothic" panose="020B0503020000020004" pitchFamily="34" charset="-127"/>
                        <a:cs typeface="Arial" panose="020B0604020202020204" pitchFamily="34" charset="0"/>
                      </a:endParaRPr>
                    </a:p>
                  </a:txBody>
                  <a:tcPr marL="26989" marR="26989" marT="0" marB="0" anchor="ctr"/>
                </a:tc>
                <a:tc hMerge="1">
                  <a:txBody>
                    <a:bodyPr/>
                    <a:lstStyle/>
                    <a:p>
                      <a:endParaRPr lang="en-US"/>
                    </a:p>
                  </a:txBody>
                  <a:tcPr/>
                </a:tc>
                <a:tc hMerge="1">
                  <a:txBody>
                    <a:bodyPr/>
                    <a:lstStyle/>
                    <a:p>
                      <a:endParaRPr lang="en-US"/>
                    </a:p>
                  </a:txBody>
                  <a:tcPr/>
                </a:tc>
                <a:tc hMerge="1">
                  <a:txBody>
                    <a:bodyPr/>
                    <a:lstStyle/>
                    <a:p>
                      <a:endParaRPr lang="id-ID"/>
                    </a:p>
                  </a:txBody>
                  <a:tcPr/>
                </a:tc>
                <a:tc hMerge="1">
                  <a:txBody>
                    <a:bodyPr/>
                    <a:lstStyle/>
                    <a:p>
                      <a:endParaRPr lang="id-ID"/>
                    </a:p>
                  </a:txBody>
                  <a:tcPr/>
                </a:tc>
                <a:tc hMerge="1">
                  <a:txBody>
                    <a:bodyPr/>
                    <a:lstStyle/>
                    <a:p>
                      <a:endParaRPr lang="en-US"/>
                    </a:p>
                  </a:txBody>
                  <a:tcPr/>
                </a:tc>
                <a:tc hMerge="1">
                  <a:txBody>
                    <a:bodyPr/>
                    <a:lstStyle/>
                    <a:p>
                      <a:endParaRPr lang="id-ID"/>
                    </a:p>
                  </a:txBody>
                  <a:tcPr/>
                </a:tc>
                <a:tc hMerge="1">
                  <a:txBody>
                    <a:bodyPr/>
                    <a:lstStyle/>
                    <a:p>
                      <a:endParaRPr lang="en-US"/>
                    </a:p>
                  </a:txBody>
                  <a:tcPr/>
                </a:tc>
                <a:tc hMerge="1">
                  <a:txBody>
                    <a:bodyPr/>
                    <a:lstStyle/>
                    <a:p>
                      <a:endParaRPr lang="en-US"/>
                    </a:p>
                  </a:txBody>
                  <a:tcPr/>
                </a:tc>
                <a:tc hMerge="1">
                  <a:txBody>
                    <a:bodyPr/>
                    <a:lstStyle/>
                    <a:p>
                      <a:endParaRPr lang="id-ID"/>
                    </a:p>
                  </a:txBody>
                  <a:tcPr/>
                </a:tc>
                <a:tc hMerge="1">
                  <a:txBody>
                    <a:bodyPr/>
                    <a:lstStyle/>
                    <a:p>
                      <a:endParaRPr lang="en-US"/>
                    </a:p>
                  </a:txBody>
                  <a:tcPr/>
                </a:tc>
                <a:tc hMerge="1">
                  <a:txBody>
                    <a:bodyPr/>
                    <a:lstStyle/>
                    <a:p>
                      <a:endParaRPr lang="en-US"/>
                    </a:p>
                  </a:txBody>
                  <a:tcPr/>
                </a:tc>
              </a:tr>
              <a:tr h="0">
                <a:tc rowSpan="2">
                  <a:txBody>
                    <a:bodyPr/>
                    <a:lstStyle/>
                    <a:p>
                      <a:pPr algn="ctr">
                        <a:lnSpc>
                          <a:spcPct val="115000"/>
                        </a:lnSpc>
                        <a:spcAft>
                          <a:spcPts val="0"/>
                        </a:spcAft>
                      </a:pPr>
                      <a:r>
                        <a:rPr lang="id-ID" sz="1400" dirty="0">
                          <a:solidFill>
                            <a:schemeClr val="tx1"/>
                          </a:solidFill>
                          <a:effectLst/>
                          <a:latin typeface="Tw Cen MT" panose="020B0602020104020603" pitchFamily="34" charset="0"/>
                        </a:rPr>
                        <a:t>Struktur Organisasi</a:t>
                      </a:r>
                      <a:endParaRPr lang="en-US" sz="1400" dirty="0">
                        <a:solidFill>
                          <a:schemeClr val="tx1"/>
                        </a:solidFill>
                        <a:effectLst/>
                        <a:latin typeface="Tw Cen MT" panose="020B0602020104020603" pitchFamily="34" charset="0"/>
                        <a:ea typeface="Malgun Gothic" panose="020B0503020000020004" pitchFamily="34" charset="-127"/>
                        <a:cs typeface="Arial" panose="020B0604020202020204" pitchFamily="34" charset="0"/>
                      </a:endParaRPr>
                    </a:p>
                  </a:txBody>
                  <a:tcPr marL="26989" marR="26989" marT="0" marB="0" anchor="ctr"/>
                </a:tc>
                <a:tc rowSpan="2" gridSpan="2">
                  <a:txBody>
                    <a:bodyPr/>
                    <a:lstStyle/>
                    <a:p>
                      <a:pPr algn="ctr">
                        <a:lnSpc>
                          <a:spcPct val="115000"/>
                        </a:lnSpc>
                        <a:spcAft>
                          <a:spcPts val="0"/>
                        </a:spcAft>
                      </a:pPr>
                      <a:r>
                        <a:rPr lang="id-ID" sz="1400" dirty="0">
                          <a:solidFill>
                            <a:schemeClr val="tx1"/>
                          </a:solidFill>
                          <a:effectLst/>
                          <a:latin typeface="Tw Cen MT" panose="020B0602020104020603" pitchFamily="34" charset="0"/>
                        </a:rPr>
                        <a:t>Peran Provinsi</a:t>
                      </a:r>
                      <a:endParaRPr lang="en-US" sz="1400" b="1" dirty="0">
                        <a:solidFill>
                          <a:schemeClr val="tx1"/>
                        </a:solidFill>
                        <a:effectLst/>
                        <a:latin typeface="Tw Cen MT" panose="020B0602020104020603" pitchFamily="34" charset="0"/>
                        <a:ea typeface="Malgun Gothic" panose="020B0503020000020004" pitchFamily="34" charset="-127"/>
                        <a:cs typeface="Arial" panose="020B0604020202020204" pitchFamily="34" charset="0"/>
                      </a:endParaRPr>
                    </a:p>
                  </a:txBody>
                  <a:tcPr marL="26989" marR="26989" marT="0" marB="0" anchor="ctr"/>
                </a:tc>
                <a:tc rowSpan="2" hMerge="1">
                  <a:txBody>
                    <a:bodyPr/>
                    <a:lstStyle/>
                    <a:p>
                      <a:pPr algn="l">
                        <a:lnSpc>
                          <a:spcPct val="115000"/>
                        </a:lnSpc>
                        <a:spcAft>
                          <a:spcPts val="0"/>
                        </a:spcAft>
                      </a:pPr>
                      <a:endParaRPr lang="en-US" sz="1400" dirty="0">
                        <a:solidFill>
                          <a:schemeClr val="bg1"/>
                        </a:solidFill>
                        <a:effectLst/>
                        <a:latin typeface="Tw Cen MT" panose="020B0602020104020603" pitchFamily="34" charset="0"/>
                        <a:ea typeface="Malgun Gothic" panose="020B0503020000020004" pitchFamily="34" charset="-127"/>
                        <a:cs typeface="Arial" panose="020B0604020202020204" pitchFamily="34" charset="0"/>
                      </a:endParaRPr>
                    </a:p>
                  </a:txBody>
                  <a:tcPr marL="26989" marR="26989" marT="0" marB="0" anchor="ctr"/>
                </a:tc>
                <a:tc rowSpan="2">
                  <a:txBody>
                    <a:bodyPr/>
                    <a:lstStyle/>
                    <a:p>
                      <a:pPr algn="l">
                        <a:lnSpc>
                          <a:spcPct val="115000"/>
                        </a:lnSpc>
                        <a:spcAft>
                          <a:spcPts val="0"/>
                        </a:spcAft>
                      </a:pPr>
                      <a:r>
                        <a:rPr lang="id-ID" sz="1400" dirty="0">
                          <a:solidFill>
                            <a:schemeClr val="tx1"/>
                          </a:solidFill>
                          <a:effectLst/>
                          <a:latin typeface="Tw Cen MT" panose="020B0602020104020603" pitchFamily="34" charset="0"/>
                        </a:rPr>
                        <a:t>Komponen power distance ditandai dengan adanya pihak yang memiliki kekuatan hirarkis dalam kerjasama</a:t>
                      </a:r>
                      <a:endParaRPr lang="en-US" sz="1400" dirty="0">
                        <a:solidFill>
                          <a:schemeClr val="tx1"/>
                        </a:solidFill>
                        <a:effectLst/>
                        <a:latin typeface="Tw Cen MT" panose="020B0602020104020603" pitchFamily="34" charset="0"/>
                        <a:ea typeface="Malgun Gothic" panose="020B0503020000020004" pitchFamily="34" charset="-127"/>
                        <a:cs typeface="Arial" panose="020B0604020202020204" pitchFamily="34" charset="0"/>
                      </a:endParaRPr>
                    </a:p>
                  </a:txBody>
                  <a:tcPr marL="26989" marR="26989" marT="0" marB="0" anchor="ctr"/>
                </a:tc>
                <a:tc rowSpan="2" gridSpan="2">
                  <a:txBody>
                    <a:bodyPr/>
                    <a:lstStyle/>
                    <a:p>
                      <a:pPr algn="ctr">
                        <a:lnSpc>
                          <a:spcPct val="115000"/>
                        </a:lnSpc>
                        <a:spcAft>
                          <a:spcPts val="0"/>
                        </a:spcAft>
                      </a:pPr>
                      <a:r>
                        <a:rPr lang="id-ID" sz="1400" dirty="0">
                          <a:solidFill>
                            <a:schemeClr val="tx1"/>
                          </a:solidFill>
                          <a:effectLst/>
                          <a:latin typeface="Tw Cen MT" panose="020B0602020104020603" pitchFamily="34" charset="0"/>
                        </a:rPr>
                        <a:t>Tingkat distribusi kekuasaan diketahui melalui peran pemerintah dalam kerjasama, sebagai atasan atau boss yang memiliki kekuatan hirarkis atau sebagai fasilitator yang memediasi kabupaten dan kota</a:t>
                      </a:r>
                      <a:endParaRPr lang="en-US" sz="1400" dirty="0">
                        <a:solidFill>
                          <a:schemeClr val="tx1"/>
                        </a:solidFill>
                        <a:effectLst/>
                        <a:latin typeface="Tw Cen MT" panose="020B0602020104020603" pitchFamily="34" charset="0"/>
                        <a:ea typeface="Malgun Gothic" panose="020B0503020000020004" pitchFamily="34" charset="-127"/>
                        <a:cs typeface="Arial" panose="020B0604020202020204" pitchFamily="34" charset="0"/>
                      </a:endParaRPr>
                    </a:p>
                  </a:txBody>
                  <a:tcPr marL="26989" marR="26989" marT="0" marB="0"/>
                </a:tc>
                <a:tc rowSpan="2" hMerge="1">
                  <a:txBody>
                    <a:bodyPr/>
                    <a:lstStyle/>
                    <a:p>
                      <a:pPr algn="ctr">
                        <a:lnSpc>
                          <a:spcPct val="115000"/>
                        </a:lnSpc>
                        <a:spcAft>
                          <a:spcPts val="0"/>
                        </a:spcAft>
                      </a:pPr>
                      <a:endParaRPr lang="en-US" sz="1400" dirty="0">
                        <a:solidFill>
                          <a:schemeClr val="bg1"/>
                        </a:solidFill>
                        <a:effectLst/>
                        <a:latin typeface="Tw Cen MT" panose="020B0602020104020603" pitchFamily="34" charset="0"/>
                        <a:ea typeface="Malgun Gothic" panose="020B0503020000020004" pitchFamily="34" charset="-127"/>
                        <a:cs typeface="Arial" panose="020B0604020202020204" pitchFamily="34" charset="0"/>
                      </a:endParaRPr>
                    </a:p>
                  </a:txBody>
                  <a:tcPr marL="26989" marR="26989" marT="0" marB="0"/>
                </a:tc>
                <a:tc gridSpan="2">
                  <a:txBody>
                    <a:bodyPr/>
                    <a:lstStyle/>
                    <a:p>
                      <a:pPr algn="ctr">
                        <a:lnSpc>
                          <a:spcPct val="115000"/>
                        </a:lnSpc>
                        <a:spcAft>
                          <a:spcPts val="0"/>
                        </a:spcAft>
                      </a:pPr>
                      <a:r>
                        <a:rPr lang="id-ID" sz="1400" dirty="0">
                          <a:solidFill>
                            <a:schemeClr val="tx1"/>
                          </a:solidFill>
                          <a:effectLst/>
                          <a:latin typeface="Tw Cen MT" panose="020B0602020104020603" pitchFamily="34" charset="0"/>
                        </a:rPr>
                        <a:t>A1</a:t>
                      </a:r>
                      <a:endParaRPr lang="en-US" sz="1400" b="1" dirty="0">
                        <a:solidFill>
                          <a:schemeClr val="tx1"/>
                        </a:solidFill>
                        <a:effectLst/>
                        <a:latin typeface="Tw Cen MT" panose="020B0602020104020603" pitchFamily="34" charset="0"/>
                        <a:ea typeface="Malgun Gothic" panose="020B0503020000020004" pitchFamily="34" charset="-127"/>
                        <a:cs typeface="Arial" panose="020B0604020202020204" pitchFamily="34" charset="0"/>
                      </a:endParaRPr>
                    </a:p>
                  </a:txBody>
                  <a:tcPr marL="26989" marR="26989" marT="0" marB="0" anchor="ctr">
                    <a:solidFill>
                      <a:schemeClr val="bg2">
                        <a:lumMod val="90000"/>
                      </a:schemeClr>
                    </a:solidFill>
                  </a:tcPr>
                </a:tc>
                <a:tc hMerge="1">
                  <a:txBody>
                    <a:bodyPr/>
                    <a:lstStyle/>
                    <a:p>
                      <a:pPr algn="ctr">
                        <a:lnSpc>
                          <a:spcPct val="115000"/>
                        </a:lnSpc>
                        <a:spcAft>
                          <a:spcPts val="0"/>
                        </a:spcAft>
                      </a:pPr>
                      <a:endParaRPr lang="en-US" sz="1400" b="1" dirty="0">
                        <a:solidFill>
                          <a:schemeClr val="bg2"/>
                        </a:solidFill>
                        <a:effectLst/>
                        <a:latin typeface="Tw Cen MT" panose="020B0602020104020603" pitchFamily="34" charset="0"/>
                        <a:ea typeface="Malgun Gothic" panose="020B0503020000020004" pitchFamily="34" charset="-127"/>
                        <a:cs typeface="Arial" panose="020B0604020202020204" pitchFamily="34" charset="0"/>
                      </a:endParaRPr>
                    </a:p>
                  </a:txBody>
                  <a:tcPr marL="26989" marR="26989" marT="0" marB="0" anchor="ctr"/>
                </a:tc>
                <a:tc>
                  <a:txBody>
                    <a:bodyPr/>
                    <a:lstStyle/>
                    <a:p>
                      <a:pPr algn="ctr">
                        <a:lnSpc>
                          <a:spcPct val="115000"/>
                        </a:lnSpc>
                        <a:spcAft>
                          <a:spcPts val="0"/>
                        </a:spcAft>
                      </a:pPr>
                      <a:r>
                        <a:rPr lang="id-ID" sz="1400" dirty="0">
                          <a:solidFill>
                            <a:schemeClr val="tx1"/>
                          </a:solidFill>
                          <a:effectLst/>
                          <a:latin typeface="Tw Cen MT" panose="020B0602020104020603" pitchFamily="34" charset="0"/>
                        </a:rPr>
                        <a:t>Provinsi sebagai fasilitator</a:t>
                      </a:r>
                      <a:endParaRPr lang="en-US" sz="1400" dirty="0">
                        <a:solidFill>
                          <a:schemeClr val="tx1"/>
                        </a:solidFill>
                        <a:effectLst/>
                        <a:latin typeface="Tw Cen MT" panose="020B0602020104020603" pitchFamily="34" charset="0"/>
                        <a:ea typeface="Malgun Gothic" panose="020B0503020000020004" pitchFamily="34" charset="-127"/>
                        <a:cs typeface="Arial" panose="020B0604020202020204" pitchFamily="34" charset="0"/>
                      </a:endParaRPr>
                    </a:p>
                  </a:txBody>
                  <a:tcPr marL="26989" marR="26989" marT="0" marB="0" anchor="ctr"/>
                </a:tc>
                <a:tc gridSpan="2">
                  <a:txBody>
                    <a:bodyPr/>
                    <a:lstStyle/>
                    <a:p>
                      <a:pPr algn="ctr">
                        <a:lnSpc>
                          <a:spcPct val="115000"/>
                        </a:lnSpc>
                        <a:spcAft>
                          <a:spcPts val="0"/>
                        </a:spcAft>
                      </a:pPr>
                      <a:r>
                        <a:rPr lang="id-ID" sz="1400" kern="1200" dirty="0" smtClean="0">
                          <a:solidFill>
                            <a:schemeClr val="tx1"/>
                          </a:solidFill>
                          <a:effectLst/>
                          <a:latin typeface="Tw Cen MT" panose="020B0602020104020603" pitchFamily="34" charset="0"/>
                        </a:rPr>
                        <a:t> Fasilitasi, Menyalurkan, Koordinator, Mendistribusikan</a:t>
                      </a:r>
                      <a:endParaRPr lang="en-US" sz="1400" dirty="0">
                        <a:solidFill>
                          <a:schemeClr val="tx1"/>
                        </a:solidFill>
                        <a:effectLst/>
                        <a:latin typeface="Tw Cen MT" panose="020B0602020104020603" pitchFamily="34" charset="0"/>
                        <a:ea typeface="Malgun Gothic" panose="020B0503020000020004" pitchFamily="34" charset="-127"/>
                        <a:cs typeface="Arial" panose="020B0604020202020204" pitchFamily="34" charset="0"/>
                      </a:endParaRPr>
                    </a:p>
                  </a:txBody>
                  <a:tcPr marL="26989" marR="26989" marT="0" marB="0" anchor="ctr"/>
                </a:tc>
                <a:tc hMerge="1">
                  <a:txBody>
                    <a:bodyPr/>
                    <a:lstStyle/>
                    <a:p>
                      <a:pPr algn="l">
                        <a:lnSpc>
                          <a:spcPct val="115000"/>
                        </a:lnSpc>
                        <a:spcAft>
                          <a:spcPts val="0"/>
                        </a:spcAft>
                      </a:pPr>
                      <a:endParaRPr lang="en-US" sz="1400" dirty="0">
                        <a:solidFill>
                          <a:schemeClr val="bg1"/>
                        </a:solidFill>
                        <a:effectLst/>
                        <a:latin typeface="Tw Cen MT" panose="020B0602020104020603" pitchFamily="34" charset="0"/>
                        <a:ea typeface="Malgun Gothic" panose="020B0503020000020004" pitchFamily="34" charset="-127"/>
                        <a:cs typeface="Arial" panose="020B0604020202020204" pitchFamily="34" charset="0"/>
                      </a:endParaRPr>
                    </a:p>
                  </a:txBody>
                  <a:tcPr marL="26989" marR="26989" marT="0" marB="0" anchor="ctr"/>
                </a:tc>
                <a:tc>
                  <a:txBody>
                    <a:bodyPr/>
                    <a:lstStyle/>
                    <a:p>
                      <a:pPr algn="ctr">
                        <a:lnSpc>
                          <a:spcPct val="115000"/>
                        </a:lnSpc>
                        <a:spcAft>
                          <a:spcPts val="0"/>
                        </a:spcAft>
                      </a:pPr>
                      <a:r>
                        <a:rPr lang="id-ID" sz="1400" dirty="0">
                          <a:solidFill>
                            <a:schemeClr val="tx1"/>
                          </a:solidFill>
                          <a:effectLst/>
                          <a:latin typeface="Tw Cen MT" panose="020B0602020104020603" pitchFamily="34" charset="0"/>
                        </a:rPr>
                        <a:t>Mendukung kerjasama</a:t>
                      </a:r>
                      <a:endParaRPr lang="en-US" sz="1400" dirty="0">
                        <a:solidFill>
                          <a:schemeClr val="tx1"/>
                        </a:solidFill>
                        <a:effectLst/>
                        <a:latin typeface="Tw Cen MT" panose="020B0602020104020603" pitchFamily="34" charset="0"/>
                        <a:ea typeface="Malgun Gothic" panose="020B0503020000020004" pitchFamily="34" charset="-127"/>
                        <a:cs typeface="Arial" panose="020B0604020202020204" pitchFamily="34" charset="0"/>
                      </a:endParaRPr>
                    </a:p>
                  </a:txBody>
                  <a:tcPr marL="26989" marR="26989" marT="0" marB="0" anchor="ctr"/>
                </a:tc>
              </a:tr>
              <a:tr h="0">
                <a:tc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id-ID"/>
                    </a:p>
                  </a:txBody>
                  <a:tcPr/>
                </a:tc>
                <a:tc gridSpan="2" vMerge="1">
                  <a:txBody>
                    <a:bodyPr/>
                    <a:lstStyle/>
                    <a:p>
                      <a:endParaRPr lang="id-ID"/>
                    </a:p>
                  </a:txBody>
                  <a:tcPr/>
                </a:tc>
                <a:tc hMerge="1" vMerge="1">
                  <a:txBody>
                    <a:bodyPr/>
                    <a:lstStyle/>
                    <a:p>
                      <a:endParaRPr lang="en-US"/>
                    </a:p>
                  </a:txBody>
                  <a:tcPr/>
                </a:tc>
                <a:tc gridSpan="2">
                  <a:txBody>
                    <a:bodyPr/>
                    <a:lstStyle/>
                    <a:p>
                      <a:pPr algn="ctr">
                        <a:lnSpc>
                          <a:spcPct val="115000"/>
                        </a:lnSpc>
                        <a:spcAft>
                          <a:spcPts val="0"/>
                        </a:spcAft>
                      </a:pPr>
                      <a:r>
                        <a:rPr lang="id-ID" sz="1400" dirty="0" smtClean="0">
                          <a:solidFill>
                            <a:schemeClr val="tx1"/>
                          </a:solidFill>
                          <a:effectLst/>
                          <a:latin typeface="Tw Cen MT" panose="020B0602020104020603" pitchFamily="34" charset="0"/>
                        </a:rPr>
                        <a:t>A</a:t>
                      </a:r>
                      <a:r>
                        <a:rPr lang="en-US" sz="1400" dirty="0" smtClean="0">
                          <a:solidFill>
                            <a:schemeClr val="tx1"/>
                          </a:solidFill>
                          <a:effectLst/>
                          <a:latin typeface="Tw Cen MT" panose="020B0602020104020603" pitchFamily="34" charset="0"/>
                        </a:rPr>
                        <a:t>2</a:t>
                      </a:r>
                      <a:endParaRPr lang="en-US" sz="1400" b="1" dirty="0">
                        <a:solidFill>
                          <a:schemeClr val="tx1"/>
                        </a:solidFill>
                        <a:effectLst/>
                        <a:latin typeface="Tw Cen MT" panose="020B0602020104020603" pitchFamily="34" charset="0"/>
                        <a:ea typeface="Malgun Gothic" panose="020B0503020000020004" pitchFamily="34" charset="-127"/>
                        <a:cs typeface="Arial" panose="020B0604020202020204" pitchFamily="34" charset="0"/>
                      </a:endParaRPr>
                    </a:p>
                  </a:txBody>
                  <a:tcPr marL="26989" marR="26989" marT="0" marB="0" anchor="ctr">
                    <a:solidFill>
                      <a:schemeClr val="bg2">
                        <a:lumMod val="90000"/>
                      </a:schemeClr>
                    </a:solidFill>
                  </a:tcPr>
                </a:tc>
                <a:tc hMerge="1">
                  <a:txBody>
                    <a:bodyPr/>
                    <a:lstStyle/>
                    <a:p>
                      <a:pPr algn="ctr">
                        <a:lnSpc>
                          <a:spcPct val="115000"/>
                        </a:lnSpc>
                        <a:spcAft>
                          <a:spcPts val="0"/>
                        </a:spcAft>
                      </a:pPr>
                      <a:endParaRPr lang="en-US" sz="1400" b="1" dirty="0">
                        <a:solidFill>
                          <a:schemeClr val="accent2">
                            <a:lumMod val="75000"/>
                          </a:schemeClr>
                        </a:solidFill>
                        <a:effectLst/>
                        <a:latin typeface="Tw Cen MT" panose="020B0602020104020603" pitchFamily="34" charset="0"/>
                        <a:ea typeface="Malgun Gothic" panose="020B0503020000020004" pitchFamily="34" charset="-127"/>
                        <a:cs typeface="Arial" panose="020B0604020202020204" pitchFamily="34" charset="0"/>
                      </a:endParaRPr>
                    </a:p>
                  </a:txBody>
                  <a:tcPr marL="26989" marR="26989" marT="0" marB="0" anchor="ctr"/>
                </a:tc>
                <a:tc>
                  <a:txBody>
                    <a:bodyPr/>
                    <a:lstStyle/>
                    <a:p>
                      <a:pPr algn="ctr">
                        <a:lnSpc>
                          <a:spcPct val="115000"/>
                        </a:lnSpc>
                        <a:spcAft>
                          <a:spcPts val="0"/>
                        </a:spcAft>
                      </a:pPr>
                      <a:r>
                        <a:rPr lang="id-ID" sz="1400" dirty="0">
                          <a:solidFill>
                            <a:schemeClr val="tx1"/>
                          </a:solidFill>
                          <a:effectLst/>
                          <a:latin typeface="Tw Cen MT" panose="020B0602020104020603" pitchFamily="34" charset="0"/>
                        </a:rPr>
                        <a:t>Provinsi sebagai </a:t>
                      </a:r>
                      <a:r>
                        <a:rPr lang="id-ID" sz="1400" dirty="0" smtClean="0">
                          <a:solidFill>
                            <a:schemeClr val="tx1"/>
                          </a:solidFill>
                          <a:effectLst/>
                          <a:latin typeface="Tw Cen MT" panose="020B0602020104020603" pitchFamily="34" charset="0"/>
                        </a:rPr>
                        <a:t>atasan</a:t>
                      </a:r>
                      <a:endParaRPr lang="en-US" sz="1400" dirty="0">
                        <a:solidFill>
                          <a:schemeClr val="tx1"/>
                        </a:solidFill>
                        <a:effectLst/>
                        <a:latin typeface="Tw Cen MT" panose="020B0602020104020603" pitchFamily="34" charset="0"/>
                        <a:ea typeface="Malgun Gothic" panose="020B0503020000020004" pitchFamily="34" charset="-127"/>
                        <a:cs typeface="Arial" panose="020B0604020202020204" pitchFamily="34" charset="0"/>
                      </a:endParaRPr>
                    </a:p>
                  </a:txBody>
                  <a:tcPr marL="26989" marR="26989" marT="0" marB="0" anchor="ctr"/>
                </a:tc>
                <a:tc gridSpan="2">
                  <a:txBody>
                    <a:bodyPr/>
                    <a:lstStyle/>
                    <a:p>
                      <a:pPr algn="ctr">
                        <a:lnSpc>
                          <a:spcPct val="115000"/>
                        </a:lnSpc>
                        <a:spcAft>
                          <a:spcPts val="0"/>
                        </a:spcAft>
                      </a:pPr>
                      <a:r>
                        <a:rPr lang="id-ID" sz="1400" dirty="0">
                          <a:solidFill>
                            <a:schemeClr val="tx1"/>
                          </a:solidFill>
                          <a:effectLst/>
                          <a:latin typeface="Tw Cen MT" panose="020B0602020104020603" pitchFamily="34" charset="0"/>
                        </a:rPr>
                        <a:t> Pimpinan, Atasan, Memerintahkan</a:t>
                      </a:r>
                      <a:endParaRPr lang="en-US" sz="1400" dirty="0">
                        <a:solidFill>
                          <a:schemeClr val="tx1"/>
                        </a:solidFill>
                        <a:effectLst/>
                        <a:latin typeface="Tw Cen MT" panose="020B0602020104020603" pitchFamily="34" charset="0"/>
                        <a:ea typeface="Malgun Gothic" panose="020B0503020000020004" pitchFamily="34" charset="-127"/>
                        <a:cs typeface="Arial" panose="020B0604020202020204" pitchFamily="34" charset="0"/>
                      </a:endParaRPr>
                    </a:p>
                  </a:txBody>
                  <a:tcPr marL="68580" marR="68580" marT="0" marB="0" anchor="b"/>
                </a:tc>
                <a:tc hMerge="1">
                  <a:txBody>
                    <a:bodyPr/>
                    <a:lstStyle/>
                    <a:p>
                      <a:pPr algn="l">
                        <a:lnSpc>
                          <a:spcPct val="115000"/>
                        </a:lnSpc>
                        <a:spcAft>
                          <a:spcPts val="0"/>
                        </a:spcAft>
                      </a:pPr>
                      <a:endParaRPr lang="en-US" sz="1400" dirty="0">
                        <a:solidFill>
                          <a:schemeClr val="bg1"/>
                        </a:solidFill>
                        <a:effectLst/>
                        <a:latin typeface="Tw Cen MT" panose="020B0602020104020603" pitchFamily="34" charset="0"/>
                        <a:ea typeface="Malgun Gothic" panose="020B0503020000020004" pitchFamily="34" charset="-127"/>
                        <a:cs typeface="Arial" panose="020B0604020202020204" pitchFamily="34" charset="0"/>
                      </a:endParaRPr>
                    </a:p>
                  </a:txBody>
                  <a:tcPr marL="68580" marR="68580" marT="0" marB="0" anchor="b"/>
                </a:tc>
                <a:tc>
                  <a:txBody>
                    <a:bodyPr/>
                    <a:lstStyle/>
                    <a:p>
                      <a:pPr algn="ctr">
                        <a:lnSpc>
                          <a:spcPct val="115000"/>
                        </a:lnSpc>
                        <a:spcAft>
                          <a:spcPts val="0"/>
                        </a:spcAft>
                      </a:pPr>
                      <a:r>
                        <a:rPr lang="id-ID" sz="1400" dirty="0">
                          <a:solidFill>
                            <a:schemeClr val="tx1"/>
                          </a:solidFill>
                          <a:effectLst/>
                          <a:latin typeface="Tw Cen MT" panose="020B0602020104020603" pitchFamily="34" charset="0"/>
                        </a:rPr>
                        <a:t>Tidak mendukung kerjasama</a:t>
                      </a:r>
                      <a:endParaRPr lang="en-US" sz="1400" dirty="0">
                        <a:solidFill>
                          <a:schemeClr val="tx1"/>
                        </a:solidFill>
                        <a:effectLst/>
                        <a:latin typeface="Tw Cen MT" panose="020B0602020104020603" pitchFamily="34" charset="0"/>
                        <a:ea typeface="Malgun Gothic" panose="020B0503020000020004" pitchFamily="34" charset="-127"/>
                        <a:cs typeface="Arial" panose="020B0604020202020204" pitchFamily="34" charset="0"/>
                      </a:endParaRPr>
                    </a:p>
                  </a:txBody>
                  <a:tcPr marL="26989" marR="26989" marT="0" marB="0" anchor="ctr"/>
                </a:tc>
              </a:tr>
              <a:tr h="0">
                <a:tc rowSpan="2" gridSpan="3">
                  <a:txBody>
                    <a:bodyPr/>
                    <a:lstStyle/>
                    <a:p>
                      <a:pPr algn="ctr">
                        <a:lnSpc>
                          <a:spcPct val="115000"/>
                        </a:lnSpc>
                        <a:spcAft>
                          <a:spcPts val="0"/>
                        </a:spcAft>
                      </a:pPr>
                      <a:r>
                        <a:rPr lang="id-ID" sz="1400">
                          <a:solidFill>
                            <a:schemeClr val="tx1"/>
                          </a:solidFill>
                          <a:effectLst/>
                          <a:latin typeface="Tw Cen MT" panose="020B0602020104020603" pitchFamily="34" charset="0"/>
                        </a:rPr>
                        <a:t>Proses Pengambilan Keputusan</a:t>
                      </a:r>
                      <a:endParaRPr lang="en-US" sz="1400">
                        <a:solidFill>
                          <a:schemeClr val="tx1"/>
                        </a:solidFill>
                        <a:effectLst/>
                        <a:latin typeface="Tw Cen MT" panose="020B0602020104020603" pitchFamily="34" charset="0"/>
                        <a:ea typeface="Malgun Gothic" panose="020B0503020000020004" pitchFamily="34" charset="-127"/>
                        <a:cs typeface="Arial" panose="020B0604020202020204" pitchFamily="34" charset="0"/>
                      </a:endParaRPr>
                    </a:p>
                  </a:txBody>
                  <a:tcPr marL="26989" marR="26989" marT="0" marB="0" anchor="ctr"/>
                </a:tc>
                <a:tc rowSpan="2" hMerge="1">
                  <a:txBody>
                    <a:bodyPr/>
                    <a:lstStyle/>
                    <a:p>
                      <a:endParaRPr lang="en-US"/>
                    </a:p>
                  </a:txBody>
                  <a:tcPr/>
                </a:tc>
                <a:tc rowSpan="2" hMerge="1">
                  <a:txBody>
                    <a:bodyPr/>
                    <a:lstStyle/>
                    <a:p>
                      <a:pPr algn="l">
                        <a:lnSpc>
                          <a:spcPct val="115000"/>
                        </a:lnSpc>
                        <a:spcAft>
                          <a:spcPts val="0"/>
                        </a:spcAft>
                      </a:pPr>
                      <a:endParaRPr lang="en-US" sz="1400">
                        <a:solidFill>
                          <a:schemeClr val="bg1"/>
                        </a:solidFill>
                        <a:effectLst/>
                        <a:latin typeface="Tw Cen MT" panose="020B0602020104020603" pitchFamily="34" charset="0"/>
                        <a:ea typeface="Malgun Gothic" panose="020B0503020000020004" pitchFamily="34" charset="-127"/>
                        <a:cs typeface="Arial" panose="020B0604020202020204" pitchFamily="34" charset="0"/>
                      </a:endParaRPr>
                    </a:p>
                  </a:txBody>
                  <a:tcPr marL="26989" marR="26989" marT="0" marB="0" anchor="ctr"/>
                </a:tc>
                <a:tc rowSpan="2">
                  <a:txBody>
                    <a:bodyPr/>
                    <a:lstStyle/>
                    <a:p>
                      <a:pPr algn="l">
                        <a:lnSpc>
                          <a:spcPct val="115000"/>
                        </a:lnSpc>
                        <a:spcAft>
                          <a:spcPts val="0"/>
                        </a:spcAft>
                      </a:pPr>
                      <a:r>
                        <a:rPr lang="id-ID" sz="1400">
                          <a:solidFill>
                            <a:schemeClr val="tx1"/>
                          </a:solidFill>
                          <a:effectLst/>
                          <a:latin typeface="Tw Cen MT" panose="020B0602020104020603" pitchFamily="34" charset="0"/>
                        </a:rPr>
                        <a:t>Komponen power distance ditandai dengan proses pengambilan keputusan berdasarkan kekuatan hirarkis atau musyawarah</a:t>
                      </a:r>
                      <a:endParaRPr lang="en-US" sz="1400">
                        <a:solidFill>
                          <a:schemeClr val="tx1"/>
                        </a:solidFill>
                        <a:effectLst/>
                        <a:latin typeface="Tw Cen MT" panose="020B0602020104020603" pitchFamily="34" charset="0"/>
                        <a:ea typeface="Malgun Gothic" panose="020B0503020000020004" pitchFamily="34" charset="-127"/>
                        <a:cs typeface="Arial" panose="020B0604020202020204" pitchFamily="34" charset="0"/>
                      </a:endParaRPr>
                    </a:p>
                  </a:txBody>
                  <a:tcPr marL="26989" marR="26989" marT="0" marB="0" anchor="ctr"/>
                </a:tc>
                <a:tc rowSpan="2" gridSpan="2">
                  <a:txBody>
                    <a:bodyPr/>
                    <a:lstStyle/>
                    <a:p>
                      <a:pPr algn="ctr">
                        <a:lnSpc>
                          <a:spcPct val="115000"/>
                        </a:lnSpc>
                        <a:spcAft>
                          <a:spcPts val="0"/>
                        </a:spcAft>
                      </a:pPr>
                      <a:r>
                        <a:rPr lang="id-ID" sz="1400">
                          <a:solidFill>
                            <a:schemeClr val="tx1"/>
                          </a:solidFill>
                          <a:effectLst/>
                          <a:latin typeface="Tw Cen MT" panose="020B0602020104020603" pitchFamily="34" charset="0"/>
                        </a:rPr>
                        <a:t>Tingkat distribusi kekuasaan diketahui melalui proses pengambilan keputusan , sentralisasi (top-down) atau desentralisasi (bottom-up)</a:t>
                      </a:r>
                      <a:endParaRPr lang="en-US" sz="1400">
                        <a:solidFill>
                          <a:schemeClr val="tx1"/>
                        </a:solidFill>
                        <a:effectLst/>
                        <a:latin typeface="Tw Cen MT" panose="020B0602020104020603" pitchFamily="34" charset="0"/>
                        <a:ea typeface="Malgun Gothic" panose="020B0503020000020004" pitchFamily="34" charset="-127"/>
                        <a:cs typeface="Arial" panose="020B0604020202020204" pitchFamily="34" charset="0"/>
                      </a:endParaRPr>
                    </a:p>
                  </a:txBody>
                  <a:tcPr marL="26989" marR="26989" marT="0" marB="0" anchor="ctr"/>
                </a:tc>
                <a:tc rowSpan="2" hMerge="1">
                  <a:txBody>
                    <a:bodyPr/>
                    <a:lstStyle/>
                    <a:p>
                      <a:pPr algn="ctr">
                        <a:lnSpc>
                          <a:spcPct val="115000"/>
                        </a:lnSpc>
                        <a:spcAft>
                          <a:spcPts val="0"/>
                        </a:spcAft>
                      </a:pPr>
                      <a:endParaRPr lang="en-US" sz="1400">
                        <a:solidFill>
                          <a:schemeClr val="bg1"/>
                        </a:solidFill>
                        <a:effectLst/>
                        <a:latin typeface="Tw Cen MT" panose="020B0602020104020603" pitchFamily="34" charset="0"/>
                        <a:ea typeface="Malgun Gothic" panose="020B0503020000020004" pitchFamily="34" charset="-127"/>
                        <a:cs typeface="Arial" panose="020B0604020202020204" pitchFamily="34" charset="0"/>
                      </a:endParaRPr>
                    </a:p>
                  </a:txBody>
                  <a:tcPr marL="26989" marR="26989" marT="0" marB="0" anchor="ctr"/>
                </a:tc>
                <a:tc gridSpan="2">
                  <a:txBody>
                    <a:bodyPr/>
                    <a:lstStyle/>
                    <a:p>
                      <a:pPr algn="ctr">
                        <a:lnSpc>
                          <a:spcPct val="115000"/>
                        </a:lnSpc>
                        <a:spcAft>
                          <a:spcPts val="0"/>
                        </a:spcAft>
                      </a:pPr>
                      <a:r>
                        <a:rPr lang="id-ID" sz="1400" dirty="0">
                          <a:solidFill>
                            <a:schemeClr val="tx1"/>
                          </a:solidFill>
                          <a:effectLst/>
                          <a:latin typeface="Tw Cen MT" panose="020B0602020104020603" pitchFamily="34" charset="0"/>
                        </a:rPr>
                        <a:t>A1</a:t>
                      </a:r>
                      <a:endParaRPr lang="en-US" sz="1400" b="1" dirty="0">
                        <a:solidFill>
                          <a:schemeClr val="tx1"/>
                        </a:solidFill>
                        <a:effectLst/>
                        <a:latin typeface="Tw Cen MT" panose="020B0602020104020603" pitchFamily="34" charset="0"/>
                        <a:ea typeface="Malgun Gothic" panose="020B0503020000020004" pitchFamily="34" charset="-127"/>
                        <a:cs typeface="Arial" panose="020B0604020202020204" pitchFamily="34" charset="0"/>
                      </a:endParaRPr>
                    </a:p>
                  </a:txBody>
                  <a:tcPr marL="26989" marR="26989" marT="0" marB="0" anchor="ctr">
                    <a:solidFill>
                      <a:schemeClr val="bg2">
                        <a:lumMod val="90000"/>
                      </a:schemeClr>
                    </a:solidFill>
                  </a:tcPr>
                </a:tc>
                <a:tc hMerge="1">
                  <a:txBody>
                    <a:bodyPr/>
                    <a:lstStyle/>
                    <a:p>
                      <a:pPr algn="ctr">
                        <a:lnSpc>
                          <a:spcPct val="115000"/>
                        </a:lnSpc>
                        <a:spcAft>
                          <a:spcPts val="0"/>
                        </a:spcAft>
                      </a:pPr>
                      <a:endParaRPr lang="en-US" sz="1400" b="1" dirty="0">
                        <a:solidFill>
                          <a:schemeClr val="bg2"/>
                        </a:solidFill>
                        <a:effectLst/>
                        <a:latin typeface="Tw Cen MT" panose="020B0602020104020603" pitchFamily="34" charset="0"/>
                        <a:ea typeface="Malgun Gothic" panose="020B0503020000020004" pitchFamily="34" charset="-127"/>
                        <a:cs typeface="Arial" panose="020B0604020202020204" pitchFamily="34" charset="0"/>
                      </a:endParaRPr>
                    </a:p>
                  </a:txBody>
                  <a:tcPr marL="26989" marR="26989" marT="0" marB="0" anchor="ctr"/>
                </a:tc>
                <a:tc>
                  <a:txBody>
                    <a:bodyPr/>
                    <a:lstStyle/>
                    <a:p>
                      <a:pPr algn="ctr">
                        <a:lnSpc>
                          <a:spcPct val="115000"/>
                        </a:lnSpc>
                        <a:spcAft>
                          <a:spcPts val="0"/>
                        </a:spcAft>
                      </a:pPr>
                      <a:r>
                        <a:rPr lang="id-ID" sz="1400" dirty="0">
                          <a:solidFill>
                            <a:schemeClr val="tx1"/>
                          </a:solidFill>
                          <a:effectLst/>
                          <a:latin typeface="Tw Cen MT" panose="020B0602020104020603" pitchFamily="34" charset="0"/>
                        </a:rPr>
                        <a:t>Desentralisasi</a:t>
                      </a:r>
                      <a:endParaRPr lang="en-US" sz="1400" dirty="0">
                        <a:solidFill>
                          <a:schemeClr val="tx1"/>
                        </a:solidFill>
                        <a:effectLst/>
                        <a:latin typeface="Tw Cen MT" panose="020B0602020104020603" pitchFamily="34" charset="0"/>
                        <a:ea typeface="Malgun Gothic" panose="020B0503020000020004" pitchFamily="34" charset="-127"/>
                        <a:cs typeface="Arial" panose="020B0604020202020204" pitchFamily="34" charset="0"/>
                      </a:endParaRPr>
                    </a:p>
                  </a:txBody>
                  <a:tcPr marL="26989" marR="26989" marT="0" marB="0" anchor="ctr"/>
                </a:tc>
                <a:tc gridSpan="2">
                  <a:txBody>
                    <a:bodyPr/>
                    <a:lstStyle/>
                    <a:p>
                      <a:pPr algn="ctr">
                        <a:lnSpc>
                          <a:spcPct val="115000"/>
                        </a:lnSpc>
                        <a:spcAft>
                          <a:spcPts val="0"/>
                        </a:spcAft>
                      </a:pPr>
                      <a:r>
                        <a:rPr lang="id-ID" sz="1400" dirty="0">
                          <a:solidFill>
                            <a:schemeClr val="tx1"/>
                          </a:solidFill>
                          <a:effectLst/>
                          <a:latin typeface="Tw Cen MT" panose="020B0602020104020603" pitchFamily="34" charset="0"/>
                        </a:rPr>
                        <a:t> Musyawarah, Rapat, Bersama</a:t>
                      </a:r>
                      <a:endParaRPr lang="en-US" sz="1400" dirty="0">
                        <a:solidFill>
                          <a:schemeClr val="tx1"/>
                        </a:solidFill>
                        <a:effectLst/>
                        <a:latin typeface="Tw Cen MT" panose="020B0602020104020603" pitchFamily="34" charset="0"/>
                        <a:ea typeface="Malgun Gothic" panose="020B0503020000020004" pitchFamily="34" charset="-127"/>
                        <a:cs typeface="Arial" panose="020B0604020202020204" pitchFamily="34" charset="0"/>
                      </a:endParaRPr>
                    </a:p>
                  </a:txBody>
                  <a:tcPr marL="68580" marR="68580" marT="0" marB="0" anchor="b"/>
                </a:tc>
                <a:tc hMerge="1">
                  <a:txBody>
                    <a:bodyPr/>
                    <a:lstStyle/>
                    <a:p>
                      <a:pPr algn="l">
                        <a:lnSpc>
                          <a:spcPct val="115000"/>
                        </a:lnSpc>
                        <a:spcAft>
                          <a:spcPts val="0"/>
                        </a:spcAft>
                      </a:pPr>
                      <a:endParaRPr lang="en-US" sz="1400" dirty="0">
                        <a:solidFill>
                          <a:schemeClr val="bg1"/>
                        </a:solidFill>
                        <a:effectLst/>
                        <a:latin typeface="Tw Cen MT" panose="020B0602020104020603" pitchFamily="34" charset="0"/>
                        <a:ea typeface="Malgun Gothic" panose="020B0503020000020004" pitchFamily="34" charset="-127"/>
                        <a:cs typeface="Arial" panose="020B0604020202020204" pitchFamily="34" charset="0"/>
                      </a:endParaRPr>
                    </a:p>
                  </a:txBody>
                  <a:tcPr marL="68580" marR="68580" marT="0" marB="0" anchor="b"/>
                </a:tc>
                <a:tc>
                  <a:txBody>
                    <a:bodyPr/>
                    <a:lstStyle/>
                    <a:p>
                      <a:pPr algn="ctr">
                        <a:lnSpc>
                          <a:spcPct val="115000"/>
                        </a:lnSpc>
                        <a:spcAft>
                          <a:spcPts val="0"/>
                        </a:spcAft>
                      </a:pPr>
                      <a:r>
                        <a:rPr lang="id-ID" sz="1400" dirty="0">
                          <a:solidFill>
                            <a:schemeClr val="tx1"/>
                          </a:solidFill>
                          <a:effectLst/>
                          <a:latin typeface="Tw Cen MT" panose="020B0602020104020603" pitchFamily="34" charset="0"/>
                        </a:rPr>
                        <a:t>Mendukung kerjasama</a:t>
                      </a:r>
                      <a:endParaRPr lang="en-US" sz="1400" dirty="0">
                        <a:solidFill>
                          <a:schemeClr val="tx1"/>
                        </a:solidFill>
                        <a:effectLst/>
                        <a:latin typeface="Tw Cen MT" panose="020B0602020104020603" pitchFamily="34" charset="0"/>
                        <a:ea typeface="Malgun Gothic" panose="020B0503020000020004" pitchFamily="34" charset="-127"/>
                        <a:cs typeface="Arial" panose="020B0604020202020204" pitchFamily="34" charset="0"/>
                      </a:endParaRPr>
                    </a:p>
                  </a:txBody>
                  <a:tcPr marL="26989" marR="26989" marT="0" marB="0" anchor="ctr"/>
                </a:tc>
              </a:tr>
              <a:tr h="0">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id-ID"/>
                    </a:p>
                  </a:txBody>
                  <a:tcPr/>
                </a:tc>
                <a:tc gridSpan="2" vMerge="1">
                  <a:txBody>
                    <a:bodyPr/>
                    <a:lstStyle/>
                    <a:p>
                      <a:endParaRPr lang="id-ID"/>
                    </a:p>
                  </a:txBody>
                  <a:tcPr/>
                </a:tc>
                <a:tc hMerge="1" vMerge="1">
                  <a:txBody>
                    <a:bodyPr/>
                    <a:lstStyle/>
                    <a:p>
                      <a:endParaRPr lang="en-US"/>
                    </a:p>
                  </a:txBody>
                  <a:tcPr/>
                </a:tc>
                <a:tc gridSpan="2">
                  <a:txBody>
                    <a:bodyPr/>
                    <a:lstStyle/>
                    <a:p>
                      <a:pPr algn="ctr">
                        <a:lnSpc>
                          <a:spcPct val="115000"/>
                        </a:lnSpc>
                        <a:spcAft>
                          <a:spcPts val="0"/>
                        </a:spcAft>
                      </a:pPr>
                      <a:r>
                        <a:rPr lang="id-ID" sz="1400" dirty="0" smtClean="0">
                          <a:solidFill>
                            <a:schemeClr val="tx1"/>
                          </a:solidFill>
                          <a:effectLst/>
                          <a:latin typeface="Tw Cen MT" panose="020B0602020104020603" pitchFamily="34" charset="0"/>
                        </a:rPr>
                        <a:t>A</a:t>
                      </a:r>
                      <a:r>
                        <a:rPr lang="en-US" sz="1400" dirty="0" smtClean="0">
                          <a:solidFill>
                            <a:schemeClr val="tx1"/>
                          </a:solidFill>
                          <a:effectLst/>
                          <a:latin typeface="Tw Cen MT" panose="020B0602020104020603" pitchFamily="34" charset="0"/>
                        </a:rPr>
                        <a:t>2</a:t>
                      </a:r>
                      <a:endParaRPr lang="en-US" sz="1400" b="1" dirty="0">
                        <a:solidFill>
                          <a:schemeClr val="tx1"/>
                        </a:solidFill>
                        <a:effectLst/>
                        <a:latin typeface="Tw Cen MT" panose="020B0602020104020603" pitchFamily="34" charset="0"/>
                        <a:ea typeface="Malgun Gothic" panose="020B0503020000020004" pitchFamily="34" charset="-127"/>
                        <a:cs typeface="Arial" panose="020B0604020202020204" pitchFamily="34" charset="0"/>
                      </a:endParaRPr>
                    </a:p>
                  </a:txBody>
                  <a:tcPr marL="26989" marR="26989" marT="0" marB="0" anchor="ctr">
                    <a:solidFill>
                      <a:schemeClr val="bg2">
                        <a:lumMod val="90000"/>
                      </a:schemeClr>
                    </a:solidFill>
                  </a:tcPr>
                </a:tc>
                <a:tc hMerge="1">
                  <a:txBody>
                    <a:bodyPr/>
                    <a:lstStyle/>
                    <a:p>
                      <a:pPr algn="ctr">
                        <a:lnSpc>
                          <a:spcPct val="115000"/>
                        </a:lnSpc>
                        <a:spcAft>
                          <a:spcPts val="0"/>
                        </a:spcAft>
                      </a:pPr>
                      <a:endParaRPr lang="en-US" sz="1400" b="1" dirty="0">
                        <a:solidFill>
                          <a:schemeClr val="accent2">
                            <a:lumMod val="75000"/>
                          </a:schemeClr>
                        </a:solidFill>
                        <a:effectLst/>
                        <a:latin typeface="Tw Cen MT" panose="020B0602020104020603" pitchFamily="34" charset="0"/>
                        <a:ea typeface="Malgun Gothic" panose="020B0503020000020004" pitchFamily="34" charset="-127"/>
                        <a:cs typeface="Arial" panose="020B0604020202020204" pitchFamily="34" charset="0"/>
                      </a:endParaRPr>
                    </a:p>
                  </a:txBody>
                  <a:tcPr marL="26989" marR="26989" marT="0" marB="0" anchor="ctr"/>
                </a:tc>
                <a:tc>
                  <a:txBody>
                    <a:bodyPr/>
                    <a:lstStyle/>
                    <a:p>
                      <a:pPr algn="ctr">
                        <a:lnSpc>
                          <a:spcPct val="115000"/>
                        </a:lnSpc>
                        <a:spcAft>
                          <a:spcPts val="0"/>
                        </a:spcAft>
                      </a:pPr>
                      <a:r>
                        <a:rPr lang="id-ID" sz="1400" dirty="0">
                          <a:solidFill>
                            <a:schemeClr val="tx1"/>
                          </a:solidFill>
                          <a:effectLst/>
                          <a:latin typeface="Tw Cen MT" panose="020B0602020104020603" pitchFamily="34" charset="0"/>
                        </a:rPr>
                        <a:t>Sentralisasi</a:t>
                      </a:r>
                      <a:endParaRPr lang="en-US" sz="1400" dirty="0">
                        <a:solidFill>
                          <a:schemeClr val="tx1"/>
                        </a:solidFill>
                        <a:effectLst/>
                        <a:latin typeface="Tw Cen MT" panose="020B0602020104020603" pitchFamily="34" charset="0"/>
                        <a:ea typeface="Malgun Gothic" panose="020B0503020000020004" pitchFamily="34" charset="-127"/>
                        <a:cs typeface="Arial" panose="020B0604020202020204" pitchFamily="34" charset="0"/>
                      </a:endParaRPr>
                    </a:p>
                  </a:txBody>
                  <a:tcPr marL="26989" marR="26989" marT="0" marB="0" anchor="ctr"/>
                </a:tc>
                <a:tc gridSpan="2">
                  <a:txBody>
                    <a:bodyPr/>
                    <a:lstStyle/>
                    <a:p>
                      <a:pPr algn="ctr">
                        <a:lnSpc>
                          <a:spcPct val="115000"/>
                        </a:lnSpc>
                        <a:spcAft>
                          <a:spcPts val="0"/>
                        </a:spcAft>
                      </a:pPr>
                      <a:r>
                        <a:rPr lang="id-ID" sz="1400" dirty="0">
                          <a:solidFill>
                            <a:schemeClr val="tx1"/>
                          </a:solidFill>
                          <a:effectLst/>
                          <a:latin typeface="Tw Cen MT" panose="020B0602020104020603" pitchFamily="34" charset="0"/>
                        </a:rPr>
                        <a:t> Perintah, Aturan, Tugas</a:t>
                      </a:r>
                      <a:endParaRPr lang="en-US" sz="1400" dirty="0">
                        <a:solidFill>
                          <a:schemeClr val="tx1"/>
                        </a:solidFill>
                        <a:effectLst/>
                        <a:latin typeface="Tw Cen MT" panose="020B0602020104020603" pitchFamily="34" charset="0"/>
                        <a:ea typeface="Malgun Gothic" panose="020B0503020000020004" pitchFamily="34" charset="-127"/>
                        <a:cs typeface="Arial" panose="020B0604020202020204" pitchFamily="34" charset="0"/>
                      </a:endParaRPr>
                    </a:p>
                  </a:txBody>
                  <a:tcPr marL="68580" marR="68580" marT="0" marB="0" anchor="b"/>
                </a:tc>
                <a:tc hMerge="1">
                  <a:txBody>
                    <a:bodyPr/>
                    <a:lstStyle/>
                    <a:p>
                      <a:pPr algn="l">
                        <a:lnSpc>
                          <a:spcPct val="115000"/>
                        </a:lnSpc>
                        <a:spcAft>
                          <a:spcPts val="0"/>
                        </a:spcAft>
                      </a:pPr>
                      <a:endParaRPr lang="en-US" sz="1400" dirty="0">
                        <a:solidFill>
                          <a:schemeClr val="bg1"/>
                        </a:solidFill>
                        <a:effectLst/>
                        <a:latin typeface="Tw Cen MT" panose="020B0602020104020603" pitchFamily="34" charset="0"/>
                        <a:ea typeface="Malgun Gothic" panose="020B0503020000020004" pitchFamily="34" charset="-127"/>
                        <a:cs typeface="Arial" panose="020B0604020202020204" pitchFamily="34" charset="0"/>
                      </a:endParaRPr>
                    </a:p>
                  </a:txBody>
                  <a:tcPr marL="68580" marR="68580" marT="0" marB="0" anchor="b"/>
                </a:tc>
                <a:tc>
                  <a:txBody>
                    <a:bodyPr/>
                    <a:lstStyle/>
                    <a:p>
                      <a:pPr algn="ctr">
                        <a:lnSpc>
                          <a:spcPct val="115000"/>
                        </a:lnSpc>
                        <a:spcAft>
                          <a:spcPts val="0"/>
                        </a:spcAft>
                      </a:pPr>
                      <a:r>
                        <a:rPr lang="id-ID" sz="1400" dirty="0">
                          <a:solidFill>
                            <a:schemeClr val="tx1"/>
                          </a:solidFill>
                          <a:effectLst/>
                          <a:latin typeface="Tw Cen MT" panose="020B0602020104020603" pitchFamily="34" charset="0"/>
                        </a:rPr>
                        <a:t>Tidak mendukung kerjasama</a:t>
                      </a:r>
                      <a:endParaRPr lang="en-US" sz="1400" dirty="0">
                        <a:solidFill>
                          <a:schemeClr val="tx1"/>
                        </a:solidFill>
                        <a:effectLst/>
                        <a:latin typeface="Tw Cen MT" panose="020B0602020104020603" pitchFamily="34" charset="0"/>
                        <a:ea typeface="Malgun Gothic" panose="020B0503020000020004" pitchFamily="34" charset="-127"/>
                        <a:cs typeface="Arial" panose="020B0604020202020204" pitchFamily="34" charset="0"/>
                      </a:endParaRPr>
                    </a:p>
                  </a:txBody>
                  <a:tcPr marL="26989" marR="26989" marT="0" marB="0" anchor="ctr"/>
                </a:tc>
              </a:tr>
            </a:tbl>
          </a:graphicData>
        </a:graphic>
      </p:graphicFrame>
      <p:sp>
        <p:nvSpPr>
          <p:cNvPr id="5" name="TextBox 4"/>
          <p:cNvSpPr txBox="1"/>
          <p:nvPr/>
        </p:nvSpPr>
        <p:spPr>
          <a:xfrm>
            <a:off x="247650" y="501937"/>
            <a:ext cx="2857500" cy="369332"/>
          </a:xfrm>
          <a:prstGeom prst="rect">
            <a:avLst/>
          </a:prstGeom>
          <a:noFill/>
        </p:spPr>
        <p:txBody>
          <a:bodyPr wrap="square" rtlCol="0">
            <a:spAutoFit/>
          </a:bodyPr>
          <a:lstStyle/>
          <a:p>
            <a:r>
              <a:rPr lang="id-ID" b="1" dirty="0" smtClean="0"/>
              <a:t>Contoh 1</a:t>
            </a:r>
            <a:endParaRPr lang="id-ID" b="1" dirty="0"/>
          </a:p>
        </p:txBody>
      </p:sp>
      <p:sp>
        <p:nvSpPr>
          <p:cNvPr id="6" name="TextBox 5"/>
          <p:cNvSpPr txBox="1"/>
          <p:nvPr/>
        </p:nvSpPr>
        <p:spPr>
          <a:xfrm>
            <a:off x="10763250" y="2616487"/>
            <a:ext cx="2857500" cy="369332"/>
          </a:xfrm>
          <a:prstGeom prst="rect">
            <a:avLst/>
          </a:prstGeom>
          <a:noFill/>
        </p:spPr>
        <p:txBody>
          <a:bodyPr wrap="square" rtlCol="0">
            <a:spAutoFit/>
          </a:bodyPr>
          <a:lstStyle/>
          <a:p>
            <a:r>
              <a:rPr lang="id-ID" b="1" dirty="0" smtClean="0"/>
              <a:t>Contoh </a:t>
            </a:r>
            <a:r>
              <a:rPr lang="en-US" b="1" dirty="0" smtClean="0"/>
              <a:t>2</a:t>
            </a:r>
            <a:endParaRPr lang="id-ID" b="1" dirty="0"/>
          </a:p>
        </p:txBody>
      </p:sp>
    </p:spTree>
    <p:extLst>
      <p:ext uri="{BB962C8B-B14F-4D97-AF65-F5344CB8AC3E}">
        <p14:creationId xmlns:p14="http://schemas.microsoft.com/office/powerpoint/2010/main" val="239167719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latin typeface="Tw Cen MT" panose="020B0602020104020603" pitchFamily="34" charset="0"/>
              </a:rPr>
              <a:t>Membuat Memo</a:t>
            </a:r>
            <a:endParaRPr lang="id-ID" b="1" dirty="0">
              <a:latin typeface="Tw Cen MT" panose="020B0602020104020603" pitchFamily="34" charset="0"/>
            </a:endParaRPr>
          </a:p>
        </p:txBody>
      </p:sp>
      <p:sp>
        <p:nvSpPr>
          <p:cNvPr id="3" name="TextBox 2"/>
          <p:cNvSpPr txBox="1"/>
          <p:nvPr/>
        </p:nvSpPr>
        <p:spPr>
          <a:xfrm>
            <a:off x="838200" y="1485900"/>
            <a:ext cx="5067300" cy="1200329"/>
          </a:xfrm>
          <a:prstGeom prst="rect">
            <a:avLst/>
          </a:prstGeom>
          <a:noFill/>
        </p:spPr>
        <p:txBody>
          <a:bodyPr wrap="square" rtlCol="0">
            <a:spAutoFit/>
          </a:bodyPr>
          <a:lstStyle/>
          <a:p>
            <a:r>
              <a:rPr lang="id-ID" dirty="0" smtClean="0">
                <a:latin typeface="Tw Cen MT" panose="020B0602020104020603" pitchFamily="34" charset="0"/>
              </a:rPr>
              <a:t>Sebuah memo adalah tulisan yang diteorikan dari gagasan tentang kode-kode dan hubungan-hubungannya saat gagasan itu ditemukan oleh penganalisis selama pengkodean </a:t>
            </a:r>
            <a:endParaRPr lang="id-ID" dirty="0">
              <a:latin typeface="Tw Cen MT" panose="020B0602020104020603" pitchFamily="34" charset="0"/>
            </a:endParaRPr>
          </a:p>
        </p:txBody>
      </p:sp>
      <p:sp>
        <p:nvSpPr>
          <p:cNvPr id="4" name="TextBox 3"/>
          <p:cNvSpPr txBox="1"/>
          <p:nvPr/>
        </p:nvSpPr>
        <p:spPr>
          <a:xfrm>
            <a:off x="6286500" y="768439"/>
            <a:ext cx="5067300" cy="5355312"/>
          </a:xfrm>
          <a:prstGeom prst="rect">
            <a:avLst/>
          </a:prstGeom>
          <a:noFill/>
        </p:spPr>
        <p:txBody>
          <a:bodyPr wrap="square" rtlCol="0">
            <a:spAutoFit/>
          </a:bodyPr>
          <a:lstStyle/>
          <a:p>
            <a:r>
              <a:rPr lang="en-US" b="1" dirty="0" smtClean="0">
                <a:latin typeface="Tw Cen MT" panose="020B0602020104020603" pitchFamily="34" charset="0"/>
              </a:rPr>
              <a:t>Saran </a:t>
            </a:r>
          </a:p>
          <a:p>
            <a:r>
              <a:rPr lang="id-ID" dirty="0" smtClean="0">
                <a:latin typeface="Tw Cen MT" panose="020B0602020104020603" pitchFamily="34" charset="0"/>
              </a:rPr>
              <a:t>Menurut Glaser (1978:83-92)</a:t>
            </a:r>
          </a:p>
          <a:p>
            <a:pPr marL="342900" indent="-342900">
              <a:buAutoNum type="arabicParenBoth"/>
            </a:pPr>
            <a:r>
              <a:rPr lang="id-ID" dirty="0" smtClean="0">
                <a:latin typeface="Tw Cen MT" panose="020B0602020104020603" pitchFamily="34" charset="0"/>
              </a:rPr>
              <a:t>Senantiasa berilah prioritas untuk membuat memo</a:t>
            </a:r>
          </a:p>
          <a:p>
            <a:pPr marL="342900" indent="-342900">
              <a:buAutoNum type="arabicParenBoth"/>
            </a:pPr>
            <a:r>
              <a:rPr lang="id-ID" dirty="0" smtClean="0">
                <a:latin typeface="Tw Cen MT" panose="020B0602020104020603" pitchFamily="34" charset="0"/>
              </a:rPr>
              <a:t>Membuat memo harus mulai segera setelah data lapangan pertama mulai muncul, dan biasanya berlanjut sampai teks laporan final.</a:t>
            </a:r>
          </a:p>
          <a:p>
            <a:pPr marL="342900" indent="-342900">
              <a:buAutoNum type="arabicParenBoth"/>
            </a:pPr>
            <a:r>
              <a:rPr lang="id-ID" dirty="0" smtClean="0">
                <a:latin typeface="Tw Cen MT" panose="020B0602020104020603" pitchFamily="34" charset="0"/>
              </a:rPr>
              <a:t>Usahakan agar memo “bisa beragam.” Berilah judul memo itu dengan konsep dasar, dan tandai atau garisbawahi konsep-konsep lain yang dibahas selama pembentukan teks pada memo. Seperti data yang dikode, data dapat disimpan dan dicari dengan menggunakan beragam metode </a:t>
            </a:r>
          </a:p>
          <a:p>
            <a:pPr marL="342900" indent="-342900">
              <a:buAutoNum type="arabicParenBoth"/>
            </a:pPr>
            <a:r>
              <a:rPr lang="id-ID" dirty="0" smtClean="0">
                <a:latin typeface="Tw Cen MT" panose="020B0602020104020603" pitchFamily="34" charset="0"/>
              </a:rPr>
              <a:t>Memo-memo berkenaan dengan gagasan. Sekedar menceritakan contoh data tidaklah cukup. Data harus dirujuk, tetapi persoalannya menempatkan data itu dalam kerangka konseptual yang lebih luas </a:t>
            </a:r>
          </a:p>
          <a:p>
            <a:pPr marL="342900" indent="-342900">
              <a:buAutoNum type="arabicParenBoth"/>
            </a:pPr>
            <a:r>
              <a:rPr lang="id-ID" dirty="0" smtClean="0">
                <a:latin typeface="Tw Cen MT" panose="020B0602020104020603" pitchFamily="34" charset="0"/>
              </a:rPr>
              <a:t>Menulis memo menyenangkan.</a:t>
            </a:r>
            <a:endParaRPr lang="id-ID" dirty="0">
              <a:latin typeface="Tw Cen MT" panose="020B0602020104020603" pitchFamily="34" charset="0"/>
            </a:endParaRPr>
          </a:p>
        </p:txBody>
      </p:sp>
    </p:spTree>
    <p:extLst>
      <p:ext uri="{BB962C8B-B14F-4D97-AF65-F5344CB8AC3E}">
        <p14:creationId xmlns:p14="http://schemas.microsoft.com/office/powerpoint/2010/main" val="91138712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675"/>
            <a:ext cx="10515600" cy="854075"/>
          </a:xfrm>
        </p:spPr>
        <p:txBody>
          <a:bodyPr/>
          <a:lstStyle/>
          <a:p>
            <a:r>
              <a:rPr lang="id-ID" b="1" dirty="0" smtClean="0">
                <a:latin typeface="Tw Cen MT" panose="020B0602020104020603" pitchFamily="34" charset="0"/>
              </a:rPr>
              <a:t>Pertemuan Analisis Situs</a:t>
            </a:r>
            <a:endParaRPr lang="id-ID" b="1" dirty="0">
              <a:latin typeface="Tw Cen MT" panose="020B0602020104020603" pitchFamily="34" charset="0"/>
            </a:endParaRPr>
          </a:p>
        </p:txBody>
      </p:sp>
      <p:sp>
        <p:nvSpPr>
          <p:cNvPr id="3" name="TextBox 2"/>
          <p:cNvSpPr txBox="1"/>
          <p:nvPr/>
        </p:nvSpPr>
        <p:spPr>
          <a:xfrm>
            <a:off x="990600" y="1847850"/>
            <a:ext cx="10572750" cy="4801314"/>
          </a:xfrm>
          <a:prstGeom prst="rect">
            <a:avLst/>
          </a:prstGeom>
          <a:solidFill>
            <a:schemeClr val="bg2"/>
          </a:solidFill>
        </p:spPr>
        <p:txBody>
          <a:bodyPr wrap="square" rtlCol="0">
            <a:spAutoFit/>
          </a:bodyPr>
          <a:lstStyle/>
          <a:p>
            <a:r>
              <a:rPr lang="id-ID" dirty="0" smtClean="0">
                <a:latin typeface="Tw Cen MT" panose="020B0602020104020603" pitchFamily="34" charset="0"/>
              </a:rPr>
              <a:t>Bentuk Pertemuan Analisis Situs				Tanggal</a:t>
            </a:r>
          </a:p>
          <a:p>
            <a:r>
              <a:rPr lang="id-ID" dirty="0" smtClean="0">
                <a:latin typeface="Tw Cen MT" panose="020B0602020104020603" pitchFamily="34" charset="0"/>
              </a:rPr>
              <a:t>Situs</a:t>
            </a:r>
          </a:p>
          <a:p>
            <a:r>
              <a:rPr lang="id-ID" dirty="0" smtClean="0">
                <a:latin typeface="Tw Cen MT" panose="020B0602020104020603" pitchFamily="34" charset="0"/>
              </a:rPr>
              <a:t>Pencatat</a:t>
            </a:r>
          </a:p>
          <a:p>
            <a:r>
              <a:rPr lang="id-ID" dirty="0" smtClean="0">
                <a:latin typeface="Tw Cen MT" panose="020B0602020104020603" pitchFamily="34" charset="0"/>
              </a:rPr>
              <a:t>Kehadiran Pertemuan</a:t>
            </a:r>
          </a:p>
          <a:p>
            <a:endParaRPr lang="id-ID" dirty="0" smtClean="0">
              <a:latin typeface="Tw Cen MT" panose="020B0602020104020603" pitchFamily="34" charset="0"/>
            </a:endParaRPr>
          </a:p>
          <a:p>
            <a:pPr marL="342900" indent="-342900" algn="just">
              <a:buAutoNum type="arabicPeriod"/>
            </a:pPr>
            <a:r>
              <a:rPr lang="id-ID" dirty="0" smtClean="0">
                <a:latin typeface="Tw Cen MT" panose="020B0602020104020603" pitchFamily="34" charset="0"/>
              </a:rPr>
              <a:t>TEMA UTAMA, KESAN, PERNYATAAN RINGKASAN tentang apa yang terjadi dalam situs. Komentar-komentar mengenai kedudukan perencanaan/ system implementasi secara umum</a:t>
            </a:r>
            <a:endParaRPr lang="en-US" dirty="0" smtClean="0">
              <a:latin typeface="Tw Cen MT" panose="020B0602020104020603" pitchFamily="34" charset="0"/>
            </a:endParaRPr>
          </a:p>
          <a:p>
            <a:pPr marL="342900" indent="-342900" algn="just">
              <a:buAutoNum type="arabicPeriod"/>
            </a:pPr>
            <a:endParaRPr lang="id-ID" dirty="0" smtClean="0">
              <a:latin typeface="Tw Cen MT" panose="020B0602020104020603" pitchFamily="34" charset="0"/>
            </a:endParaRPr>
          </a:p>
          <a:p>
            <a:pPr marL="342900" indent="-342900" algn="just">
              <a:buAutoNum type="arabicPeriod"/>
            </a:pPr>
            <a:r>
              <a:rPr lang="id-ID" dirty="0" smtClean="0">
                <a:latin typeface="Tw Cen MT" panose="020B0602020104020603" pitchFamily="34" charset="0"/>
              </a:rPr>
              <a:t>PENJELASAN, SPEKULASI, HIPOTESIS tentang apa yang terjadi dalam situs</a:t>
            </a:r>
            <a:endParaRPr lang="en-US" dirty="0" smtClean="0">
              <a:latin typeface="Tw Cen MT" panose="020B0602020104020603" pitchFamily="34" charset="0"/>
            </a:endParaRPr>
          </a:p>
          <a:p>
            <a:pPr marL="342900" indent="-342900" algn="just">
              <a:buAutoNum type="arabicPeriod"/>
            </a:pPr>
            <a:endParaRPr lang="id-ID" dirty="0" smtClean="0">
              <a:latin typeface="Tw Cen MT" panose="020B0602020104020603" pitchFamily="34" charset="0"/>
            </a:endParaRPr>
          </a:p>
          <a:p>
            <a:pPr marL="342900" indent="-342900" algn="just">
              <a:buAutoNum type="arabicPeriod"/>
            </a:pPr>
            <a:r>
              <a:rPr lang="id-ID" dirty="0" smtClean="0">
                <a:latin typeface="Tw Cen MT" panose="020B0602020104020603" pitchFamily="34" charset="0"/>
              </a:rPr>
              <a:t>PENJELASAN ALTERNATIF, LAPORAN MINORITAS, KETIDAKSEPAKATAN tentang apa yang terjadi dalam situs</a:t>
            </a:r>
            <a:endParaRPr lang="en-US" dirty="0" smtClean="0">
              <a:latin typeface="Tw Cen MT" panose="020B0602020104020603" pitchFamily="34" charset="0"/>
            </a:endParaRPr>
          </a:p>
          <a:p>
            <a:pPr marL="342900" indent="-342900" algn="just">
              <a:buAutoNum type="arabicPeriod"/>
            </a:pPr>
            <a:endParaRPr lang="id-ID" dirty="0" smtClean="0">
              <a:latin typeface="Tw Cen MT" panose="020B0602020104020603" pitchFamily="34" charset="0"/>
            </a:endParaRPr>
          </a:p>
          <a:p>
            <a:pPr marL="342900" indent="-342900" algn="just">
              <a:buAutoNum type="arabicPeriod"/>
            </a:pPr>
            <a:r>
              <a:rPr lang="id-ID" dirty="0" smtClean="0">
                <a:latin typeface="Tw Cen MT" panose="020B0602020104020603" pitchFamily="34" charset="0"/>
              </a:rPr>
              <a:t>LANGKAH SELANJUTNYA BAGI PENGUMPULAN DATA: masalah lanjutan, tindakan khusus, tujuan umum yang harus ditempuh oleh penelitian lapangan.</a:t>
            </a:r>
            <a:endParaRPr lang="en-US" dirty="0" smtClean="0">
              <a:latin typeface="Tw Cen MT" panose="020B0602020104020603" pitchFamily="34" charset="0"/>
            </a:endParaRPr>
          </a:p>
          <a:p>
            <a:pPr marL="342900" indent="-342900" algn="just">
              <a:buAutoNum type="arabicPeriod"/>
            </a:pPr>
            <a:endParaRPr lang="id-ID" dirty="0" smtClean="0">
              <a:latin typeface="Tw Cen MT" panose="020B0602020104020603" pitchFamily="34" charset="0"/>
            </a:endParaRPr>
          </a:p>
          <a:p>
            <a:pPr marL="342900" indent="-342900" algn="just">
              <a:buAutoNum type="arabicPeriod"/>
            </a:pPr>
            <a:r>
              <a:rPr lang="id-ID" dirty="0" smtClean="0">
                <a:latin typeface="Tw Cen MT" panose="020B0602020104020603" pitchFamily="34" charset="0"/>
              </a:rPr>
              <a:t>IMPLIKASI untuk PERBAIKAN, PEMBARUAN SKEMA PENGKODEAN</a:t>
            </a:r>
            <a:endParaRPr lang="en-US" dirty="0" smtClean="0">
              <a:latin typeface="Tw Cen MT" panose="020B0602020104020603" pitchFamily="34" charset="0"/>
            </a:endParaRPr>
          </a:p>
          <a:p>
            <a:pPr marL="342900" indent="-342900" algn="just">
              <a:buAutoNum type="arabicPeriod"/>
            </a:pPr>
            <a:endParaRPr lang="id-ID" dirty="0">
              <a:latin typeface="Tw Cen MT" panose="020B0602020104020603" pitchFamily="34" charset="0"/>
            </a:endParaRPr>
          </a:p>
        </p:txBody>
      </p:sp>
      <p:cxnSp>
        <p:nvCxnSpPr>
          <p:cNvPr id="5" name="Straight Connector 4"/>
          <p:cNvCxnSpPr/>
          <p:nvPr/>
        </p:nvCxnSpPr>
        <p:spPr>
          <a:xfrm>
            <a:off x="1619250" y="2286000"/>
            <a:ext cx="1809750" cy="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1924050" y="2571750"/>
            <a:ext cx="1809750"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3181350" y="2876550"/>
            <a:ext cx="180975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8305800" y="2057400"/>
            <a:ext cx="180975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1447800" y="3926245"/>
            <a:ext cx="97726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428750" y="4516795"/>
            <a:ext cx="97726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409700" y="5088295"/>
            <a:ext cx="97726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409700" y="5907445"/>
            <a:ext cx="97726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371600" y="6497995"/>
            <a:ext cx="97726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169961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7550" y="193675"/>
            <a:ext cx="7448550" cy="1325563"/>
          </a:xfrm>
        </p:spPr>
        <p:txBody>
          <a:bodyPr>
            <a:normAutofit/>
          </a:bodyPr>
          <a:lstStyle/>
          <a:p>
            <a:pPr algn="r"/>
            <a:r>
              <a:rPr lang="id-ID" sz="3200" b="1" dirty="0" smtClean="0">
                <a:latin typeface="Tw Cen MT" panose="020B0602020104020603" pitchFamily="34" charset="0"/>
              </a:rPr>
              <a:t>Tambahan pertanyaan dalam pertemuan analisis situs</a:t>
            </a:r>
            <a:endParaRPr lang="id-ID" sz="3200" b="1" dirty="0">
              <a:latin typeface="Tw Cen MT" panose="020B0602020104020603" pitchFamily="34" charset="0"/>
            </a:endParaRPr>
          </a:p>
        </p:txBody>
      </p:sp>
      <p:sp>
        <p:nvSpPr>
          <p:cNvPr id="3" name="TextBox 2"/>
          <p:cNvSpPr txBox="1"/>
          <p:nvPr/>
        </p:nvSpPr>
        <p:spPr>
          <a:xfrm>
            <a:off x="490538" y="1690687"/>
            <a:ext cx="4419600" cy="3693319"/>
          </a:xfrm>
          <a:prstGeom prst="rect">
            <a:avLst/>
          </a:prstGeom>
          <a:noFill/>
          <a:ln w="28575">
            <a:solidFill>
              <a:schemeClr val="tx1"/>
            </a:solidFill>
            <a:prstDash val="sysDash"/>
          </a:ln>
        </p:spPr>
        <p:txBody>
          <a:bodyPr wrap="square" rtlCol="0">
            <a:spAutoFit/>
          </a:bodyPr>
          <a:lstStyle/>
          <a:p>
            <a:pPr marL="342900" indent="-342900">
              <a:buAutoNum type="arabicPeriod"/>
            </a:pPr>
            <a:r>
              <a:rPr lang="id-ID" dirty="0" smtClean="0">
                <a:latin typeface="Tw Cen MT" panose="020B0602020104020603" pitchFamily="34" charset="0"/>
              </a:rPr>
              <a:t>Hal apa yang menimbulkan tanda tanya, aneh, atau tidak diharapkan di sekitar peristiwa situs baru-baru ini?</a:t>
            </a:r>
          </a:p>
          <a:p>
            <a:pPr marL="342900" indent="-342900">
              <a:buAutoNum type="arabicPeriod"/>
            </a:pPr>
            <a:r>
              <a:rPr lang="id-ID" dirty="0" smtClean="0">
                <a:latin typeface="Tw Cen MT" panose="020B0602020104020603" pitchFamily="34" charset="0"/>
              </a:rPr>
              <a:t>Apa kedudukan laporan kami berkaitan dengan beragam orang dalam peranan kunci?</a:t>
            </a:r>
          </a:p>
          <a:p>
            <a:pPr marL="342900" indent="-342900">
              <a:buAutoNum type="arabicPeriod"/>
            </a:pPr>
            <a:r>
              <a:rPr lang="id-ID" dirty="0" smtClean="0">
                <a:latin typeface="Tw Cen MT" panose="020B0602020104020603" pitchFamily="34" charset="0"/>
              </a:rPr>
              <a:t>Analisis tambahan apa yang kita perlukan dari data yang ada untuk memahami situs lebih baik lagi?</a:t>
            </a:r>
          </a:p>
          <a:p>
            <a:pPr marL="342900" indent="-342900">
              <a:buAutoNum type="arabicPeriod"/>
            </a:pPr>
            <a:r>
              <a:rPr lang="id-ID" dirty="0" smtClean="0">
                <a:latin typeface="Tw Cen MT" panose="020B0602020104020603" pitchFamily="34" charset="0"/>
              </a:rPr>
              <a:t>Dalam hal apakah situs pada segi ini yang pasti tidak benar?</a:t>
            </a:r>
          </a:p>
          <a:p>
            <a:pPr marL="342900" indent="-342900">
              <a:buAutoNum type="arabicPeriod"/>
            </a:pPr>
            <a:r>
              <a:rPr lang="id-ID" dirty="0" smtClean="0">
                <a:latin typeface="Tw Cen MT" panose="020B0602020104020603" pitchFamily="34" charset="0"/>
              </a:rPr>
              <a:t>Apa yang mungkin terjadi di situs setelah beberapa hari/ minggu kemudian?</a:t>
            </a:r>
            <a:endParaRPr lang="id-ID" dirty="0">
              <a:latin typeface="Tw Cen MT" panose="020B06020201040206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10525" y="2260997"/>
            <a:ext cx="3829050" cy="2552700"/>
          </a:xfrm>
          <a:prstGeom prst="rect">
            <a:avLst/>
          </a:prstGeom>
        </p:spPr>
      </p:pic>
      <p:sp>
        <p:nvSpPr>
          <p:cNvPr id="4" name="TextBox 3"/>
          <p:cNvSpPr txBox="1"/>
          <p:nvPr/>
        </p:nvSpPr>
        <p:spPr>
          <a:xfrm>
            <a:off x="5943600" y="2383185"/>
            <a:ext cx="4419600" cy="2308324"/>
          </a:xfrm>
          <a:prstGeom prst="rect">
            <a:avLst/>
          </a:prstGeom>
          <a:noFill/>
        </p:spPr>
        <p:txBody>
          <a:bodyPr wrap="square" rtlCol="0">
            <a:spAutoFit/>
          </a:bodyPr>
          <a:lstStyle/>
          <a:p>
            <a:r>
              <a:rPr lang="id-ID" dirty="0" smtClean="0">
                <a:latin typeface="Tw Cen MT" panose="020B0602020104020603" pitchFamily="34" charset="0"/>
              </a:rPr>
              <a:t>Waktu yang dibutuhkan dalam pertemuan analisis situs, untuk frekuensi pertemuan analisis situs tergantung pada jumlah peneliti, jumlah situs/ kasus, dan frekuensi kunjungan situs. </a:t>
            </a:r>
          </a:p>
          <a:p>
            <a:r>
              <a:rPr lang="id-ID" dirty="0" smtClean="0">
                <a:latin typeface="Tw Cen MT" panose="020B0602020104020603" pitchFamily="34" charset="0"/>
              </a:rPr>
              <a:t>Aturan utamanya adalah jangan biarkan data menumpuk dalam jumlah yang besar sebelum pertemuan analisis diselenggarkan.</a:t>
            </a:r>
            <a:endParaRPr lang="id-ID" dirty="0">
              <a:latin typeface="Tw Cen MT" panose="020B0602020104020603" pitchFamily="34" charset="0"/>
            </a:endParaRPr>
          </a:p>
        </p:txBody>
      </p:sp>
      <p:cxnSp>
        <p:nvCxnSpPr>
          <p:cNvPr id="7" name="Straight Connector 6"/>
          <p:cNvCxnSpPr/>
          <p:nvPr/>
        </p:nvCxnSpPr>
        <p:spPr>
          <a:xfrm>
            <a:off x="5943600" y="2260997"/>
            <a:ext cx="0" cy="2430512"/>
          </a:xfrm>
          <a:prstGeom prst="line">
            <a:avLst/>
          </a:prstGeom>
          <a:ln w="5715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91385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12725"/>
            <a:ext cx="10515600" cy="1325563"/>
          </a:xfrm>
        </p:spPr>
        <p:txBody>
          <a:bodyPr/>
          <a:lstStyle/>
          <a:p>
            <a:r>
              <a:rPr lang="id-ID" b="1" dirty="0" smtClean="0">
                <a:latin typeface="Tw Cen MT" panose="020B0602020104020603" pitchFamily="34" charset="0"/>
              </a:rPr>
              <a:t>Ringkasan Situs Sementara</a:t>
            </a:r>
            <a:endParaRPr lang="id-ID" b="1" dirty="0">
              <a:latin typeface="Tw Cen MT" panose="020B0602020104020603" pitchFamily="34" charset="0"/>
            </a:endParaRPr>
          </a:p>
        </p:txBody>
      </p:sp>
      <p:sp>
        <p:nvSpPr>
          <p:cNvPr id="3" name="TextBox 2"/>
          <p:cNvSpPr txBox="1"/>
          <p:nvPr/>
        </p:nvSpPr>
        <p:spPr>
          <a:xfrm>
            <a:off x="342900" y="1538288"/>
            <a:ext cx="5581650" cy="2339102"/>
          </a:xfrm>
          <a:prstGeom prst="rect">
            <a:avLst/>
          </a:prstGeom>
          <a:noFill/>
        </p:spPr>
        <p:txBody>
          <a:bodyPr wrap="square" rtlCol="0">
            <a:spAutoFit/>
          </a:bodyPr>
          <a:lstStyle/>
          <a:p>
            <a:pPr algn="just"/>
            <a:r>
              <a:rPr lang="id-ID" b="1" dirty="0" smtClean="0">
                <a:latin typeface="Tw Cen MT" panose="020B0602020104020603" pitchFamily="34" charset="0"/>
              </a:rPr>
              <a:t>Masalah Analisis</a:t>
            </a:r>
          </a:p>
          <a:p>
            <a:pPr marL="285750" indent="-285750" algn="just">
              <a:buFont typeface="Arial" panose="020B0604020202020204" pitchFamily="34" charset="0"/>
              <a:buChar char="•"/>
            </a:pPr>
            <a:r>
              <a:rPr lang="id-ID" sz="1600" dirty="0" smtClean="0">
                <a:latin typeface="Tw Cen MT" panose="020B0602020104020603" pitchFamily="34" charset="0"/>
              </a:rPr>
              <a:t>Penganalisis perlu latihan yang terpadu dan yang mewajibkannya memeriksa apa yang diketahui dan seberapa baiknya hal itu diketahui. </a:t>
            </a:r>
            <a:endParaRPr lang="en-US" sz="1600" dirty="0" smtClean="0">
              <a:latin typeface="Tw Cen MT" panose="020B0602020104020603" pitchFamily="34" charset="0"/>
            </a:endParaRPr>
          </a:p>
          <a:p>
            <a:pPr marL="285750" indent="-285750" algn="just">
              <a:buFont typeface="Arial" panose="020B0604020202020204" pitchFamily="34" charset="0"/>
              <a:buChar char="•"/>
            </a:pPr>
            <a:r>
              <a:rPr lang="id-ID" sz="1600" dirty="0" smtClean="0">
                <a:latin typeface="Tw Cen MT" panose="020B0602020104020603" pitchFamily="34" charset="0"/>
              </a:rPr>
              <a:t>Hal itu dilakukan melalui </a:t>
            </a:r>
            <a:r>
              <a:rPr lang="id-ID" sz="1600" u="sng" dirty="0" smtClean="0">
                <a:latin typeface="Tw Cen MT" panose="020B0602020104020603" pitchFamily="34" charset="0"/>
              </a:rPr>
              <a:t>membandingkan temuan-temuan utama sampai saat itu</a:t>
            </a:r>
            <a:r>
              <a:rPr lang="id-ID" sz="1600" dirty="0" smtClean="0">
                <a:latin typeface="Tw Cen MT" panose="020B0602020104020603" pitchFamily="34" charset="0"/>
              </a:rPr>
              <a:t>, </a:t>
            </a:r>
            <a:r>
              <a:rPr lang="id-ID" sz="1600" u="sng" dirty="0" smtClean="0">
                <a:latin typeface="Tw Cen MT" panose="020B0602020104020603" pitchFamily="34" charset="0"/>
              </a:rPr>
              <a:t>memperkirakan tingkat kepercayaan </a:t>
            </a:r>
            <a:r>
              <a:rPr lang="id-ID" sz="1600" dirty="0" smtClean="0">
                <a:latin typeface="Tw Cen MT" panose="020B0602020104020603" pitchFamily="34" charset="0"/>
              </a:rPr>
              <a:t>yang terdapat pada temuan-temuan itu, serta </a:t>
            </a:r>
            <a:r>
              <a:rPr lang="id-ID" sz="1600" u="sng" dirty="0" smtClean="0">
                <a:latin typeface="Tw Cen MT" panose="020B0602020104020603" pitchFamily="34" charset="0"/>
              </a:rPr>
              <a:t>membuat daftar </a:t>
            </a:r>
            <a:r>
              <a:rPr lang="en-US" sz="1600" u="sng" dirty="0" smtClean="0">
                <a:latin typeface="Tw Cen MT" panose="020B0602020104020603" pitchFamily="34" charset="0"/>
              </a:rPr>
              <a:t>data</a:t>
            </a:r>
            <a:r>
              <a:rPr lang="id-ID" sz="1600" u="sng" dirty="0" smtClean="0">
                <a:latin typeface="Tw Cen MT" panose="020B0602020104020603" pitchFamily="34" charset="0"/>
              </a:rPr>
              <a:t> yang masih perlu dikumpulkan</a:t>
            </a:r>
            <a:r>
              <a:rPr lang="id-ID" sz="1600" dirty="0" smtClean="0">
                <a:latin typeface="Tw Cen MT" panose="020B0602020104020603" pitchFamily="34" charset="0"/>
              </a:rPr>
              <a:t>. Ringkasan situs sementara melayani  tujuan-tujuan ini.</a:t>
            </a:r>
            <a:endParaRPr lang="id-ID" sz="1600" dirty="0">
              <a:latin typeface="Tw Cen MT" panose="020B0602020104020603" pitchFamily="34" charset="0"/>
            </a:endParaRPr>
          </a:p>
        </p:txBody>
      </p:sp>
      <p:sp>
        <p:nvSpPr>
          <p:cNvPr id="4" name="TextBox 3"/>
          <p:cNvSpPr txBox="1"/>
          <p:nvPr/>
        </p:nvSpPr>
        <p:spPr>
          <a:xfrm>
            <a:off x="342900" y="4250334"/>
            <a:ext cx="5581650" cy="2092881"/>
          </a:xfrm>
          <a:prstGeom prst="rect">
            <a:avLst/>
          </a:prstGeom>
          <a:noFill/>
        </p:spPr>
        <p:txBody>
          <a:bodyPr wrap="square" rtlCol="0">
            <a:spAutoFit/>
          </a:bodyPr>
          <a:lstStyle/>
          <a:p>
            <a:pPr algn="just"/>
            <a:r>
              <a:rPr lang="id-ID" b="1" dirty="0" smtClean="0">
                <a:latin typeface="Tw Cen MT" panose="020B0602020104020603" pitchFamily="34" charset="0"/>
              </a:rPr>
              <a:t>Gambaran Singkat</a:t>
            </a:r>
          </a:p>
          <a:p>
            <a:pPr algn="just"/>
            <a:r>
              <a:rPr lang="id-ID" sz="1600" dirty="0" smtClean="0">
                <a:latin typeface="Tw Cen MT" panose="020B0602020104020603" pitchFamily="34" charset="0"/>
              </a:rPr>
              <a:t>Ringkasan situs sementara: hasil sementara yang beragam panjangnya (antara 10-25 halaman) yang mensintesiskan apa yang diketahui peneliti tentang situs, dan menunjukkan apa yang masih harus diselidiki. Ringkasan situs sementara menelaah temuan-temuan, melihat kualitas data pendukung, dan menyebutkan agenda untuk langkah pengumpulan data berikutnya.</a:t>
            </a:r>
          </a:p>
        </p:txBody>
      </p:sp>
      <p:sp>
        <p:nvSpPr>
          <p:cNvPr id="5" name="TextBox 4"/>
          <p:cNvSpPr txBox="1"/>
          <p:nvPr/>
        </p:nvSpPr>
        <p:spPr>
          <a:xfrm>
            <a:off x="6115050" y="1369011"/>
            <a:ext cx="5848350" cy="5016758"/>
          </a:xfrm>
          <a:prstGeom prst="rect">
            <a:avLst/>
          </a:prstGeom>
          <a:solidFill>
            <a:schemeClr val="bg2"/>
          </a:solidFill>
        </p:spPr>
        <p:txBody>
          <a:bodyPr wrap="square" rtlCol="0">
            <a:spAutoFit/>
          </a:bodyPr>
          <a:lstStyle/>
          <a:p>
            <a:pPr algn="ctr"/>
            <a:r>
              <a:rPr lang="id-ID" sz="1600" b="1" dirty="0" smtClean="0">
                <a:latin typeface="Tw Cen MT" panose="020B0602020104020603" pitchFamily="34" charset="0"/>
              </a:rPr>
              <a:t>Garis Besar Ringkasan Situs Sementara: Ilustrasi</a:t>
            </a:r>
          </a:p>
          <a:p>
            <a:pPr marL="342900" indent="-342900">
              <a:buAutoNum type="alphaUcPeriod"/>
            </a:pPr>
            <a:r>
              <a:rPr lang="id-ID" sz="1600" dirty="0" smtClean="0">
                <a:latin typeface="Tw Cen MT" panose="020B0602020104020603" pitchFamily="34" charset="0"/>
              </a:rPr>
              <a:t>Situs</a:t>
            </a:r>
          </a:p>
          <a:p>
            <a:pPr marL="342900" indent="-342900">
              <a:buAutoNum type="arabicPeriod"/>
            </a:pPr>
            <a:r>
              <a:rPr lang="id-ID" sz="1600" dirty="0" smtClean="0">
                <a:latin typeface="Tw Cen MT" panose="020B0602020104020603" pitchFamily="34" charset="0"/>
              </a:rPr>
              <a:t>Geografi, latar</a:t>
            </a:r>
          </a:p>
          <a:p>
            <a:pPr marL="342900" indent="-342900">
              <a:buAutoNum type="arabicPeriod"/>
            </a:pPr>
            <a:r>
              <a:rPr lang="id-ID" sz="1600" dirty="0" smtClean="0">
                <a:latin typeface="Tw Cen MT" panose="020B0602020104020603" pitchFamily="34" charset="0"/>
              </a:rPr>
              <a:t>Demografi masyarakat dan daerah</a:t>
            </a:r>
          </a:p>
          <a:p>
            <a:pPr marL="342900" indent="-342900">
              <a:buAutoNum type="arabicPeriod"/>
            </a:pPr>
            <a:r>
              <a:rPr lang="id-ID" sz="1600" dirty="0" smtClean="0">
                <a:latin typeface="Tw Cen MT" panose="020B0602020104020603" pitchFamily="34" charset="0"/>
              </a:rPr>
              <a:t>Bagan organisasi (menunjukkan pelaku-pelaku utama dan hubungan antar mereka)</a:t>
            </a:r>
          </a:p>
          <a:p>
            <a:endParaRPr lang="id-ID" sz="1600" dirty="0" smtClean="0">
              <a:latin typeface="Tw Cen MT" panose="020B0602020104020603" pitchFamily="34" charset="0"/>
            </a:endParaRPr>
          </a:p>
          <a:p>
            <a:pPr>
              <a:tabLst>
                <a:tab pos="342900" algn="l"/>
              </a:tabLst>
            </a:pPr>
            <a:r>
              <a:rPr lang="id-ID" sz="1600" dirty="0" smtClean="0">
                <a:latin typeface="Tw Cen MT" panose="020B0602020104020603" pitchFamily="34" charset="0"/>
              </a:rPr>
              <a:t>B. 	Kronologi Singkat</a:t>
            </a:r>
          </a:p>
          <a:p>
            <a:pPr marL="342900" indent="-342900">
              <a:buAutoNum type="arabicPeriod"/>
            </a:pPr>
            <a:r>
              <a:rPr lang="id-ID" sz="1600" dirty="0" smtClean="0">
                <a:latin typeface="Tw Cen MT" panose="020B0602020104020603" pitchFamily="34" charset="0"/>
              </a:rPr>
              <a:t>Penerimaan program (meliputi gambaran singkat dari inovasi)</a:t>
            </a:r>
          </a:p>
          <a:p>
            <a:pPr marL="342900" indent="-342900">
              <a:buAutoNum type="arabicPeriod"/>
            </a:pPr>
            <a:r>
              <a:rPr lang="id-ID" sz="1600" dirty="0" smtClean="0">
                <a:latin typeface="Tw Cen MT" panose="020B0602020104020603" pitchFamily="34" charset="0"/>
              </a:rPr>
              <a:t>Perencanaan (penggunaan sebelum keadaan sebenarnya dan sesudah penerimaan program)</a:t>
            </a:r>
          </a:p>
          <a:p>
            <a:pPr marL="342900" indent="-342900">
              <a:buAutoNum type="arabicPeriod"/>
            </a:pPr>
            <a:r>
              <a:rPr lang="id-ID" sz="1600" dirty="0" smtClean="0">
                <a:latin typeface="Tw Cen MT" panose="020B0602020104020603" pitchFamily="34" charset="0"/>
              </a:rPr>
              <a:t>Implementasi hingga saat ini</a:t>
            </a:r>
          </a:p>
          <a:p>
            <a:pPr marL="342900" indent="-342900">
              <a:buAutoNum type="arabicPeriod"/>
            </a:pPr>
            <a:endParaRPr lang="id-ID" sz="1600" dirty="0" smtClean="0">
              <a:latin typeface="Tw Cen MT" panose="020B0602020104020603" pitchFamily="34" charset="0"/>
            </a:endParaRPr>
          </a:p>
          <a:p>
            <a:pPr marL="342900" indent="-342900">
              <a:buAutoNum type="alphaUcPeriod" startAt="3"/>
              <a:tabLst>
                <a:tab pos="342900" algn="l"/>
              </a:tabLst>
            </a:pPr>
            <a:r>
              <a:rPr lang="id-ID" sz="1600" dirty="0" smtClean="0">
                <a:latin typeface="Tw Cen MT" panose="020B0602020104020603" pitchFamily="34" charset="0"/>
              </a:rPr>
              <a:t>Status Permasalahan Penelitian Sekarang</a:t>
            </a:r>
          </a:p>
          <a:p>
            <a:pPr>
              <a:tabLst>
                <a:tab pos="342900" algn="l"/>
              </a:tabLst>
            </a:pPr>
            <a:r>
              <a:rPr lang="id-ID" sz="1600" dirty="0" smtClean="0">
                <a:latin typeface="Tw Cen MT" panose="020B0602020104020603" pitchFamily="34" charset="0"/>
              </a:rPr>
              <a:t>……………………………………………………………………</a:t>
            </a:r>
          </a:p>
          <a:p>
            <a:pPr>
              <a:tabLst>
                <a:tab pos="342900" algn="l"/>
              </a:tabLst>
            </a:pPr>
            <a:r>
              <a:rPr lang="id-ID" sz="1600" dirty="0" smtClean="0">
                <a:latin typeface="Tw Cen MT" panose="020B0602020104020603" pitchFamily="34" charset="0"/>
              </a:rPr>
              <a:t>D. 	Jaringan Sebab-akibat</a:t>
            </a:r>
          </a:p>
          <a:p>
            <a:pPr>
              <a:tabLst>
                <a:tab pos="342900" algn="l"/>
              </a:tabLst>
            </a:pPr>
            <a:r>
              <a:rPr lang="id-ID" sz="1600" dirty="0" smtClean="0">
                <a:latin typeface="Tw Cen MT" panose="020B0602020104020603" pitchFamily="34" charset="0"/>
              </a:rPr>
              <a:t>……………………………………………………………………</a:t>
            </a:r>
            <a:endParaRPr lang="en-US" sz="1600" dirty="0" smtClean="0">
              <a:latin typeface="Tw Cen MT" panose="020B0602020104020603" pitchFamily="34" charset="0"/>
            </a:endParaRPr>
          </a:p>
          <a:p>
            <a:pPr marL="400050" indent="-400050">
              <a:tabLst>
                <a:tab pos="400050" algn="l"/>
              </a:tabLst>
            </a:pPr>
            <a:r>
              <a:rPr lang="en-US" sz="1600" dirty="0" smtClean="0">
                <a:latin typeface="Tw Cen MT" panose="020B0602020104020603" pitchFamily="34" charset="0"/>
              </a:rPr>
              <a:t>E. 	</a:t>
            </a:r>
            <a:r>
              <a:rPr lang="id-ID" sz="1600" dirty="0" smtClean="0">
                <a:latin typeface="Tw Cen MT" panose="020B0602020104020603" pitchFamily="34" charset="0"/>
              </a:rPr>
              <a:t>Catatan metodologis Singkat (bagaimana analisis dilakukan, masalah-masalah yang dijumpai, dst)</a:t>
            </a:r>
          </a:p>
          <a:p>
            <a:pPr>
              <a:tabLst>
                <a:tab pos="400050" algn="l"/>
              </a:tabLst>
            </a:pPr>
            <a:r>
              <a:rPr lang="id-ID" sz="1600" dirty="0" smtClean="0">
                <a:latin typeface="Tw Cen MT" panose="020B0602020104020603" pitchFamily="34" charset="0"/>
              </a:rPr>
              <a:t>……………………………………………………………………</a:t>
            </a:r>
            <a:endParaRPr lang="id-ID" sz="1600" dirty="0">
              <a:latin typeface="Tw Cen MT" panose="020B0602020104020603" pitchFamily="34" charset="0"/>
            </a:endParaRPr>
          </a:p>
        </p:txBody>
      </p:sp>
    </p:spTree>
    <p:extLst>
      <p:ext uri="{BB962C8B-B14F-4D97-AF65-F5344CB8AC3E}">
        <p14:creationId xmlns:p14="http://schemas.microsoft.com/office/powerpoint/2010/main" val="5978173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8287" y="4627429"/>
            <a:ext cx="2418968" cy="1814226"/>
          </a:xfrm>
          <a:prstGeom prst="rect">
            <a:avLst/>
          </a:prstGeom>
        </p:spPr>
      </p:pic>
      <p:sp>
        <p:nvSpPr>
          <p:cNvPr id="2" name="Title 1"/>
          <p:cNvSpPr>
            <a:spLocks noGrp="1"/>
          </p:cNvSpPr>
          <p:nvPr>
            <p:ph type="title"/>
          </p:nvPr>
        </p:nvSpPr>
        <p:spPr>
          <a:xfrm>
            <a:off x="731332" y="310956"/>
            <a:ext cx="10515600" cy="731589"/>
          </a:xfrm>
        </p:spPr>
        <p:txBody>
          <a:bodyPr/>
          <a:lstStyle/>
          <a:p>
            <a:r>
              <a:rPr lang="id-ID" b="1" dirty="0" smtClean="0">
                <a:latin typeface="Tw Cen MT" panose="020B0602020104020603" pitchFamily="34" charset="0"/>
              </a:rPr>
              <a:t>Bentuk Penyajian Analisis Kualitatif</a:t>
            </a:r>
            <a:endParaRPr lang="id-ID" b="1" dirty="0">
              <a:latin typeface="Tw Cen MT" panose="020B0602020104020603" pitchFamily="34" charset="0"/>
            </a:endParaRPr>
          </a:p>
        </p:txBody>
      </p:sp>
      <p:cxnSp>
        <p:nvCxnSpPr>
          <p:cNvPr id="5" name="Straight Arrow Connector 4"/>
          <p:cNvCxnSpPr/>
          <p:nvPr/>
        </p:nvCxnSpPr>
        <p:spPr>
          <a:xfrm>
            <a:off x="3372888" y="1837642"/>
            <a:ext cx="1447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305838" y="1697995"/>
            <a:ext cx="3067050" cy="338554"/>
          </a:xfrm>
          <a:prstGeom prst="rect">
            <a:avLst/>
          </a:prstGeom>
          <a:noFill/>
        </p:spPr>
        <p:txBody>
          <a:bodyPr wrap="square" rtlCol="0">
            <a:spAutoFit/>
          </a:bodyPr>
          <a:lstStyle/>
          <a:p>
            <a:r>
              <a:rPr lang="id-ID" sz="1600" dirty="0" smtClean="0">
                <a:latin typeface="Tw Cen MT" panose="020B0602020104020603" pitchFamily="34" charset="0"/>
              </a:rPr>
              <a:t>Analisis kualitatif adalah ……</a:t>
            </a:r>
            <a:endParaRPr lang="id-ID" sz="1600" dirty="0">
              <a:latin typeface="Tw Cen MT" panose="020B0602020104020603"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791337029"/>
              </p:ext>
            </p:extLst>
          </p:nvPr>
        </p:nvGraphicFramePr>
        <p:xfrm>
          <a:off x="572538" y="2646710"/>
          <a:ext cx="2647947" cy="736600"/>
        </p:xfrm>
        <a:graphic>
          <a:graphicData uri="http://schemas.openxmlformats.org/drawingml/2006/table">
            <a:tbl>
              <a:tblPr firstRow="1" bandRow="1">
                <a:tableStyleId>{5C22544A-7EE6-4342-B048-85BDC9FD1C3A}</a:tableStyleId>
              </a:tblPr>
              <a:tblGrid>
                <a:gridCol w="1180940"/>
                <a:gridCol w="1467007"/>
              </a:tblGrid>
              <a:tr h="246023">
                <a:tc>
                  <a:txBody>
                    <a:bodyPr/>
                    <a:lstStyle/>
                    <a:p>
                      <a:r>
                        <a:rPr lang="en-US" dirty="0" smtClean="0"/>
                        <a:t>XXXXX</a:t>
                      </a:r>
                      <a:endParaRPr lang="id-ID" dirty="0"/>
                    </a:p>
                  </a:txBody>
                  <a:tcPr/>
                </a:tc>
                <a:tc>
                  <a:txBody>
                    <a:bodyPr/>
                    <a:lstStyle/>
                    <a:p>
                      <a:r>
                        <a:rPr lang="en-US" dirty="0" smtClean="0"/>
                        <a:t>XYXYXY</a:t>
                      </a:r>
                      <a:endParaRPr lang="id-ID" dirty="0"/>
                    </a:p>
                  </a:txBody>
                  <a:tcPr/>
                </a:tc>
              </a:tr>
              <a:tr h="370840">
                <a:tc>
                  <a:txBody>
                    <a:bodyPr/>
                    <a:lstStyle/>
                    <a:p>
                      <a:endParaRPr lang="id-ID" dirty="0"/>
                    </a:p>
                  </a:txBody>
                  <a:tcPr/>
                </a:tc>
                <a:tc>
                  <a:txBody>
                    <a:bodyPr/>
                    <a:lstStyle/>
                    <a:p>
                      <a:endParaRPr lang="id-ID" dirty="0"/>
                    </a:p>
                  </a:txBody>
                  <a:tcPr/>
                </a:tc>
              </a:tr>
            </a:tbl>
          </a:graphicData>
        </a:graphic>
      </p:graphicFrame>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2538" y="4038600"/>
            <a:ext cx="2403739" cy="1295766"/>
          </a:xfrm>
          <a:prstGeom prst="rect">
            <a:avLst/>
          </a:prstGeom>
        </p:spPr>
      </p:pic>
      <p:sp>
        <p:nvSpPr>
          <p:cNvPr id="17" name="Rectangle 16"/>
          <p:cNvSpPr/>
          <p:nvPr/>
        </p:nvSpPr>
        <p:spPr>
          <a:xfrm>
            <a:off x="4803358" y="1627317"/>
            <a:ext cx="1185774" cy="338554"/>
          </a:xfrm>
          <a:prstGeom prst="rect">
            <a:avLst/>
          </a:prstGeom>
        </p:spPr>
        <p:txBody>
          <a:bodyPr wrap="none">
            <a:spAutoFit/>
          </a:bodyPr>
          <a:lstStyle/>
          <a:p>
            <a:r>
              <a:rPr lang="id-ID" sz="1600" dirty="0" smtClean="0">
                <a:latin typeface="Tw Cen MT" panose="020B0602020104020603" pitchFamily="34" charset="0"/>
              </a:rPr>
              <a:t>Text naratif </a:t>
            </a:r>
            <a:endParaRPr lang="id-ID" sz="1600" dirty="0">
              <a:latin typeface="Tw Cen MT" panose="020B0602020104020603" pitchFamily="34" charset="0"/>
            </a:endParaRPr>
          </a:p>
        </p:txBody>
      </p:sp>
      <p:sp>
        <p:nvSpPr>
          <p:cNvPr id="18" name="Rectangle 17"/>
          <p:cNvSpPr/>
          <p:nvPr/>
        </p:nvSpPr>
        <p:spPr>
          <a:xfrm>
            <a:off x="4859054" y="2844414"/>
            <a:ext cx="1431802" cy="338554"/>
          </a:xfrm>
          <a:prstGeom prst="rect">
            <a:avLst/>
          </a:prstGeom>
        </p:spPr>
        <p:txBody>
          <a:bodyPr wrap="none">
            <a:spAutoFit/>
          </a:bodyPr>
          <a:lstStyle/>
          <a:p>
            <a:r>
              <a:rPr lang="id-ID" sz="1600" dirty="0" smtClean="0">
                <a:latin typeface="Tw Cen MT" panose="020B0602020104020603" pitchFamily="34" charset="0"/>
              </a:rPr>
              <a:t>Matriks/ tabel </a:t>
            </a:r>
            <a:endParaRPr lang="id-ID" sz="1600" dirty="0">
              <a:latin typeface="Tw Cen MT" panose="020B0602020104020603" pitchFamily="34" charset="0"/>
            </a:endParaRPr>
          </a:p>
        </p:txBody>
      </p:sp>
      <p:cxnSp>
        <p:nvCxnSpPr>
          <p:cNvPr id="19" name="Straight Arrow Connector 18"/>
          <p:cNvCxnSpPr/>
          <p:nvPr/>
        </p:nvCxnSpPr>
        <p:spPr>
          <a:xfrm>
            <a:off x="3372888" y="3081995"/>
            <a:ext cx="1447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3355558" y="4686483"/>
            <a:ext cx="1447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20"/>
          <p:cNvSpPr/>
          <p:nvPr/>
        </p:nvSpPr>
        <p:spPr>
          <a:xfrm>
            <a:off x="4820688" y="4363317"/>
            <a:ext cx="2265912" cy="830997"/>
          </a:xfrm>
          <a:prstGeom prst="rect">
            <a:avLst/>
          </a:prstGeom>
        </p:spPr>
        <p:txBody>
          <a:bodyPr wrap="square">
            <a:spAutoFit/>
          </a:bodyPr>
          <a:lstStyle/>
          <a:p>
            <a:r>
              <a:rPr lang="id-ID" sz="1600" dirty="0" smtClean="0">
                <a:latin typeface="Tw Cen MT" panose="020B0602020104020603" pitchFamily="34" charset="0"/>
              </a:rPr>
              <a:t>Gambar: grafik flowchart, growth chart, dan organizational chart</a:t>
            </a:r>
            <a:endParaRPr lang="id-ID" sz="1600" dirty="0">
              <a:latin typeface="Tw Cen MT" panose="020B0602020104020603" pitchFamily="34" charset="0"/>
            </a:endParaRPr>
          </a:p>
        </p:txBody>
      </p:sp>
      <p:sp>
        <p:nvSpPr>
          <p:cNvPr id="22" name="Rectangle 21"/>
          <p:cNvSpPr/>
          <p:nvPr/>
        </p:nvSpPr>
        <p:spPr>
          <a:xfrm>
            <a:off x="7034221" y="1597284"/>
            <a:ext cx="4585241" cy="584775"/>
          </a:xfrm>
          <a:prstGeom prst="rect">
            <a:avLst/>
          </a:prstGeom>
        </p:spPr>
        <p:txBody>
          <a:bodyPr wrap="square">
            <a:spAutoFit/>
          </a:bodyPr>
          <a:lstStyle/>
          <a:p>
            <a:pPr lvl="0"/>
            <a:r>
              <a:rPr lang="en-US" sz="1600" b="1" dirty="0">
                <a:latin typeface="Tw Cen MT" panose="020B0602020104020603" pitchFamily="34" charset="0"/>
              </a:rPr>
              <a:t>Cluster variable: </a:t>
            </a:r>
            <a:r>
              <a:rPr lang="id-ID" sz="1600" dirty="0">
                <a:latin typeface="Tw Cen MT" panose="020B0602020104020603" pitchFamily="34" charset="0"/>
              </a:rPr>
              <a:t>mengumpulkan data cluster yang saling berhubungan</a:t>
            </a:r>
            <a:endParaRPr lang="en-US" sz="1600" dirty="0">
              <a:latin typeface="Tw Cen MT" panose="020B0602020104020603" pitchFamily="34" charset="0"/>
            </a:endParaRPr>
          </a:p>
        </p:txBody>
      </p:sp>
      <p:sp>
        <p:nvSpPr>
          <p:cNvPr id="23" name="Rectangle 22"/>
          <p:cNvSpPr/>
          <p:nvPr/>
        </p:nvSpPr>
        <p:spPr>
          <a:xfrm>
            <a:off x="7525788" y="4023126"/>
            <a:ext cx="4666212" cy="830997"/>
          </a:xfrm>
          <a:prstGeom prst="rect">
            <a:avLst/>
          </a:prstGeom>
        </p:spPr>
        <p:txBody>
          <a:bodyPr wrap="square">
            <a:spAutoFit/>
          </a:bodyPr>
          <a:lstStyle/>
          <a:p>
            <a:r>
              <a:rPr lang="en-US" sz="1600" b="1" dirty="0">
                <a:latin typeface="Tw Cen MT" panose="020B0602020104020603" pitchFamily="34" charset="0"/>
              </a:rPr>
              <a:t>Mapping :</a:t>
            </a:r>
            <a:r>
              <a:rPr lang="en-US" sz="1600" dirty="0">
                <a:latin typeface="Tw Cen MT" panose="020B0602020104020603" pitchFamily="34" charset="0"/>
              </a:rPr>
              <a:t> </a:t>
            </a:r>
            <a:r>
              <a:rPr lang="id-ID" sz="1600" dirty="0">
                <a:latin typeface="Tw Cen MT" panose="020B0602020104020603" pitchFamily="34" charset="0"/>
              </a:rPr>
              <a:t>memberi informasi tentang lokasi dan untuk mengidentifikasi jaringan sosial, hubungan antara lingkungan dan perilaku, dan sebagainya</a:t>
            </a:r>
            <a:endParaRPr lang="en-US" sz="1600" dirty="0">
              <a:latin typeface="Tw Cen MT" panose="020B0602020104020603" pitchFamily="34" charset="0"/>
            </a:endParaRPr>
          </a:p>
        </p:txBody>
      </p:sp>
      <p:cxnSp>
        <p:nvCxnSpPr>
          <p:cNvPr id="25" name="Straight Arrow Connector 24"/>
          <p:cNvCxnSpPr/>
          <p:nvPr/>
        </p:nvCxnSpPr>
        <p:spPr>
          <a:xfrm>
            <a:off x="10782300" y="1837642"/>
            <a:ext cx="0" cy="491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38287" y="2383455"/>
            <a:ext cx="1781175" cy="1438275"/>
          </a:xfrm>
          <a:prstGeom prst="rect">
            <a:avLst/>
          </a:prstGeom>
        </p:spPr>
      </p:pic>
    </p:spTree>
    <p:extLst>
      <p:ext uri="{BB962C8B-B14F-4D97-AF65-F5344CB8AC3E}">
        <p14:creationId xmlns:p14="http://schemas.microsoft.com/office/powerpoint/2010/main" val="227453583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Tw Cen MT" panose="020B0602020104020603" pitchFamily="34" charset="0"/>
              </a:rPr>
              <a:t>DAFTAR PUSTAKA</a:t>
            </a:r>
            <a:endParaRPr lang="id-ID" b="1" dirty="0">
              <a:latin typeface="Tw Cen MT" panose="020B0602020104020603" pitchFamily="34" charset="0"/>
            </a:endParaRPr>
          </a:p>
        </p:txBody>
      </p:sp>
      <p:sp>
        <p:nvSpPr>
          <p:cNvPr id="5" name="Content Placeholder 4"/>
          <p:cNvSpPr txBox="1">
            <a:spLocks noGrp="1"/>
          </p:cNvSpPr>
          <p:nvPr>
            <p:ph idx="1"/>
          </p:nvPr>
        </p:nvSpPr>
        <p:spPr>
          <a:xfrm>
            <a:off x="838200" y="1825625"/>
            <a:ext cx="10515600" cy="2063129"/>
          </a:xfrm>
          <a:prstGeom prst="rect">
            <a:avLst/>
          </a:prstGeom>
          <a:noFill/>
        </p:spPr>
        <p:txBody>
          <a:bodyPr wrap="square" rtlCol="0">
            <a:spAutoFit/>
          </a:bodyPr>
          <a:lstStyle/>
          <a:p>
            <a:pPr marL="228600" lvl="1">
              <a:spcBef>
                <a:spcPts val="1000"/>
              </a:spcBef>
            </a:pPr>
            <a:r>
              <a:rPr lang="id-ID" sz="1600" dirty="0">
                <a:latin typeface="Tw Cen MT" panose="020B0602020104020603" pitchFamily="34" charset="0"/>
              </a:rPr>
              <a:t>Creswell, John W. 2013. Research Design: Pendekatan Kualitatif, Kuantitatif, dan Mixed. Yogyakarta: Pustaka Pelajar</a:t>
            </a:r>
          </a:p>
          <a:p>
            <a:r>
              <a:rPr lang="id-ID" sz="1600" dirty="0">
                <a:latin typeface="Tw Cen MT" panose="020B0602020104020603" pitchFamily="34" charset="0"/>
              </a:rPr>
              <a:t>Sugiyono, 2012. Metode Penelitian Kualitatif, Kuantitatif, dan R&amp;D. Bandung: </a:t>
            </a:r>
            <a:r>
              <a:rPr lang="id-ID" sz="1600" dirty="0" smtClean="0">
                <a:latin typeface="Tw Cen MT" panose="020B0602020104020603" pitchFamily="34" charset="0"/>
              </a:rPr>
              <a:t>Alfabeta</a:t>
            </a:r>
            <a:endParaRPr lang="en-US" sz="1600" dirty="0" smtClean="0">
              <a:latin typeface="Tw Cen MT" panose="020B0602020104020603" pitchFamily="34" charset="0"/>
            </a:endParaRPr>
          </a:p>
          <a:p>
            <a:r>
              <a:rPr lang="id-ID" sz="1600" dirty="0">
                <a:latin typeface="Tw Cen MT" panose="020B0602020104020603" pitchFamily="34" charset="0"/>
              </a:rPr>
              <a:t>Miles, M. B, A. Michael Huberman. (1992). Analisis Data Kualitatif. Jakarta: Universitas </a:t>
            </a:r>
            <a:r>
              <a:rPr lang="id-ID" sz="1600" dirty="0" smtClean="0">
                <a:latin typeface="Tw Cen MT" panose="020B0602020104020603" pitchFamily="34" charset="0"/>
              </a:rPr>
              <a:t>Indonesia</a:t>
            </a:r>
            <a:endParaRPr lang="en-US" sz="1600" dirty="0" smtClean="0">
              <a:latin typeface="Tw Cen MT" panose="020B0602020104020603" pitchFamily="34" charset="0"/>
            </a:endParaRPr>
          </a:p>
          <a:p>
            <a:r>
              <a:rPr lang="id-ID" sz="1600" dirty="0" smtClean="0">
                <a:latin typeface="Tw Cen MT" panose="020B0602020104020603" pitchFamily="34" charset="0"/>
              </a:rPr>
              <a:t>Dey</a:t>
            </a:r>
            <a:r>
              <a:rPr lang="en-US" sz="1600" dirty="0" smtClean="0">
                <a:latin typeface="Tw Cen MT" panose="020B0602020104020603" pitchFamily="34" charset="0"/>
              </a:rPr>
              <a:t>, Ian</a:t>
            </a:r>
            <a:r>
              <a:rPr lang="en-US" sz="1600" dirty="0">
                <a:latin typeface="Tw Cen MT" panose="020B0602020104020603" pitchFamily="34" charset="0"/>
              </a:rPr>
              <a:t>.</a:t>
            </a:r>
            <a:r>
              <a:rPr lang="id-ID" sz="1600" dirty="0" smtClean="0">
                <a:latin typeface="Tw Cen MT" panose="020B0602020104020603" pitchFamily="34" charset="0"/>
              </a:rPr>
              <a:t>1995</a:t>
            </a:r>
            <a:r>
              <a:rPr lang="en-US" sz="1600" dirty="0" smtClean="0">
                <a:latin typeface="Tw Cen MT" panose="020B0602020104020603" pitchFamily="34" charset="0"/>
              </a:rPr>
              <a:t>. Qualitative Data Analysis. </a:t>
            </a:r>
            <a:r>
              <a:rPr lang="id-ID" sz="1600" dirty="0" smtClean="0">
                <a:latin typeface="Tw Cen MT" panose="020B0602020104020603" pitchFamily="34" charset="0"/>
              </a:rPr>
              <a:t>Routledge:</a:t>
            </a:r>
            <a:r>
              <a:rPr lang="en-US" sz="1600" dirty="0" smtClean="0">
                <a:latin typeface="Tw Cen MT" panose="020B0602020104020603" pitchFamily="34" charset="0"/>
              </a:rPr>
              <a:t> London and </a:t>
            </a:r>
            <a:r>
              <a:rPr lang="en-US" sz="1600" dirty="0" err="1" smtClean="0">
                <a:latin typeface="Tw Cen MT" panose="020B0602020104020603" pitchFamily="34" charset="0"/>
              </a:rPr>
              <a:t>Newyork</a:t>
            </a:r>
            <a:endParaRPr lang="id-ID" sz="1600" dirty="0">
              <a:latin typeface="Tw Cen MT" panose="020B0602020104020603" pitchFamily="34" charset="0"/>
            </a:endParaRPr>
          </a:p>
          <a:p>
            <a:endParaRPr lang="id-ID" sz="1600" dirty="0">
              <a:solidFill>
                <a:schemeClr val="bg2">
                  <a:lumMod val="50000"/>
                </a:schemeClr>
              </a:solidFill>
              <a:latin typeface="Tw Cen MT" panose="020B0602020104020603" pitchFamily="34" charset="0"/>
            </a:endParaRPr>
          </a:p>
          <a:p>
            <a:endParaRPr lang="en-US" sz="1600" i="1" dirty="0">
              <a:solidFill>
                <a:schemeClr val="tx1">
                  <a:lumMod val="75000"/>
                  <a:lumOff val="25000"/>
                </a:schemeClr>
              </a:solidFill>
              <a:latin typeface="Tw Cen MT" panose="020B0602020104020603" pitchFamily="34" charset="0"/>
            </a:endParaRPr>
          </a:p>
        </p:txBody>
      </p:sp>
    </p:spTree>
    <p:extLst>
      <p:ext uri="{BB962C8B-B14F-4D97-AF65-F5344CB8AC3E}">
        <p14:creationId xmlns:p14="http://schemas.microsoft.com/office/powerpoint/2010/main" val="37986752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bwMode="auto">
          <a:xfrm>
            <a:off x="1386797" y="3397642"/>
            <a:ext cx="10032418" cy="3200876"/>
          </a:xfrm>
          <a:prstGeom prst="rect">
            <a:avLst/>
          </a:prstGeom>
          <a:noFill/>
          <a:ln w="9525">
            <a:noFill/>
            <a:miter lim="800000"/>
            <a:headEnd/>
            <a:tailEnd/>
          </a:ln>
        </p:spPr>
        <p:txBody>
          <a:bodyPr wrap="square">
            <a:spAutoFit/>
          </a:bodyPr>
          <a:lstStyle/>
          <a:p>
            <a:pPr>
              <a:defRPr/>
            </a:pPr>
            <a:r>
              <a:rPr lang="id-ID" sz="1700" b="1" dirty="0">
                <a:solidFill>
                  <a:srgbClr val="0070C0"/>
                </a:solidFill>
                <a:latin typeface="Tw Cen MT" panose="020B0602020104020603" pitchFamily="34" charset="0"/>
              </a:rPr>
              <a:t>Kriteria sampel sumber data atau informan :</a:t>
            </a:r>
          </a:p>
          <a:p>
            <a:pPr marL="168275" indent="-168275">
              <a:lnSpc>
                <a:spcPct val="150000"/>
              </a:lnSpc>
              <a:buClr>
                <a:srgbClr val="7030A0"/>
              </a:buClr>
              <a:buFont typeface="Arial" pitchFamily="34" charset="0"/>
              <a:buChar char="•"/>
              <a:defRPr/>
            </a:pPr>
            <a:r>
              <a:rPr lang="id-ID" sz="1700" dirty="0">
                <a:latin typeface="Tw Cen MT" panose="020B0602020104020603" pitchFamily="34" charset="0"/>
              </a:rPr>
              <a:t>Mereka yang menguasai atau memahami sesuatu. Tidak hanya sekedar mengetahui tetapi juga menghayati</a:t>
            </a:r>
          </a:p>
          <a:p>
            <a:pPr marL="168275" indent="-168275">
              <a:lnSpc>
                <a:spcPct val="150000"/>
              </a:lnSpc>
              <a:buClr>
                <a:srgbClr val="7030A0"/>
              </a:buClr>
              <a:buFont typeface="Arial" pitchFamily="34" charset="0"/>
              <a:buChar char="•"/>
              <a:defRPr/>
            </a:pPr>
            <a:r>
              <a:rPr lang="id-ID" sz="1700" dirty="0">
                <a:latin typeface="Tw Cen MT" panose="020B0602020104020603" pitchFamily="34" charset="0"/>
              </a:rPr>
              <a:t>Mereka yang tergolong masih sedang berkecimpung atau terlibat pada kegiatan yang tengah diteliti</a:t>
            </a:r>
          </a:p>
          <a:p>
            <a:pPr marL="168275" indent="-168275">
              <a:lnSpc>
                <a:spcPct val="150000"/>
              </a:lnSpc>
              <a:buClr>
                <a:srgbClr val="7030A0"/>
              </a:buClr>
              <a:buFont typeface="Arial" pitchFamily="34" charset="0"/>
              <a:buChar char="•"/>
              <a:defRPr/>
            </a:pPr>
            <a:r>
              <a:rPr lang="id-ID" sz="1700" dirty="0">
                <a:latin typeface="Tw Cen MT" panose="020B0602020104020603" pitchFamily="34" charset="0"/>
              </a:rPr>
              <a:t>Mereka yang mempunyai waktu yang memadai untuk dimintai informasi</a:t>
            </a:r>
            <a:endParaRPr lang="en-GB" sz="1700" dirty="0">
              <a:latin typeface="Tw Cen MT" panose="020B0602020104020603" pitchFamily="34" charset="0"/>
            </a:endParaRPr>
          </a:p>
          <a:p>
            <a:pPr marL="168275" indent="-168275">
              <a:lnSpc>
                <a:spcPct val="150000"/>
              </a:lnSpc>
              <a:buClr>
                <a:srgbClr val="7030A0"/>
              </a:buClr>
              <a:buFont typeface="Arial" pitchFamily="34" charset="0"/>
              <a:buChar char="•"/>
              <a:defRPr/>
            </a:pPr>
            <a:r>
              <a:rPr lang="id-ID" sz="1700" dirty="0">
                <a:latin typeface="Tw Cen MT" panose="020B0602020104020603" pitchFamily="34" charset="0"/>
              </a:rPr>
              <a:t>Mereka yang tidak cenderung menyampaikan informasi hasil ‘kemasannya’sendiri</a:t>
            </a:r>
          </a:p>
          <a:p>
            <a:pPr marL="168275" indent="-168275">
              <a:lnSpc>
                <a:spcPct val="150000"/>
              </a:lnSpc>
              <a:buClr>
                <a:srgbClr val="7030A0"/>
              </a:buClr>
              <a:buFont typeface="Arial" pitchFamily="34" charset="0"/>
              <a:buChar char="•"/>
              <a:defRPr/>
            </a:pPr>
            <a:r>
              <a:rPr lang="id-ID" sz="1700" dirty="0">
                <a:latin typeface="Tw Cen MT" panose="020B0602020104020603" pitchFamily="34" charset="0"/>
              </a:rPr>
              <a:t>Mereka yang pada mulainya tergolong “cukup as</a:t>
            </a:r>
            <a:r>
              <a:rPr lang="en-US" sz="1700" dirty="0" err="1">
                <a:latin typeface="Tw Cen MT" panose="020B0602020104020603" pitchFamily="34" charset="0"/>
              </a:rPr>
              <a:t>i</a:t>
            </a:r>
            <a:r>
              <a:rPr lang="id-ID" sz="1700" dirty="0">
                <a:latin typeface="Tw Cen MT" panose="020B0602020104020603" pitchFamily="34" charset="0"/>
              </a:rPr>
              <a:t>ng” dengan peneliti sehingga lebih menggairahkan untuk dijadikan semacam narasumber</a:t>
            </a:r>
          </a:p>
          <a:p>
            <a:pPr marL="234950" indent="-234950" algn="just">
              <a:buClr>
                <a:srgbClr val="843C92"/>
              </a:buClr>
              <a:buFont typeface="Wingdings" pitchFamily="2" charset="2"/>
              <a:buChar char="§"/>
              <a:defRPr/>
            </a:pPr>
            <a:endParaRPr lang="en-US" sz="1600" dirty="0">
              <a:latin typeface="Tw Cen MT" panose="020B0602020104020603" pitchFamily="34" charset="0"/>
            </a:endParaRPr>
          </a:p>
          <a:p>
            <a:pPr marL="234950" indent="-234950" algn="just">
              <a:buClr>
                <a:srgbClr val="843C92"/>
              </a:buClr>
              <a:buFont typeface="Wingdings" pitchFamily="2" charset="2"/>
              <a:buChar char="§"/>
              <a:defRPr/>
            </a:pPr>
            <a:endParaRPr lang="en-US" sz="1600" dirty="0">
              <a:latin typeface="Tw Cen MT" panose="020B0602020104020603" pitchFamily="34" charset="0"/>
            </a:endParaRPr>
          </a:p>
        </p:txBody>
      </p:sp>
      <p:grpSp>
        <p:nvGrpSpPr>
          <p:cNvPr id="6153" name="Group 1"/>
          <p:cNvGrpSpPr>
            <a:grpSpLocks/>
          </p:cNvGrpSpPr>
          <p:nvPr/>
        </p:nvGrpSpPr>
        <p:grpSpPr bwMode="auto">
          <a:xfrm>
            <a:off x="3444348" y="1042991"/>
            <a:ext cx="6289675" cy="1903412"/>
            <a:chOff x="2156619" y="852146"/>
            <a:chExt cx="5684837" cy="1720850"/>
          </a:xfrm>
        </p:grpSpPr>
        <p:cxnSp>
          <p:nvCxnSpPr>
            <p:cNvPr id="24" name="Straight Arrow Connector 23"/>
            <p:cNvCxnSpPr/>
            <p:nvPr/>
          </p:nvCxnSpPr>
          <p:spPr>
            <a:xfrm flipV="1">
              <a:off x="3049090" y="1386055"/>
              <a:ext cx="251097" cy="202368"/>
            </a:xfrm>
            <a:prstGeom prst="straightConnector1">
              <a:avLst/>
            </a:prstGeom>
            <a:ln w="28575">
              <a:solidFill>
                <a:srgbClr val="FD6B9D"/>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049090" y="1912786"/>
              <a:ext cx="317099" cy="301400"/>
            </a:xfrm>
            <a:prstGeom prst="straightConnector1">
              <a:avLst/>
            </a:prstGeom>
            <a:ln w="28575">
              <a:solidFill>
                <a:srgbClr val="FD6B9D"/>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674680" y="2024735"/>
              <a:ext cx="248227" cy="203804"/>
            </a:xfrm>
            <a:prstGeom prst="straightConnector1">
              <a:avLst/>
            </a:prstGeom>
            <a:ln w="28575">
              <a:solidFill>
                <a:srgbClr val="FD6B9D"/>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344750" y="1955844"/>
              <a:ext cx="225270" cy="272695"/>
            </a:xfrm>
            <a:prstGeom prst="straightConnector1">
              <a:avLst/>
            </a:prstGeom>
            <a:ln w="28575">
              <a:solidFill>
                <a:srgbClr val="FD6B9D"/>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3756465" y="1370266"/>
              <a:ext cx="868079" cy="15788"/>
            </a:xfrm>
            <a:prstGeom prst="straightConnector1">
              <a:avLst/>
            </a:prstGeom>
            <a:ln w="28575">
              <a:solidFill>
                <a:srgbClr val="FD6B9D"/>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986124" y="2100803"/>
              <a:ext cx="248227" cy="203804"/>
            </a:xfrm>
            <a:prstGeom prst="straightConnector1">
              <a:avLst/>
            </a:prstGeom>
            <a:ln w="28575">
              <a:solidFill>
                <a:srgbClr val="FD6B9D"/>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638976" y="1955844"/>
              <a:ext cx="486411" cy="120560"/>
            </a:xfrm>
            <a:prstGeom prst="straightConnector1">
              <a:avLst/>
            </a:prstGeom>
            <a:ln w="28575">
              <a:solidFill>
                <a:srgbClr val="FD6B9D"/>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5082258" y="1370266"/>
              <a:ext cx="1203831" cy="638681"/>
            </a:xfrm>
            <a:prstGeom prst="straightConnector1">
              <a:avLst/>
            </a:prstGeom>
            <a:ln w="28575">
              <a:solidFill>
                <a:srgbClr val="FD6B9D"/>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986124" y="1110489"/>
              <a:ext cx="797771" cy="159311"/>
            </a:xfrm>
            <a:prstGeom prst="straightConnector1">
              <a:avLst/>
            </a:prstGeom>
            <a:ln w="28575">
              <a:solidFill>
                <a:srgbClr val="FD6B9D"/>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6188520" y="1223872"/>
              <a:ext cx="759030" cy="532474"/>
            </a:xfrm>
            <a:prstGeom prst="straightConnector1">
              <a:avLst/>
            </a:prstGeom>
            <a:ln w="28575">
              <a:solidFill>
                <a:srgbClr val="FD6B9D"/>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7337827" y="1918527"/>
              <a:ext cx="503629" cy="14352"/>
            </a:xfrm>
            <a:prstGeom prst="straightConnector1">
              <a:avLst/>
            </a:prstGeom>
            <a:ln w="28575">
              <a:solidFill>
                <a:srgbClr val="FD6B9D"/>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156619" y="1720465"/>
              <a:ext cx="503628" cy="14352"/>
            </a:xfrm>
            <a:prstGeom prst="straightConnector1">
              <a:avLst/>
            </a:prstGeom>
            <a:ln w="28575">
              <a:solidFill>
                <a:srgbClr val="FD6B9D"/>
              </a:solidFill>
              <a:tailEnd type="arrow"/>
            </a:ln>
          </p:spPr>
          <p:style>
            <a:lnRef idx="1">
              <a:schemeClr val="accent1"/>
            </a:lnRef>
            <a:fillRef idx="0">
              <a:schemeClr val="accent1"/>
            </a:fillRef>
            <a:effectRef idx="0">
              <a:schemeClr val="accent1"/>
            </a:effectRef>
            <a:fontRef idx="minor">
              <a:schemeClr val="tx1"/>
            </a:fontRef>
          </p:style>
        </p:cxnSp>
        <p:sp>
          <p:nvSpPr>
            <p:cNvPr id="49" name="Smiley Face 48"/>
            <p:cNvSpPr/>
            <p:nvPr/>
          </p:nvSpPr>
          <p:spPr>
            <a:xfrm>
              <a:off x="2659856" y="1491909"/>
              <a:ext cx="471488" cy="533400"/>
            </a:xfrm>
            <a:prstGeom prst="smileyFace">
              <a:avLst/>
            </a:prstGeom>
            <a:solidFill>
              <a:srgbClr val="6569A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anchor="ctr"/>
            <a:lstStyle/>
            <a:p>
              <a:pPr algn="ctr">
                <a:defRPr/>
              </a:pPr>
              <a:r>
                <a:rPr lang="id-ID" sz="1400" b="1" dirty="0">
                  <a:solidFill>
                    <a:schemeClr val="bg1"/>
                  </a:solidFill>
                  <a:latin typeface="Tw Cen MT" panose="020B0602020104020603" pitchFamily="34" charset="0"/>
                </a:rPr>
                <a:t>A</a:t>
              </a:r>
            </a:p>
          </p:txBody>
        </p:sp>
        <p:sp>
          <p:nvSpPr>
            <p:cNvPr id="52" name="Smiley Face 51"/>
            <p:cNvSpPr/>
            <p:nvPr/>
          </p:nvSpPr>
          <p:spPr>
            <a:xfrm>
              <a:off x="3299619" y="1048996"/>
              <a:ext cx="471487" cy="533400"/>
            </a:xfrm>
            <a:prstGeom prst="smileyFace">
              <a:avLst/>
            </a:prstGeom>
            <a:solidFill>
              <a:srgbClr val="6569A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anchor="ctr"/>
            <a:lstStyle/>
            <a:p>
              <a:pPr algn="ctr">
                <a:defRPr/>
              </a:pPr>
              <a:r>
                <a:rPr lang="id-ID" sz="1400" b="1" dirty="0">
                  <a:solidFill>
                    <a:schemeClr val="bg1"/>
                  </a:solidFill>
                  <a:latin typeface="Tw Cen MT" panose="020B0602020104020603" pitchFamily="34" charset="0"/>
                </a:rPr>
                <a:t>B</a:t>
              </a:r>
            </a:p>
          </p:txBody>
        </p:sp>
        <p:sp>
          <p:nvSpPr>
            <p:cNvPr id="53" name="Smiley Face 52"/>
            <p:cNvSpPr/>
            <p:nvPr/>
          </p:nvSpPr>
          <p:spPr>
            <a:xfrm>
              <a:off x="3893344" y="1674471"/>
              <a:ext cx="473075" cy="533400"/>
            </a:xfrm>
            <a:prstGeom prst="smileyFace">
              <a:avLst/>
            </a:prstGeom>
            <a:solidFill>
              <a:srgbClr val="6569A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anchor="ctr"/>
            <a:lstStyle/>
            <a:p>
              <a:pPr algn="ctr">
                <a:defRPr/>
              </a:pPr>
              <a:r>
                <a:rPr lang="id-ID" sz="1400" b="1" dirty="0">
                  <a:solidFill>
                    <a:schemeClr val="bg1"/>
                  </a:solidFill>
                  <a:latin typeface="Tw Cen MT" panose="020B0602020104020603" pitchFamily="34" charset="0"/>
                </a:rPr>
                <a:t>D</a:t>
              </a:r>
            </a:p>
          </p:txBody>
        </p:sp>
        <p:sp>
          <p:nvSpPr>
            <p:cNvPr id="54" name="Smiley Face 53"/>
            <p:cNvSpPr/>
            <p:nvPr/>
          </p:nvSpPr>
          <p:spPr>
            <a:xfrm>
              <a:off x="4595019" y="1048996"/>
              <a:ext cx="471487" cy="533400"/>
            </a:xfrm>
            <a:prstGeom prst="smileyFace">
              <a:avLst/>
            </a:prstGeom>
            <a:solidFill>
              <a:srgbClr val="6569A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anchor="ctr"/>
            <a:lstStyle/>
            <a:p>
              <a:pPr algn="ctr">
                <a:defRPr/>
              </a:pPr>
              <a:r>
                <a:rPr lang="id-ID" sz="1400" b="1" dirty="0">
                  <a:solidFill>
                    <a:schemeClr val="bg1"/>
                  </a:solidFill>
                  <a:latin typeface="Tw Cen MT" panose="020B0602020104020603" pitchFamily="34" charset="0"/>
                </a:rPr>
                <a:t>G</a:t>
              </a:r>
            </a:p>
          </p:txBody>
        </p:sp>
        <p:sp>
          <p:nvSpPr>
            <p:cNvPr id="55" name="Smiley Face 54"/>
            <p:cNvSpPr/>
            <p:nvPr/>
          </p:nvSpPr>
          <p:spPr>
            <a:xfrm>
              <a:off x="5784056" y="852146"/>
              <a:ext cx="471488" cy="533400"/>
            </a:xfrm>
            <a:prstGeom prst="smileyFace">
              <a:avLst/>
            </a:prstGeom>
            <a:solidFill>
              <a:srgbClr val="6569A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anchor="ctr"/>
            <a:lstStyle/>
            <a:p>
              <a:pPr algn="ctr">
                <a:defRPr/>
              </a:pPr>
              <a:r>
                <a:rPr lang="id-ID" sz="1400" b="1" dirty="0">
                  <a:solidFill>
                    <a:schemeClr val="bg1"/>
                  </a:solidFill>
                  <a:latin typeface="Tw Cen MT" panose="020B0602020104020603" pitchFamily="34" charset="0"/>
                </a:rPr>
                <a:t>I</a:t>
              </a:r>
            </a:p>
          </p:txBody>
        </p:sp>
        <p:sp>
          <p:nvSpPr>
            <p:cNvPr id="56" name="Smiley Face 55"/>
            <p:cNvSpPr/>
            <p:nvPr/>
          </p:nvSpPr>
          <p:spPr>
            <a:xfrm>
              <a:off x="5188744" y="1690346"/>
              <a:ext cx="473075" cy="533400"/>
            </a:xfrm>
            <a:prstGeom prst="smileyFace">
              <a:avLst/>
            </a:prstGeom>
            <a:solidFill>
              <a:srgbClr val="6569A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anchor="ctr"/>
            <a:lstStyle/>
            <a:p>
              <a:pPr algn="ctr">
                <a:defRPr/>
              </a:pPr>
              <a:r>
                <a:rPr lang="id-ID" sz="1400" b="1" dirty="0">
                  <a:solidFill>
                    <a:schemeClr val="bg1"/>
                  </a:solidFill>
                  <a:latin typeface="Tw Cen MT" panose="020B0602020104020603" pitchFamily="34" charset="0"/>
                </a:rPr>
                <a:t>E</a:t>
              </a:r>
            </a:p>
          </p:txBody>
        </p:sp>
        <p:sp>
          <p:nvSpPr>
            <p:cNvPr id="57" name="Smiley Face 56"/>
            <p:cNvSpPr/>
            <p:nvPr/>
          </p:nvSpPr>
          <p:spPr>
            <a:xfrm>
              <a:off x="3283744" y="2009434"/>
              <a:ext cx="473075" cy="533400"/>
            </a:xfrm>
            <a:prstGeom prst="smileyFace">
              <a:avLst/>
            </a:prstGeom>
            <a:solidFill>
              <a:srgbClr val="6569A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anchor="ctr"/>
            <a:lstStyle/>
            <a:p>
              <a:pPr algn="ctr">
                <a:defRPr/>
              </a:pPr>
              <a:r>
                <a:rPr lang="id-ID" sz="1400" b="1" dirty="0">
                  <a:solidFill>
                    <a:schemeClr val="bg1"/>
                  </a:solidFill>
                  <a:latin typeface="Tw Cen MT" panose="020B0602020104020603" pitchFamily="34" charset="0"/>
                </a:rPr>
                <a:t>C</a:t>
              </a:r>
            </a:p>
          </p:txBody>
        </p:sp>
        <p:sp>
          <p:nvSpPr>
            <p:cNvPr id="58" name="Smiley Face 57"/>
            <p:cNvSpPr/>
            <p:nvPr/>
          </p:nvSpPr>
          <p:spPr>
            <a:xfrm>
              <a:off x="4579144" y="2039596"/>
              <a:ext cx="473075" cy="533400"/>
            </a:xfrm>
            <a:prstGeom prst="smileyFace">
              <a:avLst/>
            </a:prstGeom>
            <a:solidFill>
              <a:srgbClr val="6569A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anchor="ctr"/>
            <a:lstStyle/>
            <a:p>
              <a:pPr algn="ctr">
                <a:defRPr/>
              </a:pPr>
              <a:r>
                <a:rPr lang="id-ID" sz="1400" b="1" dirty="0">
                  <a:solidFill>
                    <a:schemeClr val="bg1"/>
                  </a:solidFill>
                  <a:latin typeface="Tw Cen MT" panose="020B0602020104020603" pitchFamily="34" charset="0"/>
                </a:rPr>
                <a:t>F</a:t>
              </a:r>
            </a:p>
          </p:txBody>
        </p:sp>
        <p:sp>
          <p:nvSpPr>
            <p:cNvPr id="59" name="Smiley Face 58"/>
            <p:cNvSpPr/>
            <p:nvPr/>
          </p:nvSpPr>
          <p:spPr>
            <a:xfrm>
              <a:off x="6072981" y="1979271"/>
              <a:ext cx="473075" cy="533400"/>
            </a:xfrm>
            <a:prstGeom prst="smileyFace">
              <a:avLst/>
            </a:prstGeom>
            <a:solidFill>
              <a:srgbClr val="6569A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anchor="ctr"/>
            <a:lstStyle/>
            <a:p>
              <a:pPr algn="ctr">
                <a:defRPr/>
              </a:pPr>
              <a:r>
                <a:rPr lang="id-ID" sz="1400" b="1" dirty="0">
                  <a:solidFill>
                    <a:schemeClr val="bg1"/>
                  </a:solidFill>
                  <a:latin typeface="Tw Cen MT" panose="020B0602020104020603" pitchFamily="34" charset="0"/>
                </a:rPr>
                <a:t>H</a:t>
              </a:r>
            </a:p>
          </p:txBody>
        </p:sp>
        <p:sp>
          <p:nvSpPr>
            <p:cNvPr id="60" name="Smiley Face 59"/>
            <p:cNvSpPr/>
            <p:nvPr/>
          </p:nvSpPr>
          <p:spPr>
            <a:xfrm>
              <a:off x="6941344" y="1568109"/>
              <a:ext cx="473075" cy="533400"/>
            </a:xfrm>
            <a:prstGeom prst="smileyFace">
              <a:avLst/>
            </a:prstGeom>
            <a:solidFill>
              <a:srgbClr val="6569A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anchor="ctr"/>
            <a:lstStyle/>
            <a:p>
              <a:pPr algn="ctr">
                <a:defRPr/>
              </a:pPr>
              <a:r>
                <a:rPr lang="id-ID" sz="1400" b="1" dirty="0">
                  <a:solidFill>
                    <a:schemeClr val="bg1"/>
                  </a:solidFill>
                  <a:latin typeface="Tw Cen MT" panose="020B0602020104020603" pitchFamily="34" charset="0"/>
                </a:rPr>
                <a:t>J</a:t>
              </a:r>
            </a:p>
          </p:txBody>
        </p:sp>
      </p:grpSp>
      <p:sp>
        <p:nvSpPr>
          <p:cNvPr id="6154" name="TextBox 62"/>
          <p:cNvSpPr txBox="1">
            <a:spLocks noChangeArrowheads="1"/>
          </p:cNvSpPr>
          <p:nvPr/>
        </p:nvSpPr>
        <p:spPr bwMode="auto">
          <a:xfrm>
            <a:off x="3325284" y="439742"/>
            <a:ext cx="6496050" cy="338137"/>
          </a:xfrm>
          <a:prstGeom prst="rect">
            <a:avLst/>
          </a:prstGeom>
          <a:solidFill>
            <a:srgbClr val="00B0F0"/>
          </a:solidFill>
          <a:ln>
            <a:noFill/>
          </a:ln>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id-ID" altLang="en-US" sz="1600" b="1" dirty="0" smtClean="0">
                <a:solidFill>
                  <a:schemeClr val="bg1"/>
                </a:solidFill>
                <a:latin typeface="Tw Cen MT" panose="020B0602020104020603" pitchFamily="34" charset="0"/>
              </a:rPr>
              <a:t>Proses Pengambilan Sampel Penelitian Kualitatif</a:t>
            </a:r>
            <a:endParaRPr lang="id-ID" altLang="en-US" sz="1600" b="1" dirty="0">
              <a:solidFill>
                <a:schemeClr val="bg1"/>
              </a:solidFill>
              <a:latin typeface="Tw Cen MT" panose="020B0602020104020603" pitchFamily="34" charset="0"/>
            </a:endParaRPr>
          </a:p>
        </p:txBody>
      </p:sp>
      <p:sp>
        <p:nvSpPr>
          <p:cNvPr id="3" name="Rectangle 2"/>
          <p:cNvSpPr/>
          <p:nvPr/>
        </p:nvSpPr>
        <p:spPr>
          <a:xfrm>
            <a:off x="3325284" y="417517"/>
            <a:ext cx="6515100" cy="282098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w Cen MT" panose="020B0602020104020603" pitchFamily="34" charset="0"/>
            </a:endParaRPr>
          </a:p>
        </p:txBody>
      </p:sp>
      <p:sp>
        <p:nvSpPr>
          <p:cNvPr id="33" name="TextBox 32"/>
          <p:cNvSpPr txBox="1"/>
          <p:nvPr/>
        </p:nvSpPr>
        <p:spPr>
          <a:xfrm>
            <a:off x="227786" y="168354"/>
            <a:ext cx="2234458" cy="1200329"/>
          </a:xfrm>
          <a:prstGeom prst="rect">
            <a:avLst/>
          </a:prstGeom>
          <a:noFill/>
        </p:spPr>
        <p:txBody>
          <a:bodyPr wrap="none" rtlCol="0">
            <a:spAutoFit/>
          </a:bodyPr>
          <a:lstStyle/>
          <a:p>
            <a:r>
              <a:rPr lang="en-GB" sz="3600" b="1" dirty="0" err="1" smtClean="0">
                <a:latin typeface="Tw Cen MT" panose="020B0602020104020603" pitchFamily="34" charset="0"/>
              </a:rPr>
              <a:t>Populasi</a:t>
            </a:r>
            <a:r>
              <a:rPr lang="en-GB" sz="3600" b="1" dirty="0" smtClean="0">
                <a:latin typeface="Tw Cen MT" panose="020B0602020104020603" pitchFamily="34" charset="0"/>
              </a:rPr>
              <a:t> &amp;</a:t>
            </a:r>
          </a:p>
          <a:p>
            <a:r>
              <a:rPr lang="en-GB" sz="3600" b="1" dirty="0" err="1" smtClean="0">
                <a:latin typeface="Tw Cen MT" panose="020B0602020104020603" pitchFamily="34" charset="0"/>
              </a:rPr>
              <a:t>Sampel</a:t>
            </a:r>
            <a:endParaRPr lang="en-GB" sz="3600" b="1" dirty="0">
              <a:latin typeface="Tw Cen MT" panose="020B0602020104020603" pitchFamily="34" charset="0"/>
            </a:endParaRPr>
          </a:p>
        </p:txBody>
      </p:sp>
    </p:spTree>
    <p:extLst>
      <p:ext uri="{BB962C8B-B14F-4D97-AF65-F5344CB8AC3E}">
        <p14:creationId xmlns:p14="http://schemas.microsoft.com/office/powerpoint/2010/main" val="1383264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4055</TotalTime>
  <Words>10196</Words>
  <Application>Microsoft Office PowerPoint</Application>
  <PresentationFormat>Widescreen</PresentationFormat>
  <Paragraphs>1302</Paragraphs>
  <Slides>87</Slides>
  <Notes>19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87</vt:i4>
      </vt:variant>
    </vt:vector>
  </HeadingPairs>
  <TitlesOfParts>
    <vt:vector size="101" baseType="lpstr">
      <vt:lpstr>Batang</vt:lpstr>
      <vt:lpstr>Malgun Gothic</vt:lpstr>
      <vt:lpstr>Arial</vt:lpstr>
      <vt:lpstr>Berlin Sans FB</vt:lpstr>
      <vt:lpstr>Calibri</vt:lpstr>
      <vt:lpstr>Calibri Light</vt:lpstr>
      <vt:lpstr>Comic Sans MS</vt:lpstr>
      <vt:lpstr>MS Mincho</vt:lpstr>
      <vt:lpstr>orange juice</vt:lpstr>
      <vt:lpstr>Symbol</vt:lpstr>
      <vt:lpstr>Times New Roman</vt:lpstr>
      <vt:lpstr>Tw Cen MT</vt:lpstr>
      <vt:lpstr>Wingdings</vt:lpstr>
      <vt:lpstr>Office Theme</vt:lpstr>
      <vt:lpstr>ANALISIS KUALITATIF PENGUMPULAN DAN PENGELOLAAN DATA</vt:lpstr>
      <vt:lpstr>Outline Pembahasan</vt:lpstr>
      <vt:lpstr>PENGUMPULAN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Alat-alat Pengumpulan Data</vt:lpstr>
      <vt:lpstr>Teknik Pengumpulan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Tahapan</vt:lpstr>
      <vt:lpstr>PowerPoint Presentation</vt:lpstr>
      <vt:lpstr>PowerPoint Presentation</vt:lpstr>
      <vt:lpstr>PowerPoint Presentation</vt:lpstr>
      <vt:lpstr>PowerPoint Presentation</vt:lpstr>
      <vt:lpstr>PowerPoint Presentation</vt:lpstr>
      <vt:lpstr>Macam – macam Wawancara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PENELUSURAN DATA ONLINE</vt:lpstr>
      <vt:lpstr>Dokumentasi/Audio Visual adalah media audio visual yaitu jenis media yang selain mengandung unsur suara juga mengandung unsur gambar yang bisa dilihat. Wina Sanjaya (2010) </vt:lpstr>
      <vt:lpstr>PowerPoint Presentation</vt:lpstr>
      <vt:lpstr>PowerPoint Presentation</vt:lpstr>
      <vt:lpstr>Triangulasi Data</vt:lpstr>
      <vt:lpstr>PowerPoint Presentation</vt:lpstr>
      <vt:lpstr>PowerPoint Presentation</vt:lpstr>
      <vt:lpstr>PowerPoint Presentation</vt:lpstr>
      <vt:lpstr>PowerPoint Presentation</vt:lpstr>
      <vt:lpstr>PowerPoint Presentation</vt:lpstr>
      <vt:lpstr>Manusia sebagai Instrumen Penelitian</vt:lpstr>
      <vt:lpstr>PowerPoint Presentation</vt:lpstr>
      <vt:lpstr>PowerPoint Presentation</vt:lpstr>
      <vt:lpstr>PENGELOLAAN DATA</vt:lpstr>
      <vt:lpstr>PowerPoint Presentation</vt:lpstr>
      <vt:lpstr>Managing Data</vt:lpstr>
      <vt:lpstr>Reading and Annotating</vt:lpstr>
      <vt:lpstr>Annotating Data</vt:lpstr>
      <vt:lpstr>PowerPoint Presentation</vt:lpstr>
      <vt:lpstr>Creating Categories</vt:lpstr>
      <vt:lpstr>PowerPoint Presentation</vt:lpstr>
      <vt:lpstr>Assigning Categories</vt:lpstr>
      <vt:lpstr>PowerPoint Presentation</vt:lpstr>
      <vt:lpstr>Data yang disimpan di dalam computer maka computer sebaiknya menyediakan informasi berikut:</vt:lpstr>
      <vt:lpstr>Splitting and Splicing</vt:lpstr>
      <vt:lpstr>Splitting Categories</vt:lpstr>
      <vt:lpstr>Mengatasi isu dalam subcategories </vt:lpstr>
      <vt:lpstr>Splicing Categories</vt:lpstr>
      <vt:lpstr>Issues in splicing categories</vt:lpstr>
      <vt:lpstr>Linking Data</vt:lpstr>
      <vt:lpstr>PowerPoint Presentation</vt:lpstr>
      <vt:lpstr>PowerPoint Presentation</vt:lpstr>
      <vt:lpstr>ANALISIS PENGELOLAAN DATA</vt:lpstr>
      <vt:lpstr>Format 6 Metode Utama Untuk Analisis Pengumpulan Data</vt:lpstr>
      <vt:lpstr>Metode-metode dalam Pengumpulan Data</vt:lpstr>
      <vt:lpstr>1. Lembar Ringkasan Kontak</vt:lpstr>
      <vt:lpstr>Lembar Isian Ringkasan Kontak: Ilustrasi</vt:lpstr>
      <vt:lpstr>2. Kode dan Pengkodean</vt:lpstr>
      <vt:lpstr>PowerPoint Presentation</vt:lpstr>
      <vt:lpstr>PowerPoint Presentation</vt:lpstr>
      <vt:lpstr>PowerPoint Presentation</vt:lpstr>
      <vt:lpstr>Membuat Memo</vt:lpstr>
      <vt:lpstr>Pertemuan Analisis Situs</vt:lpstr>
      <vt:lpstr>Tambahan pertanyaan dalam pertemuan analisis situs</vt:lpstr>
      <vt:lpstr>Ringkasan Situs Sementara</vt:lpstr>
      <vt:lpstr>Bentuk Penyajian Analisis Kualitatif</vt:lpstr>
      <vt:lpstr>DAFTAR PUSTAKA</vt:lpstr>
    </vt:vector>
  </TitlesOfParts>
  <Company>rg-adguard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286</cp:revision>
  <dcterms:created xsi:type="dcterms:W3CDTF">2017-11-17T00:07:29Z</dcterms:created>
  <dcterms:modified xsi:type="dcterms:W3CDTF">2017-11-24T01:04:27Z</dcterms:modified>
</cp:coreProperties>
</file>